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ags/tag7.xml" ContentType="application/vnd.openxmlformats-officedocument.presentationml.tag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tags/tag3.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notesMasterIdLst>
    <p:notesMasterId r:id="rId21"/>
  </p:notesMasterIdLst>
  <p:handoutMasterIdLst>
    <p:handoutMasterId r:id="rId22"/>
  </p:handoutMasterIdLst>
  <p:sldIdLst>
    <p:sldId id="287" r:id="rId2"/>
    <p:sldId id="274" r:id="rId3"/>
    <p:sldId id="259" r:id="rId4"/>
    <p:sldId id="275" r:id="rId5"/>
    <p:sldId id="260" r:id="rId6"/>
    <p:sldId id="276" r:id="rId7"/>
    <p:sldId id="271" r:id="rId8"/>
    <p:sldId id="261" r:id="rId9"/>
    <p:sldId id="263" r:id="rId10"/>
    <p:sldId id="264" r:id="rId11"/>
    <p:sldId id="285" r:id="rId12"/>
    <p:sldId id="277" r:id="rId13"/>
    <p:sldId id="284" r:id="rId14"/>
    <p:sldId id="283" r:id="rId15"/>
    <p:sldId id="288" r:id="rId16"/>
    <p:sldId id="278" r:id="rId17"/>
    <p:sldId id="280" r:id="rId18"/>
    <p:sldId id="281" r:id="rId19"/>
    <p:sldId id="286"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COT" initials="E" lastIdx="1" clrIdx="0">
    <p:extLst>
      <p:ext uri="{19B8F6BF-5375-455C-9EA6-DF929625EA0E}">
        <p15:presenceInfo xmlns="" xmlns:p15="http://schemas.microsoft.com/office/powerpoint/2012/main" userId="ELCO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6600"/>
    <a:srgbClr val="D0CECF"/>
    <a:srgbClr val="FFF2CD"/>
    <a:srgbClr val="99FF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p:scale>
          <a:sx n="81" d="100"/>
          <a:sy n="81" d="100"/>
        </p:scale>
        <p:origin x="-1710" y="-858"/>
      </p:cViewPr>
      <p:guideLst>
        <p:guide orient="horz" pos="2160"/>
        <p:guide pos="3840"/>
      </p:guideLst>
    </p:cSldViewPr>
  </p:slideViewPr>
  <p:notesTextViewPr>
    <p:cViewPr>
      <p:scale>
        <a:sx n="1" d="1"/>
        <a:sy n="1" d="1"/>
      </p:scale>
      <p:origin x="0" y="0"/>
    </p:cViewPr>
  </p:notesTextViewPr>
  <p:sorterViewPr>
    <p:cViewPr>
      <p:scale>
        <a:sx n="100" d="100"/>
        <a:sy n="100" d="100"/>
      </p:scale>
      <p:origin x="0" y="-1080"/>
    </p:cViewPr>
  </p:sorterViewPr>
  <p:notesViewPr>
    <p:cSldViewPr snapToGrid="0">
      <p:cViewPr varScale="1">
        <p:scale>
          <a:sx n="52" d="100"/>
          <a:sy n="52" d="100"/>
        </p:scale>
        <p:origin x="2856" y="9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5-08T12:36:57.855" idx="1">
    <p:pos x="7533" y="0"/>
    <p:text/>
    <p:extLst>
      <p:ext uri="{C676402C-5697-4E1C-873F-D02D1690AC5C}">
        <p15:threadingInfo xmlns="" xmlns:p15="http://schemas.microsoft.com/office/powerpoint/2012/main" timeZoneBias="-33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4B3526E5-6E3B-4130-9415-380E3A60148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 xmlns:a16="http://schemas.microsoft.com/office/drawing/2014/main" id="{86EBBA04-BD43-4F5B-BF4B-6E649DAED1C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CB415E-DBA4-4C4E-A4BE-3F0E310BABB5}" type="datetimeFigureOut">
              <a:rPr lang="en-IN" smtClean="0"/>
              <a:pPr/>
              <a:t>05-06-2020</a:t>
            </a:fld>
            <a:endParaRPr lang="en-IN"/>
          </a:p>
        </p:txBody>
      </p:sp>
      <p:sp>
        <p:nvSpPr>
          <p:cNvPr id="4" name="Footer Placeholder 3">
            <a:extLst>
              <a:ext uri="{FF2B5EF4-FFF2-40B4-BE49-F238E27FC236}">
                <a16:creationId xmlns="" xmlns:a16="http://schemas.microsoft.com/office/drawing/2014/main" id="{78A8D753-0686-4E23-B947-EF6F235C885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 xmlns:a16="http://schemas.microsoft.com/office/drawing/2014/main" id="{AFE6948F-76D7-4A13-B8B3-358E6178C77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66A9385-D45D-474D-AE6B-55C28166CA0D}" type="slidenum">
              <a:rPr lang="en-IN" smtClean="0"/>
              <a:pPr/>
              <a:t>‹#›</a:t>
            </a:fld>
            <a:endParaRPr lang="en-IN"/>
          </a:p>
        </p:txBody>
      </p:sp>
    </p:spTree>
    <p:extLst>
      <p:ext uri="{BB962C8B-B14F-4D97-AF65-F5344CB8AC3E}">
        <p14:creationId xmlns:p14="http://schemas.microsoft.com/office/powerpoint/2010/main" xmlns="" val="39235291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5F9109-87E8-4453-8636-67CCB6CB0F35}" type="datetimeFigureOut">
              <a:rPr lang="en-IN" smtClean="0"/>
              <a:pPr/>
              <a:t>05-06-2020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DB05D1-B19D-4B29-8D65-876A2B4C75F1}" type="slidenum">
              <a:rPr lang="en-IN" smtClean="0"/>
              <a:pPr/>
              <a:t>‹#›</a:t>
            </a:fld>
            <a:endParaRPr lang="en-IN"/>
          </a:p>
        </p:txBody>
      </p:sp>
    </p:spTree>
    <p:extLst>
      <p:ext uri="{BB962C8B-B14F-4D97-AF65-F5344CB8AC3E}">
        <p14:creationId xmlns:p14="http://schemas.microsoft.com/office/powerpoint/2010/main" xmlns="" val="547355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E09BACF-3B07-4244-9A01-EC706F3914EC}" type="datetimeFigureOut">
              <a:rPr lang="en-IN" smtClean="0"/>
              <a:pPr/>
              <a:t>05-06-2020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05B255-6310-40C3-AE91-1CBC4A90A257}" type="slidenum">
              <a:rPr lang="en-IN" smtClean="0"/>
              <a:pPr/>
              <a:t>‹#›</a:t>
            </a:fld>
            <a:endParaRPr lang="en-IN"/>
          </a:p>
        </p:txBody>
      </p:sp>
    </p:spTree>
    <p:extLst>
      <p:ext uri="{BB962C8B-B14F-4D97-AF65-F5344CB8AC3E}">
        <p14:creationId xmlns:p14="http://schemas.microsoft.com/office/powerpoint/2010/main" xmlns="" val="3019342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09BACF-3B07-4244-9A01-EC706F3914EC}" type="datetimeFigureOut">
              <a:rPr lang="en-IN" smtClean="0"/>
              <a:pPr/>
              <a:t>05-06-2020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05B255-6310-40C3-AE91-1CBC4A90A257}" type="slidenum">
              <a:rPr lang="en-IN" smtClean="0"/>
              <a:pPr/>
              <a:t>‹#›</a:t>
            </a:fld>
            <a:endParaRPr lang="en-IN"/>
          </a:p>
        </p:txBody>
      </p:sp>
    </p:spTree>
    <p:extLst>
      <p:ext uri="{BB962C8B-B14F-4D97-AF65-F5344CB8AC3E}">
        <p14:creationId xmlns:p14="http://schemas.microsoft.com/office/powerpoint/2010/main" xmlns="" val="1542404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09BACF-3B07-4244-9A01-EC706F3914EC}" type="datetimeFigureOut">
              <a:rPr lang="en-IN" smtClean="0"/>
              <a:pPr/>
              <a:t>05-06-2020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05B255-6310-40C3-AE91-1CBC4A90A257}" type="slidenum">
              <a:rPr lang="en-IN" smtClean="0"/>
              <a:pPr/>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0922800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09BACF-3B07-4244-9A01-EC706F3914EC}" type="datetimeFigureOut">
              <a:rPr lang="en-IN" smtClean="0"/>
              <a:pPr/>
              <a:t>05-06-2020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05B255-6310-40C3-AE91-1CBC4A90A257}" type="slidenum">
              <a:rPr lang="en-IN" smtClean="0"/>
              <a:pPr/>
              <a:t>‹#›</a:t>
            </a:fld>
            <a:endParaRPr lang="en-IN"/>
          </a:p>
        </p:txBody>
      </p:sp>
    </p:spTree>
    <p:extLst>
      <p:ext uri="{BB962C8B-B14F-4D97-AF65-F5344CB8AC3E}">
        <p14:creationId xmlns:p14="http://schemas.microsoft.com/office/powerpoint/2010/main" xmlns="" val="4295128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09BACF-3B07-4244-9A01-EC706F3914EC}" type="datetimeFigureOut">
              <a:rPr lang="en-IN" smtClean="0"/>
              <a:pPr/>
              <a:t>05-06-2020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05B255-6310-40C3-AE91-1CBC4A90A257}" type="slidenum">
              <a:rPr lang="en-IN" smtClean="0"/>
              <a:pPr/>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6331434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09BACF-3B07-4244-9A01-EC706F3914EC}" type="datetimeFigureOut">
              <a:rPr lang="en-IN" smtClean="0"/>
              <a:pPr/>
              <a:t>05-06-2020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05B255-6310-40C3-AE91-1CBC4A90A257}" type="slidenum">
              <a:rPr lang="en-IN" smtClean="0"/>
              <a:pPr/>
              <a:t>‹#›</a:t>
            </a:fld>
            <a:endParaRPr lang="en-IN"/>
          </a:p>
        </p:txBody>
      </p:sp>
    </p:spTree>
    <p:extLst>
      <p:ext uri="{BB962C8B-B14F-4D97-AF65-F5344CB8AC3E}">
        <p14:creationId xmlns:p14="http://schemas.microsoft.com/office/powerpoint/2010/main" xmlns="" val="39549325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09BACF-3B07-4244-9A01-EC706F3914EC}" type="datetimeFigureOut">
              <a:rPr lang="en-IN" smtClean="0"/>
              <a:pPr/>
              <a:t>05-06-2020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05B255-6310-40C3-AE91-1CBC4A90A257}" type="slidenum">
              <a:rPr lang="en-IN" smtClean="0"/>
              <a:pPr/>
              <a:t>‹#›</a:t>
            </a:fld>
            <a:endParaRPr lang="en-IN"/>
          </a:p>
        </p:txBody>
      </p:sp>
    </p:spTree>
    <p:extLst>
      <p:ext uri="{BB962C8B-B14F-4D97-AF65-F5344CB8AC3E}">
        <p14:creationId xmlns:p14="http://schemas.microsoft.com/office/powerpoint/2010/main" xmlns="" val="33540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09BACF-3B07-4244-9A01-EC706F3914EC}" type="datetimeFigureOut">
              <a:rPr lang="en-IN" smtClean="0"/>
              <a:pPr/>
              <a:t>05-06-2020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05B255-6310-40C3-AE91-1CBC4A90A257}" type="slidenum">
              <a:rPr lang="en-IN" smtClean="0"/>
              <a:pPr/>
              <a:t>‹#›</a:t>
            </a:fld>
            <a:endParaRPr lang="en-IN"/>
          </a:p>
        </p:txBody>
      </p:sp>
    </p:spTree>
    <p:extLst>
      <p:ext uri="{BB962C8B-B14F-4D97-AF65-F5344CB8AC3E}">
        <p14:creationId xmlns:p14="http://schemas.microsoft.com/office/powerpoint/2010/main" xmlns="" val="2260761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09BACF-3B07-4244-9A01-EC706F3914EC}" type="datetimeFigureOut">
              <a:rPr lang="en-IN" smtClean="0"/>
              <a:pPr/>
              <a:t>05-06-2020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05B255-6310-40C3-AE91-1CBC4A90A257}" type="slidenum">
              <a:rPr lang="en-IN" smtClean="0"/>
              <a:pPr/>
              <a:t>‹#›</a:t>
            </a:fld>
            <a:endParaRPr lang="en-IN"/>
          </a:p>
        </p:txBody>
      </p:sp>
    </p:spTree>
    <p:extLst>
      <p:ext uri="{BB962C8B-B14F-4D97-AF65-F5344CB8AC3E}">
        <p14:creationId xmlns:p14="http://schemas.microsoft.com/office/powerpoint/2010/main" xmlns="" val="1738351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09BACF-3B07-4244-9A01-EC706F3914EC}" type="datetimeFigureOut">
              <a:rPr lang="en-IN" smtClean="0"/>
              <a:pPr/>
              <a:t>05-06-2020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305B255-6310-40C3-AE91-1CBC4A90A257}" type="slidenum">
              <a:rPr lang="en-IN" smtClean="0"/>
              <a:pPr/>
              <a:t>‹#›</a:t>
            </a:fld>
            <a:endParaRPr lang="en-IN"/>
          </a:p>
        </p:txBody>
      </p:sp>
    </p:spTree>
    <p:extLst>
      <p:ext uri="{BB962C8B-B14F-4D97-AF65-F5344CB8AC3E}">
        <p14:creationId xmlns:p14="http://schemas.microsoft.com/office/powerpoint/2010/main" xmlns="" val="518815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E09BACF-3B07-4244-9A01-EC706F3914EC}" type="datetimeFigureOut">
              <a:rPr lang="en-IN" smtClean="0"/>
              <a:pPr/>
              <a:t>05-06-2020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305B255-6310-40C3-AE91-1CBC4A90A257}" type="slidenum">
              <a:rPr lang="en-IN" smtClean="0"/>
              <a:pPr/>
              <a:t>‹#›</a:t>
            </a:fld>
            <a:endParaRPr lang="en-IN"/>
          </a:p>
        </p:txBody>
      </p:sp>
    </p:spTree>
    <p:extLst>
      <p:ext uri="{BB962C8B-B14F-4D97-AF65-F5344CB8AC3E}">
        <p14:creationId xmlns:p14="http://schemas.microsoft.com/office/powerpoint/2010/main" xmlns="" val="4270605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E09BACF-3B07-4244-9A01-EC706F3914EC}" type="datetimeFigureOut">
              <a:rPr lang="en-IN" smtClean="0"/>
              <a:pPr/>
              <a:t>05-06-2020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305B255-6310-40C3-AE91-1CBC4A90A257}" type="slidenum">
              <a:rPr lang="en-IN" smtClean="0"/>
              <a:pPr/>
              <a:t>‹#›</a:t>
            </a:fld>
            <a:endParaRPr lang="en-IN"/>
          </a:p>
        </p:txBody>
      </p:sp>
    </p:spTree>
    <p:extLst>
      <p:ext uri="{BB962C8B-B14F-4D97-AF65-F5344CB8AC3E}">
        <p14:creationId xmlns:p14="http://schemas.microsoft.com/office/powerpoint/2010/main" xmlns="" val="2028284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E09BACF-3B07-4244-9A01-EC706F3914EC}" type="datetimeFigureOut">
              <a:rPr lang="en-IN" smtClean="0"/>
              <a:pPr/>
              <a:t>05-06-2020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305B255-6310-40C3-AE91-1CBC4A90A257}" type="slidenum">
              <a:rPr lang="en-IN" smtClean="0"/>
              <a:pPr/>
              <a:t>‹#›</a:t>
            </a:fld>
            <a:endParaRPr lang="en-IN"/>
          </a:p>
        </p:txBody>
      </p:sp>
    </p:spTree>
    <p:extLst>
      <p:ext uri="{BB962C8B-B14F-4D97-AF65-F5344CB8AC3E}">
        <p14:creationId xmlns:p14="http://schemas.microsoft.com/office/powerpoint/2010/main" xmlns="" val="4073270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09BACF-3B07-4244-9A01-EC706F3914EC}" type="datetimeFigureOut">
              <a:rPr lang="en-IN" smtClean="0"/>
              <a:pPr/>
              <a:t>05-06-2020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305B255-6310-40C3-AE91-1CBC4A90A257}" type="slidenum">
              <a:rPr lang="en-IN" smtClean="0"/>
              <a:pPr/>
              <a:t>‹#›</a:t>
            </a:fld>
            <a:endParaRPr lang="en-IN"/>
          </a:p>
        </p:txBody>
      </p:sp>
    </p:spTree>
    <p:extLst>
      <p:ext uri="{BB962C8B-B14F-4D97-AF65-F5344CB8AC3E}">
        <p14:creationId xmlns:p14="http://schemas.microsoft.com/office/powerpoint/2010/main" xmlns="" val="2764625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E09BACF-3B07-4244-9A01-EC706F3914EC}" type="datetimeFigureOut">
              <a:rPr lang="en-IN" smtClean="0"/>
              <a:pPr/>
              <a:t>05-06-2020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305B255-6310-40C3-AE91-1CBC4A90A257}" type="slidenum">
              <a:rPr lang="en-IN" smtClean="0"/>
              <a:pPr/>
              <a:t>‹#›</a:t>
            </a:fld>
            <a:endParaRPr lang="en-IN"/>
          </a:p>
        </p:txBody>
      </p:sp>
    </p:spTree>
    <p:extLst>
      <p:ext uri="{BB962C8B-B14F-4D97-AF65-F5344CB8AC3E}">
        <p14:creationId xmlns:p14="http://schemas.microsoft.com/office/powerpoint/2010/main" xmlns="" val="32007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09BACF-3B07-4244-9A01-EC706F3914EC}" type="datetimeFigureOut">
              <a:rPr lang="en-IN" smtClean="0"/>
              <a:pPr/>
              <a:t>05-06-2020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305B255-6310-40C3-AE91-1CBC4A90A257}" type="slidenum">
              <a:rPr lang="en-IN" smtClean="0"/>
              <a:pPr/>
              <a:t>‹#›</a:t>
            </a:fld>
            <a:endParaRPr lang="en-IN"/>
          </a:p>
        </p:txBody>
      </p:sp>
    </p:spTree>
    <p:extLst>
      <p:ext uri="{BB962C8B-B14F-4D97-AF65-F5344CB8AC3E}">
        <p14:creationId xmlns:p14="http://schemas.microsoft.com/office/powerpoint/2010/main" xmlns="" val="2835959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E09BACF-3B07-4244-9A01-EC706F3914EC}" type="datetimeFigureOut">
              <a:rPr lang="en-IN" smtClean="0"/>
              <a:pPr/>
              <a:t>05-06-2020</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0305B255-6310-40C3-AE91-1CBC4A90A257}" type="slidenum">
              <a:rPr lang="en-IN" smtClean="0"/>
              <a:pPr/>
              <a:t>‹#›</a:t>
            </a:fld>
            <a:endParaRPr lang="en-IN"/>
          </a:p>
        </p:txBody>
      </p:sp>
    </p:spTree>
    <p:extLst>
      <p:ext uri="{BB962C8B-B14F-4D97-AF65-F5344CB8AC3E}">
        <p14:creationId xmlns:p14="http://schemas.microsoft.com/office/powerpoint/2010/main" xmlns="" val="2170212099"/>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ags" Target="../tags/tag1.xml"/><Relationship Id="rId4" Type="http://schemas.openxmlformats.org/officeDocument/2006/relationships/comments" Target="../comments/comment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693180" y="441435"/>
            <a:ext cx="6022429"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IDHAYA COLLEGE FOR WOMEN</a:t>
            </a:r>
            <a:r>
              <a:rPr lang="en-US" sz="2400" dirty="0" smtClean="0">
                <a:latin typeface="Arial" pitchFamily="34" charset="0"/>
                <a:ea typeface="Calibri" pitchFamily="34" charset="0"/>
                <a:cs typeface="Arial" pitchFamily="34"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KUMBAKONAM </a:t>
            </a:r>
            <a:r>
              <a:rPr kumimoji="0" lang="en-US" sz="2400" b="1" i="0" u="none" strike="noStrike" cap="none" normalizeH="0" baseline="0" dirty="0" smtClean="0">
                <a:ln>
                  <a:noFill/>
                </a:ln>
                <a:solidFill>
                  <a:srgbClr val="000000"/>
                </a:solidFill>
                <a:effectLst/>
                <a:latin typeface="Calibri"/>
                <a:ea typeface="Calibri" pitchFamily="34" charset="0"/>
                <a:cs typeface="Times New Roman" pitchFamily="18" charset="0"/>
              </a:rPr>
              <a:t>–</a:t>
            </a:r>
            <a:r>
              <a:rPr kumimoji="0" lang="en-US" sz="2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612 001</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 name="Picture 1" descr="logo"/>
          <p:cNvPicPr>
            <a:picLocks noChangeAspect="1" noChangeArrowheads="1"/>
          </p:cNvPicPr>
          <p:nvPr/>
        </p:nvPicPr>
        <p:blipFill>
          <a:blip r:embed="rId2"/>
          <a:srcRect/>
          <a:stretch>
            <a:fillRect/>
          </a:stretch>
        </p:blipFill>
        <p:spPr bwMode="auto">
          <a:xfrm>
            <a:off x="4204138" y="1150882"/>
            <a:ext cx="2354317" cy="2135973"/>
          </a:xfrm>
          <a:prstGeom prst="rect">
            <a:avLst/>
          </a:prstGeom>
          <a:noFill/>
        </p:spPr>
      </p:pic>
      <p:sp>
        <p:nvSpPr>
          <p:cNvPr id="4" name="Rectangle 3"/>
          <p:cNvSpPr>
            <a:spLocks noChangeArrowheads="1"/>
          </p:cNvSpPr>
          <p:nvPr/>
        </p:nvSpPr>
        <p:spPr bwMode="auto">
          <a:xfrm>
            <a:off x="2875791" y="2931984"/>
            <a:ext cx="6502671" cy="9310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a:t>
            </a:r>
            <a:r>
              <a:rPr kumimoji="0" lang="en-US" sz="20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DEPARTMENT OF PHYSICS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5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Table 4"/>
          <p:cNvGraphicFramePr>
            <a:graphicFrameLocks noGrp="1"/>
          </p:cNvGraphicFramePr>
          <p:nvPr/>
        </p:nvGraphicFramePr>
        <p:xfrm>
          <a:off x="1336431" y="3325054"/>
          <a:ext cx="9179169" cy="3092852"/>
        </p:xfrm>
        <a:graphic>
          <a:graphicData uri="http://schemas.openxmlformats.org/drawingml/2006/table">
            <a:tbl>
              <a:tblPr>
                <a:tableStyleId>{3C2FFA5D-87B4-456A-9821-1D502468CF0F}</a:tableStyleId>
              </a:tblPr>
              <a:tblGrid>
                <a:gridCol w="3685536"/>
                <a:gridCol w="852480"/>
                <a:gridCol w="4641153"/>
              </a:tblGrid>
              <a:tr h="335483">
                <a:tc>
                  <a:txBody>
                    <a:bodyPr/>
                    <a:lstStyle/>
                    <a:p>
                      <a:pPr marL="0" marR="0">
                        <a:lnSpc>
                          <a:spcPct val="120000"/>
                        </a:lnSpc>
                        <a:spcBef>
                          <a:spcPts val="0"/>
                        </a:spcBef>
                        <a:spcAft>
                          <a:spcPts val="0"/>
                        </a:spcAft>
                      </a:pPr>
                      <a:r>
                        <a:rPr lang="en-US" sz="2400" b="1" dirty="0">
                          <a:latin typeface="Times New Roman" pitchFamily="18" charset="0"/>
                          <a:cs typeface="Times New Roman" pitchFamily="18" charset="0"/>
                        </a:rPr>
                        <a:t>SEMESTER</a:t>
                      </a:r>
                      <a:endParaRPr lang="en-US" sz="2400" b="1" i="1" dirty="0">
                        <a:latin typeface="Times New Roman" pitchFamily="18" charset="0"/>
                        <a:ea typeface="Calibri"/>
                        <a:cs typeface="Times New Roman" pitchFamily="18" charset="0"/>
                      </a:endParaRPr>
                    </a:p>
                  </a:txBody>
                  <a:tcPr marL="68580" marR="68580" marT="0" marB="0"/>
                </a:tc>
                <a:tc>
                  <a:txBody>
                    <a:bodyPr/>
                    <a:lstStyle/>
                    <a:p>
                      <a:pPr marL="0" marR="0" algn="ctr">
                        <a:lnSpc>
                          <a:spcPct val="120000"/>
                        </a:lnSpc>
                        <a:spcBef>
                          <a:spcPts val="0"/>
                        </a:spcBef>
                        <a:spcAft>
                          <a:spcPts val="0"/>
                        </a:spcAft>
                      </a:pPr>
                      <a:r>
                        <a:rPr lang="en-US" sz="2400" b="1" dirty="0">
                          <a:latin typeface="Times New Roman" pitchFamily="18" charset="0"/>
                          <a:cs typeface="Times New Roman" pitchFamily="18" charset="0"/>
                        </a:rPr>
                        <a:t>:</a:t>
                      </a:r>
                      <a:endParaRPr lang="en-US" sz="2400" b="1" i="1" dirty="0">
                        <a:latin typeface="Times New Roman" pitchFamily="18" charset="0"/>
                        <a:ea typeface="Calibri"/>
                        <a:cs typeface="Times New Roman" pitchFamily="18" charset="0"/>
                      </a:endParaRPr>
                    </a:p>
                  </a:txBody>
                  <a:tcPr marL="68580" marR="68580" marT="0" marB="0"/>
                </a:tc>
                <a:tc>
                  <a:txBody>
                    <a:bodyPr/>
                    <a:lstStyle/>
                    <a:p>
                      <a:pPr marL="0" marR="0">
                        <a:lnSpc>
                          <a:spcPct val="120000"/>
                        </a:lnSpc>
                        <a:spcBef>
                          <a:spcPts val="0"/>
                        </a:spcBef>
                        <a:spcAft>
                          <a:spcPts val="0"/>
                        </a:spcAft>
                      </a:pPr>
                      <a:r>
                        <a:rPr lang="en-US" sz="2400" b="1" dirty="0">
                          <a:latin typeface="Times New Roman" pitchFamily="18" charset="0"/>
                          <a:cs typeface="Times New Roman" pitchFamily="18" charset="0"/>
                        </a:rPr>
                        <a:t>VI</a:t>
                      </a:r>
                      <a:endParaRPr lang="en-US" sz="2400" b="1" i="1" dirty="0">
                        <a:latin typeface="Times New Roman" pitchFamily="18" charset="0"/>
                        <a:ea typeface="Calibri"/>
                        <a:cs typeface="Times New Roman" pitchFamily="18" charset="0"/>
                      </a:endParaRPr>
                    </a:p>
                  </a:txBody>
                  <a:tcPr marL="68580" marR="68580" marT="0" marB="0"/>
                </a:tc>
              </a:tr>
              <a:tr h="303451">
                <a:tc>
                  <a:txBody>
                    <a:bodyPr/>
                    <a:lstStyle/>
                    <a:p>
                      <a:pPr marL="0" marR="0">
                        <a:lnSpc>
                          <a:spcPct val="120000"/>
                        </a:lnSpc>
                        <a:spcBef>
                          <a:spcPts val="0"/>
                        </a:spcBef>
                        <a:spcAft>
                          <a:spcPts val="0"/>
                        </a:spcAft>
                      </a:pPr>
                      <a:r>
                        <a:rPr lang="en-US" sz="2400" b="1" dirty="0">
                          <a:latin typeface="Times New Roman" pitchFamily="18" charset="0"/>
                          <a:cs typeface="Times New Roman" pitchFamily="18" charset="0"/>
                        </a:rPr>
                        <a:t>CLASS</a:t>
                      </a:r>
                      <a:endParaRPr lang="en-US" sz="2400" b="1" i="1" dirty="0">
                        <a:latin typeface="Times New Roman" pitchFamily="18" charset="0"/>
                        <a:ea typeface="Calibri"/>
                        <a:cs typeface="Times New Roman" pitchFamily="18" charset="0"/>
                      </a:endParaRPr>
                    </a:p>
                  </a:txBody>
                  <a:tcPr marL="68580" marR="68580" marT="0" marB="0"/>
                </a:tc>
                <a:tc>
                  <a:txBody>
                    <a:bodyPr/>
                    <a:lstStyle/>
                    <a:p>
                      <a:pPr marL="0" marR="0" algn="ctr">
                        <a:lnSpc>
                          <a:spcPct val="120000"/>
                        </a:lnSpc>
                        <a:spcBef>
                          <a:spcPts val="0"/>
                        </a:spcBef>
                        <a:spcAft>
                          <a:spcPts val="0"/>
                        </a:spcAft>
                      </a:pPr>
                      <a:r>
                        <a:rPr lang="en-US" sz="2400" b="1" dirty="0">
                          <a:latin typeface="Times New Roman" pitchFamily="18" charset="0"/>
                          <a:cs typeface="Times New Roman" pitchFamily="18" charset="0"/>
                        </a:rPr>
                        <a:t>:</a:t>
                      </a:r>
                      <a:endParaRPr lang="en-US" sz="2400" b="1" i="1" dirty="0">
                        <a:latin typeface="Times New Roman" pitchFamily="18" charset="0"/>
                        <a:ea typeface="Calibri"/>
                        <a:cs typeface="Times New Roman" pitchFamily="18" charset="0"/>
                      </a:endParaRPr>
                    </a:p>
                  </a:txBody>
                  <a:tcPr marL="68580" marR="68580" marT="0" marB="0"/>
                </a:tc>
                <a:tc>
                  <a:txBody>
                    <a:bodyPr/>
                    <a:lstStyle/>
                    <a:p>
                      <a:pPr marL="0" marR="0">
                        <a:lnSpc>
                          <a:spcPct val="120000"/>
                        </a:lnSpc>
                        <a:spcBef>
                          <a:spcPts val="0"/>
                        </a:spcBef>
                        <a:spcAft>
                          <a:spcPts val="0"/>
                        </a:spcAft>
                      </a:pPr>
                      <a:r>
                        <a:rPr lang="en-US" sz="2400" b="1">
                          <a:latin typeface="Times New Roman" pitchFamily="18" charset="0"/>
                          <a:cs typeface="Times New Roman" pitchFamily="18" charset="0"/>
                        </a:rPr>
                        <a:t>III PHYSICS</a:t>
                      </a:r>
                      <a:endParaRPr lang="en-US" sz="2400" b="1" i="1">
                        <a:latin typeface="Times New Roman" pitchFamily="18" charset="0"/>
                        <a:ea typeface="Calibri"/>
                        <a:cs typeface="Times New Roman" pitchFamily="18" charset="0"/>
                      </a:endParaRPr>
                    </a:p>
                  </a:txBody>
                  <a:tcPr marL="68580" marR="68580" marT="0" marB="0"/>
                </a:tc>
              </a:tr>
              <a:tr h="574656">
                <a:tc>
                  <a:txBody>
                    <a:bodyPr/>
                    <a:lstStyle/>
                    <a:p>
                      <a:pPr marL="0" marR="0">
                        <a:lnSpc>
                          <a:spcPct val="120000"/>
                        </a:lnSpc>
                        <a:spcBef>
                          <a:spcPts val="0"/>
                        </a:spcBef>
                        <a:spcAft>
                          <a:spcPts val="0"/>
                        </a:spcAft>
                      </a:pPr>
                      <a:r>
                        <a:rPr lang="en-US" sz="2400" b="1" dirty="0">
                          <a:latin typeface="Times New Roman" pitchFamily="18" charset="0"/>
                          <a:cs typeface="Times New Roman" pitchFamily="18" charset="0"/>
                        </a:rPr>
                        <a:t>SUBJECT- INCHARGE</a:t>
                      </a:r>
                      <a:endParaRPr lang="en-US" sz="2400" b="1" i="1" dirty="0">
                        <a:latin typeface="Times New Roman" pitchFamily="18" charset="0"/>
                        <a:ea typeface="Calibri"/>
                        <a:cs typeface="Times New Roman" pitchFamily="18" charset="0"/>
                      </a:endParaRPr>
                    </a:p>
                  </a:txBody>
                  <a:tcPr marL="68580" marR="68580" marT="0" marB="0"/>
                </a:tc>
                <a:tc>
                  <a:txBody>
                    <a:bodyPr/>
                    <a:lstStyle/>
                    <a:p>
                      <a:pPr marL="0" marR="0" algn="ctr">
                        <a:lnSpc>
                          <a:spcPct val="120000"/>
                        </a:lnSpc>
                        <a:spcBef>
                          <a:spcPts val="0"/>
                        </a:spcBef>
                        <a:spcAft>
                          <a:spcPts val="0"/>
                        </a:spcAft>
                      </a:pPr>
                      <a:r>
                        <a:rPr lang="en-US" sz="2400" b="1" dirty="0">
                          <a:latin typeface="Times New Roman" pitchFamily="18" charset="0"/>
                          <a:cs typeface="Times New Roman" pitchFamily="18" charset="0"/>
                        </a:rPr>
                        <a:t>:</a:t>
                      </a:r>
                      <a:endParaRPr lang="en-US" sz="2400" b="1" i="1" dirty="0">
                        <a:latin typeface="Times New Roman" pitchFamily="18" charset="0"/>
                        <a:ea typeface="Calibri"/>
                        <a:cs typeface="Times New Roman" pitchFamily="18" charset="0"/>
                      </a:endParaRPr>
                    </a:p>
                  </a:txBody>
                  <a:tcPr marL="68580" marR="68580" marT="0" marB="0"/>
                </a:tc>
                <a:tc>
                  <a:txBody>
                    <a:bodyPr/>
                    <a:lstStyle/>
                    <a:p>
                      <a:pPr marL="0" marR="0">
                        <a:lnSpc>
                          <a:spcPct val="120000"/>
                        </a:lnSpc>
                        <a:spcBef>
                          <a:spcPts val="0"/>
                        </a:spcBef>
                        <a:spcAft>
                          <a:spcPts val="0"/>
                        </a:spcAft>
                      </a:pPr>
                      <a:r>
                        <a:rPr lang="en-US" sz="2400" b="1" dirty="0" smtClean="0">
                          <a:latin typeface="Times New Roman" pitchFamily="18" charset="0"/>
                          <a:cs typeface="Times New Roman" pitchFamily="18" charset="0"/>
                        </a:rPr>
                        <a:t>Mr.</a:t>
                      </a:r>
                      <a:r>
                        <a:rPr lang="en-US" sz="2400" b="1" baseline="0" dirty="0" smtClean="0">
                          <a:latin typeface="Times New Roman" pitchFamily="18" charset="0"/>
                          <a:cs typeface="Times New Roman" pitchFamily="18" charset="0"/>
                        </a:rPr>
                        <a:t> N.  </a:t>
                      </a:r>
                      <a:r>
                        <a:rPr lang="en-US" sz="2400" b="1" baseline="0" dirty="0" smtClean="0">
                          <a:latin typeface="Times New Roman" pitchFamily="18" charset="0"/>
                          <a:cs typeface="Times New Roman" pitchFamily="18" charset="0"/>
                        </a:rPr>
                        <a:t>MAHENDRAN</a:t>
                      </a:r>
                      <a:endParaRPr lang="en-US" sz="2400" b="1" i="1" dirty="0">
                        <a:latin typeface="Times New Roman" pitchFamily="18" charset="0"/>
                        <a:ea typeface="Calibri"/>
                        <a:cs typeface="Times New Roman" pitchFamily="18" charset="0"/>
                      </a:endParaRPr>
                    </a:p>
                  </a:txBody>
                  <a:tcPr marL="68580" marR="68580" marT="0" marB="0"/>
                </a:tc>
              </a:tr>
              <a:tr h="438506">
                <a:tc>
                  <a:txBody>
                    <a:bodyPr/>
                    <a:lstStyle/>
                    <a:p>
                      <a:pPr marL="0" marR="0">
                        <a:lnSpc>
                          <a:spcPct val="120000"/>
                        </a:lnSpc>
                        <a:spcBef>
                          <a:spcPts val="0"/>
                        </a:spcBef>
                        <a:spcAft>
                          <a:spcPts val="0"/>
                        </a:spcAft>
                      </a:pPr>
                      <a:r>
                        <a:rPr lang="en-US" sz="2400" b="1" dirty="0">
                          <a:latin typeface="Times New Roman" pitchFamily="18" charset="0"/>
                          <a:cs typeface="Times New Roman" pitchFamily="18" charset="0"/>
                        </a:rPr>
                        <a:t>SUBJECT NAME</a:t>
                      </a:r>
                      <a:endParaRPr lang="en-US" sz="2400" b="1" i="1" dirty="0">
                        <a:latin typeface="Times New Roman" pitchFamily="18" charset="0"/>
                        <a:ea typeface="Calibri"/>
                        <a:cs typeface="Times New Roman" pitchFamily="18" charset="0"/>
                      </a:endParaRPr>
                    </a:p>
                  </a:txBody>
                  <a:tcPr marL="68580" marR="68580" marT="0" marB="0"/>
                </a:tc>
                <a:tc>
                  <a:txBody>
                    <a:bodyPr/>
                    <a:lstStyle/>
                    <a:p>
                      <a:pPr marL="0" marR="0" algn="ctr">
                        <a:lnSpc>
                          <a:spcPct val="120000"/>
                        </a:lnSpc>
                        <a:spcBef>
                          <a:spcPts val="0"/>
                        </a:spcBef>
                        <a:spcAft>
                          <a:spcPts val="0"/>
                        </a:spcAft>
                      </a:pPr>
                      <a:r>
                        <a:rPr lang="en-US" sz="2400" b="1" dirty="0">
                          <a:latin typeface="Times New Roman" pitchFamily="18" charset="0"/>
                          <a:cs typeface="Times New Roman" pitchFamily="18" charset="0"/>
                        </a:rPr>
                        <a:t>:</a:t>
                      </a:r>
                      <a:endParaRPr lang="en-US" sz="2400" b="1" i="1" dirty="0">
                        <a:latin typeface="Times New Roman" pitchFamily="18" charset="0"/>
                        <a:ea typeface="Calibri"/>
                        <a:cs typeface="Times New Roman" pitchFamily="18" charset="0"/>
                      </a:endParaRPr>
                    </a:p>
                  </a:txBody>
                  <a:tcPr marL="68580" marR="68580" marT="0" marB="0"/>
                </a:tc>
                <a:tc>
                  <a:txBody>
                    <a:bodyPr/>
                    <a:lstStyle/>
                    <a:p>
                      <a:pPr marL="0" marR="0">
                        <a:lnSpc>
                          <a:spcPct val="120000"/>
                        </a:lnSpc>
                        <a:spcBef>
                          <a:spcPts val="0"/>
                        </a:spcBef>
                        <a:spcAft>
                          <a:spcPts val="0"/>
                        </a:spcAft>
                      </a:pPr>
                      <a:r>
                        <a:rPr lang="en-US" sz="2400" b="1" dirty="0" smtClean="0">
                          <a:latin typeface="Times New Roman" pitchFamily="18" charset="0"/>
                          <a:cs typeface="Times New Roman" pitchFamily="18" charset="0"/>
                        </a:rPr>
                        <a:t>COMMUNICATION</a:t>
                      </a:r>
                      <a:r>
                        <a:rPr lang="en-US" sz="2400" b="1" baseline="0" dirty="0" smtClean="0">
                          <a:latin typeface="Times New Roman" pitchFamily="18" charset="0"/>
                          <a:cs typeface="Times New Roman" pitchFamily="18" charset="0"/>
                        </a:rPr>
                        <a:t>  PHYSICS</a:t>
                      </a:r>
                      <a:endParaRPr lang="en-US" sz="2400" b="1" i="1" dirty="0">
                        <a:latin typeface="Times New Roman" pitchFamily="18" charset="0"/>
                        <a:ea typeface="Calibri"/>
                        <a:cs typeface="Times New Roman" pitchFamily="18" charset="0"/>
                      </a:endParaRPr>
                    </a:p>
                  </a:txBody>
                  <a:tcPr marL="68580" marR="68580" marT="0" marB="0"/>
                </a:tc>
              </a:tr>
              <a:tr h="887763">
                <a:tc>
                  <a:txBody>
                    <a:bodyPr/>
                    <a:lstStyle/>
                    <a:p>
                      <a:pPr marL="0" marR="0">
                        <a:lnSpc>
                          <a:spcPct val="120000"/>
                        </a:lnSpc>
                        <a:spcBef>
                          <a:spcPts val="0"/>
                        </a:spcBef>
                        <a:spcAft>
                          <a:spcPts val="0"/>
                        </a:spcAft>
                      </a:pPr>
                      <a:r>
                        <a:rPr lang="en-US" sz="2400" b="1" dirty="0">
                          <a:latin typeface="Times New Roman" pitchFamily="18" charset="0"/>
                          <a:cs typeface="Times New Roman" pitchFamily="18" charset="0"/>
                        </a:rPr>
                        <a:t>SUBJECT </a:t>
                      </a:r>
                      <a:r>
                        <a:rPr lang="en-US" sz="2400" b="1" dirty="0" smtClean="0">
                          <a:latin typeface="Times New Roman" pitchFamily="18" charset="0"/>
                          <a:cs typeface="Times New Roman" pitchFamily="18" charset="0"/>
                        </a:rPr>
                        <a:t>CODE</a:t>
                      </a:r>
                    </a:p>
                    <a:p>
                      <a:pPr marL="0" marR="0">
                        <a:lnSpc>
                          <a:spcPct val="120000"/>
                        </a:lnSpc>
                        <a:spcBef>
                          <a:spcPts val="0"/>
                        </a:spcBef>
                        <a:spcAft>
                          <a:spcPts val="0"/>
                        </a:spcAft>
                      </a:pPr>
                      <a:r>
                        <a:rPr kumimoji="0" lang="en-US" sz="2400" b="1" u="none" strike="noStrike" cap="none" normalizeH="0" baseline="0" dirty="0" smtClean="0">
                          <a:ln>
                            <a:noFill/>
                          </a:ln>
                          <a:effectLst/>
                          <a:latin typeface="Times New Roman" pitchFamily="18" charset="0"/>
                          <a:cs typeface="Times New Roman" pitchFamily="18" charset="0"/>
                        </a:rPr>
                        <a:t> TOPIC</a:t>
                      </a:r>
                      <a:endParaRPr lang="en-US" sz="2400" b="1" i="1" dirty="0">
                        <a:latin typeface="Times New Roman" pitchFamily="18" charset="0"/>
                        <a:ea typeface="Calibri"/>
                        <a:cs typeface="Times New Roman" pitchFamily="18" charset="0"/>
                      </a:endParaRPr>
                    </a:p>
                  </a:txBody>
                  <a:tcPr marL="68580" marR="68580" marT="0" marB="0"/>
                </a:tc>
                <a:tc>
                  <a:txBody>
                    <a:bodyPr/>
                    <a:lstStyle/>
                    <a:p>
                      <a:pPr marL="0" marR="0" algn="ctr">
                        <a:lnSpc>
                          <a:spcPct val="120000"/>
                        </a:lnSpc>
                        <a:spcBef>
                          <a:spcPts val="0"/>
                        </a:spcBef>
                        <a:spcAft>
                          <a:spcPts val="0"/>
                        </a:spcAft>
                      </a:pPr>
                      <a:r>
                        <a:rPr lang="en-US" sz="2400" b="1" dirty="0" smtClean="0">
                          <a:latin typeface="Times New Roman" pitchFamily="18" charset="0"/>
                          <a:cs typeface="Times New Roman" pitchFamily="18" charset="0"/>
                        </a:rPr>
                        <a:t>:</a:t>
                      </a:r>
                    </a:p>
                    <a:p>
                      <a:pPr marL="0" marR="0" algn="ctr">
                        <a:lnSpc>
                          <a:spcPct val="120000"/>
                        </a:lnSpc>
                        <a:spcBef>
                          <a:spcPts val="0"/>
                        </a:spcBef>
                        <a:spcAft>
                          <a:spcPts val="0"/>
                        </a:spcAft>
                      </a:pPr>
                      <a:r>
                        <a:rPr lang="en-US" sz="2400" b="1" kern="1200" dirty="0" smtClean="0">
                          <a:latin typeface="Times New Roman" pitchFamily="18" charset="0"/>
                          <a:cs typeface="Times New Roman" pitchFamily="18" charset="0"/>
                        </a:rPr>
                        <a:t>:</a:t>
                      </a:r>
                      <a:endParaRPr lang="en-US" sz="2400" b="1" i="1" dirty="0">
                        <a:latin typeface="Times New Roman" pitchFamily="18" charset="0"/>
                        <a:ea typeface="Calibri"/>
                        <a:cs typeface="Times New Roman" pitchFamily="18" charset="0"/>
                      </a:endParaRPr>
                    </a:p>
                  </a:txBody>
                  <a:tcPr marL="68580" marR="68580" marT="0" marB="0"/>
                </a:tc>
                <a:tc>
                  <a:txBody>
                    <a:bodyPr/>
                    <a:lstStyle/>
                    <a:p>
                      <a:pPr marL="0" marR="0">
                        <a:lnSpc>
                          <a:spcPct val="120000"/>
                        </a:lnSpc>
                        <a:spcBef>
                          <a:spcPts val="0"/>
                        </a:spcBef>
                        <a:spcAft>
                          <a:spcPts val="0"/>
                        </a:spcAft>
                      </a:pPr>
                      <a:r>
                        <a:rPr lang="en-US" sz="2400" b="1" dirty="0" smtClean="0">
                          <a:latin typeface="Times New Roman" pitchFamily="18" charset="0"/>
                          <a:cs typeface="Times New Roman" pitchFamily="18" charset="0"/>
                        </a:rPr>
                        <a:t>16SMBEPH3</a:t>
                      </a:r>
                    </a:p>
                    <a:p>
                      <a:pPr marL="0" marR="0">
                        <a:lnSpc>
                          <a:spcPct val="120000"/>
                        </a:lnSpc>
                        <a:spcBef>
                          <a:spcPts val="0"/>
                        </a:spcBef>
                        <a:spcAft>
                          <a:spcPts val="0"/>
                        </a:spcAft>
                      </a:pPr>
                      <a:r>
                        <a:rPr kumimoji="0" lang="en-US" sz="2400" b="1" u="none" strike="noStrike" cap="none" normalizeH="0" baseline="0" dirty="0" smtClean="0">
                          <a:ln>
                            <a:noFill/>
                          </a:ln>
                          <a:effectLst/>
                          <a:latin typeface="Times New Roman" pitchFamily="18" charset="0"/>
                          <a:cs typeface="Times New Roman" pitchFamily="18" charset="0"/>
                        </a:rPr>
                        <a:t>UNIT - V</a:t>
                      </a:r>
                      <a:endParaRPr lang="en-US" sz="2400" b="1" dirty="0" smtClean="0">
                        <a:latin typeface="Times New Roman" pitchFamily="18" charset="0"/>
                        <a:cs typeface="Times New Roman" pitchFamily="18" charset="0"/>
                      </a:endParaRPr>
                    </a:p>
                    <a:p>
                      <a:pPr marL="0" marR="0">
                        <a:lnSpc>
                          <a:spcPct val="120000"/>
                        </a:lnSpc>
                        <a:spcBef>
                          <a:spcPts val="0"/>
                        </a:spcBef>
                        <a:spcAft>
                          <a:spcPts val="0"/>
                        </a:spcAft>
                      </a:pPr>
                      <a:endParaRPr lang="en-US" sz="2400" b="1" i="1" dirty="0">
                        <a:latin typeface="Times New Roman" pitchFamily="18" charset="0"/>
                        <a:ea typeface="Calibri"/>
                        <a:cs typeface="Times New Roman" pitchFamily="18" charset="0"/>
                      </a:endParaRPr>
                    </a:p>
                  </a:txBody>
                  <a:tcPr marL="68580" marR="68580" marT="0" marB="0"/>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E8A1D320-2F4D-4E8D-97AB-E67A64D7057E}"/>
              </a:ext>
            </a:extLst>
          </p:cNvPr>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1"/>
            <a:ext cx="12191999" cy="6858000"/>
          </a:xfrm>
          <a:prstGeom prst="rect">
            <a:avLst/>
          </a:prstGeom>
        </p:spPr>
      </p:pic>
    </p:spTree>
    <p:custDataLst>
      <p:tags r:id="rId1"/>
    </p:custDataLst>
    <p:extLst>
      <p:ext uri="{BB962C8B-B14F-4D97-AF65-F5344CB8AC3E}">
        <p14:creationId xmlns:p14="http://schemas.microsoft.com/office/powerpoint/2010/main" xmlns="" val="3805507110"/>
      </p:ext>
    </p:extLst>
  </p:cSld>
  <p:clrMapOvr>
    <a:masterClrMapping/>
  </p:clrMapOvr>
  <mc:AlternateContent xmlns:mc="http://schemas.openxmlformats.org/markup-compatibility/2006">
    <mc:Choice xmlns:p14="http://schemas.microsoft.com/office/powerpoint/2010/main" xmlns="" Requires="p14">
      <p:transition spd="slow" p14:dur="2000" advTm="5434"/>
    </mc:Choice>
    <mc:Fallback>
      <p:transition spd="slow" advTm="543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plus(in)">
                                      <p:cBhvr>
                                        <p:cTn id="7" dur="5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8823" y="875211"/>
            <a:ext cx="9773361" cy="53557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400" dirty="0" smtClean="0">
              <a:solidFill>
                <a:schemeClr val="tx1"/>
              </a:solidFill>
              <a:latin typeface="Times New Roman" pitchFamily="18" charset="0"/>
              <a:cs typeface="Times New Roman" pitchFamily="18" charset="0"/>
            </a:endParaRPr>
          </a:p>
          <a:p>
            <a:pPr algn="ctr"/>
            <a:endParaRPr lang="en-US" sz="4400" dirty="0" smtClean="0">
              <a:solidFill>
                <a:schemeClr val="tx1"/>
              </a:solidFill>
              <a:latin typeface="Times New Roman" pitchFamily="18" charset="0"/>
              <a:cs typeface="Times New Roman" pitchFamily="18" charset="0"/>
            </a:endParaRPr>
          </a:p>
          <a:p>
            <a:pPr algn="ctr"/>
            <a:endParaRPr lang="en-US" sz="4400" dirty="0" smtClean="0">
              <a:solidFill>
                <a:schemeClr val="tx1"/>
              </a:solidFill>
              <a:latin typeface="Times New Roman" pitchFamily="18" charset="0"/>
              <a:cs typeface="Times New Roman" pitchFamily="18" charset="0"/>
            </a:endParaRPr>
          </a:p>
          <a:p>
            <a:pPr algn="ctr"/>
            <a:endParaRPr lang="en-US" sz="4400" dirty="0" smtClean="0">
              <a:solidFill>
                <a:schemeClr val="tx1"/>
              </a:solidFill>
              <a:latin typeface="Times New Roman" pitchFamily="18" charset="0"/>
              <a:cs typeface="Times New Roman" pitchFamily="18" charset="0"/>
            </a:endParaRPr>
          </a:p>
          <a:p>
            <a:pPr algn="ctr"/>
            <a:endParaRPr lang="en-US" sz="4400" dirty="0" smtClean="0">
              <a:solidFill>
                <a:schemeClr val="tx1"/>
              </a:solidFill>
              <a:latin typeface="Times New Roman" pitchFamily="18" charset="0"/>
              <a:cs typeface="Times New Roman" pitchFamily="18" charset="0"/>
            </a:endParaRPr>
          </a:p>
          <a:p>
            <a:pPr algn="ctr"/>
            <a:endParaRPr lang="en-US" sz="4400" b="1" dirty="0" smtClean="0">
              <a:solidFill>
                <a:schemeClr val="tx1"/>
              </a:solidFill>
              <a:latin typeface="Times New Roman" pitchFamily="18" charset="0"/>
              <a:cs typeface="Times New Roman" pitchFamily="18" charset="0"/>
            </a:endParaRPr>
          </a:p>
          <a:p>
            <a:pPr algn="ctr"/>
            <a:endParaRPr lang="en-US" sz="4400" b="1" dirty="0" smtClean="0">
              <a:solidFill>
                <a:schemeClr val="tx1"/>
              </a:solidFill>
              <a:latin typeface="Times New Roman" pitchFamily="18" charset="0"/>
              <a:cs typeface="Times New Roman" pitchFamily="18" charset="0"/>
            </a:endParaRPr>
          </a:p>
          <a:p>
            <a:pPr algn="ctr"/>
            <a:r>
              <a:rPr lang="en-US" sz="4000" b="1" dirty="0" smtClean="0">
                <a:solidFill>
                  <a:schemeClr val="tx1"/>
                </a:solidFill>
                <a:latin typeface="Times New Roman" pitchFamily="18" charset="0"/>
                <a:cs typeface="Times New Roman" pitchFamily="18" charset="0"/>
              </a:rPr>
              <a:t>The GSM radio interface</a:t>
            </a:r>
          </a:p>
          <a:p>
            <a:pPr>
              <a:lnSpc>
                <a:spcPct val="150000"/>
              </a:lnSpc>
              <a:buFont typeface="Wingdings" pitchFamily="2" charset="2"/>
              <a:buChar char="v"/>
            </a:pPr>
            <a:r>
              <a:rPr lang="en-US" sz="2400" dirty="0" smtClean="0">
                <a:solidFill>
                  <a:schemeClr val="tx1"/>
                </a:solidFill>
                <a:latin typeface="Times New Roman" pitchFamily="18" charset="0"/>
                <a:cs typeface="Times New Roman" pitchFamily="18" charset="0"/>
              </a:rPr>
              <a:t>  The radio interface is the between the mobile station and the fixed.</a:t>
            </a:r>
          </a:p>
          <a:p>
            <a:pPr>
              <a:lnSpc>
                <a:spcPct val="150000"/>
              </a:lnSpc>
              <a:buFont typeface="Wingdings" pitchFamily="2" charset="2"/>
              <a:buChar char="v"/>
            </a:pPr>
            <a:r>
              <a:rPr lang="en-US" sz="2400" dirty="0" smtClean="0">
                <a:solidFill>
                  <a:schemeClr val="tx1"/>
                </a:solidFill>
                <a:latin typeface="Times New Roman" pitchFamily="18" charset="0"/>
                <a:cs typeface="Times New Roman" pitchFamily="18" charset="0"/>
              </a:rPr>
              <a:t>  It is one of the most important interfaces of the GSM system</a:t>
            </a:r>
          </a:p>
          <a:p>
            <a:pPr>
              <a:lnSpc>
                <a:spcPct val="150000"/>
              </a:lnSpc>
            </a:pPr>
            <a:r>
              <a:rPr lang="en-US" sz="2400" dirty="0" smtClean="0">
                <a:solidFill>
                  <a:schemeClr val="tx1"/>
                </a:solidFill>
                <a:latin typeface="Times New Roman" pitchFamily="18" charset="0"/>
                <a:cs typeface="Times New Roman" pitchFamily="18" charset="0"/>
              </a:rPr>
              <a:t>      one of the main objectives of GSM is roaming.</a:t>
            </a:r>
          </a:p>
          <a:p>
            <a:pPr>
              <a:lnSpc>
                <a:spcPct val="150000"/>
              </a:lnSpc>
              <a:buFont typeface="Wingdings" pitchFamily="2" charset="2"/>
              <a:buChar char="v"/>
            </a:pPr>
            <a:r>
              <a:rPr lang="en-US" sz="2400" dirty="0" smtClean="0">
                <a:solidFill>
                  <a:schemeClr val="tx1"/>
                </a:solidFill>
                <a:latin typeface="Times New Roman" pitchFamily="18" charset="0"/>
                <a:cs typeface="Times New Roman" pitchFamily="18" charset="0"/>
              </a:rPr>
              <a:t>  Therefore in order to obtain a complete compatibility between mobile                </a:t>
            </a:r>
          </a:p>
          <a:p>
            <a:pPr>
              <a:lnSpc>
                <a:spcPct val="150000"/>
              </a:lnSpc>
            </a:pPr>
            <a:r>
              <a:rPr lang="en-US" sz="2400" dirty="0" smtClean="0">
                <a:solidFill>
                  <a:schemeClr val="tx1"/>
                </a:solidFill>
                <a:latin typeface="Times New Roman" pitchFamily="18" charset="0"/>
                <a:cs typeface="Times New Roman" pitchFamily="18" charset="0"/>
              </a:rPr>
              <a:t>      stations and networks of different manufactures and operators the  </a:t>
            </a:r>
          </a:p>
          <a:p>
            <a:pPr>
              <a:lnSpc>
                <a:spcPct val="150000"/>
              </a:lnSpc>
            </a:pPr>
            <a:r>
              <a:rPr lang="en-US" sz="2400" dirty="0" smtClean="0">
                <a:solidFill>
                  <a:schemeClr val="tx1"/>
                </a:solidFill>
                <a:latin typeface="Times New Roman" pitchFamily="18" charset="0"/>
                <a:cs typeface="Times New Roman" pitchFamily="18" charset="0"/>
              </a:rPr>
              <a:t>      radio interface. </a:t>
            </a:r>
            <a:br>
              <a:rPr lang="en-US" sz="2400" dirty="0" smtClean="0">
                <a:solidFill>
                  <a:schemeClr val="tx1"/>
                </a:solidFill>
                <a:latin typeface="Times New Roman" pitchFamily="18" charset="0"/>
                <a:cs typeface="Times New Roman" pitchFamily="18" charset="0"/>
              </a:rPr>
            </a:br>
            <a:endParaRPr lang="en-US" sz="2400" dirty="0" smtClean="0">
              <a:solidFill>
                <a:schemeClr val="tx1"/>
              </a:solidFill>
              <a:latin typeface="Times New Roman" pitchFamily="18" charset="0"/>
              <a:cs typeface="Times New Roman" pitchFamily="18" charset="0"/>
            </a:endParaRPr>
          </a:p>
          <a:p>
            <a:pPr algn="ctr">
              <a:lnSpc>
                <a:spcPct val="150000"/>
              </a:lnSpc>
            </a:pPr>
            <a:endParaRPr lang="en-US" sz="2400" dirty="0" smtClean="0">
              <a:solidFill>
                <a:schemeClr val="tx1"/>
              </a:solidFill>
              <a:latin typeface="Times New Roman" pitchFamily="18" charset="0"/>
              <a:cs typeface="Times New Roman" pitchFamily="18" charset="0"/>
            </a:endParaRPr>
          </a:p>
          <a:p>
            <a:pPr algn="ctr"/>
            <a:endParaRPr lang="en-US" sz="4400" dirty="0" smtClean="0">
              <a:solidFill>
                <a:schemeClr val="tx1"/>
              </a:solidFill>
              <a:latin typeface="Times New Roman" pitchFamily="18" charset="0"/>
              <a:cs typeface="Times New Roman" pitchFamily="18" charset="0"/>
            </a:endParaRPr>
          </a:p>
          <a:p>
            <a:pPr algn="ctr"/>
            <a:endParaRPr lang="en-US" sz="4400" dirty="0" smtClean="0">
              <a:solidFill>
                <a:schemeClr val="tx1"/>
              </a:solidFill>
              <a:latin typeface="Times New Roman" pitchFamily="18" charset="0"/>
              <a:cs typeface="Times New Roman" pitchFamily="18" charset="0"/>
            </a:endParaRPr>
          </a:p>
          <a:p>
            <a:pPr algn="ctr"/>
            <a:endParaRPr lang="en-US" sz="4400" dirty="0" smtClean="0">
              <a:solidFill>
                <a:schemeClr val="tx1"/>
              </a:solidFill>
              <a:latin typeface="Times New Roman" pitchFamily="18" charset="0"/>
              <a:cs typeface="Times New Roman" pitchFamily="18" charset="0"/>
            </a:endParaRPr>
          </a:p>
          <a:p>
            <a:pPr algn="ctr"/>
            <a:endParaRPr lang="en-US" sz="4400" dirty="0" smtClean="0">
              <a:solidFill>
                <a:schemeClr val="tx1"/>
              </a:solidFill>
              <a:latin typeface="Times New Roman" pitchFamily="18" charset="0"/>
              <a:cs typeface="Times New Roman" pitchFamily="18" charset="0"/>
            </a:endParaRPr>
          </a:p>
          <a:p>
            <a:pPr algn="ctr"/>
            <a:endParaRPr lang="en-US" sz="4400" dirty="0" smtClean="0">
              <a:solidFill>
                <a:schemeClr val="tx1"/>
              </a:solidFill>
              <a:latin typeface="Times New Roman" pitchFamily="18" charset="0"/>
              <a:cs typeface="Times New Roman" pitchFamily="18" charset="0"/>
            </a:endParaRPr>
          </a:p>
          <a:p>
            <a:pPr algn="ctr"/>
            <a:endParaRPr lang="en-US" sz="4400" dirty="0">
              <a:solidFill>
                <a:schemeClr val="tx1"/>
              </a:solidFill>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0FFF9EB6-E105-4A28-AB08-4AD9488784D8}"/>
              </a:ext>
            </a:extLst>
          </p:cNvPr>
          <p:cNvSpPr txBox="1"/>
          <p:nvPr/>
        </p:nvSpPr>
        <p:spPr>
          <a:xfrm>
            <a:off x="958645" y="1711234"/>
            <a:ext cx="8790039" cy="4339650"/>
          </a:xfrm>
          <a:prstGeom prst="rect">
            <a:avLst/>
          </a:prstGeom>
          <a:noFill/>
        </p:spPr>
        <p:txBody>
          <a:bodyPr wrap="square" rtlCol="0">
            <a:spAutoFit/>
          </a:bodyPr>
          <a:lstStyle/>
          <a:p>
            <a:r>
              <a:rPr lang="en-IN" sz="2400" dirty="0"/>
              <a:t> </a:t>
            </a:r>
          </a:p>
          <a:p>
            <a:pPr algn="just">
              <a:lnSpc>
                <a:spcPct val="150000"/>
              </a:lnSpc>
            </a:pPr>
            <a:r>
              <a:rPr lang="en-IN" sz="2800" dirty="0" smtClean="0">
                <a:latin typeface="Times New Roman" pitchFamily="18" charset="0"/>
                <a:cs typeface="Times New Roman" pitchFamily="18" charset="0"/>
              </a:rPr>
              <a:t>      Wi-Fi</a:t>
            </a:r>
            <a:r>
              <a:rPr lang="en-IN" sz="2800" dirty="0">
                <a:latin typeface="Times New Roman" pitchFamily="18" charset="0"/>
                <a:cs typeface="Times New Roman" pitchFamily="18" charset="0"/>
              </a:rPr>
              <a:t> is the name of a wireless networking technology that uses radio waves to provide wireless high-speed Internet and network connections. A common misconception is that the term Wi-Fi is short for "wireless fidelity," however this is not the case. Wi-Fi is simply a trademarked phrase that means IEEE 802.11x.</a:t>
            </a:r>
          </a:p>
        </p:txBody>
      </p:sp>
      <p:sp>
        <p:nvSpPr>
          <p:cNvPr id="5" name="TextBox 4">
            <a:extLst>
              <a:ext uri="{FF2B5EF4-FFF2-40B4-BE49-F238E27FC236}">
                <a16:creationId xmlns="" xmlns:a16="http://schemas.microsoft.com/office/drawing/2014/main" id="{31EF2FA3-7C42-4CBD-8738-880BF62D2919}"/>
              </a:ext>
            </a:extLst>
          </p:cNvPr>
          <p:cNvSpPr txBox="1"/>
          <p:nvPr/>
        </p:nvSpPr>
        <p:spPr>
          <a:xfrm flipH="1">
            <a:off x="958643" y="705395"/>
            <a:ext cx="5050269" cy="830997"/>
          </a:xfrm>
          <a:prstGeom prst="rect">
            <a:avLst/>
          </a:prstGeom>
          <a:noFill/>
        </p:spPr>
        <p:txBody>
          <a:bodyPr wrap="square" rtlCol="0">
            <a:spAutoFit/>
          </a:bodyPr>
          <a:lstStyle/>
          <a:p>
            <a:pPr algn="ctr"/>
            <a:r>
              <a:rPr lang="en-IN" sz="4800" b="1" dirty="0" smtClean="0"/>
              <a:t>              </a:t>
            </a:r>
            <a:r>
              <a:rPr lang="en-IN" sz="4800" b="1" dirty="0" err="1" smtClean="0"/>
              <a:t>WiFi</a:t>
            </a:r>
            <a:endParaRPr lang="en-IN" sz="4800" b="1" dirty="0"/>
          </a:p>
        </p:txBody>
      </p:sp>
      <p:pic>
        <p:nvPicPr>
          <p:cNvPr id="1026" name="Picture 2" descr="Wi-Fi Wifi Symbol - Free vector graphic on Pixabay">
            <a:extLst>
              <a:ext uri="{FF2B5EF4-FFF2-40B4-BE49-F238E27FC236}">
                <a16:creationId xmlns="" xmlns:a16="http://schemas.microsoft.com/office/drawing/2014/main" id="{4B2E5F82-6617-479E-ABCA-5C2AFEDA71CB}"/>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338950" y="830967"/>
            <a:ext cx="1884219" cy="83099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247360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4217" y="0"/>
            <a:ext cx="9052560" cy="5473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smtClean="0">
                <a:solidFill>
                  <a:schemeClr val="tx1"/>
                </a:solidFill>
                <a:latin typeface="Times New Roman" pitchFamily="18" charset="0"/>
                <a:cs typeface="Times New Roman" pitchFamily="18" charset="0"/>
              </a:rPr>
              <a:t>Application of Mobile and Wireless Communications</a:t>
            </a:r>
          </a:p>
          <a:p>
            <a:pPr>
              <a:lnSpc>
                <a:spcPct val="150000"/>
              </a:lnSpc>
              <a:buFont typeface="Wingdings" pitchFamily="2" charset="2"/>
              <a:buChar char="v"/>
            </a:pPr>
            <a:r>
              <a:rPr lang="en-US" sz="2800" dirty="0" smtClean="0">
                <a:solidFill>
                  <a:schemeClr val="tx1"/>
                </a:solidFill>
                <a:latin typeface="Times New Roman" pitchFamily="18" charset="0"/>
                <a:cs typeface="Times New Roman" pitchFamily="18" charset="0"/>
              </a:rPr>
              <a:t>  Education</a:t>
            </a:r>
          </a:p>
          <a:p>
            <a:pPr>
              <a:lnSpc>
                <a:spcPct val="150000"/>
              </a:lnSpc>
              <a:buFont typeface="Wingdings" pitchFamily="2" charset="2"/>
              <a:buChar char="v"/>
            </a:pPr>
            <a:r>
              <a:rPr lang="en-US" sz="2800" dirty="0" smtClean="0">
                <a:solidFill>
                  <a:schemeClr val="tx1"/>
                </a:solidFill>
                <a:latin typeface="Times New Roman" pitchFamily="18" charset="0"/>
                <a:cs typeface="Times New Roman" pitchFamily="18" charset="0"/>
              </a:rPr>
              <a:t>  Wireless technology is an ideal application of colleges and  </a:t>
            </a:r>
          </a:p>
          <a:p>
            <a:pPr>
              <a:lnSpc>
                <a:spcPct val="150000"/>
              </a:lnSpc>
            </a:pPr>
            <a:r>
              <a:rPr lang="en-US" sz="2800" dirty="0" smtClean="0">
                <a:solidFill>
                  <a:schemeClr val="tx1"/>
                </a:solidFill>
                <a:latin typeface="Times New Roman" pitchFamily="18" charset="0"/>
                <a:cs typeface="Times New Roman" pitchFamily="18" charset="0"/>
              </a:rPr>
              <a:t>      school.</a:t>
            </a:r>
          </a:p>
          <a:p>
            <a:pPr>
              <a:lnSpc>
                <a:spcPct val="150000"/>
              </a:lnSpc>
              <a:buFont typeface="Wingdings" pitchFamily="2" charset="2"/>
              <a:buChar char="v"/>
            </a:pPr>
            <a:r>
              <a:rPr lang="en-US" sz="2800" dirty="0" smtClean="0">
                <a:solidFill>
                  <a:schemeClr val="tx1"/>
                </a:solidFill>
                <a:latin typeface="Times New Roman" pitchFamily="18" charset="0"/>
                <a:cs typeface="Times New Roman" pitchFamily="18" charset="0"/>
              </a:rPr>
              <a:t>  Teachers  can also distribute handouts directly to students  </a:t>
            </a:r>
          </a:p>
          <a:p>
            <a:pPr>
              <a:lnSpc>
                <a:spcPct val="150000"/>
              </a:lnSpc>
            </a:pPr>
            <a:r>
              <a:rPr lang="en-US" sz="2800" dirty="0" smtClean="0">
                <a:solidFill>
                  <a:schemeClr val="tx1"/>
                </a:solidFill>
                <a:latin typeface="Times New Roman" pitchFamily="18" charset="0"/>
                <a:cs typeface="Times New Roman" pitchFamily="18" charset="0"/>
              </a:rPr>
              <a:t>      who have brought their own wireless devices to class.</a:t>
            </a:r>
            <a:endParaRPr lang="en-US" sz="2800" dirty="0">
              <a:solidFill>
                <a:schemeClr val="tx1"/>
              </a:solidFill>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19350" y="927463"/>
            <a:ext cx="8112034" cy="46373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chemeClr val="tx1"/>
                </a:solidFill>
                <a:latin typeface="Times New Roman" pitchFamily="18" charset="0"/>
                <a:cs typeface="Times New Roman" pitchFamily="18" charset="0"/>
              </a:rPr>
              <a:t>All about Modems</a:t>
            </a:r>
          </a:p>
          <a:p>
            <a:pPr algn="just">
              <a:lnSpc>
                <a:spcPct val="150000"/>
              </a:lnSpc>
              <a:buFont typeface="Wingdings" pitchFamily="2" charset="2"/>
              <a:buChar char="v"/>
            </a:pPr>
            <a:r>
              <a:rPr lang="en-US" sz="2400" dirty="0" smtClean="0">
                <a:solidFill>
                  <a:schemeClr val="tx1"/>
                </a:solidFill>
                <a:latin typeface="Times New Roman" pitchFamily="18" charset="0"/>
                <a:cs typeface="Times New Roman" pitchFamily="18" charset="0"/>
              </a:rPr>
              <a:t>  Modems used different characteristics of wave to correspond </a:t>
            </a:r>
          </a:p>
          <a:p>
            <a:pPr algn="just">
              <a:lnSpc>
                <a:spcPct val="150000"/>
              </a:lnSpc>
            </a:pPr>
            <a:r>
              <a:rPr lang="en-US" sz="2400" dirty="0" smtClean="0">
                <a:solidFill>
                  <a:schemeClr val="tx1"/>
                </a:solidFill>
                <a:latin typeface="Times New Roman" pitchFamily="18" charset="0"/>
                <a:cs typeface="Times New Roman" pitchFamily="18" charset="0"/>
              </a:rPr>
              <a:t>      to the 0s and 1s digital data.</a:t>
            </a:r>
          </a:p>
          <a:p>
            <a:pPr>
              <a:lnSpc>
                <a:spcPct val="150000"/>
              </a:lnSpc>
              <a:buFont typeface="Wingdings" pitchFamily="2" charset="2"/>
              <a:buChar char="v"/>
            </a:pPr>
            <a:r>
              <a:rPr lang="en-US" sz="2400" dirty="0" smtClean="0">
                <a:solidFill>
                  <a:schemeClr val="tx1"/>
                </a:solidFill>
                <a:latin typeface="Times New Roman" pitchFamily="18" charset="0"/>
                <a:cs typeface="Times New Roman" pitchFamily="18" charset="0"/>
              </a:rPr>
              <a:t>  Modems uses an RJ-11 connection to a Phone wall outlet.</a:t>
            </a:r>
          </a:p>
          <a:p>
            <a:pPr>
              <a:lnSpc>
                <a:spcPct val="150000"/>
              </a:lnSpc>
              <a:buFont typeface="Wingdings" pitchFamily="2" charset="2"/>
              <a:buChar char="v"/>
            </a:pPr>
            <a:r>
              <a:rPr lang="en-US" sz="2400" dirty="0" smtClean="0">
                <a:solidFill>
                  <a:schemeClr val="tx1"/>
                </a:solidFill>
                <a:latin typeface="Times New Roman" pitchFamily="18" charset="0"/>
                <a:cs typeface="Times New Roman" pitchFamily="18" charset="0"/>
              </a:rPr>
              <a:t>  Half-duplex transmit in one direction only.</a:t>
            </a:r>
          </a:p>
          <a:p>
            <a:pPr>
              <a:lnSpc>
                <a:spcPct val="150000"/>
              </a:lnSpc>
              <a:buFont typeface="Wingdings" pitchFamily="2" charset="2"/>
              <a:buChar char="v"/>
            </a:pPr>
            <a:r>
              <a:rPr lang="en-US" sz="2400" dirty="0" smtClean="0">
                <a:solidFill>
                  <a:schemeClr val="tx1"/>
                </a:solidFill>
                <a:latin typeface="Times New Roman" pitchFamily="18" charset="0"/>
                <a:cs typeface="Times New Roman" pitchFamily="18" charset="0"/>
              </a:rPr>
              <a:t>  Full-duplex transmit in both directions at Once.</a:t>
            </a:r>
            <a:endParaRPr lang="en-US" sz="2400" dirty="0">
              <a:solidFill>
                <a:schemeClr val="tx1"/>
              </a:solidFill>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ChangeArrowheads="1"/>
          </p:cNvSpPr>
          <p:nvPr/>
        </p:nvSpPr>
        <p:spPr bwMode="auto">
          <a:xfrm>
            <a:off x="1079214" y="1203682"/>
            <a:ext cx="895574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Video on demand (VOD)</a:t>
            </a:r>
            <a:endParaRPr kumimoji="0" lang="en-US" sz="3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sz="240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Video on demand (VOD) is a video media distribution system   </a:t>
            </a:r>
          </a:p>
          <a:p>
            <a:pPr marL="0" marR="0" lvl="0" indent="0" algn="just" defTabSz="914400" rtl="0" eaLnBrk="0" fontAlgn="base" latinLnBrk="0" hangingPunct="0">
              <a:lnSpc>
                <a:spcPct val="150000"/>
              </a:lnSpc>
              <a:spcBef>
                <a:spcPct val="0"/>
              </a:spcBef>
              <a:spcAft>
                <a:spcPct val="0"/>
              </a:spcAft>
              <a:buClrTx/>
              <a:buSzTx/>
              <a:tabLst/>
            </a:pPr>
            <a:r>
              <a:rPr lang="en-US" sz="2400" dirty="0" smtClean="0">
                <a:latin typeface="Times New Roman" pitchFamily="18" charset="0"/>
                <a:ea typeface="Calibri" pitchFamily="34" charset="0"/>
                <a:cs typeface="Times New Roman" pitchFamily="18" charset="0"/>
              </a:rPr>
              <a:t>     </a:t>
            </a:r>
            <a:r>
              <a:rPr kumimoji="0" lang="en-US" sz="240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that allows users to access video entertainment without a</a:t>
            </a:r>
            <a:r>
              <a:rPr kumimoji="0" lang="en-US" sz="240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0" algn="just" defTabSz="914400" rtl="0" eaLnBrk="0" fontAlgn="base" latinLnBrk="0" hangingPunct="0">
              <a:lnSpc>
                <a:spcPct val="150000"/>
              </a:lnSpc>
              <a:spcBef>
                <a:spcPct val="0"/>
              </a:spcBef>
              <a:spcAft>
                <a:spcPct val="0"/>
              </a:spcAft>
              <a:buClrTx/>
              <a:buSzTx/>
              <a:tabLst/>
            </a:pPr>
            <a:r>
              <a:rPr lang="en-US" sz="2400" dirty="0" smtClean="0">
                <a:latin typeface="Times New Roman" pitchFamily="18" charset="0"/>
                <a:ea typeface="Calibri" pitchFamily="34" charset="0"/>
                <a:cs typeface="Times New Roman" pitchFamily="18" charset="0"/>
              </a:rPr>
              <a:t>     </a:t>
            </a:r>
            <a:r>
              <a:rPr kumimoji="0" lang="en-US" sz="240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traditional video entertainment device and without the   </a:t>
            </a:r>
          </a:p>
          <a:p>
            <a:pPr marL="0" marR="0" lvl="0" indent="0" algn="just" defTabSz="914400" rtl="0" eaLnBrk="0" fontAlgn="base" latinLnBrk="0" hangingPunct="0">
              <a:lnSpc>
                <a:spcPct val="150000"/>
              </a:lnSpc>
              <a:spcBef>
                <a:spcPct val="0"/>
              </a:spcBef>
              <a:spcAft>
                <a:spcPct val="0"/>
              </a:spcAft>
              <a:buClrTx/>
              <a:buSzTx/>
              <a:tabLst/>
            </a:pPr>
            <a:r>
              <a:rPr lang="en-US" sz="2400" dirty="0" smtClean="0">
                <a:latin typeface="Times New Roman" pitchFamily="18" charset="0"/>
                <a:ea typeface="Calibri" pitchFamily="34" charset="0"/>
                <a:cs typeface="Times New Roman" pitchFamily="18" charset="0"/>
              </a:rPr>
              <a:t>     </a:t>
            </a:r>
            <a:r>
              <a:rPr kumimoji="0" lang="en-US" sz="240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constraints of a typical static broadcasting schedule. </a:t>
            </a:r>
            <a:endParaRPr kumimoji="0" lang="en-US" sz="240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Char char="•"/>
              <a:tabLst/>
            </a:pPr>
            <a:r>
              <a:rPr kumimoji="0" lang="en-US" sz="240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In the 20th century, broadcasting in the form of over-the-air  </a:t>
            </a:r>
          </a:p>
          <a:p>
            <a:pPr marL="0" marR="0" lvl="0" indent="0" algn="just" defTabSz="914400" rtl="0" eaLnBrk="0" fontAlgn="base" latinLnBrk="0" hangingPunct="0">
              <a:lnSpc>
                <a:spcPct val="150000"/>
              </a:lnSpc>
              <a:spcBef>
                <a:spcPct val="0"/>
              </a:spcBef>
              <a:spcAft>
                <a:spcPct val="0"/>
              </a:spcAft>
              <a:buClrTx/>
              <a:buSzTx/>
              <a:tabLst/>
            </a:pPr>
            <a:r>
              <a:rPr kumimoji="0" lang="en-US" sz="240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240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programming was the commonest form of media </a:t>
            </a:r>
          </a:p>
          <a:p>
            <a:pPr marL="0" marR="0" lvl="0" indent="0" algn="just" defTabSz="914400" rtl="0" eaLnBrk="0" fontAlgn="base" latinLnBrk="0" hangingPunct="0">
              <a:lnSpc>
                <a:spcPct val="150000"/>
              </a:lnSpc>
              <a:spcBef>
                <a:spcPct val="0"/>
              </a:spcBef>
              <a:spcAft>
                <a:spcPct val="0"/>
              </a:spcAft>
              <a:buClrTx/>
              <a:buSzTx/>
              <a:tabLst/>
            </a:pPr>
            <a:r>
              <a:rPr lang="en-US" sz="2400" dirty="0" smtClean="0">
                <a:latin typeface="Times New Roman" pitchFamily="18" charset="0"/>
                <a:ea typeface="Calibri" pitchFamily="34" charset="0"/>
                <a:cs typeface="Times New Roman" pitchFamily="18" charset="0"/>
              </a:rPr>
              <a:t>      </a:t>
            </a:r>
            <a:r>
              <a:rPr kumimoji="0" lang="en-US" sz="240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distribution. </a:t>
            </a:r>
            <a:endParaRPr kumimoji="0" lang="en-US" sz="240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FAF2CC62-2EA0-4836-BF6A-DBB470A97402}"/>
              </a:ext>
            </a:extLst>
          </p:cNvPr>
          <p:cNvSpPr/>
          <p:nvPr/>
        </p:nvSpPr>
        <p:spPr>
          <a:xfrm>
            <a:off x="484331" y="1008855"/>
            <a:ext cx="11016007" cy="4862870"/>
          </a:xfrm>
          <a:prstGeom prst="rect">
            <a:avLst/>
          </a:prstGeom>
        </p:spPr>
        <p:txBody>
          <a:bodyPr wrap="square">
            <a:spAutoFit/>
          </a:bodyPr>
          <a:lstStyle/>
          <a:p>
            <a:pPr>
              <a:lnSpc>
                <a:spcPct val="150000"/>
              </a:lnSpc>
              <a:spcBef>
                <a:spcPts val="600"/>
              </a:spcBef>
              <a:spcAft>
                <a:spcPts val="600"/>
              </a:spcAft>
              <a:buFont typeface="Wingdings" pitchFamily="2" charset="2"/>
              <a:buChar char="v"/>
            </a:pPr>
            <a:r>
              <a:rPr lang="en-IN" sz="2000" dirty="0" smtClean="0">
                <a:solidFill>
                  <a:srgbClr val="202122"/>
                </a:solidFill>
                <a:latin typeface="Times New Roman" pitchFamily="18" charset="0"/>
                <a:ea typeface="Times New Roman" panose="02020603050405020304" pitchFamily="18" charset="0"/>
                <a:cs typeface="Times New Roman" pitchFamily="18" charset="0"/>
              </a:rPr>
              <a:t> Fax</a:t>
            </a:r>
            <a:r>
              <a:rPr lang="en-IN" sz="2000" dirty="0">
                <a:solidFill>
                  <a:srgbClr val="202122"/>
                </a:solidFill>
                <a:latin typeface="Times New Roman" pitchFamily="18" charset="0"/>
                <a:ea typeface="Times New Roman" panose="02020603050405020304" pitchFamily="18" charset="0"/>
                <a:cs typeface="Times New Roman" pitchFamily="18" charset="0"/>
              </a:rPr>
              <a:t> (short for facsimile), sometimes called telecopying or telefax (the latter short </a:t>
            </a:r>
            <a:r>
              <a:rPr lang="en-IN" sz="2000" dirty="0" smtClean="0">
                <a:solidFill>
                  <a:srgbClr val="202122"/>
                </a:solidFill>
                <a:latin typeface="Times New Roman" pitchFamily="18" charset="0"/>
                <a:ea typeface="Times New Roman" panose="02020603050405020304" pitchFamily="18" charset="0"/>
                <a:cs typeface="Times New Roman" pitchFamily="18" charset="0"/>
              </a:rPr>
              <a:t> </a:t>
            </a:r>
          </a:p>
          <a:p>
            <a:pPr>
              <a:lnSpc>
                <a:spcPct val="150000"/>
              </a:lnSpc>
              <a:spcBef>
                <a:spcPts val="600"/>
              </a:spcBef>
              <a:spcAft>
                <a:spcPts val="600"/>
              </a:spcAft>
            </a:pPr>
            <a:r>
              <a:rPr lang="en-IN" sz="2000" dirty="0" smtClean="0">
                <a:solidFill>
                  <a:srgbClr val="202122"/>
                </a:solidFill>
                <a:latin typeface="Times New Roman" pitchFamily="18" charset="0"/>
                <a:ea typeface="Times New Roman" panose="02020603050405020304" pitchFamily="18" charset="0"/>
                <a:cs typeface="Times New Roman" pitchFamily="18" charset="0"/>
              </a:rPr>
              <a:t>     for</a:t>
            </a:r>
            <a:r>
              <a:rPr lang="en-IN" sz="2000" dirty="0">
                <a:solidFill>
                  <a:srgbClr val="202122"/>
                </a:solidFill>
                <a:latin typeface="Times New Roman" pitchFamily="18" charset="0"/>
                <a:ea typeface="Times New Roman" panose="02020603050405020304" pitchFamily="18" charset="0"/>
                <a:cs typeface="Times New Roman" pitchFamily="18" charset="0"/>
              </a:rPr>
              <a:t> telefacsimile), is the telephonic transmission of scanned printed </a:t>
            </a:r>
            <a:r>
              <a:rPr lang="en-IN" sz="2000" dirty="0" smtClean="0">
                <a:solidFill>
                  <a:srgbClr val="202122"/>
                </a:solidFill>
                <a:latin typeface="Times New Roman" pitchFamily="18" charset="0"/>
                <a:ea typeface="Times New Roman" panose="02020603050405020304" pitchFamily="18" charset="0"/>
                <a:cs typeface="Times New Roman" pitchFamily="18" charset="0"/>
              </a:rPr>
              <a:t>normally </a:t>
            </a:r>
            <a:r>
              <a:rPr lang="en-IN" sz="2000" dirty="0">
                <a:solidFill>
                  <a:srgbClr val="202122"/>
                </a:solidFill>
                <a:latin typeface="Times New Roman" pitchFamily="18" charset="0"/>
                <a:ea typeface="Times New Roman" panose="02020603050405020304" pitchFamily="18" charset="0"/>
                <a:cs typeface="Times New Roman" pitchFamily="18" charset="0"/>
              </a:rPr>
              <a:t>to a telephone </a:t>
            </a:r>
            <a:r>
              <a:rPr lang="en-IN" sz="2000" dirty="0" smtClean="0">
                <a:solidFill>
                  <a:srgbClr val="202122"/>
                </a:solidFill>
                <a:latin typeface="Times New Roman" pitchFamily="18" charset="0"/>
                <a:ea typeface="Times New Roman" panose="02020603050405020304" pitchFamily="18" charset="0"/>
                <a:cs typeface="Times New Roman" pitchFamily="18" charset="0"/>
              </a:rPr>
              <a:t>      </a:t>
            </a:r>
          </a:p>
          <a:p>
            <a:pPr>
              <a:lnSpc>
                <a:spcPct val="150000"/>
              </a:lnSpc>
              <a:spcBef>
                <a:spcPts val="600"/>
              </a:spcBef>
              <a:spcAft>
                <a:spcPts val="600"/>
              </a:spcAft>
            </a:pPr>
            <a:r>
              <a:rPr lang="en-IN" sz="2000" dirty="0" smtClean="0">
                <a:solidFill>
                  <a:srgbClr val="202122"/>
                </a:solidFill>
                <a:latin typeface="Times New Roman" pitchFamily="18" charset="0"/>
                <a:ea typeface="Times New Roman" panose="02020603050405020304" pitchFamily="18" charset="0"/>
                <a:cs typeface="Times New Roman" pitchFamily="18" charset="0"/>
              </a:rPr>
              <a:t>     number </a:t>
            </a:r>
            <a:r>
              <a:rPr lang="en-IN" sz="2000" dirty="0">
                <a:solidFill>
                  <a:srgbClr val="202122"/>
                </a:solidFill>
                <a:latin typeface="Times New Roman" pitchFamily="18" charset="0"/>
                <a:ea typeface="Times New Roman" panose="02020603050405020304" pitchFamily="18" charset="0"/>
                <a:cs typeface="Times New Roman" pitchFamily="18" charset="0"/>
              </a:rPr>
              <a:t>connected to a printer or other output device. </a:t>
            </a:r>
            <a:endParaRPr lang="en-IN" sz="2000" dirty="0" smtClean="0">
              <a:solidFill>
                <a:srgbClr val="202122"/>
              </a:solidFill>
              <a:latin typeface="Times New Roman" pitchFamily="18" charset="0"/>
              <a:ea typeface="Times New Roman" panose="02020603050405020304" pitchFamily="18" charset="0"/>
              <a:cs typeface="Times New Roman" pitchFamily="18" charset="0"/>
            </a:endParaRPr>
          </a:p>
          <a:p>
            <a:pPr>
              <a:lnSpc>
                <a:spcPct val="150000"/>
              </a:lnSpc>
              <a:spcBef>
                <a:spcPts val="600"/>
              </a:spcBef>
              <a:spcAft>
                <a:spcPts val="600"/>
              </a:spcAft>
              <a:buFont typeface="Wingdings" pitchFamily="2" charset="2"/>
              <a:buChar char="v"/>
            </a:pPr>
            <a:r>
              <a:rPr lang="en-IN" sz="2000" dirty="0" smtClean="0">
                <a:solidFill>
                  <a:srgbClr val="202122"/>
                </a:solidFill>
                <a:latin typeface="Times New Roman" pitchFamily="18" charset="0"/>
                <a:ea typeface="Times New Roman" panose="02020603050405020304" pitchFamily="18" charset="0"/>
                <a:cs typeface="Times New Roman" pitchFamily="18" charset="0"/>
              </a:rPr>
              <a:t>  The </a:t>
            </a:r>
            <a:r>
              <a:rPr lang="en-IN" sz="2000" dirty="0">
                <a:solidFill>
                  <a:srgbClr val="202122"/>
                </a:solidFill>
                <a:latin typeface="Times New Roman" pitchFamily="18" charset="0"/>
                <a:ea typeface="Times New Roman" panose="02020603050405020304" pitchFamily="18" charset="0"/>
                <a:cs typeface="Times New Roman" pitchFamily="18" charset="0"/>
              </a:rPr>
              <a:t>original document is scanned with a fax machine (or a telecopier), which processes the </a:t>
            </a:r>
            <a:r>
              <a:rPr lang="en-IN" sz="2000" dirty="0" smtClean="0">
                <a:solidFill>
                  <a:srgbClr val="202122"/>
                </a:solidFill>
                <a:latin typeface="Times New Roman" pitchFamily="18" charset="0"/>
                <a:ea typeface="Times New Roman" panose="02020603050405020304" pitchFamily="18" charset="0"/>
                <a:cs typeface="Times New Roman" pitchFamily="18" charset="0"/>
              </a:rPr>
              <a:t>  </a:t>
            </a:r>
          </a:p>
          <a:p>
            <a:pPr>
              <a:lnSpc>
                <a:spcPct val="150000"/>
              </a:lnSpc>
              <a:spcBef>
                <a:spcPts val="600"/>
              </a:spcBef>
              <a:spcAft>
                <a:spcPts val="600"/>
              </a:spcAft>
            </a:pPr>
            <a:r>
              <a:rPr lang="en-IN" sz="2000" dirty="0" smtClean="0">
                <a:solidFill>
                  <a:srgbClr val="202122"/>
                </a:solidFill>
                <a:latin typeface="Times New Roman" pitchFamily="18" charset="0"/>
                <a:ea typeface="Times New Roman" panose="02020603050405020304" pitchFamily="18" charset="0"/>
                <a:cs typeface="Times New Roman" pitchFamily="18" charset="0"/>
              </a:rPr>
              <a:t>      contents </a:t>
            </a:r>
            <a:r>
              <a:rPr lang="en-IN" sz="2000" dirty="0">
                <a:solidFill>
                  <a:srgbClr val="202122"/>
                </a:solidFill>
                <a:latin typeface="Times New Roman" pitchFamily="18" charset="0"/>
                <a:ea typeface="Times New Roman" panose="02020603050405020304" pitchFamily="18" charset="0"/>
                <a:cs typeface="Times New Roman" pitchFamily="18" charset="0"/>
              </a:rPr>
              <a:t>(text or images) as a single fixed graphic image, converting it into a</a:t>
            </a:r>
            <a:r>
              <a:rPr lang="en-IN" sz="2000" dirty="0">
                <a:solidFill>
                  <a:srgbClr val="FFFF00"/>
                </a:solidFill>
                <a:latin typeface="Times New Roman" pitchFamily="18" charset="0"/>
                <a:ea typeface="Times New Roman" panose="02020603050405020304" pitchFamily="18" charset="0"/>
                <a:cs typeface="Times New Roman" pitchFamily="18" charset="0"/>
              </a:rPr>
              <a:t> </a:t>
            </a:r>
            <a:r>
              <a:rPr lang="en-IN" sz="2000" dirty="0">
                <a:solidFill>
                  <a:srgbClr val="006600"/>
                </a:solidFill>
                <a:latin typeface="Times New Roman" pitchFamily="18" charset="0"/>
                <a:ea typeface="Times New Roman" panose="02020603050405020304" pitchFamily="18" charset="0"/>
                <a:cs typeface="Times New Roman" pitchFamily="18" charset="0"/>
              </a:rPr>
              <a:t>bitmap</a:t>
            </a:r>
            <a:r>
              <a:rPr lang="en-IN" sz="2000" dirty="0">
                <a:solidFill>
                  <a:srgbClr val="202122"/>
                </a:solidFill>
                <a:latin typeface="Times New Roman" pitchFamily="18" charset="0"/>
                <a:ea typeface="Times New Roman" panose="02020603050405020304" pitchFamily="18" charset="0"/>
                <a:cs typeface="Times New Roman" pitchFamily="18" charset="0"/>
              </a:rPr>
              <a:t>, and then </a:t>
            </a:r>
            <a:endParaRPr lang="en-IN" sz="2000" dirty="0" smtClean="0">
              <a:solidFill>
                <a:srgbClr val="202122"/>
              </a:solidFill>
              <a:latin typeface="Times New Roman" pitchFamily="18" charset="0"/>
              <a:ea typeface="Times New Roman" panose="02020603050405020304" pitchFamily="18" charset="0"/>
              <a:cs typeface="Times New Roman" pitchFamily="18" charset="0"/>
            </a:endParaRPr>
          </a:p>
          <a:p>
            <a:pPr>
              <a:lnSpc>
                <a:spcPct val="150000"/>
              </a:lnSpc>
              <a:spcBef>
                <a:spcPts val="600"/>
              </a:spcBef>
              <a:spcAft>
                <a:spcPts val="600"/>
              </a:spcAft>
            </a:pPr>
            <a:r>
              <a:rPr lang="en-IN" sz="2000" dirty="0" smtClean="0">
                <a:solidFill>
                  <a:srgbClr val="202122"/>
                </a:solidFill>
                <a:latin typeface="Times New Roman" pitchFamily="18" charset="0"/>
                <a:ea typeface="Times New Roman" panose="02020603050405020304" pitchFamily="18" charset="0"/>
                <a:cs typeface="Times New Roman" pitchFamily="18" charset="0"/>
              </a:rPr>
              <a:t>      transmitting </a:t>
            </a:r>
            <a:r>
              <a:rPr lang="en-IN" sz="2000" dirty="0">
                <a:solidFill>
                  <a:srgbClr val="202122"/>
                </a:solidFill>
                <a:latin typeface="Times New Roman" pitchFamily="18" charset="0"/>
                <a:ea typeface="Times New Roman" panose="02020603050405020304" pitchFamily="18" charset="0"/>
                <a:cs typeface="Times New Roman" pitchFamily="18" charset="0"/>
              </a:rPr>
              <a:t>it through the telephone system in the form of audio-frequency tones. </a:t>
            </a:r>
            <a:endParaRPr lang="en-IN" sz="2000" dirty="0" smtClean="0">
              <a:solidFill>
                <a:srgbClr val="202122"/>
              </a:solidFill>
              <a:latin typeface="Times New Roman" pitchFamily="18" charset="0"/>
              <a:ea typeface="Times New Roman" panose="02020603050405020304" pitchFamily="18" charset="0"/>
              <a:cs typeface="Times New Roman" pitchFamily="18" charset="0"/>
            </a:endParaRPr>
          </a:p>
          <a:p>
            <a:pPr>
              <a:lnSpc>
                <a:spcPct val="150000"/>
              </a:lnSpc>
              <a:spcBef>
                <a:spcPts val="600"/>
              </a:spcBef>
              <a:spcAft>
                <a:spcPts val="600"/>
              </a:spcAft>
              <a:buFont typeface="Wingdings" pitchFamily="2" charset="2"/>
              <a:buChar char="v"/>
            </a:pPr>
            <a:r>
              <a:rPr lang="en-IN" sz="2000" dirty="0" smtClean="0">
                <a:solidFill>
                  <a:srgbClr val="202122"/>
                </a:solidFill>
                <a:latin typeface="Times New Roman" pitchFamily="18" charset="0"/>
                <a:ea typeface="Times New Roman" panose="02020603050405020304" pitchFamily="18" charset="0"/>
                <a:cs typeface="Times New Roman" pitchFamily="18" charset="0"/>
              </a:rPr>
              <a:t>   The </a:t>
            </a:r>
            <a:r>
              <a:rPr lang="en-IN" sz="2000" dirty="0">
                <a:solidFill>
                  <a:srgbClr val="202122"/>
                </a:solidFill>
                <a:latin typeface="Times New Roman" pitchFamily="18" charset="0"/>
                <a:ea typeface="Times New Roman" panose="02020603050405020304" pitchFamily="18" charset="0"/>
                <a:cs typeface="Times New Roman" pitchFamily="18" charset="0"/>
              </a:rPr>
              <a:t>receiving fax machine interprets the tones and reconstructs the image, printing a paper </a:t>
            </a:r>
            <a:endParaRPr lang="en-IN" sz="2000" dirty="0" smtClean="0">
              <a:solidFill>
                <a:srgbClr val="202122"/>
              </a:solidFill>
              <a:latin typeface="Times New Roman" pitchFamily="18" charset="0"/>
              <a:ea typeface="Times New Roman" panose="02020603050405020304" pitchFamily="18" charset="0"/>
              <a:cs typeface="Times New Roman" pitchFamily="18" charset="0"/>
            </a:endParaRPr>
          </a:p>
          <a:p>
            <a:pPr>
              <a:lnSpc>
                <a:spcPct val="150000"/>
              </a:lnSpc>
              <a:spcBef>
                <a:spcPts val="600"/>
              </a:spcBef>
              <a:spcAft>
                <a:spcPts val="600"/>
              </a:spcAft>
            </a:pPr>
            <a:r>
              <a:rPr lang="en-IN" sz="2000" dirty="0" smtClean="0">
                <a:solidFill>
                  <a:srgbClr val="202122"/>
                </a:solidFill>
                <a:latin typeface="Times New Roman" pitchFamily="18" charset="0"/>
                <a:ea typeface="Times New Roman" panose="02020603050405020304" pitchFamily="18" charset="0"/>
                <a:cs typeface="Times New Roman" pitchFamily="18" charset="0"/>
              </a:rPr>
              <a:t>       copy.</a:t>
            </a:r>
            <a:endParaRPr lang="en-IN" sz="2000" u="sng" baseline="30000" dirty="0" smtClean="0">
              <a:solidFill>
                <a:srgbClr val="0B0080"/>
              </a:solidFill>
              <a:latin typeface="Times New Roman" pitchFamily="18" charset="0"/>
              <a:ea typeface="Times New Roman" panose="02020603050405020304" pitchFamily="18" charset="0"/>
              <a:cs typeface="Times New Roman" pitchFamily="18" charset="0"/>
            </a:endParaRPr>
          </a:p>
        </p:txBody>
      </p:sp>
      <p:sp>
        <p:nvSpPr>
          <p:cNvPr id="6" name="TextBox 5">
            <a:extLst>
              <a:ext uri="{FF2B5EF4-FFF2-40B4-BE49-F238E27FC236}">
                <a16:creationId xmlns="" xmlns:a16="http://schemas.microsoft.com/office/drawing/2014/main" id="{046D3DE4-A4C8-448E-A105-60D6EC06EEDD}"/>
              </a:ext>
            </a:extLst>
          </p:cNvPr>
          <p:cNvSpPr txBox="1"/>
          <p:nvPr/>
        </p:nvSpPr>
        <p:spPr>
          <a:xfrm>
            <a:off x="3814354" y="0"/>
            <a:ext cx="2532203" cy="830997"/>
          </a:xfrm>
          <a:prstGeom prst="rect">
            <a:avLst/>
          </a:prstGeom>
          <a:noFill/>
        </p:spPr>
        <p:txBody>
          <a:bodyPr wrap="square" rtlCol="0">
            <a:spAutoFit/>
          </a:bodyPr>
          <a:lstStyle/>
          <a:p>
            <a:pPr algn="ctr"/>
            <a:r>
              <a:rPr lang="en-IN" sz="4800" b="1" dirty="0" smtClean="0"/>
              <a:t>FAX</a:t>
            </a:r>
            <a:endParaRPr lang="en-IN" sz="4800" b="1" dirty="0"/>
          </a:p>
        </p:txBody>
      </p:sp>
    </p:spTree>
    <p:extLst>
      <p:ext uri="{BB962C8B-B14F-4D97-AF65-F5344CB8AC3E}">
        <p14:creationId xmlns:p14="http://schemas.microsoft.com/office/powerpoint/2010/main" xmlns="" val="2709240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AA0369EF-FF6E-4266-86A4-E6774C49A26B}"/>
              </a:ext>
            </a:extLst>
          </p:cNvPr>
          <p:cNvSpPr txBox="1"/>
          <p:nvPr/>
        </p:nvSpPr>
        <p:spPr>
          <a:xfrm flipH="1">
            <a:off x="991514" y="1452084"/>
            <a:ext cx="7978876" cy="2123658"/>
          </a:xfrm>
          <a:prstGeom prst="rect">
            <a:avLst/>
          </a:prstGeom>
          <a:noFill/>
        </p:spPr>
        <p:txBody>
          <a:bodyPr wrap="square" rtlCol="0">
            <a:spAutoFit/>
          </a:bodyPr>
          <a:lstStyle/>
          <a:p>
            <a:pPr algn="just">
              <a:lnSpc>
                <a:spcPct val="150000"/>
              </a:lnSpc>
            </a:pPr>
            <a:r>
              <a:rPr lang="en-IN" sz="2000" dirty="0" smtClean="0">
                <a:latin typeface="Times New Roman" pitchFamily="18" charset="0"/>
                <a:cs typeface="Times New Roman" pitchFamily="18" charset="0"/>
              </a:rPr>
              <a:t>        </a:t>
            </a:r>
            <a:r>
              <a:rPr lang="en-IN" sz="2200" dirty="0" smtClean="0">
                <a:latin typeface="Times New Roman" pitchFamily="18" charset="0"/>
                <a:cs typeface="Times New Roman" pitchFamily="18" charset="0"/>
              </a:rPr>
              <a:t>The</a:t>
            </a:r>
            <a:r>
              <a:rPr lang="en-IN" sz="2200" dirty="0">
                <a:latin typeface="Times New Roman" pitchFamily="18" charset="0"/>
                <a:cs typeface="Times New Roman" pitchFamily="18" charset="0"/>
              </a:rPr>
              <a:t> </a:t>
            </a:r>
            <a:r>
              <a:rPr lang="en-IN" sz="2200" dirty="0" smtClean="0">
                <a:latin typeface="Times New Roman" pitchFamily="18" charset="0"/>
                <a:cs typeface="Times New Roman" pitchFamily="18" charset="0"/>
              </a:rPr>
              <a:t>Radio </a:t>
            </a:r>
            <a:r>
              <a:rPr lang="en-IN" sz="2200" dirty="0">
                <a:latin typeface="Times New Roman" pitchFamily="18" charset="0"/>
                <a:cs typeface="Times New Roman" pitchFamily="18" charset="0"/>
              </a:rPr>
              <a:t>paging service has been defined as, Radio paging system is a non-speech, one-way personal selective calling system with alert, and also with defined message such as numeric and alphanumeric </a:t>
            </a:r>
            <a:r>
              <a:rPr lang="en-IN" sz="2200" dirty="0" smtClean="0">
                <a:latin typeface="Times New Roman" pitchFamily="18" charset="0"/>
                <a:cs typeface="Times New Roman" pitchFamily="18" charset="0"/>
              </a:rPr>
              <a:t>messages.</a:t>
            </a:r>
            <a:endParaRPr lang="en-IN" sz="2200" dirty="0">
              <a:latin typeface="Times New Roman" pitchFamily="18" charset="0"/>
              <a:cs typeface="Times New Roman" pitchFamily="18" charset="0"/>
            </a:endParaRPr>
          </a:p>
        </p:txBody>
      </p:sp>
      <p:sp>
        <p:nvSpPr>
          <p:cNvPr id="5" name="TextBox 4">
            <a:extLst>
              <a:ext uri="{FF2B5EF4-FFF2-40B4-BE49-F238E27FC236}">
                <a16:creationId xmlns="" xmlns:a16="http://schemas.microsoft.com/office/drawing/2014/main" id="{98EDF03F-C527-44C3-A68F-74777302EDF9}"/>
              </a:ext>
            </a:extLst>
          </p:cNvPr>
          <p:cNvSpPr txBox="1"/>
          <p:nvPr/>
        </p:nvSpPr>
        <p:spPr>
          <a:xfrm>
            <a:off x="1017638" y="555975"/>
            <a:ext cx="7211961" cy="707886"/>
          </a:xfrm>
          <a:prstGeom prst="rect">
            <a:avLst/>
          </a:prstGeom>
          <a:noFill/>
        </p:spPr>
        <p:txBody>
          <a:bodyPr wrap="square" rtlCol="0">
            <a:spAutoFit/>
          </a:bodyPr>
          <a:lstStyle/>
          <a:p>
            <a:r>
              <a:rPr lang="en-IN" sz="4000" dirty="0" smtClean="0">
                <a:latin typeface="Times New Roman" pitchFamily="18" charset="0"/>
                <a:cs typeface="Times New Roman" pitchFamily="18" charset="0"/>
              </a:rPr>
              <a:t>            </a:t>
            </a:r>
            <a:r>
              <a:rPr lang="en-IN" sz="4000" b="1" dirty="0" smtClean="0">
                <a:latin typeface="Times New Roman" pitchFamily="18" charset="0"/>
                <a:cs typeface="Times New Roman" pitchFamily="18" charset="0"/>
              </a:rPr>
              <a:t>RADIO PAGING</a:t>
            </a:r>
            <a:endParaRPr lang="en-IN" sz="4000" b="1" dirty="0">
              <a:latin typeface="Times New Roman" pitchFamily="18" charset="0"/>
              <a:cs typeface="Times New Roman" pitchFamily="18" charset="0"/>
            </a:endParaRPr>
          </a:p>
        </p:txBody>
      </p:sp>
      <p:sp>
        <p:nvSpPr>
          <p:cNvPr id="9" name="TextBox 8">
            <a:extLst>
              <a:ext uri="{FF2B5EF4-FFF2-40B4-BE49-F238E27FC236}">
                <a16:creationId xmlns="" xmlns:a16="http://schemas.microsoft.com/office/drawing/2014/main" id="{BA03500E-1B84-414D-AF80-08F85241E670}"/>
              </a:ext>
            </a:extLst>
          </p:cNvPr>
          <p:cNvSpPr txBox="1"/>
          <p:nvPr/>
        </p:nvSpPr>
        <p:spPr>
          <a:xfrm flipH="1">
            <a:off x="1017639" y="3631474"/>
            <a:ext cx="3198926" cy="461665"/>
          </a:xfrm>
          <a:prstGeom prst="rect">
            <a:avLst/>
          </a:prstGeom>
          <a:noFill/>
        </p:spPr>
        <p:txBody>
          <a:bodyPr wrap="square" rtlCol="0">
            <a:spAutoFit/>
          </a:bodyPr>
          <a:lstStyle/>
          <a:p>
            <a:r>
              <a:rPr lang="en-IN" sz="2400" b="1" dirty="0" smtClean="0">
                <a:latin typeface="Times New Roman" pitchFamily="18" charset="0"/>
                <a:cs typeface="Times New Roman" pitchFamily="18" charset="0"/>
              </a:rPr>
              <a:t>ADVANTAGES:</a:t>
            </a:r>
            <a:endParaRPr lang="en-IN" sz="2400" b="1" dirty="0">
              <a:latin typeface="Times New Roman" pitchFamily="18" charset="0"/>
              <a:cs typeface="Times New Roman" pitchFamily="18" charset="0"/>
            </a:endParaRPr>
          </a:p>
        </p:txBody>
      </p:sp>
      <p:sp>
        <p:nvSpPr>
          <p:cNvPr id="10" name="TextBox 9">
            <a:extLst>
              <a:ext uri="{FF2B5EF4-FFF2-40B4-BE49-F238E27FC236}">
                <a16:creationId xmlns="" xmlns:a16="http://schemas.microsoft.com/office/drawing/2014/main" id="{FC6BC189-3390-4F4E-9BB3-4AEA50A7B1CC}"/>
              </a:ext>
            </a:extLst>
          </p:cNvPr>
          <p:cNvSpPr txBox="1"/>
          <p:nvPr/>
        </p:nvSpPr>
        <p:spPr>
          <a:xfrm flipH="1">
            <a:off x="1652555" y="4139719"/>
            <a:ext cx="6709043" cy="1687963"/>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IN" sz="2400" dirty="0">
                <a:latin typeface="Times New Roman" pitchFamily="18" charset="0"/>
                <a:cs typeface="Times New Roman" pitchFamily="18" charset="0"/>
              </a:rPr>
              <a:t>Reduces memory usage as opposed to pure paging.</a:t>
            </a:r>
          </a:p>
          <a:p>
            <a:pPr marL="285750" indent="-285750">
              <a:lnSpc>
                <a:spcPct val="150000"/>
              </a:lnSpc>
              <a:buFont typeface="Arial" panose="020B0604020202020204" pitchFamily="34" charset="0"/>
              <a:buChar char="•"/>
            </a:pPr>
            <a:r>
              <a:rPr lang="en-IN" sz="2400" dirty="0">
                <a:latin typeface="Times New Roman" pitchFamily="18" charset="0"/>
                <a:cs typeface="Times New Roman" pitchFamily="18" charset="0"/>
              </a:rPr>
              <a:t>Share individual pages by copying page table entries. </a:t>
            </a:r>
          </a:p>
        </p:txBody>
      </p:sp>
    </p:spTree>
    <p:extLst>
      <p:ext uri="{BB962C8B-B14F-4D97-AF65-F5344CB8AC3E}">
        <p14:creationId xmlns:p14="http://schemas.microsoft.com/office/powerpoint/2010/main" xmlns="" val="1094567411"/>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3BE77E6D-F2A0-4A28-B235-76125DAFE751}"/>
              </a:ext>
            </a:extLst>
          </p:cNvPr>
          <p:cNvSpPr txBox="1"/>
          <p:nvPr/>
        </p:nvSpPr>
        <p:spPr>
          <a:xfrm flipH="1">
            <a:off x="973394" y="707923"/>
            <a:ext cx="8465573" cy="4524315"/>
          </a:xfrm>
          <a:prstGeom prst="rect">
            <a:avLst/>
          </a:prstGeom>
          <a:noFill/>
        </p:spPr>
        <p:txBody>
          <a:bodyPr wrap="square" rtlCol="0">
            <a:spAutoFit/>
          </a:bodyPr>
          <a:lstStyle/>
          <a:p>
            <a:pPr algn="ctr"/>
            <a:r>
              <a:rPr lang="en-IN" sz="3600" b="1" dirty="0" smtClean="0"/>
              <a:t>3G-NETWORK</a:t>
            </a:r>
            <a:endParaRPr lang="en-IN" sz="3600" dirty="0"/>
          </a:p>
          <a:p>
            <a:pPr>
              <a:lnSpc>
                <a:spcPct val="150000"/>
              </a:lnSpc>
            </a:pPr>
            <a:r>
              <a:rPr lang="en-IN" sz="2400" dirty="0">
                <a:latin typeface="Times New Roman" pitchFamily="18" charset="0"/>
                <a:cs typeface="Times New Roman" pitchFamily="18" charset="0"/>
              </a:rPr>
              <a:t>          </a:t>
            </a:r>
            <a:r>
              <a:rPr lang="en-IN" sz="2800" dirty="0">
                <a:latin typeface="Times New Roman" pitchFamily="18" charset="0"/>
                <a:cs typeface="Times New Roman" pitchFamily="18" charset="0"/>
              </a:rPr>
              <a:t>3G is kind of like “Wi-Fi everywhere,” meaning it provides Internet access via the same radio towers that provide voice service to your mobile phone. (FYI, 4G is the same thing, just faster.) Ah, but not all devices are equipped to access 3G service. The Kindle Fire and Nook </a:t>
            </a:r>
            <a:r>
              <a:rPr lang="en-IN" sz="2800" dirty="0" smtClean="0">
                <a:latin typeface="Times New Roman" pitchFamily="18" charset="0"/>
                <a:cs typeface="Times New Roman" pitchFamily="18" charset="0"/>
              </a:rPr>
              <a:t>Colour</a:t>
            </a:r>
            <a:r>
              <a:rPr lang="en-IN" sz="2800" dirty="0">
                <a:latin typeface="Times New Roman" pitchFamily="18" charset="0"/>
                <a:cs typeface="Times New Roman" pitchFamily="18" charset="0"/>
              </a:rPr>
              <a:t>, for example, are Wi-Fi-only </a:t>
            </a:r>
          </a:p>
        </p:txBody>
      </p:sp>
    </p:spTree>
    <p:extLst>
      <p:ext uri="{BB962C8B-B14F-4D97-AF65-F5344CB8AC3E}">
        <p14:creationId xmlns:p14="http://schemas.microsoft.com/office/powerpoint/2010/main" xmlns="" val="40913892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67543" y="875211"/>
            <a:ext cx="7289074" cy="41670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50"/>
              </a:solidFill>
            </a:endParaRPr>
          </a:p>
        </p:txBody>
      </p:sp>
      <p:sp>
        <p:nvSpPr>
          <p:cNvPr id="6" name="Rectangle 5"/>
          <p:cNvSpPr/>
          <p:nvPr/>
        </p:nvSpPr>
        <p:spPr>
          <a:xfrm>
            <a:off x="2390503" y="2299062"/>
            <a:ext cx="6021977" cy="1569660"/>
          </a:xfrm>
          <a:prstGeom prst="rect">
            <a:avLst/>
          </a:prstGeom>
          <a:noFill/>
        </p:spPr>
        <p:txBody>
          <a:bodyPr wrap="square" lIns="91440" tIns="45720" rIns="91440" bIns="45720">
            <a:spAutoFit/>
          </a:bodyPr>
          <a:lstStyle/>
          <a:p>
            <a:pPr algn="ctr"/>
            <a:r>
              <a:rPr lang="en-US" sz="96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Edwardian Script ITC" pitchFamily="66" charset="0"/>
              </a:rPr>
              <a:t>Thank you</a:t>
            </a:r>
            <a:endParaRPr lang="en-US" sz="96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Edwardian Script ITC" pitchFamily="66" charset="0"/>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9DB69E1F-6DC9-4E05-83EC-032259C4026D}"/>
              </a:ext>
            </a:extLst>
          </p:cNvPr>
          <p:cNvSpPr txBox="1"/>
          <p:nvPr/>
        </p:nvSpPr>
        <p:spPr>
          <a:xfrm>
            <a:off x="1177636" y="1316182"/>
            <a:ext cx="460382" cy="369332"/>
          </a:xfrm>
          <a:prstGeom prst="rect">
            <a:avLst/>
          </a:prstGeom>
          <a:noFill/>
        </p:spPr>
        <p:txBody>
          <a:bodyPr wrap="none" rtlCol="0">
            <a:spAutoFit/>
          </a:bodyPr>
          <a:lstStyle/>
          <a:p>
            <a:r>
              <a:rPr lang="en-IN" dirty="0" smtClean="0"/>
              <a:t>    </a:t>
            </a:r>
            <a:endParaRPr lang="en-IN" dirty="0"/>
          </a:p>
        </p:txBody>
      </p:sp>
      <p:sp>
        <p:nvSpPr>
          <p:cNvPr id="6" name="TextBox 5">
            <a:extLst>
              <a:ext uri="{FF2B5EF4-FFF2-40B4-BE49-F238E27FC236}">
                <a16:creationId xmlns="" xmlns:a16="http://schemas.microsoft.com/office/drawing/2014/main" id="{38870618-83B8-4544-9EE5-950C0269764B}"/>
              </a:ext>
            </a:extLst>
          </p:cNvPr>
          <p:cNvSpPr txBox="1"/>
          <p:nvPr/>
        </p:nvSpPr>
        <p:spPr>
          <a:xfrm flipH="1">
            <a:off x="462527" y="1778711"/>
            <a:ext cx="10123411" cy="4524315"/>
          </a:xfrm>
          <a:prstGeom prst="rect">
            <a:avLst/>
          </a:prstGeom>
          <a:noFill/>
        </p:spPr>
        <p:txBody>
          <a:bodyPr wrap="square" rtlCol="0">
            <a:spAutoFit/>
          </a:bodyPr>
          <a:lstStyle/>
          <a:p>
            <a:pPr algn="just">
              <a:lnSpc>
                <a:spcPct val="150000"/>
              </a:lnSpc>
              <a:buFont typeface="Wingdings" pitchFamily="2" charset="2"/>
              <a:buChar char="Ø"/>
            </a:pPr>
            <a:r>
              <a:rPr lang="en-IN" sz="2400" dirty="0">
                <a:latin typeface="Times New Roman" pitchFamily="18" charset="0"/>
                <a:cs typeface="Times New Roman" pitchFamily="18" charset="0"/>
              </a:rPr>
              <a:t>A mobile phone, cellular phone, cell phone, </a:t>
            </a:r>
            <a:r>
              <a:rPr lang="en-IN" sz="2400" dirty="0" err="1" smtClean="0">
                <a:latin typeface="Times New Roman" pitchFamily="18" charset="0"/>
                <a:cs typeface="Times New Roman" pitchFamily="18" charset="0"/>
              </a:rPr>
              <a:t>cellp</a:t>
            </a:r>
            <a:r>
              <a:rPr lang="en-IN" sz="2400" dirty="0" smtClean="0">
                <a:latin typeface="Times New Roman" pitchFamily="18" charset="0"/>
                <a:cs typeface="Times New Roman" pitchFamily="18" charset="0"/>
              </a:rPr>
              <a:t> hone</a:t>
            </a:r>
            <a:r>
              <a:rPr lang="en-IN" sz="2400" dirty="0">
                <a:latin typeface="Times New Roman" pitchFamily="18" charset="0"/>
                <a:cs typeface="Times New Roman" pitchFamily="18" charset="0"/>
              </a:rPr>
              <a:t> or hand </a:t>
            </a:r>
            <a:r>
              <a:rPr lang="en-IN" sz="2400" dirty="0" smtClean="0">
                <a:latin typeface="Times New Roman" pitchFamily="18" charset="0"/>
                <a:cs typeface="Times New Roman" pitchFamily="18" charset="0"/>
              </a:rPr>
              <a:t>    </a:t>
            </a:r>
          </a:p>
          <a:p>
            <a:pPr algn="just">
              <a:lnSpc>
                <a:spcPct val="150000"/>
              </a:lnSpc>
            </a:pPr>
            <a:r>
              <a:rPr lang="en-IN" sz="2400" dirty="0" smtClean="0">
                <a:latin typeface="Times New Roman" pitchFamily="18" charset="0"/>
                <a:cs typeface="Times New Roman" pitchFamily="18" charset="0"/>
              </a:rPr>
              <a:t>    phone</a:t>
            </a:r>
            <a:r>
              <a:rPr lang="en-IN" sz="2400" dirty="0">
                <a:latin typeface="Times New Roman" pitchFamily="18" charset="0"/>
                <a:cs typeface="Times New Roman" pitchFamily="18" charset="0"/>
              </a:rPr>
              <a:t>, sometimes shortened to simply mobile, cell or just phone, </a:t>
            </a:r>
            <a:endParaRPr lang="en-IN" sz="2400" dirty="0" smtClean="0">
              <a:latin typeface="Times New Roman" pitchFamily="18" charset="0"/>
              <a:cs typeface="Times New Roman" pitchFamily="18" charset="0"/>
            </a:endParaRPr>
          </a:p>
          <a:p>
            <a:pPr algn="just">
              <a:lnSpc>
                <a:spcPct val="150000"/>
              </a:lnSpc>
            </a:pPr>
            <a:r>
              <a:rPr lang="en-IN" sz="2400" dirty="0" smtClean="0">
                <a:latin typeface="Times New Roman" pitchFamily="18" charset="0"/>
                <a:cs typeface="Times New Roman" pitchFamily="18" charset="0"/>
              </a:rPr>
              <a:t>    is </a:t>
            </a:r>
            <a:r>
              <a:rPr lang="en-IN" sz="2400" dirty="0">
                <a:latin typeface="Times New Roman" pitchFamily="18" charset="0"/>
                <a:cs typeface="Times New Roman" pitchFamily="18" charset="0"/>
              </a:rPr>
              <a:t>a portable telephone that can make and receive calls over </a:t>
            </a:r>
            <a:r>
              <a:rPr lang="en-IN" sz="2400" dirty="0" smtClean="0">
                <a:latin typeface="Times New Roman" pitchFamily="18" charset="0"/>
                <a:cs typeface="Times New Roman" pitchFamily="18" charset="0"/>
              </a:rPr>
              <a:t> </a:t>
            </a:r>
          </a:p>
          <a:p>
            <a:pPr algn="just">
              <a:lnSpc>
                <a:spcPct val="150000"/>
              </a:lnSpc>
            </a:pPr>
            <a:r>
              <a:rPr lang="en-IN" sz="2400" dirty="0" smtClean="0">
                <a:latin typeface="Times New Roman" pitchFamily="18" charset="0"/>
                <a:cs typeface="Times New Roman" pitchFamily="18" charset="0"/>
              </a:rPr>
              <a:t>    a</a:t>
            </a:r>
            <a:r>
              <a:rPr lang="en-IN" sz="2400" dirty="0">
                <a:latin typeface="Times New Roman" pitchFamily="18" charset="0"/>
                <a:cs typeface="Times New Roman" pitchFamily="18" charset="0"/>
              </a:rPr>
              <a:t> radio frequency link while the user is moving within a telephone </a:t>
            </a:r>
            <a:endParaRPr lang="en-IN" sz="2400" dirty="0" smtClean="0">
              <a:latin typeface="Times New Roman" pitchFamily="18" charset="0"/>
              <a:cs typeface="Times New Roman" pitchFamily="18" charset="0"/>
            </a:endParaRPr>
          </a:p>
          <a:p>
            <a:pPr algn="just">
              <a:lnSpc>
                <a:spcPct val="150000"/>
              </a:lnSpc>
            </a:pPr>
            <a:r>
              <a:rPr lang="en-IN" sz="2400" dirty="0" smtClean="0">
                <a:latin typeface="Times New Roman" pitchFamily="18" charset="0"/>
                <a:cs typeface="Times New Roman" pitchFamily="18" charset="0"/>
              </a:rPr>
              <a:t>    service </a:t>
            </a:r>
            <a:r>
              <a:rPr lang="en-IN" sz="2400" dirty="0">
                <a:latin typeface="Times New Roman" pitchFamily="18" charset="0"/>
                <a:cs typeface="Times New Roman" pitchFamily="18" charset="0"/>
              </a:rPr>
              <a:t>area. </a:t>
            </a:r>
            <a:endParaRPr lang="en-IN" sz="2400" dirty="0" smtClean="0">
              <a:latin typeface="Times New Roman" pitchFamily="18" charset="0"/>
              <a:cs typeface="Times New Roman" pitchFamily="18" charset="0"/>
            </a:endParaRPr>
          </a:p>
          <a:p>
            <a:pPr algn="just">
              <a:lnSpc>
                <a:spcPct val="150000"/>
              </a:lnSpc>
              <a:buFont typeface="Wingdings" pitchFamily="2" charset="2"/>
              <a:buChar char="Ø"/>
            </a:pPr>
            <a:r>
              <a:rPr lang="en-IN" sz="2400" dirty="0" smtClean="0">
                <a:latin typeface="Times New Roman" pitchFamily="18" charset="0"/>
                <a:cs typeface="Times New Roman" pitchFamily="18" charset="0"/>
              </a:rPr>
              <a:t>The </a:t>
            </a:r>
            <a:r>
              <a:rPr lang="en-IN" sz="2400" dirty="0">
                <a:latin typeface="Times New Roman" pitchFamily="18" charset="0"/>
                <a:cs typeface="Times New Roman" pitchFamily="18" charset="0"/>
              </a:rPr>
              <a:t>radio frequency link establishes a connection to the switching </a:t>
            </a:r>
            <a:endParaRPr lang="en-IN" sz="2400" dirty="0" smtClean="0">
              <a:latin typeface="Times New Roman" pitchFamily="18" charset="0"/>
              <a:cs typeface="Times New Roman" pitchFamily="18" charset="0"/>
            </a:endParaRPr>
          </a:p>
          <a:p>
            <a:pPr algn="just">
              <a:lnSpc>
                <a:spcPct val="150000"/>
              </a:lnSpc>
            </a:pPr>
            <a:r>
              <a:rPr lang="en-IN" sz="2400" dirty="0" smtClean="0">
                <a:latin typeface="Times New Roman" pitchFamily="18" charset="0"/>
                <a:cs typeface="Times New Roman" pitchFamily="18" charset="0"/>
              </a:rPr>
              <a:t>    systems </a:t>
            </a:r>
            <a:r>
              <a:rPr lang="en-IN" sz="2400" dirty="0">
                <a:latin typeface="Times New Roman" pitchFamily="18" charset="0"/>
                <a:cs typeface="Times New Roman" pitchFamily="18" charset="0"/>
              </a:rPr>
              <a:t>of a mobile phone operator, which provides access to </a:t>
            </a:r>
            <a:r>
              <a:rPr lang="en-IN" sz="2400" dirty="0" smtClean="0">
                <a:latin typeface="Times New Roman" pitchFamily="18" charset="0"/>
                <a:cs typeface="Times New Roman" pitchFamily="18" charset="0"/>
              </a:rPr>
              <a:t>  </a:t>
            </a:r>
          </a:p>
          <a:p>
            <a:pPr algn="just">
              <a:lnSpc>
                <a:spcPct val="150000"/>
              </a:lnSpc>
            </a:pPr>
            <a:r>
              <a:rPr lang="en-IN" sz="2400" dirty="0" smtClean="0">
                <a:latin typeface="Times New Roman" pitchFamily="18" charset="0"/>
                <a:cs typeface="Times New Roman" pitchFamily="18" charset="0"/>
              </a:rPr>
              <a:t>    the</a:t>
            </a:r>
            <a:r>
              <a:rPr lang="en-IN" sz="2400" dirty="0">
                <a:latin typeface="Times New Roman" pitchFamily="18" charset="0"/>
                <a:cs typeface="Times New Roman" pitchFamily="18" charset="0"/>
              </a:rPr>
              <a:t> public switched telephone network (PSTN</a:t>
            </a:r>
            <a:r>
              <a:rPr lang="en-IN" sz="2400" dirty="0" smtClean="0">
                <a:solidFill>
                  <a:schemeClr val="tx1">
                    <a:lumMod val="50000"/>
                    <a:lumOff val="50000"/>
                  </a:schemeClr>
                </a:solidFill>
                <a:latin typeface="Times New Roman" pitchFamily="18" charset="0"/>
                <a:cs typeface="Times New Roman" pitchFamily="18" charset="0"/>
              </a:rPr>
              <a:t>).</a:t>
            </a:r>
            <a:endParaRPr lang="en-IN" sz="2400" dirty="0">
              <a:solidFill>
                <a:schemeClr val="tx1">
                  <a:lumMod val="50000"/>
                  <a:lumOff val="50000"/>
                </a:schemeClr>
              </a:solidFill>
              <a:latin typeface="Times New Roman" pitchFamily="18" charset="0"/>
              <a:cs typeface="Times New Roman" pitchFamily="18" charset="0"/>
            </a:endParaRPr>
          </a:p>
        </p:txBody>
      </p:sp>
      <p:pic>
        <p:nvPicPr>
          <p:cNvPr id="7" name="Picture 6">
            <a:extLst>
              <a:ext uri="{FF2B5EF4-FFF2-40B4-BE49-F238E27FC236}">
                <a16:creationId xmlns="" xmlns:a16="http://schemas.microsoft.com/office/drawing/2014/main" id="{211131AC-E551-48EF-A7A0-CEAF8073D963}"/>
              </a:ext>
            </a:extLst>
          </p:cNvPr>
          <p:cNvPicPr>
            <a:picLocks noChangeAspect="1"/>
          </p:cNvPicPr>
          <p:nvPr/>
        </p:nvPicPr>
        <p:blipFill rotWithShape="1">
          <a:blip r:embed="rId3">
            <a:extLst>
              <a:ext uri="{28A0092B-C50C-407E-A947-70E740481C1C}">
                <a14:useLocalDpi xmlns:a14="http://schemas.microsoft.com/office/drawing/2010/main" xmlns="" val="0"/>
              </a:ext>
            </a:extLst>
          </a:blip>
          <a:srcRect l="803" t="50455" r="76470"/>
          <a:stretch/>
        </p:blipFill>
        <p:spPr>
          <a:xfrm>
            <a:off x="9457903" y="3791099"/>
            <a:ext cx="1177637" cy="3066901"/>
          </a:xfrm>
          <a:prstGeom prst="rect">
            <a:avLst/>
          </a:prstGeom>
        </p:spPr>
      </p:pic>
      <p:sp>
        <p:nvSpPr>
          <p:cNvPr id="9" name="TextBox 8">
            <a:extLst>
              <a:ext uri="{FF2B5EF4-FFF2-40B4-BE49-F238E27FC236}">
                <a16:creationId xmlns="" xmlns:a16="http://schemas.microsoft.com/office/drawing/2014/main" id="{B667596E-ED06-4EDB-ADCB-7F185E47F98A}"/>
              </a:ext>
            </a:extLst>
          </p:cNvPr>
          <p:cNvSpPr txBox="1"/>
          <p:nvPr/>
        </p:nvSpPr>
        <p:spPr>
          <a:xfrm flipH="1">
            <a:off x="1270000" y="882134"/>
            <a:ext cx="6293393" cy="830997"/>
          </a:xfrm>
          <a:prstGeom prst="rect">
            <a:avLst/>
          </a:prstGeom>
          <a:noFill/>
        </p:spPr>
        <p:txBody>
          <a:bodyPr wrap="square" rtlCol="0">
            <a:spAutoFit/>
          </a:bodyPr>
          <a:lstStyle/>
          <a:p>
            <a:r>
              <a:rPr lang="en-IN" sz="4800" b="1" dirty="0" smtClean="0">
                <a:latin typeface="Times New Roman" pitchFamily="18" charset="0"/>
                <a:cs typeface="Times New Roman" pitchFamily="18" charset="0"/>
              </a:rPr>
              <a:t>                 Mobile</a:t>
            </a:r>
            <a:r>
              <a:rPr lang="en-IN" dirty="0" smtClean="0">
                <a:latin typeface="Times New Roman" pitchFamily="18" charset="0"/>
                <a:cs typeface="Times New Roman" pitchFamily="18" charset="0"/>
              </a:rPr>
              <a:t>  </a:t>
            </a:r>
            <a:endParaRPr lang="en-IN" dirty="0">
              <a:latin typeface="Times New Roman" pitchFamily="18" charset="0"/>
              <a:cs typeface="Times New Roman" pitchFamily="18" charset="0"/>
            </a:endParaRPr>
          </a:p>
        </p:txBody>
      </p:sp>
    </p:spTree>
    <p:custDataLst>
      <p:tags r:id="rId1"/>
    </p:custDataLst>
    <p:extLst>
      <p:ext uri="{BB962C8B-B14F-4D97-AF65-F5344CB8AC3E}">
        <p14:creationId xmlns:p14="http://schemas.microsoft.com/office/powerpoint/2010/main" xmlns="" val="2396732951"/>
      </p:ext>
    </p:extLst>
  </p:cSld>
  <p:clrMapOvr>
    <a:masterClrMapping/>
  </p:clrMapOvr>
  <mc:AlternateContent xmlns:mc="http://schemas.openxmlformats.org/markup-compatibility/2006">
    <mc:Choice xmlns:p14="http://schemas.microsoft.com/office/powerpoint/2010/main" xmlns="" Requires="p14">
      <p:transition spd="slow" p14:dur="2000" advTm="6821"/>
    </mc:Choice>
    <mc:Fallback>
      <p:transition spd="slow" advTm="682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7"/>
                                        </p:tgtEl>
                                        <p:attrNameLst>
                                          <p:attrName>ppt_x</p:attrName>
                                        </p:attrNameLst>
                                      </p:cBhvr>
                                      <p:tavLst>
                                        <p:tav tm="0">
                                          <p:val>
                                            <p:strVal val="ppt_x"/>
                                          </p:val>
                                        </p:tav>
                                        <p:tav tm="100000">
                                          <p:val>
                                            <p:strVal val="ppt_x"/>
                                          </p:val>
                                        </p:tav>
                                      </p:tavLst>
                                    </p:anim>
                                    <p:anim calcmode="lin" valueType="num">
                                      <p:cBhvr additive="base">
                                        <p:cTn id="7" dur="500"/>
                                        <p:tgtEl>
                                          <p:spTgt spid="7"/>
                                        </p:tgtEl>
                                        <p:attrNameLst>
                                          <p:attrName>ppt_y</p:attrName>
                                        </p:attrNameLst>
                                      </p:cBhvr>
                                      <p:tavLst>
                                        <p:tav tm="0">
                                          <p:val>
                                            <p:strVal val="ppt_y"/>
                                          </p:val>
                                        </p:tav>
                                        <p:tav tm="100000">
                                          <p:val>
                                            <p:strVal val="1+ppt_h/2"/>
                                          </p:val>
                                        </p:tav>
                                      </p:tavLst>
                                    </p:anim>
                                    <p:set>
                                      <p:cBhvr>
                                        <p:cTn id="8"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760E5656-3FA5-4E3D-8B58-4C665307B773}"/>
              </a:ext>
            </a:extLst>
          </p:cNvPr>
          <p:cNvSpPr txBox="1"/>
          <p:nvPr/>
        </p:nvSpPr>
        <p:spPr>
          <a:xfrm rot="5400000">
            <a:off x="2783405" y="-1766851"/>
            <a:ext cx="5724644" cy="9989127"/>
          </a:xfrm>
          <a:prstGeom prst="rect">
            <a:avLst/>
          </a:prstGeom>
          <a:noFill/>
        </p:spPr>
        <p:txBody>
          <a:bodyPr vert="vert270" wrap="square" rtlCol="0">
            <a:spAutoFit/>
          </a:bodyPr>
          <a:lstStyle/>
          <a:p>
            <a:pPr algn="ctr"/>
            <a:r>
              <a:rPr lang="en-IN" sz="2800" dirty="0"/>
              <a:t> </a:t>
            </a:r>
            <a:r>
              <a:rPr lang="en-IN" sz="3200" b="1" dirty="0">
                <a:latin typeface="Times New Roman" pitchFamily="18" charset="0"/>
                <a:cs typeface="Times New Roman" pitchFamily="18" charset="0"/>
              </a:rPr>
              <a:t>MOBILE COMMUNICATION</a:t>
            </a:r>
            <a:r>
              <a:rPr lang="en-IN" sz="3600" b="1" dirty="0"/>
              <a:t>:</a:t>
            </a:r>
          </a:p>
          <a:p>
            <a:endParaRPr lang="en-IN" sz="3600" b="1" dirty="0"/>
          </a:p>
          <a:p>
            <a:pPr algn="just">
              <a:lnSpc>
                <a:spcPct val="150000"/>
              </a:lnSpc>
              <a:buFont typeface="Wingdings" pitchFamily="2" charset="2"/>
              <a:buChar char="v"/>
            </a:pPr>
            <a:r>
              <a:rPr lang="en-IN" sz="2400" dirty="0" smtClean="0">
                <a:latin typeface="Times New Roman" pitchFamily="18" charset="0"/>
                <a:cs typeface="Times New Roman" pitchFamily="18" charset="0"/>
              </a:rPr>
              <a:t>   Mobile </a:t>
            </a:r>
            <a:r>
              <a:rPr lang="en-IN" sz="2400" dirty="0">
                <a:latin typeface="Times New Roman" pitchFamily="18" charset="0"/>
                <a:cs typeface="Times New Roman" pitchFamily="18" charset="0"/>
              </a:rPr>
              <a:t>Communication is the use of technology that allows us to </a:t>
            </a:r>
            <a:endParaRPr lang="en-IN" sz="2400" dirty="0" smtClean="0">
              <a:latin typeface="Times New Roman" pitchFamily="18" charset="0"/>
              <a:cs typeface="Times New Roman" pitchFamily="18" charset="0"/>
            </a:endParaRPr>
          </a:p>
          <a:p>
            <a:pPr algn="just">
              <a:lnSpc>
                <a:spcPct val="150000"/>
              </a:lnSpc>
            </a:pPr>
            <a:r>
              <a:rPr lang="en-IN" sz="2400" dirty="0" smtClean="0">
                <a:latin typeface="Times New Roman" pitchFamily="18" charset="0"/>
                <a:cs typeface="Times New Roman" pitchFamily="18" charset="0"/>
              </a:rPr>
              <a:t>      communicate </a:t>
            </a:r>
            <a:r>
              <a:rPr lang="en-IN" sz="2400" dirty="0">
                <a:latin typeface="Times New Roman" pitchFamily="18" charset="0"/>
                <a:cs typeface="Times New Roman" pitchFamily="18" charset="0"/>
              </a:rPr>
              <a:t>with others in different locations without the use of any </a:t>
            </a:r>
            <a:r>
              <a:rPr lang="en-IN" sz="2400" dirty="0" smtClean="0">
                <a:latin typeface="Times New Roman" pitchFamily="18" charset="0"/>
                <a:cs typeface="Times New Roman" pitchFamily="18" charset="0"/>
              </a:rPr>
              <a:t> </a:t>
            </a:r>
          </a:p>
          <a:p>
            <a:pPr algn="just">
              <a:lnSpc>
                <a:spcPct val="150000"/>
              </a:lnSpc>
            </a:pPr>
            <a:r>
              <a:rPr lang="en-IN" sz="2400" dirty="0" smtClean="0">
                <a:latin typeface="Times New Roman" pitchFamily="18" charset="0"/>
                <a:cs typeface="Times New Roman" pitchFamily="18" charset="0"/>
              </a:rPr>
              <a:t>      physical </a:t>
            </a:r>
            <a:r>
              <a:rPr lang="en-IN" sz="2400" dirty="0">
                <a:latin typeface="Times New Roman" pitchFamily="18" charset="0"/>
                <a:cs typeface="Times New Roman" pitchFamily="18" charset="0"/>
              </a:rPr>
              <a:t>connection (wires or cables). Mobile communication makes our life </a:t>
            </a:r>
            <a:endParaRPr lang="en-IN" sz="2400" dirty="0" smtClean="0">
              <a:latin typeface="Times New Roman" pitchFamily="18" charset="0"/>
              <a:cs typeface="Times New Roman" pitchFamily="18" charset="0"/>
            </a:endParaRPr>
          </a:p>
          <a:p>
            <a:pPr algn="just">
              <a:lnSpc>
                <a:spcPct val="150000"/>
              </a:lnSpc>
            </a:pPr>
            <a:r>
              <a:rPr lang="en-IN" sz="2400" dirty="0" smtClean="0">
                <a:latin typeface="Times New Roman" pitchFamily="18" charset="0"/>
                <a:cs typeface="Times New Roman" pitchFamily="18" charset="0"/>
              </a:rPr>
              <a:t>      easier</a:t>
            </a:r>
            <a:r>
              <a:rPr lang="en-IN" sz="2400" dirty="0">
                <a:latin typeface="Times New Roman" pitchFamily="18" charset="0"/>
                <a:cs typeface="Times New Roman" pitchFamily="18" charset="0"/>
              </a:rPr>
              <a:t>, and it saves time and effort.</a:t>
            </a:r>
          </a:p>
          <a:p>
            <a:pPr algn="just">
              <a:lnSpc>
                <a:spcPct val="150000"/>
              </a:lnSpc>
              <a:buFont typeface="Wingdings" pitchFamily="2" charset="2"/>
              <a:buChar char="v"/>
            </a:pPr>
            <a:r>
              <a:rPr lang="en-IN" sz="2400" dirty="0" smtClean="0">
                <a:latin typeface="Times New Roman" pitchFamily="18" charset="0"/>
                <a:cs typeface="Times New Roman" pitchFamily="18" charset="0"/>
              </a:rPr>
              <a:t>   A </a:t>
            </a:r>
            <a:r>
              <a:rPr lang="en-IN" sz="2400" dirty="0">
                <a:latin typeface="Times New Roman" pitchFamily="18" charset="0"/>
                <a:cs typeface="Times New Roman" pitchFamily="18" charset="0"/>
              </a:rPr>
              <a:t>mobile phone (also called mobile cellular network, cell phone or hand </a:t>
            </a:r>
            <a:endParaRPr lang="en-IN" sz="2400" dirty="0" smtClean="0">
              <a:latin typeface="Times New Roman" pitchFamily="18" charset="0"/>
              <a:cs typeface="Times New Roman" pitchFamily="18" charset="0"/>
            </a:endParaRPr>
          </a:p>
          <a:p>
            <a:pPr algn="just">
              <a:lnSpc>
                <a:spcPct val="150000"/>
              </a:lnSpc>
            </a:pPr>
            <a:r>
              <a:rPr lang="en-IN" sz="2400" dirty="0" smtClean="0">
                <a:latin typeface="Times New Roman" pitchFamily="18" charset="0"/>
                <a:cs typeface="Times New Roman" pitchFamily="18" charset="0"/>
              </a:rPr>
              <a:t>      phone</a:t>
            </a:r>
            <a:r>
              <a:rPr lang="en-IN" sz="2400" dirty="0">
                <a:latin typeface="Times New Roman" pitchFamily="18" charset="0"/>
                <a:cs typeface="Times New Roman" pitchFamily="18" charset="0"/>
              </a:rPr>
              <a:t>) is an example of mobile communication (wireless communication). It </a:t>
            </a:r>
            <a:endParaRPr lang="en-IN" sz="2400" dirty="0" smtClean="0">
              <a:latin typeface="Times New Roman" pitchFamily="18" charset="0"/>
              <a:cs typeface="Times New Roman" pitchFamily="18" charset="0"/>
            </a:endParaRPr>
          </a:p>
          <a:p>
            <a:pPr algn="just">
              <a:lnSpc>
                <a:spcPct val="150000"/>
              </a:lnSpc>
            </a:pPr>
            <a:r>
              <a:rPr lang="en-IN" sz="2400" dirty="0" smtClean="0">
                <a:latin typeface="Times New Roman" pitchFamily="18" charset="0"/>
                <a:cs typeface="Times New Roman" pitchFamily="18" charset="0"/>
              </a:rPr>
              <a:t>     is an </a:t>
            </a:r>
            <a:r>
              <a:rPr lang="en-IN" sz="2400" dirty="0">
                <a:latin typeface="Times New Roman" pitchFamily="18" charset="0"/>
                <a:cs typeface="Times New Roman" pitchFamily="18" charset="0"/>
              </a:rPr>
              <a:t>electric device used for full duplex two way radio telecommunication </a:t>
            </a:r>
            <a:endParaRPr lang="en-IN" sz="2400" dirty="0" smtClean="0">
              <a:latin typeface="Times New Roman" pitchFamily="18" charset="0"/>
              <a:cs typeface="Times New Roman" pitchFamily="18" charset="0"/>
            </a:endParaRPr>
          </a:p>
          <a:p>
            <a:pPr algn="just">
              <a:lnSpc>
                <a:spcPct val="150000"/>
              </a:lnSpc>
            </a:pPr>
            <a:r>
              <a:rPr lang="en-IN" sz="2400" dirty="0" smtClean="0">
                <a:latin typeface="Times New Roman" pitchFamily="18" charset="0"/>
                <a:cs typeface="Times New Roman" pitchFamily="18" charset="0"/>
              </a:rPr>
              <a:t>      over </a:t>
            </a:r>
            <a:r>
              <a:rPr lang="en-IN" sz="2400" dirty="0">
                <a:latin typeface="Times New Roman" pitchFamily="18" charset="0"/>
                <a:cs typeface="Times New Roman" pitchFamily="18" charset="0"/>
              </a:rPr>
              <a:t>a cellular network of base stations known as cell site.</a:t>
            </a:r>
          </a:p>
        </p:txBody>
      </p:sp>
    </p:spTree>
    <p:custDataLst>
      <p:tags r:id="rId1"/>
    </p:custDataLst>
    <p:extLst>
      <p:ext uri="{BB962C8B-B14F-4D97-AF65-F5344CB8AC3E}">
        <p14:creationId xmlns:p14="http://schemas.microsoft.com/office/powerpoint/2010/main" xmlns="" val="1632087410"/>
      </p:ext>
    </p:extLst>
  </p:cSld>
  <p:clrMapOvr>
    <a:masterClrMapping/>
  </p:clrMapOvr>
  <mc:AlternateContent xmlns:mc="http://schemas.openxmlformats.org/markup-compatibility/2006">
    <mc:Choice xmlns:p14="http://schemas.microsoft.com/office/powerpoint/2010/main" xmlns="" Requires="p14">
      <p:transition spd="slow" p14:dur="2000" advTm="5734"/>
    </mc:Choice>
    <mc:Fallback>
      <p:transition spd="slow" advTm="5734"/>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EE1D030B-CF66-435C-8120-FDD60366EDCE}"/>
              </a:ext>
            </a:extLst>
          </p:cNvPr>
          <p:cNvSpPr txBox="1"/>
          <p:nvPr/>
        </p:nvSpPr>
        <p:spPr>
          <a:xfrm>
            <a:off x="796413" y="2220686"/>
            <a:ext cx="8908025" cy="3170099"/>
          </a:xfrm>
          <a:prstGeom prst="rect">
            <a:avLst/>
          </a:prstGeom>
          <a:noFill/>
        </p:spPr>
        <p:txBody>
          <a:bodyPr wrap="square" rtlCol="0">
            <a:spAutoFit/>
          </a:bodyPr>
          <a:lstStyle/>
          <a:p>
            <a:pPr algn="just">
              <a:lnSpc>
                <a:spcPct val="150000"/>
              </a:lnSpc>
            </a:pPr>
            <a:r>
              <a:rPr lang="en-IN" sz="4000" baseline="-25000" dirty="0" smtClean="0">
                <a:latin typeface="Times New Roman" pitchFamily="18" charset="0"/>
                <a:cs typeface="Times New Roman" pitchFamily="18" charset="0"/>
              </a:rPr>
              <a:t>           A</a:t>
            </a:r>
            <a:r>
              <a:rPr lang="en-IN" sz="4000" baseline="-25000" dirty="0">
                <a:latin typeface="Times New Roman" pitchFamily="18" charset="0"/>
                <a:cs typeface="Times New Roman" pitchFamily="18" charset="0"/>
              </a:rPr>
              <a:t> cell site, cell tower, or cellular base station is a cellular-enabled mobile device site where antennas and electronic communications equipment are placed—typically on a radio mast, tower, or other raised structure—to create a cell (or adjacent cells) in a cellular network.</a:t>
            </a:r>
          </a:p>
        </p:txBody>
      </p:sp>
      <p:sp>
        <p:nvSpPr>
          <p:cNvPr id="4" name="TextBox 3">
            <a:extLst>
              <a:ext uri="{FF2B5EF4-FFF2-40B4-BE49-F238E27FC236}">
                <a16:creationId xmlns="" xmlns:a16="http://schemas.microsoft.com/office/drawing/2014/main" id="{585A3F78-64BF-44A6-B710-AB0DF6C0863A}"/>
              </a:ext>
            </a:extLst>
          </p:cNvPr>
          <p:cNvSpPr txBox="1"/>
          <p:nvPr/>
        </p:nvSpPr>
        <p:spPr>
          <a:xfrm>
            <a:off x="1179871" y="1316595"/>
            <a:ext cx="6197530" cy="707886"/>
          </a:xfrm>
          <a:prstGeom prst="rect">
            <a:avLst/>
          </a:prstGeom>
          <a:noFill/>
        </p:spPr>
        <p:txBody>
          <a:bodyPr wrap="none" rtlCol="0">
            <a:spAutoFit/>
          </a:bodyPr>
          <a:lstStyle/>
          <a:p>
            <a:pPr algn="ctr"/>
            <a:r>
              <a:rPr lang="en-IN" sz="4000" b="1" dirty="0" smtClean="0">
                <a:latin typeface="Times New Roman" pitchFamily="18" charset="0"/>
                <a:cs typeface="Times New Roman" pitchFamily="18" charset="0"/>
              </a:rPr>
              <a:t>                  Mobile  </a:t>
            </a:r>
            <a:r>
              <a:rPr lang="en-IN" sz="4000" b="1" dirty="0">
                <a:latin typeface="Times New Roman" pitchFamily="18" charset="0"/>
                <a:cs typeface="Times New Roman" pitchFamily="18" charset="0"/>
              </a:rPr>
              <a:t>Network</a:t>
            </a:r>
          </a:p>
        </p:txBody>
      </p:sp>
    </p:spTree>
    <p:custDataLst>
      <p:tags r:id="rId1"/>
    </p:custDataLst>
    <p:extLst>
      <p:ext uri="{BB962C8B-B14F-4D97-AF65-F5344CB8AC3E}">
        <p14:creationId xmlns:p14="http://schemas.microsoft.com/office/powerpoint/2010/main" xmlns="" val="1875451748"/>
      </p:ext>
    </p:extLst>
  </p:cSld>
  <p:clrMapOvr>
    <a:masterClrMapping/>
  </p:clrMapOvr>
  <mc:AlternateContent xmlns:mc="http://schemas.openxmlformats.org/markup-compatibility/2006">
    <mc:Choice xmlns:p14="http://schemas.microsoft.com/office/powerpoint/2010/main" xmlns="" Requires="p14">
      <p:transition spd="slow" p14:dur="2000" advTm="10845"/>
    </mc:Choice>
    <mc:Fallback>
      <p:transition spd="slow" advTm="10845"/>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12363843-BB3F-4746-B7C7-FAAC07F7B01A}"/>
              </a:ext>
            </a:extLst>
          </p:cNvPr>
          <p:cNvSpPr txBox="1"/>
          <p:nvPr/>
        </p:nvSpPr>
        <p:spPr>
          <a:xfrm rot="10800000" flipV="1">
            <a:off x="1007525" y="357030"/>
            <a:ext cx="7919884" cy="5878532"/>
          </a:xfrm>
          <a:prstGeom prst="rect">
            <a:avLst/>
          </a:prstGeom>
          <a:noFill/>
        </p:spPr>
        <p:txBody>
          <a:bodyPr wrap="square" rtlCol="0">
            <a:spAutoFit/>
          </a:bodyPr>
          <a:lstStyle/>
          <a:p>
            <a:pPr algn="ctr"/>
            <a:r>
              <a:rPr lang="en-IN" sz="4000" b="1" dirty="0">
                <a:latin typeface="Times New Roman" pitchFamily="18" charset="0"/>
                <a:cs typeface="Times New Roman" pitchFamily="18" charset="0"/>
              </a:rPr>
              <a:t>Codes in the Mobile Phone</a:t>
            </a:r>
            <a:endParaRPr lang="en-IN" sz="4000" dirty="0">
              <a:latin typeface="Times New Roman" pitchFamily="18" charset="0"/>
              <a:cs typeface="Times New Roman" pitchFamily="18" charset="0"/>
            </a:endParaRPr>
          </a:p>
          <a:p>
            <a:pPr marL="457200" indent="-457200">
              <a:lnSpc>
                <a:spcPct val="150000"/>
              </a:lnSpc>
              <a:buFont typeface="Arial" panose="020B0604020202020204" pitchFamily="34" charset="0"/>
              <a:buChar char="•"/>
            </a:pPr>
            <a:r>
              <a:rPr lang="en-IN" sz="2800" dirty="0">
                <a:latin typeface="Times New Roman" pitchFamily="18" charset="0"/>
                <a:cs typeface="Times New Roman" pitchFamily="18" charset="0"/>
              </a:rPr>
              <a:t>Mobile phones have special codes associated with them. These </a:t>
            </a:r>
            <a:r>
              <a:rPr lang="en-IN" sz="2800" dirty="0" smtClean="0">
                <a:latin typeface="Times New Roman" pitchFamily="18" charset="0"/>
                <a:cs typeface="Times New Roman" pitchFamily="18" charset="0"/>
              </a:rPr>
              <a:t>include.</a:t>
            </a:r>
            <a:endParaRPr lang="en-IN" sz="2800" dirty="0">
              <a:latin typeface="Times New Roman" pitchFamily="18" charset="0"/>
              <a:cs typeface="Times New Roman" pitchFamily="18" charset="0"/>
            </a:endParaRPr>
          </a:p>
          <a:p>
            <a:pPr marL="457200" lvl="0" indent="-457200">
              <a:lnSpc>
                <a:spcPct val="150000"/>
              </a:lnSpc>
              <a:buFont typeface="Arial" panose="020B0604020202020204" pitchFamily="34" charset="0"/>
              <a:buChar char="•"/>
            </a:pPr>
            <a:r>
              <a:rPr lang="en-IN" sz="2800" dirty="0">
                <a:latin typeface="Times New Roman" pitchFamily="18" charset="0"/>
                <a:cs typeface="Times New Roman" pitchFamily="18" charset="0"/>
              </a:rPr>
              <a:t>Electronic Serial Number (ESN) -Unique 32-bit number programmed in the </a:t>
            </a:r>
            <a:r>
              <a:rPr lang="en-IN" sz="2800" dirty="0" smtClean="0">
                <a:latin typeface="Times New Roman" pitchFamily="18" charset="0"/>
                <a:cs typeface="Times New Roman" pitchFamily="18" charset="0"/>
              </a:rPr>
              <a:t>phone.</a:t>
            </a:r>
            <a:endParaRPr lang="en-IN" sz="2800" dirty="0">
              <a:latin typeface="Times New Roman" pitchFamily="18" charset="0"/>
              <a:cs typeface="Times New Roman" pitchFamily="18" charset="0"/>
            </a:endParaRPr>
          </a:p>
          <a:p>
            <a:pPr marL="457200" lvl="0" indent="-457200">
              <a:lnSpc>
                <a:spcPct val="150000"/>
              </a:lnSpc>
              <a:buFont typeface="Arial" panose="020B0604020202020204" pitchFamily="34" charset="0"/>
              <a:buChar char="•"/>
            </a:pPr>
            <a:r>
              <a:rPr lang="en-IN" sz="2800" dirty="0">
                <a:latin typeface="Times New Roman" pitchFamily="18" charset="0"/>
                <a:cs typeface="Times New Roman" pitchFamily="18" charset="0"/>
              </a:rPr>
              <a:t>Mobile Identification Number (MIN) – 10 digit number derived from the phone’s number.</a:t>
            </a:r>
          </a:p>
          <a:p>
            <a:pPr marL="457200" indent="-457200">
              <a:lnSpc>
                <a:spcPct val="150000"/>
              </a:lnSpc>
              <a:buFont typeface="Arial" panose="020B0604020202020204" pitchFamily="34" charset="0"/>
              <a:buChar char="•"/>
            </a:pPr>
            <a:r>
              <a:rPr lang="en-IN" sz="2800" dirty="0">
                <a:latin typeface="Times New Roman" pitchFamily="18" charset="0"/>
                <a:cs typeface="Times New Roman" pitchFamily="18" charset="0"/>
              </a:rPr>
              <a:t>System Identification Code (SID) – unique 5 digit number that is assigned to each carrier by the </a:t>
            </a:r>
            <a:r>
              <a:rPr lang="en-IN" sz="2800" dirty="0" smtClean="0">
                <a:latin typeface="Times New Roman" pitchFamily="18" charset="0"/>
                <a:cs typeface="Times New Roman" pitchFamily="18" charset="0"/>
              </a:rPr>
              <a:t>FCC.</a:t>
            </a:r>
            <a:endParaRPr lang="en-IN" sz="2800" dirty="0">
              <a:latin typeface="Times New Roman" pitchFamily="18" charset="0"/>
              <a:cs typeface="Times New Roman" pitchFamily="18" charset="0"/>
            </a:endParaRPr>
          </a:p>
        </p:txBody>
      </p:sp>
    </p:spTree>
    <p:custDataLst>
      <p:tags r:id="rId1"/>
    </p:custDataLst>
    <p:extLst>
      <p:ext uri="{BB962C8B-B14F-4D97-AF65-F5344CB8AC3E}">
        <p14:creationId xmlns:p14="http://schemas.microsoft.com/office/powerpoint/2010/main" xmlns="" val="1552883689"/>
      </p:ext>
    </p:extLst>
  </p:cSld>
  <p:clrMapOvr>
    <a:masterClrMapping/>
  </p:clrMapOvr>
  <mc:AlternateContent xmlns:mc="http://schemas.openxmlformats.org/markup-compatibility/2006">
    <mc:Choice xmlns:p14="http://schemas.microsoft.com/office/powerpoint/2010/main" xmlns="" Requires="p14">
      <p:transition spd="slow" p14:dur="2000" advTm="4458"/>
    </mc:Choice>
    <mc:Fallback>
      <p:transition spd="slow" advTm="4458"/>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 xmlns:a16="http://schemas.microsoft.com/office/drawing/2014/main" id="{4ADB8215-CE93-4D18-AE0B-1259EC4C1CB3}"/>
              </a:ext>
            </a:extLst>
          </p:cNvPr>
          <p:cNvSpPr txBox="1"/>
          <p:nvPr/>
        </p:nvSpPr>
        <p:spPr>
          <a:xfrm flipH="1">
            <a:off x="209004" y="156755"/>
            <a:ext cx="10489475" cy="6294031"/>
          </a:xfrm>
          <a:prstGeom prst="rect">
            <a:avLst/>
          </a:prstGeom>
          <a:noFill/>
        </p:spPr>
        <p:txBody>
          <a:bodyPr wrap="square" rtlCol="0">
            <a:spAutoFit/>
          </a:bodyPr>
          <a:lstStyle/>
          <a:p>
            <a:pPr algn="ctr"/>
            <a:r>
              <a:rPr lang="en-IN" sz="4000" b="1" dirty="0">
                <a:latin typeface="Times New Roman" pitchFamily="18" charset="0"/>
                <a:cs typeface="Times New Roman" pitchFamily="18" charset="0"/>
              </a:rPr>
              <a:t>Mobile Communication Protocols:</a:t>
            </a:r>
          </a:p>
          <a:p>
            <a:pPr>
              <a:lnSpc>
                <a:spcPct val="150000"/>
              </a:lnSpc>
              <a:buFont typeface="Wingdings" pitchFamily="2" charset="2"/>
              <a:buChar char="v"/>
            </a:pPr>
            <a:r>
              <a:rPr lang="en-IN" sz="2100" dirty="0" smtClean="0">
                <a:latin typeface="Times New Roman" pitchFamily="18" charset="0"/>
                <a:cs typeface="Times New Roman" pitchFamily="18" charset="0"/>
              </a:rPr>
              <a:t>  Any</a:t>
            </a:r>
            <a:r>
              <a:rPr lang="en-IN" sz="2200" dirty="0" smtClean="0">
                <a:latin typeface="Times New Roman" pitchFamily="18" charset="0"/>
                <a:cs typeface="Times New Roman" pitchFamily="18" charset="0"/>
              </a:rPr>
              <a:t> </a:t>
            </a:r>
            <a:r>
              <a:rPr lang="en-IN" sz="2200" dirty="0">
                <a:latin typeface="Times New Roman" pitchFamily="18" charset="0"/>
                <a:cs typeface="Times New Roman" pitchFamily="18" charset="0"/>
              </a:rPr>
              <a:t>device that does not need to remain at one place to carry out its </a:t>
            </a:r>
            <a:r>
              <a:rPr lang="en-IN" dirty="0">
                <a:latin typeface="Times New Roman" pitchFamily="18" charset="0"/>
                <a:cs typeface="Times New Roman" pitchFamily="18" charset="0"/>
              </a:rPr>
              <a:t>functions</a:t>
            </a:r>
            <a:r>
              <a:rPr lang="en-IN" sz="2200" dirty="0">
                <a:latin typeface="Times New Roman" pitchFamily="18" charset="0"/>
                <a:cs typeface="Times New Roman" pitchFamily="18" charset="0"/>
              </a:rPr>
              <a:t> is a mobile </a:t>
            </a:r>
            <a:r>
              <a:rPr lang="en-IN" sz="2200" dirty="0" smtClean="0">
                <a:latin typeface="Times New Roman" pitchFamily="18" charset="0"/>
                <a:cs typeface="Times New Roman" pitchFamily="18" charset="0"/>
              </a:rPr>
              <a:t>  </a:t>
            </a:r>
          </a:p>
          <a:p>
            <a:pPr>
              <a:lnSpc>
                <a:spcPct val="150000"/>
              </a:lnSpc>
            </a:pPr>
            <a:r>
              <a:rPr lang="en-IN" sz="2200" dirty="0" smtClean="0">
                <a:latin typeface="Times New Roman" pitchFamily="18" charset="0"/>
                <a:cs typeface="Times New Roman" pitchFamily="18" charset="0"/>
              </a:rPr>
              <a:t>     device.</a:t>
            </a:r>
          </a:p>
          <a:p>
            <a:pPr>
              <a:lnSpc>
                <a:spcPct val="150000"/>
              </a:lnSpc>
              <a:buFont typeface="Wingdings" pitchFamily="2" charset="2"/>
              <a:buChar char="v"/>
            </a:pPr>
            <a:r>
              <a:rPr lang="en-IN" sz="2200" dirty="0" smtClean="0">
                <a:latin typeface="Times New Roman" pitchFamily="18" charset="0"/>
                <a:cs typeface="Times New Roman" pitchFamily="18" charset="0"/>
              </a:rPr>
              <a:t>  laptops</a:t>
            </a:r>
            <a:r>
              <a:rPr lang="en-IN" sz="2200" dirty="0">
                <a:latin typeface="Times New Roman" pitchFamily="18" charset="0"/>
                <a:cs typeface="Times New Roman" pitchFamily="18" charset="0"/>
              </a:rPr>
              <a:t>, smartphones and personal digital assistants are some examples of mobile </a:t>
            </a:r>
            <a:endParaRPr lang="en-IN" sz="2200" dirty="0" smtClean="0">
              <a:latin typeface="Times New Roman" pitchFamily="18" charset="0"/>
              <a:cs typeface="Times New Roman" pitchFamily="18" charset="0"/>
            </a:endParaRPr>
          </a:p>
          <a:p>
            <a:pPr>
              <a:lnSpc>
                <a:spcPct val="150000"/>
              </a:lnSpc>
            </a:pPr>
            <a:r>
              <a:rPr lang="en-IN" sz="2200" dirty="0" smtClean="0">
                <a:latin typeface="Times New Roman" pitchFamily="18" charset="0"/>
                <a:cs typeface="Times New Roman" pitchFamily="18" charset="0"/>
              </a:rPr>
              <a:t>      devices</a:t>
            </a:r>
            <a:r>
              <a:rPr lang="en-IN" sz="2200" dirty="0">
                <a:latin typeface="Times New Roman" pitchFamily="18" charset="0"/>
                <a:cs typeface="Times New Roman" pitchFamily="18" charset="0"/>
              </a:rPr>
              <a:t>. Due to their portable nature, mobile devices connect to networks wirelessly. </a:t>
            </a:r>
            <a:endParaRPr lang="en-IN" sz="2200" dirty="0" smtClean="0">
              <a:latin typeface="Times New Roman" pitchFamily="18" charset="0"/>
              <a:cs typeface="Times New Roman" pitchFamily="18" charset="0"/>
            </a:endParaRPr>
          </a:p>
          <a:p>
            <a:pPr>
              <a:lnSpc>
                <a:spcPct val="150000"/>
              </a:lnSpc>
              <a:buFont typeface="Wingdings" pitchFamily="2" charset="2"/>
              <a:buChar char="v"/>
            </a:pPr>
            <a:r>
              <a:rPr lang="en-IN" sz="2200" dirty="0" smtClean="0">
                <a:latin typeface="Times New Roman" pitchFamily="18" charset="0"/>
                <a:cs typeface="Times New Roman" pitchFamily="18" charset="0"/>
              </a:rPr>
              <a:t>  Mobile </a:t>
            </a:r>
            <a:r>
              <a:rPr lang="en-IN" sz="2200" dirty="0">
                <a:latin typeface="Times New Roman" pitchFamily="18" charset="0"/>
                <a:cs typeface="Times New Roman" pitchFamily="18" charset="0"/>
              </a:rPr>
              <a:t>devices typically use radio waves to communicate with other devices and </a:t>
            </a:r>
            <a:endParaRPr lang="en-IN" sz="2200" dirty="0" smtClean="0">
              <a:latin typeface="Times New Roman" pitchFamily="18" charset="0"/>
              <a:cs typeface="Times New Roman" pitchFamily="18" charset="0"/>
            </a:endParaRPr>
          </a:p>
          <a:p>
            <a:pPr>
              <a:lnSpc>
                <a:spcPct val="150000"/>
              </a:lnSpc>
            </a:pPr>
            <a:r>
              <a:rPr lang="en-IN" sz="2200" dirty="0" smtClean="0">
                <a:latin typeface="Times New Roman" pitchFamily="18" charset="0"/>
                <a:cs typeface="Times New Roman" pitchFamily="18" charset="0"/>
              </a:rPr>
              <a:t>       networks.</a:t>
            </a:r>
            <a:endParaRPr lang="en-IN" sz="2200" dirty="0">
              <a:latin typeface="Times New Roman" pitchFamily="18" charset="0"/>
              <a:cs typeface="Times New Roman" pitchFamily="18" charset="0"/>
            </a:endParaRPr>
          </a:p>
          <a:p>
            <a:pPr>
              <a:lnSpc>
                <a:spcPct val="150000"/>
              </a:lnSpc>
              <a:buFont typeface="Wingdings" pitchFamily="2" charset="2"/>
              <a:buChar char="v"/>
            </a:pPr>
            <a:r>
              <a:rPr lang="en-IN" sz="2200" dirty="0" smtClean="0">
                <a:latin typeface="Times New Roman" pitchFamily="18" charset="0"/>
                <a:cs typeface="Times New Roman" pitchFamily="18" charset="0"/>
              </a:rPr>
              <a:t>  Mobile </a:t>
            </a:r>
            <a:r>
              <a:rPr lang="en-IN" sz="2200" dirty="0">
                <a:latin typeface="Times New Roman" pitchFamily="18" charset="0"/>
                <a:cs typeface="Times New Roman" pitchFamily="18" charset="0"/>
              </a:rPr>
              <a:t>communication protocols use multiplexing to send information. Multiplexing is </a:t>
            </a:r>
            <a:r>
              <a:rPr lang="en-IN" sz="2200" dirty="0" smtClean="0">
                <a:latin typeface="Times New Roman" pitchFamily="18" charset="0"/>
                <a:cs typeface="Times New Roman" pitchFamily="18" charset="0"/>
              </a:rPr>
              <a:t> </a:t>
            </a:r>
          </a:p>
          <a:p>
            <a:pPr>
              <a:lnSpc>
                <a:spcPct val="150000"/>
              </a:lnSpc>
            </a:pPr>
            <a:r>
              <a:rPr lang="en-IN" sz="2200" dirty="0" smtClean="0">
                <a:latin typeface="Times New Roman" pitchFamily="18" charset="0"/>
                <a:cs typeface="Times New Roman" pitchFamily="18" charset="0"/>
              </a:rPr>
              <a:t>      a  method </a:t>
            </a:r>
            <a:r>
              <a:rPr lang="en-IN" sz="2200" dirty="0">
                <a:latin typeface="Times New Roman" pitchFamily="18" charset="0"/>
                <a:cs typeface="Times New Roman" pitchFamily="18" charset="0"/>
              </a:rPr>
              <a:t>to combine multiple digital or analog signals into one signal over the data </a:t>
            </a:r>
            <a:endParaRPr lang="en-IN" sz="2200" dirty="0" smtClean="0">
              <a:latin typeface="Times New Roman" pitchFamily="18" charset="0"/>
              <a:cs typeface="Times New Roman" pitchFamily="18" charset="0"/>
            </a:endParaRPr>
          </a:p>
          <a:p>
            <a:pPr>
              <a:lnSpc>
                <a:spcPct val="150000"/>
              </a:lnSpc>
            </a:pPr>
            <a:r>
              <a:rPr lang="en-IN" sz="2200" dirty="0" smtClean="0">
                <a:latin typeface="Times New Roman" pitchFamily="18" charset="0"/>
                <a:cs typeface="Times New Roman" pitchFamily="18" charset="0"/>
              </a:rPr>
              <a:t>      channel.</a:t>
            </a:r>
          </a:p>
          <a:p>
            <a:pPr>
              <a:lnSpc>
                <a:spcPct val="150000"/>
              </a:lnSpc>
              <a:buFont typeface="Wingdings" pitchFamily="2" charset="2"/>
              <a:buChar char="v"/>
            </a:pPr>
            <a:r>
              <a:rPr lang="en-IN" sz="2200" dirty="0" smtClean="0">
                <a:latin typeface="Times New Roman" pitchFamily="18" charset="0"/>
                <a:cs typeface="Times New Roman" pitchFamily="18" charset="0"/>
              </a:rPr>
              <a:t>  This </a:t>
            </a:r>
            <a:r>
              <a:rPr lang="en-IN" sz="2200" dirty="0">
                <a:latin typeface="Times New Roman" pitchFamily="18" charset="0"/>
                <a:cs typeface="Times New Roman" pitchFamily="18" charset="0"/>
              </a:rPr>
              <a:t>ensures optimum utilization of expensive resource and time. At the destination </a:t>
            </a:r>
            <a:r>
              <a:rPr lang="en-IN" sz="2200" dirty="0" smtClean="0">
                <a:latin typeface="Times New Roman" pitchFamily="18" charset="0"/>
                <a:cs typeface="Times New Roman" pitchFamily="18" charset="0"/>
              </a:rPr>
              <a:t>    </a:t>
            </a:r>
          </a:p>
          <a:p>
            <a:pPr>
              <a:lnSpc>
                <a:spcPct val="150000"/>
              </a:lnSpc>
            </a:pPr>
            <a:r>
              <a:rPr lang="en-IN" sz="2200" dirty="0" smtClean="0">
                <a:latin typeface="Times New Roman" pitchFamily="18" charset="0"/>
                <a:cs typeface="Times New Roman" pitchFamily="18" charset="0"/>
              </a:rPr>
              <a:t>      these </a:t>
            </a:r>
            <a:r>
              <a:rPr lang="en-IN" sz="2200" dirty="0">
                <a:latin typeface="Times New Roman" pitchFamily="18" charset="0"/>
                <a:cs typeface="Times New Roman" pitchFamily="18" charset="0"/>
              </a:rPr>
              <a:t>signals are de-multiplexed to recover individual signal.</a:t>
            </a:r>
          </a:p>
        </p:txBody>
      </p:sp>
    </p:spTree>
    <p:extLst>
      <p:ext uri="{BB962C8B-B14F-4D97-AF65-F5344CB8AC3E}">
        <p14:creationId xmlns:p14="http://schemas.microsoft.com/office/powerpoint/2010/main" xmlns="" val="838793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C8412052-0B39-4916-9C48-B2F6860B93F3}"/>
              </a:ext>
            </a:extLst>
          </p:cNvPr>
          <p:cNvSpPr txBox="1"/>
          <p:nvPr/>
        </p:nvSpPr>
        <p:spPr>
          <a:xfrm flipH="1">
            <a:off x="248193" y="1343891"/>
            <a:ext cx="8992787" cy="4616648"/>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IN" sz="2800" dirty="0">
                <a:latin typeface="Times New Roman" pitchFamily="18" charset="0"/>
                <a:cs typeface="Times New Roman" pitchFamily="18" charset="0"/>
              </a:rPr>
              <a:t>Wireless application protocol (WAP) is a communications protocol that is used for wireless data access through most mobile wireless networks</a:t>
            </a:r>
            <a:r>
              <a:rPr lang="en-IN" sz="2800" dirty="0" smtClean="0">
                <a:latin typeface="Times New Roman" pitchFamily="18" charset="0"/>
                <a:cs typeface="Times New Roman" pitchFamily="18" charset="0"/>
              </a:rPr>
              <a:t>.</a:t>
            </a:r>
            <a:endParaRPr lang="en-IN" sz="2800" dirty="0">
              <a:latin typeface="Times New Roman" pitchFamily="18" charset="0"/>
              <a:cs typeface="Times New Roman" pitchFamily="18" charset="0"/>
            </a:endParaRPr>
          </a:p>
          <a:p>
            <a:pPr marL="285750" indent="-285750">
              <a:lnSpc>
                <a:spcPct val="150000"/>
              </a:lnSpc>
              <a:buFont typeface="Arial" panose="020B0604020202020204" pitchFamily="34" charset="0"/>
              <a:buChar char="•"/>
            </a:pPr>
            <a:r>
              <a:rPr lang="en-IN" sz="2800" dirty="0">
                <a:latin typeface="Times New Roman" pitchFamily="18" charset="0"/>
                <a:cs typeface="Times New Roman" pitchFamily="18" charset="0"/>
              </a:rPr>
              <a:t> WAP enhances wireless specification interoperability and facilitates instant connectivity between interactive wireless devices (such as mobile phones) and the Internet.</a:t>
            </a:r>
          </a:p>
        </p:txBody>
      </p:sp>
      <p:sp>
        <p:nvSpPr>
          <p:cNvPr id="4" name="TextBox 3">
            <a:extLst>
              <a:ext uri="{FF2B5EF4-FFF2-40B4-BE49-F238E27FC236}">
                <a16:creationId xmlns="" xmlns:a16="http://schemas.microsoft.com/office/drawing/2014/main" id="{9FD59142-02F0-44B7-BCF9-BC54A5B205D0}"/>
              </a:ext>
            </a:extLst>
          </p:cNvPr>
          <p:cNvSpPr txBox="1"/>
          <p:nvPr/>
        </p:nvSpPr>
        <p:spPr>
          <a:xfrm>
            <a:off x="803564" y="429491"/>
            <a:ext cx="7189469" cy="1323439"/>
          </a:xfrm>
          <a:prstGeom prst="rect">
            <a:avLst/>
          </a:prstGeom>
          <a:noFill/>
        </p:spPr>
        <p:txBody>
          <a:bodyPr wrap="none" rtlCol="0">
            <a:spAutoFit/>
          </a:bodyPr>
          <a:lstStyle/>
          <a:p>
            <a:pPr algn="ctr"/>
            <a:r>
              <a:rPr lang="en-IN" sz="4000" b="1" dirty="0" smtClean="0">
                <a:latin typeface="Times New Roman" pitchFamily="18" charset="0"/>
                <a:cs typeface="Times New Roman" pitchFamily="18" charset="0"/>
              </a:rPr>
              <a:t>    WIRELESS </a:t>
            </a:r>
            <a:r>
              <a:rPr lang="en-IN" sz="4000" b="1" dirty="0">
                <a:latin typeface="Times New Roman" pitchFamily="18" charset="0"/>
                <a:cs typeface="Times New Roman" pitchFamily="18" charset="0"/>
              </a:rPr>
              <a:t>APPLICATION:</a:t>
            </a:r>
          </a:p>
          <a:p>
            <a:endParaRPr lang="en-IN" sz="4000" b="1" dirty="0">
              <a:latin typeface="Times New Roman" pitchFamily="18" charset="0"/>
              <a:cs typeface="Times New Roman" pitchFamily="18" charset="0"/>
            </a:endParaRPr>
          </a:p>
        </p:txBody>
      </p:sp>
    </p:spTree>
    <p:custDataLst>
      <p:tags r:id="rId1"/>
    </p:custDataLst>
    <p:extLst>
      <p:ext uri="{BB962C8B-B14F-4D97-AF65-F5344CB8AC3E}">
        <p14:creationId xmlns:p14="http://schemas.microsoft.com/office/powerpoint/2010/main" xmlns="" val="1445008572"/>
      </p:ext>
    </p:extLst>
  </p:cSld>
  <p:clrMapOvr>
    <a:masterClrMapping/>
  </p:clrMapOvr>
  <mc:AlternateContent xmlns:mc="http://schemas.openxmlformats.org/markup-compatibility/2006">
    <mc:Choice xmlns:p14="http://schemas.microsoft.com/office/powerpoint/2010/main" xmlns="" Requires="p14">
      <p:transition spd="slow" p14:dur="2000" advTm="5771"/>
    </mc:Choice>
    <mc:Fallback>
      <p:transition spd="slow" advTm="5771"/>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274728E8-AE7C-4A09-B94F-6FBD4CD9A276}"/>
              </a:ext>
            </a:extLst>
          </p:cNvPr>
          <p:cNvSpPr/>
          <p:nvPr/>
        </p:nvSpPr>
        <p:spPr>
          <a:xfrm>
            <a:off x="368711" y="917912"/>
            <a:ext cx="9630695" cy="5940088"/>
          </a:xfrm>
          <a:prstGeom prst="rect">
            <a:avLst/>
          </a:prstGeom>
        </p:spPr>
        <p:txBody>
          <a:bodyPr wrap="square">
            <a:spAutoFit/>
          </a:bodyPr>
          <a:lstStyle/>
          <a:p>
            <a:pPr marL="342900" lvl="0" indent="-342900">
              <a:lnSpc>
                <a:spcPct val="150000"/>
              </a:lnSpc>
              <a:spcAft>
                <a:spcPts val="800"/>
              </a:spcAft>
              <a:buSzPts val="1000"/>
              <a:buFont typeface="Symbol" panose="05050102010706020507" pitchFamily="18" charset="2"/>
              <a:buChar char=""/>
              <a:tabLst>
                <a:tab pos="457200" algn="l"/>
              </a:tabLst>
            </a:pPr>
            <a:r>
              <a:rPr lang="en-US" sz="2400" dirty="0">
                <a:solidFill>
                  <a:srgbClr val="000000"/>
                </a:solidFill>
                <a:latin typeface="Times New Roman" pitchFamily="18" charset="0"/>
                <a:ea typeface="Times New Roman" panose="02020603050405020304" pitchFamily="18" charset="0"/>
                <a:cs typeface="Times New Roman" pitchFamily="18" charset="0"/>
              </a:rPr>
              <a:t>Very small aperture terminal (VSAT) is a data transmission technology used for many types of data management and in high-frequency trading.</a:t>
            </a:r>
            <a:endParaRPr lang="en-IN" sz="2400" dirty="0">
              <a:solidFill>
                <a:srgbClr val="000000"/>
              </a:solidFill>
              <a:latin typeface="Times New Roman" pitchFamily="18" charset="0"/>
              <a:ea typeface="Calibri" panose="020F0502020204030204" pitchFamily="34" charset="0"/>
              <a:cs typeface="Times New Roman" pitchFamily="18" charset="0"/>
            </a:endParaRPr>
          </a:p>
          <a:p>
            <a:pPr marL="342900" lvl="0" indent="-342900">
              <a:lnSpc>
                <a:spcPct val="150000"/>
              </a:lnSpc>
              <a:spcAft>
                <a:spcPts val="800"/>
              </a:spcAft>
              <a:buSzPts val="1000"/>
              <a:buFont typeface="Symbol" panose="05050102010706020507" pitchFamily="18" charset="2"/>
              <a:buChar char=""/>
              <a:tabLst>
                <a:tab pos="457200" algn="l"/>
              </a:tabLst>
            </a:pPr>
            <a:r>
              <a:rPr lang="en-US" sz="2400" dirty="0">
                <a:solidFill>
                  <a:srgbClr val="000000"/>
                </a:solidFill>
                <a:latin typeface="Times New Roman" pitchFamily="18" charset="0"/>
                <a:ea typeface="Times New Roman" panose="02020603050405020304" pitchFamily="18" charset="0"/>
                <a:cs typeface="Times New Roman" pitchFamily="18" charset="0"/>
              </a:rPr>
              <a:t>VSAT can be used in place of a large physical network as it bounces the signal from satellites instead of being transported through physical means like an ethernet connection.</a:t>
            </a:r>
            <a:endParaRPr lang="en-IN" sz="2400" dirty="0">
              <a:solidFill>
                <a:srgbClr val="000000"/>
              </a:solidFill>
              <a:latin typeface="Times New Roman" pitchFamily="18" charset="0"/>
              <a:ea typeface="Calibri" panose="020F0502020204030204" pitchFamily="34" charset="0"/>
              <a:cs typeface="Times New Roman" pitchFamily="18" charset="0"/>
            </a:endParaRPr>
          </a:p>
          <a:p>
            <a:pPr marL="342900" lvl="0" indent="-342900">
              <a:lnSpc>
                <a:spcPct val="150000"/>
              </a:lnSpc>
              <a:spcAft>
                <a:spcPts val="800"/>
              </a:spcAft>
              <a:buSzPts val="1000"/>
              <a:buFont typeface="Symbol" panose="05050102010706020507" pitchFamily="18" charset="2"/>
              <a:buChar char=""/>
              <a:tabLst>
                <a:tab pos="457200" algn="l"/>
              </a:tabLst>
            </a:pPr>
            <a:r>
              <a:rPr lang="en-US" sz="2400" dirty="0">
                <a:solidFill>
                  <a:srgbClr val="000000"/>
                </a:solidFill>
                <a:latin typeface="Times New Roman" pitchFamily="18" charset="0"/>
                <a:ea typeface="Times New Roman" panose="02020603050405020304" pitchFamily="18" charset="0"/>
                <a:cs typeface="Times New Roman" pitchFamily="18" charset="0"/>
              </a:rPr>
              <a:t>Because the signal needs to bounce, there can be a latency issue that wouldn't exist with a physical network. However, most users feel this is the price you pay for remote access and less infrastructure, and consider it a fair trade.</a:t>
            </a:r>
            <a:endParaRPr lang="en-IN" sz="2400" dirty="0">
              <a:solidFill>
                <a:srgbClr val="000000"/>
              </a:solidFill>
              <a:latin typeface="Times New Roman" pitchFamily="18" charset="0"/>
              <a:ea typeface="Calibri" panose="020F0502020204030204" pitchFamily="34" charset="0"/>
              <a:cs typeface="Times New Roman" pitchFamily="18" charset="0"/>
            </a:endParaRPr>
          </a:p>
          <a:p>
            <a:pPr marL="342900" lvl="0" indent="-342900">
              <a:lnSpc>
                <a:spcPct val="150000"/>
              </a:lnSpc>
              <a:spcAft>
                <a:spcPts val="0"/>
              </a:spcAft>
              <a:buSzPts val="1000"/>
              <a:buFont typeface="Symbol" panose="05050102010706020507" pitchFamily="18" charset="2"/>
              <a:buChar char=""/>
              <a:tabLst>
                <a:tab pos="457200" algn="l"/>
              </a:tabLst>
            </a:pPr>
            <a:r>
              <a:rPr lang="en-US" sz="2400" dirty="0">
                <a:solidFill>
                  <a:srgbClr val="000000"/>
                </a:solidFill>
                <a:latin typeface="Times New Roman" pitchFamily="18" charset="0"/>
                <a:ea typeface="Times New Roman" panose="02020603050405020304" pitchFamily="18" charset="0"/>
                <a:cs typeface="Times New Roman" pitchFamily="18" charset="0"/>
              </a:rPr>
              <a:t>Weather can adversely impact the efficacy of a VSAT network.</a:t>
            </a:r>
            <a:endParaRPr lang="en-IN" sz="2400" dirty="0">
              <a:solidFill>
                <a:srgbClr val="000000"/>
              </a:solidFill>
              <a:effectLst/>
              <a:latin typeface="Times New Roman" pitchFamily="18" charset="0"/>
              <a:ea typeface="Calibri" panose="020F0502020204030204" pitchFamily="34" charset="0"/>
              <a:cs typeface="Times New Roman" pitchFamily="18" charset="0"/>
            </a:endParaRPr>
          </a:p>
        </p:txBody>
      </p:sp>
      <p:sp>
        <p:nvSpPr>
          <p:cNvPr id="6" name="TextBox 5">
            <a:extLst>
              <a:ext uri="{FF2B5EF4-FFF2-40B4-BE49-F238E27FC236}">
                <a16:creationId xmlns="" xmlns:a16="http://schemas.microsoft.com/office/drawing/2014/main" id="{0306E86F-6857-49A1-A799-1422AF6D16A4}"/>
              </a:ext>
            </a:extLst>
          </p:cNvPr>
          <p:cNvSpPr txBox="1"/>
          <p:nvPr/>
        </p:nvSpPr>
        <p:spPr>
          <a:xfrm>
            <a:off x="766916" y="248194"/>
            <a:ext cx="7305930" cy="769441"/>
          </a:xfrm>
          <a:prstGeom prst="rect">
            <a:avLst/>
          </a:prstGeom>
          <a:noFill/>
        </p:spPr>
        <p:txBody>
          <a:bodyPr wrap="square" rtlCol="0">
            <a:spAutoFit/>
          </a:bodyPr>
          <a:lstStyle/>
          <a:p>
            <a:pPr algn="ctr"/>
            <a:r>
              <a:rPr lang="en-IN" sz="4400" b="1" dirty="0" smtClean="0">
                <a:latin typeface="Times New Roman" pitchFamily="18" charset="0"/>
                <a:cs typeface="Times New Roman" pitchFamily="18" charset="0"/>
              </a:rPr>
              <a:t>VSAT</a:t>
            </a:r>
            <a:r>
              <a:rPr lang="en-IN" sz="4400" b="1" dirty="0">
                <a:latin typeface="Times New Roman" pitchFamily="18" charset="0"/>
                <a:cs typeface="Times New Roman" pitchFamily="18" charset="0"/>
              </a:rPr>
              <a:t>:</a:t>
            </a:r>
          </a:p>
        </p:txBody>
      </p:sp>
    </p:spTree>
    <p:custDataLst>
      <p:tags r:id="rId1"/>
    </p:custDataLst>
    <p:extLst>
      <p:ext uri="{BB962C8B-B14F-4D97-AF65-F5344CB8AC3E}">
        <p14:creationId xmlns:p14="http://schemas.microsoft.com/office/powerpoint/2010/main" xmlns="" val="1799865510"/>
      </p:ext>
    </p:extLst>
  </p:cSld>
  <p:clrMapOvr>
    <a:masterClrMapping/>
  </p:clrMapOvr>
  <mc:AlternateContent xmlns:mc="http://schemas.openxmlformats.org/markup-compatibility/2006">
    <mc:Choice xmlns:p14="http://schemas.microsoft.com/office/powerpoint/2010/main" xmlns="" Requires="p14">
      <p:transition spd="slow" p14:dur="2000" advTm="7182"/>
    </mc:Choice>
    <mc:Fallback>
      <p:transition spd="slow" advTm="7182"/>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64FB9622-945D-430B-BFB0-58AF7A5975FC}"/>
              </a:ext>
            </a:extLst>
          </p:cNvPr>
          <p:cNvSpPr/>
          <p:nvPr/>
        </p:nvSpPr>
        <p:spPr>
          <a:xfrm>
            <a:off x="1" y="146349"/>
            <a:ext cx="12192000" cy="6555641"/>
          </a:xfrm>
          <a:prstGeom prst="rect">
            <a:avLst/>
          </a:prstGeom>
        </p:spPr>
        <p:txBody>
          <a:bodyPr wrap="square">
            <a:spAutoFit/>
          </a:bodyPr>
          <a:lstStyle/>
          <a:p>
            <a:pPr algn="ctr">
              <a:lnSpc>
                <a:spcPct val="150000"/>
              </a:lnSpc>
              <a:spcBef>
                <a:spcPts val="1000"/>
              </a:spcBef>
              <a:spcAft>
                <a:spcPts val="0"/>
              </a:spcAft>
            </a:pPr>
            <a:r>
              <a:rPr lang="en-IN" sz="4000" b="1" dirty="0">
                <a:solidFill>
                  <a:srgbClr val="000000"/>
                </a:solidFill>
                <a:latin typeface="Times New Roman" pitchFamily="18" charset="0"/>
                <a:ea typeface="Times New Roman" panose="02020603050405020304" pitchFamily="18" charset="0"/>
                <a:cs typeface="Times New Roman" pitchFamily="18" charset="0"/>
              </a:rPr>
              <a:t>Advantages</a:t>
            </a:r>
            <a:endParaRPr lang="en-IN" sz="4000" b="1" dirty="0">
              <a:solidFill>
                <a:srgbClr val="4472C4"/>
              </a:solidFill>
              <a:latin typeface="Times New Roman" pitchFamily="18" charset="0"/>
              <a:ea typeface="Times New Roman" panose="02020603050405020304" pitchFamily="18" charset="0"/>
              <a:cs typeface="Times New Roman" pitchFamily="18" charset="0"/>
            </a:endParaRPr>
          </a:p>
          <a:p>
            <a:pPr>
              <a:lnSpc>
                <a:spcPct val="150000"/>
              </a:lnSpc>
              <a:buFont typeface="Wingdings" pitchFamily="2" charset="2"/>
              <a:buChar char="v"/>
            </a:pPr>
            <a:r>
              <a:rPr lang="en-IN" sz="2000" dirty="0">
                <a:solidFill>
                  <a:srgbClr val="000000"/>
                </a:solidFill>
                <a:latin typeface="Times New Roman" pitchFamily="18" charset="0"/>
                <a:ea typeface="Times New Roman" panose="02020603050405020304" pitchFamily="18" charset="0"/>
                <a:cs typeface="Times New Roman" pitchFamily="18" charset="0"/>
              </a:rPr>
              <a:t>  </a:t>
            </a:r>
            <a:r>
              <a:rPr lang="en-IN" sz="2400" dirty="0" smtClean="0">
                <a:solidFill>
                  <a:srgbClr val="000000"/>
                </a:solidFill>
                <a:latin typeface="Times New Roman" pitchFamily="18" charset="0"/>
                <a:ea typeface="Times New Roman" panose="02020603050405020304" pitchFamily="18" charset="0"/>
                <a:cs typeface="Times New Roman" pitchFamily="18" charset="0"/>
              </a:rPr>
              <a:t>VSAT</a:t>
            </a:r>
            <a:r>
              <a:rPr lang="en-IN" sz="2400" dirty="0">
                <a:solidFill>
                  <a:srgbClr val="000000"/>
                </a:solidFill>
                <a:latin typeface="Times New Roman" pitchFamily="18" charset="0"/>
                <a:ea typeface="Times New Roman" panose="02020603050405020304" pitchFamily="18" charset="0"/>
                <a:cs typeface="Times New Roman" pitchFamily="18" charset="0"/>
              </a:rPr>
              <a:t> networks have a big advantage when it comes to deployment. </a:t>
            </a:r>
            <a:endParaRPr lang="en-IN" sz="2400" dirty="0" smtClean="0">
              <a:solidFill>
                <a:srgbClr val="000000"/>
              </a:solidFill>
              <a:latin typeface="Times New Roman" pitchFamily="18" charset="0"/>
              <a:ea typeface="Times New Roman" panose="02020603050405020304" pitchFamily="18" charset="0"/>
              <a:cs typeface="Times New Roman" pitchFamily="18" charset="0"/>
            </a:endParaRPr>
          </a:p>
          <a:p>
            <a:pPr>
              <a:lnSpc>
                <a:spcPct val="150000"/>
              </a:lnSpc>
              <a:buFont typeface="Wingdings" pitchFamily="2" charset="2"/>
              <a:buChar char="v"/>
            </a:pPr>
            <a:r>
              <a:rPr lang="en-IN" sz="2400" dirty="0" smtClean="0">
                <a:solidFill>
                  <a:srgbClr val="000000"/>
                </a:solidFill>
                <a:latin typeface="Times New Roman" pitchFamily="18" charset="0"/>
                <a:ea typeface="Times New Roman" panose="02020603050405020304" pitchFamily="18" charset="0"/>
                <a:cs typeface="Times New Roman" pitchFamily="18" charset="0"/>
              </a:rPr>
              <a:t>  The </a:t>
            </a:r>
            <a:r>
              <a:rPr lang="en-IN" sz="2400" dirty="0">
                <a:solidFill>
                  <a:srgbClr val="000000"/>
                </a:solidFill>
                <a:latin typeface="Times New Roman" pitchFamily="18" charset="0"/>
                <a:ea typeface="Times New Roman" panose="02020603050405020304" pitchFamily="18" charset="0"/>
                <a:cs typeface="Times New Roman" pitchFamily="18" charset="0"/>
              </a:rPr>
              <a:t>ground station is communicating with satellites, there is less infrastructure required to </a:t>
            </a:r>
            <a:endParaRPr lang="en-IN" sz="2400" dirty="0" smtClean="0">
              <a:solidFill>
                <a:srgbClr val="000000"/>
              </a:solidFill>
              <a:latin typeface="Times New Roman" pitchFamily="18" charset="0"/>
              <a:ea typeface="Times New Roman" panose="02020603050405020304" pitchFamily="18" charset="0"/>
              <a:cs typeface="Times New Roman" pitchFamily="18" charset="0"/>
            </a:endParaRPr>
          </a:p>
          <a:p>
            <a:pPr>
              <a:lnSpc>
                <a:spcPct val="150000"/>
              </a:lnSpc>
            </a:pPr>
            <a:r>
              <a:rPr lang="en-IN" sz="2400" dirty="0" smtClean="0">
                <a:solidFill>
                  <a:srgbClr val="000000"/>
                </a:solidFill>
                <a:latin typeface="Times New Roman" pitchFamily="18" charset="0"/>
                <a:ea typeface="Times New Roman" panose="02020603050405020304" pitchFamily="18" charset="0"/>
                <a:cs typeface="Times New Roman" pitchFamily="18" charset="0"/>
              </a:rPr>
              <a:t>      service </a:t>
            </a:r>
            <a:r>
              <a:rPr lang="en-IN" sz="2400" dirty="0">
                <a:solidFill>
                  <a:srgbClr val="000000"/>
                </a:solidFill>
                <a:latin typeface="Times New Roman" pitchFamily="18" charset="0"/>
                <a:ea typeface="Times New Roman" panose="02020603050405020304" pitchFamily="18" charset="0"/>
                <a:cs typeface="Times New Roman" pitchFamily="18" charset="0"/>
              </a:rPr>
              <a:t>remote locations. </a:t>
            </a:r>
            <a:endParaRPr lang="en-IN" sz="2400" dirty="0" smtClean="0">
              <a:solidFill>
                <a:srgbClr val="000000"/>
              </a:solidFill>
              <a:latin typeface="Times New Roman" pitchFamily="18" charset="0"/>
              <a:ea typeface="Times New Roman" panose="02020603050405020304" pitchFamily="18" charset="0"/>
              <a:cs typeface="Times New Roman" pitchFamily="18" charset="0"/>
            </a:endParaRPr>
          </a:p>
          <a:p>
            <a:pPr>
              <a:lnSpc>
                <a:spcPct val="150000"/>
              </a:lnSpc>
              <a:buFont typeface="Wingdings" pitchFamily="2" charset="2"/>
              <a:buChar char="v"/>
            </a:pPr>
            <a:r>
              <a:rPr lang="en-IN" sz="2400" dirty="0" smtClean="0">
                <a:solidFill>
                  <a:srgbClr val="000000"/>
                </a:solidFill>
                <a:latin typeface="Times New Roman" pitchFamily="18" charset="0"/>
                <a:ea typeface="Times New Roman" panose="02020603050405020304" pitchFamily="18" charset="0"/>
                <a:cs typeface="Times New Roman" pitchFamily="18" charset="0"/>
              </a:rPr>
              <a:t>  This </a:t>
            </a:r>
            <a:r>
              <a:rPr lang="en-IN" sz="2400" dirty="0">
                <a:solidFill>
                  <a:srgbClr val="000000"/>
                </a:solidFill>
                <a:latin typeface="Times New Roman" pitchFamily="18" charset="0"/>
                <a:ea typeface="Times New Roman" panose="02020603050405020304" pitchFamily="18" charset="0"/>
                <a:cs typeface="Times New Roman" pitchFamily="18" charset="0"/>
              </a:rPr>
              <a:t>was one of the reasons Walmart chose VSAT as it started out heavily leveraged to rural </a:t>
            </a:r>
            <a:endParaRPr lang="en-IN" sz="2400" dirty="0" smtClean="0">
              <a:solidFill>
                <a:srgbClr val="000000"/>
              </a:solidFill>
              <a:latin typeface="Times New Roman" pitchFamily="18" charset="0"/>
              <a:ea typeface="Times New Roman" panose="02020603050405020304" pitchFamily="18" charset="0"/>
              <a:cs typeface="Times New Roman" pitchFamily="18" charset="0"/>
            </a:endParaRPr>
          </a:p>
          <a:p>
            <a:pPr>
              <a:lnSpc>
                <a:spcPct val="150000"/>
              </a:lnSpc>
            </a:pPr>
            <a:r>
              <a:rPr lang="en-IN" sz="2400" dirty="0" smtClean="0">
                <a:solidFill>
                  <a:srgbClr val="000000"/>
                </a:solidFill>
                <a:latin typeface="Times New Roman" pitchFamily="18" charset="0"/>
                <a:ea typeface="Times New Roman" panose="02020603050405020304" pitchFamily="18" charset="0"/>
                <a:cs typeface="Times New Roman" pitchFamily="18" charset="0"/>
              </a:rPr>
              <a:t>       America </a:t>
            </a:r>
            <a:r>
              <a:rPr lang="en-IN" sz="2400" dirty="0">
                <a:solidFill>
                  <a:srgbClr val="000000"/>
                </a:solidFill>
                <a:latin typeface="Times New Roman" pitchFamily="18" charset="0"/>
                <a:ea typeface="Times New Roman" panose="02020603050405020304" pitchFamily="18" charset="0"/>
                <a:cs typeface="Times New Roman" pitchFamily="18" charset="0"/>
              </a:rPr>
              <a:t>where telecommunications infrastructure was less dense than in the cities.</a:t>
            </a:r>
            <a:endParaRPr lang="en-IN" sz="2400" dirty="0">
              <a:latin typeface="Times New Roman" pitchFamily="18" charset="0"/>
              <a:ea typeface="Times New Roman" panose="02020603050405020304" pitchFamily="18" charset="0"/>
              <a:cs typeface="Times New Roman" pitchFamily="18" charset="0"/>
            </a:endParaRPr>
          </a:p>
          <a:p>
            <a:pPr>
              <a:lnSpc>
                <a:spcPct val="150000"/>
              </a:lnSpc>
              <a:buFont typeface="Wingdings" pitchFamily="2" charset="2"/>
              <a:buChar char="v"/>
            </a:pPr>
            <a:r>
              <a:rPr lang="en-IN" sz="2400" dirty="0">
                <a:solidFill>
                  <a:srgbClr val="000000"/>
                </a:solidFill>
                <a:latin typeface="Times New Roman" pitchFamily="18" charset="0"/>
                <a:ea typeface="Calibri" panose="020F0502020204030204" pitchFamily="34" charset="0"/>
                <a:cs typeface="Times New Roman" pitchFamily="18" charset="0"/>
              </a:rPr>
              <a:t>  </a:t>
            </a:r>
            <a:r>
              <a:rPr lang="en-IN" sz="2400" dirty="0" smtClean="0">
                <a:solidFill>
                  <a:srgbClr val="000000"/>
                </a:solidFill>
                <a:latin typeface="Times New Roman" pitchFamily="18" charset="0"/>
                <a:ea typeface="Calibri" panose="020F0502020204030204" pitchFamily="34" charset="0"/>
                <a:cs typeface="Times New Roman" pitchFamily="18" charset="0"/>
              </a:rPr>
              <a:t>This </a:t>
            </a:r>
            <a:r>
              <a:rPr lang="en-IN" sz="2400" dirty="0">
                <a:solidFill>
                  <a:srgbClr val="000000"/>
                </a:solidFill>
                <a:latin typeface="Times New Roman" pitchFamily="18" charset="0"/>
                <a:ea typeface="Calibri" panose="020F0502020204030204" pitchFamily="34" charset="0"/>
                <a:cs typeface="Times New Roman" pitchFamily="18" charset="0"/>
              </a:rPr>
              <a:t>has made VSAT networks an ideal choice for providing connectivity to remote work sites </a:t>
            </a:r>
            <a:endParaRPr lang="en-IN" sz="2400" dirty="0" smtClean="0">
              <a:solidFill>
                <a:srgbClr val="000000"/>
              </a:solidFill>
              <a:latin typeface="Times New Roman" pitchFamily="18" charset="0"/>
              <a:ea typeface="Calibri" panose="020F0502020204030204" pitchFamily="34" charset="0"/>
              <a:cs typeface="Times New Roman" pitchFamily="18" charset="0"/>
            </a:endParaRPr>
          </a:p>
          <a:p>
            <a:pPr>
              <a:lnSpc>
                <a:spcPct val="150000"/>
              </a:lnSpc>
            </a:pPr>
            <a:r>
              <a:rPr lang="en-IN" sz="2400" dirty="0" smtClean="0">
                <a:solidFill>
                  <a:srgbClr val="000000"/>
                </a:solidFill>
                <a:latin typeface="Times New Roman" pitchFamily="18" charset="0"/>
                <a:ea typeface="Calibri" panose="020F0502020204030204" pitchFamily="34" charset="0"/>
                <a:cs typeface="Times New Roman" pitchFamily="18" charset="0"/>
              </a:rPr>
              <a:t>       like </a:t>
            </a:r>
            <a:r>
              <a:rPr lang="en-IN" sz="2400" dirty="0">
                <a:solidFill>
                  <a:srgbClr val="000000"/>
                </a:solidFill>
                <a:latin typeface="Times New Roman" pitchFamily="18" charset="0"/>
                <a:ea typeface="Calibri" panose="020F0502020204030204" pitchFamily="34" charset="0"/>
                <a:cs typeface="Times New Roman" pitchFamily="18" charset="0"/>
              </a:rPr>
              <a:t>exploratory drilling sites that need to relay daily drill logs back to headquarters. </a:t>
            </a:r>
            <a:r>
              <a:rPr lang="en-IN" sz="2400" dirty="0" smtClean="0">
                <a:solidFill>
                  <a:srgbClr val="000000"/>
                </a:solidFill>
                <a:latin typeface="Times New Roman" pitchFamily="18" charset="0"/>
                <a:ea typeface="Calibri" panose="020F0502020204030204" pitchFamily="34" charset="0"/>
                <a:cs typeface="Times New Roman" pitchFamily="18" charset="0"/>
              </a:rPr>
              <a:t>        </a:t>
            </a:r>
          </a:p>
          <a:p>
            <a:pPr>
              <a:lnSpc>
                <a:spcPct val="150000"/>
              </a:lnSpc>
              <a:buFont typeface="Wingdings" pitchFamily="2" charset="2"/>
              <a:buChar char="v"/>
            </a:pPr>
            <a:r>
              <a:rPr lang="en-IN" sz="2400" dirty="0" smtClean="0">
                <a:solidFill>
                  <a:srgbClr val="000000"/>
                </a:solidFill>
                <a:latin typeface="Times New Roman" pitchFamily="18" charset="0"/>
                <a:ea typeface="Calibri" panose="020F0502020204030204" pitchFamily="34" charset="0"/>
                <a:cs typeface="Times New Roman" pitchFamily="18" charset="0"/>
              </a:rPr>
              <a:t>   VSAT</a:t>
            </a:r>
            <a:r>
              <a:rPr lang="en-IN" sz="2400" dirty="0">
                <a:solidFill>
                  <a:srgbClr val="000000"/>
                </a:solidFill>
                <a:latin typeface="Times New Roman" pitchFamily="18" charset="0"/>
                <a:ea typeface="Calibri" panose="020F0502020204030204" pitchFamily="34" charset="0"/>
                <a:cs typeface="Times New Roman" pitchFamily="18" charset="0"/>
              </a:rPr>
              <a:t> is also independent of local telecommunications networks, making it an ideal system </a:t>
            </a:r>
            <a:endParaRPr lang="en-IN" sz="2400" dirty="0" smtClean="0">
              <a:solidFill>
                <a:srgbClr val="000000"/>
              </a:solidFill>
              <a:latin typeface="Times New Roman" pitchFamily="18" charset="0"/>
              <a:ea typeface="Calibri" panose="020F0502020204030204" pitchFamily="34" charset="0"/>
              <a:cs typeface="Times New Roman" pitchFamily="18" charset="0"/>
            </a:endParaRPr>
          </a:p>
          <a:p>
            <a:pPr>
              <a:lnSpc>
                <a:spcPct val="150000"/>
              </a:lnSpc>
            </a:pPr>
            <a:r>
              <a:rPr lang="en-IN" sz="2400" dirty="0" smtClean="0">
                <a:solidFill>
                  <a:srgbClr val="000000"/>
                </a:solidFill>
                <a:latin typeface="Times New Roman" pitchFamily="18" charset="0"/>
                <a:ea typeface="Calibri" panose="020F0502020204030204" pitchFamily="34" charset="0"/>
                <a:cs typeface="Times New Roman" pitchFamily="18" charset="0"/>
              </a:rPr>
              <a:t>      to </a:t>
            </a:r>
            <a:r>
              <a:rPr lang="en-IN" sz="2400" dirty="0">
                <a:solidFill>
                  <a:srgbClr val="000000"/>
                </a:solidFill>
                <a:latin typeface="Times New Roman" pitchFamily="18" charset="0"/>
                <a:ea typeface="Calibri" panose="020F0502020204030204" pitchFamily="34" charset="0"/>
                <a:cs typeface="Times New Roman" pitchFamily="18" charset="0"/>
              </a:rPr>
              <a:t>back up wired systems and reduce business recovery risk</a:t>
            </a:r>
            <a:r>
              <a:rPr lang="en-IN" sz="2400" dirty="0" smtClean="0">
                <a:solidFill>
                  <a:srgbClr val="000000"/>
                </a:solidFill>
                <a:latin typeface="Times New Roman" pitchFamily="18" charset="0"/>
                <a:ea typeface="Calibri" panose="020F0502020204030204" pitchFamily="34" charset="0"/>
                <a:cs typeface="Times New Roman" pitchFamily="18" charset="0"/>
              </a:rPr>
              <a:t>.</a:t>
            </a:r>
          </a:p>
          <a:p>
            <a:pPr>
              <a:lnSpc>
                <a:spcPct val="150000"/>
              </a:lnSpc>
              <a:buFont typeface="Wingdings" pitchFamily="2" charset="2"/>
              <a:buChar char="v"/>
            </a:pPr>
            <a:r>
              <a:rPr lang="en-IN" sz="2400" dirty="0" smtClean="0">
                <a:solidFill>
                  <a:srgbClr val="000000"/>
                </a:solidFill>
                <a:latin typeface="Times New Roman" pitchFamily="18" charset="0"/>
                <a:ea typeface="Calibri" panose="020F0502020204030204" pitchFamily="34" charset="0"/>
                <a:cs typeface="Times New Roman" pitchFamily="18" charset="0"/>
              </a:rPr>
              <a:t>  If </a:t>
            </a:r>
            <a:r>
              <a:rPr lang="en-IN" sz="2400" dirty="0">
                <a:solidFill>
                  <a:srgbClr val="000000"/>
                </a:solidFill>
                <a:latin typeface="Times New Roman" pitchFamily="18" charset="0"/>
                <a:ea typeface="Calibri" panose="020F0502020204030204" pitchFamily="34" charset="0"/>
                <a:cs typeface="Times New Roman" pitchFamily="18" charset="0"/>
              </a:rPr>
              <a:t>the wired network goes down, a business can still go on using the VSAT </a:t>
            </a:r>
            <a:r>
              <a:rPr lang="en-IN" sz="2400" dirty="0" smtClean="0">
                <a:solidFill>
                  <a:srgbClr val="000000"/>
                </a:solidFill>
                <a:latin typeface="Times New Roman" pitchFamily="18" charset="0"/>
                <a:ea typeface="Calibri" panose="020F0502020204030204" pitchFamily="34" charset="0"/>
                <a:cs typeface="Times New Roman" pitchFamily="18" charset="0"/>
              </a:rPr>
              <a:t>network.</a:t>
            </a:r>
            <a:endParaRPr lang="en-IN" sz="2400" dirty="0">
              <a:latin typeface="Times New Roman" pitchFamily="18" charset="0"/>
              <a:cs typeface="Times New Roman" pitchFamily="18" charset="0"/>
            </a:endParaRPr>
          </a:p>
        </p:txBody>
      </p:sp>
    </p:spTree>
    <p:custDataLst>
      <p:tags r:id="rId1"/>
    </p:custDataLst>
    <p:extLst>
      <p:ext uri="{BB962C8B-B14F-4D97-AF65-F5344CB8AC3E}">
        <p14:creationId xmlns:p14="http://schemas.microsoft.com/office/powerpoint/2010/main" xmlns="" val="529810830"/>
      </p:ext>
    </p:extLst>
  </p:cSld>
  <p:clrMapOvr>
    <a:masterClrMapping/>
  </p:clrMapOvr>
  <mc:AlternateContent xmlns:mc="http://schemas.openxmlformats.org/markup-compatibility/2006">
    <mc:Choice xmlns:p14="http://schemas.microsoft.com/office/powerpoint/2010/main" xmlns="" Requires="p14">
      <p:transition spd="slow" p14:dur="2000" advTm="3312"/>
    </mc:Choice>
    <mc:Fallback>
      <p:transition spd="slow" advTm="331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heel(1)">
                                      <p:cBhvr>
                                        <p:cTn id="7" dur="2000"/>
                                        <p:tgtEl>
                                          <p:spTgt spid="4">
                                            <p:txEl>
                                              <p:pRg st="0" end="0"/>
                                            </p:txEl>
                                          </p:spTgt>
                                        </p:tgtEl>
                                      </p:cBhvr>
                                    </p:animEffect>
                                  </p:childTnLst>
                                </p:cTn>
                              </p:par>
                              <p:par>
                                <p:cTn id="8" presetID="31" presetClass="entr" presetSubtype="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 calcmode="lin" valueType="num">
                                      <p:cBhvr>
                                        <p:cTn id="10" dur="10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1" dur="1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12" dur="1000" fill="hold"/>
                                        <p:tgtEl>
                                          <p:spTgt spid="4">
                                            <p:txEl>
                                              <p:pRg st="1" end="1"/>
                                            </p:txEl>
                                          </p:spTgt>
                                        </p:tgtEl>
                                        <p:attrNameLst>
                                          <p:attrName>style.rotation</p:attrName>
                                        </p:attrNameLst>
                                      </p:cBhvr>
                                      <p:tavLst>
                                        <p:tav tm="0">
                                          <p:val>
                                            <p:fltVal val="90"/>
                                          </p:val>
                                        </p:tav>
                                        <p:tav tm="100000">
                                          <p:val>
                                            <p:fltVal val="0"/>
                                          </p:val>
                                        </p:tav>
                                      </p:tavLst>
                                    </p:anim>
                                    <p:animEffect transition="in" filter="fade">
                                      <p:cBhvr>
                                        <p:cTn id="13" dur="1000"/>
                                        <p:tgtEl>
                                          <p:spTgt spid="4">
                                            <p:txEl>
                                              <p:pRg st="1" end="1"/>
                                            </p:txEl>
                                          </p:spTgt>
                                        </p:tgtEl>
                                      </p:cBhvr>
                                    </p:animEffect>
                                  </p:childTnLst>
                                </p:cTn>
                              </p:par>
                              <p:par>
                                <p:cTn id="14" presetID="31" presetClass="entr" presetSubtype="0" fill="hold" nodeType="withEffect">
                                  <p:stCondLst>
                                    <p:cond delay="0"/>
                                  </p:stCondLst>
                                  <p:childTnLst>
                                    <p:set>
                                      <p:cBhvr>
                                        <p:cTn id="15" dur="1" fill="hold">
                                          <p:stCondLst>
                                            <p:cond delay="0"/>
                                          </p:stCondLst>
                                        </p:cTn>
                                        <p:tgtEl>
                                          <p:spTgt spid="4">
                                            <p:txEl>
                                              <p:pRg st="2" end="2"/>
                                            </p:txEl>
                                          </p:spTgt>
                                        </p:tgtEl>
                                        <p:attrNameLst>
                                          <p:attrName>style.visibility</p:attrName>
                                        </p:attrNameLst>
                                      </p:cBhvr>
                                      <p:to>
                                        <p:strVal val="visible"/>
                                      </p:to>
                                    </p:set>
                                    <p:anim calcmode="lin" valueType="num">
                                      <p:cBhvr>
                                        <p:cTn id="16" dur="10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7" dur="1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18" dur="1000" fill="hold"/>
                                        <p:tgtEl>
                                          <p:spTgt spid="4">
                                            <p:txEl>
                                              <p:pRg st="2" end="2"/>
                                            </p:txEl>
                                          </p:spTgt>
                                        </p:tgtEl>
                                        <p:attrNameLst>
                                          <p:attrName>style.rotation</p:attrName>
                                        </p:attrNameLst>
                                      </p:cBhvr>
                                      <p:tavLst>
                                        <p:tav tm="0">
                                          <p:val>
                                            <p:fltVal val="90"/>
                                          </p:val>
                                        </p:tav>
                                        <p:tav tm="100000">
                                          <p:val>
                                            <p:fltVal val="0"/>
                                          </p:val>
                                        </p:tav>
                                      </p:tavLst>
                                    </p:anim>
                                    <p:animEffect transition="in" filter="fade">
                                      <p:cBhvr>
                                        <p:cTn id="19" dur="1000"/>
                                        <p:tgtEl>
                                          <p:spTgt spid="4">
                                            <p:txEl>
                                              <p:pRg st="2" end="2"/>
                                            </p:txEl>
                                          </p:spTgt>
                                        </p:tgtEl>
                                      </p:cBhvr>
                                    </p:animEffect>
                                  </p:childTnLst>
                                </p:cTn>
                              </p:par>
                              <p:par>
                                <p:cTn id="20" presetID="31" presetClass="entr" presetSubtype="0" fill="hold" nodeType="with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 calcmode="lin" valueType="num">
                                      <p:cBhvr>
                                        <p:cTn id="22" dur="10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3" dur="1000" fill="hold"/>
                                        <p:tgtEl>
                                          <p:spTgt spid="4">
                                            <p:txEl>
                                              <p:pRg st="3" end="3"/>
                                            </p:txEl>
                                          </p:spTgt>
                                        </p:tgtEl>
                                        <p:attrNameLst>
                                          <p:attrName>ppt_h</p:attrName>
                                        </p:attrNameLst>
                                      </p:cBhvr>
                                      <p:tavLst>
                                        <p:tav tm="0">
                                          <p:val>
                                            <p:fltVal val="0"/>
                                          </p:val>
                                        </p:tav>
                                        <p:tav tm="100000">
                                          <p:val>
                                            <p:strVal val="#ppt_h"/>
                                          </p:val>
                                        </p:tav>
                                      </p:tavLst>
                                    </p:anim>
                                    <p:anim calcmode="lin" valueType="num">
                                      <p:cBhvr>
                                        <p:cTn id="24" dur="1000" fill="hold"/>
                                        <p:tgtEl>
                                          <p:spTgt spid="4">
                                            <p:txEl>
                                              <p:pRg st="3" end="3"/>
                                            </p:txEl>
                                          </p:spTgt>
                                        </p:tgtEl>
                                        <p:attrNameLst>
                                          <p:attrName>style.rotation</p:attrName>
                                        </p:attrNameLst>
                                      </p:cBhvr>
                                      <p:tavLst>
                                        <p:tav tm="0">
                                          <p:val>
                                            <p:fltVal val="90"/>
                                          </p:val>
                                        </p:tav>
                                        <p:tav tm="100000">
                                          <p:val>
                                            <p:fltVal val="0"/>
                                          </p:val>
                                        </p:tav>
                                      </p:tavLst>
                                    </p:anim>
                                    <p:animEffect transition="in" filter="fade">
                                      <p:cBhvr>
                                        <p:cTn id="25" dur="1000"/>
                                        <p:tgtEl>
                                          <p:spTgt spid="4">
                                            <p:txEl>
                                              <p:pRg st="3" end="3"/>
                                            </p:txEl>
                                          </p:spTgt>
                                        </p:tgtEl>
                                      </p:cBhvr>
                                    </p:animEffect>
                                  </p:childTnLst>
                                </p:cTn>
                              </p:par>
                              <p:par>
                                <p:cTn id="26" presetID="31" presetClass="entr" presetSubtype="0" fill="hold" nodeType="with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 calcmode="lin" valueType="num">
                                      <p:cBhvr>
                                        <p:cTn id="28" dur="1000" fill="hold"/>
                                        <p:tgtEl>
                                          <p:spTgt spid="4">
                                            <p:txEl>
                                              <p:pRg st="4" end="4"/>
                                            </p:txEl>
                                          </p:spTgt>
                                        </p:tgtEl>
                                        <p:attrNameLst>
                                          <p:attrName>ppt_w</p:attrName>
                                        </p:attrNameLst>
                                      </p:cBhvr>
                                      <p:tavLst>
                                        <p:tav tm="0">
                                          <p:val>
                                            <p:fltVal val="0"/>
                                          </p:val>
                                        </p:tav>
                                        <p:tav tm="100000">
                                          <p:val>
                                            <p:strVal val="#ppt_w"/>
                                          </p:val>
                                        </p:tav>
                                      </p:tavLst>
                                    </p:anim>
                                    <p:anim calcmode="lin" valueType="num">
                                      <p:cBhvr>
                                        <p:cTn id="29" dur="1000" fill="hold"/>
                                        <p:tgtEl>
                                          <p:spTgt spid="4">
                                            <p:txEl>
                                              <p:pRg st="4" end="4"/>
                                            </p:txEl>
                                          </p:spTgt>
                                        </p:tgtEl>
                                        <p:attrNameLst>
                                          <p:attrName>ppt_h</p:attrName>
                                        </p:attrNameLst>
                                      </p:cBhvr>
                                      <p:tavLst>
                                        <p:tav tm="0">
                                          <p:val>
                                            <p:fltVal val="0"/>
                                          </p:val>
                                        </p:tav>
                                        <p:tav tm="100000">
                                          <p:val>
                                            <p:strVal val="#ppt_h"/>
                                          </p:val>
                                        </p:tav>
                                      </p:tavLst>
                                    </p:anim>
                                    <p:anim calcmode="lin" valueType="num">
                                      <p:cBhvr>
                                        <p:cTn id="30" dur="1000" fill="hold"/>
                                        <p:tgtEl>
                                          <p:spTgt spid="4">
                                            <p:txEl>
                                              <p:pRg st="4" end="4"/>
                                            </p:txEl>
                                          </p:spTgt>
                                        </p:tgtEl>
                                        <p:attrNameLst>
                                          <p:attrName>style.rotation</p:attrName>
                                        </p:attrNameLst>
                                      </p:cBhvr>
                                      <p:tavLst>
                                        <p:tav tm="0">
                                          <p:val>
                                            <p:fltVal val="90"/>
                                          </p:val>
                                        </p:tav>
                                        <p:tav tm="100000">
                                          <p:val>
                                            <p:fltVal val="0"/>
                                          </p:val>
                                        </p:tav>
                                      </p:tavLst>
                                    </p:anim>
                                    <p:animEffect transition="in" filter="fade">
                                      <p:cBhvr>
                                        <p:cTn id="31" dur="1000"/>
                                        <p:tgtEl>
                                          <p:spTgt spid="4">
                                            <p:txEl>
                                              <p:pRg st="4" end="4"/>
                                            </p:txEl>
                                          </p:spTgt>
                                        </p:tgtEl>
                                      </p:cBhvr>
                                    </p:animEffect>
                                  </p:childTnLst>
                                </p:cTn>
                              </p:par>
                              <p:par>
                                <p:cTn id="32" presetID="31" presetClass="entr" presetSubtype="0" fill="hold" nodeType="withEffect">
                                  <p:stCondLst>
                                    <p:cond delay="0"/>
                                  </p:stCondLst>
                                  <p:childTnLst>
                                    <p:set>
                                      <p:cBhvr>
                                        <p:cTn id="33" dur="1" fill="hold">
                                          <p:stCondLst>
                                            <p:cond delay="0"/>
                                          </p:stCondLst>
                                        </p:cTn>
                                        <p:tgtEl>
                                          <p:spTgt spid="4">
                                            <p:txEl>
                                              <p:pRg st="5" end="5"/>
                                            </p:txEl>
                                          </p:spTgt>
                                        </p:tgtEl>
                                        <p:attrNameLst>
                                          <p:attrName>style.visibility</p:attrName>
                                        </p:attrNameLst>
                                      </p:cBhvr>
                                      <p:to>
                                        <p:strVal val="visible"/>
                                      </p:to>
                                    </p:set>
                                    <p:anim calcmode="lin" valueType="num">
                                      <p:cBhvr>
                                        <p:cTn id="34" dur="1000" fill="hold"/>
                                        <p:tgtEl>
                                          <p:spTgt spid="4">
                                            <p:txEl>
                                              <p:pRg st="5" end="5"/>
                                            </p:txEl>
                                          </p:spTgt>
                                        </p:tgtEl>
                                        <p:attrNameLst>
                                          <p:attrName>ppt_w</p:attrName>
                                        </p:attrNameLst>
                                      </p:cBhvr>
                                      <p:tavLst>
                                        <p:tav tm="0">
                                          <p:val>
                                            <p:fltVal val="0"/>
                                          </p:val>
                                        </p:tav>
                                        <p:tav tm="100000">
                                          <p:val>
                                            <p:strVal val="#ppt_w"/>
                                          </p:val>
                                        </p:tav>
                                      </p:tavLst>
                                    </p:anim>
                                    <p:anim calcmode="lin" valueType="num">
                                      <p:cBhvr>
                                        <p:cTn id="35" dur="1000" fill="hold"/>
                                        <p:tgtEl>
                                          <p:spTgt spid="4">
                                            <p:txEl>
                                              <p:pRg st="5" end="5"/>
                                            </p:txEl>
                                          </p:spTgt>
                                        </p:tgtEl>
                                        <p:attrNameLst>
                                          <p:attrName>ppt_h</p:attrName>
                                        </p:attrNameLst>
                                      </p:cBhvr>
                                      <p:tavLst>
                                        <p:tav tm="0">
                                          <p:val>
                                            <p:fltVal val="0"/>
                                          </p:val>
                                        </p:tav>
                                        <p:tav tm="100000">
                                          <p:val>
                                            <p:strVal val="#ppt_h"/>
                                          </p:val>
                                        </p:tav>
                                      </p:tavLst>
                                    </p:anim>
                                    <p:anim calcmode="lin" valueType="num">
                                      <p:cBhvr>
                                        <p:cTn id="36" dur="1000" fill="hold"/>
                                        <p:tgtEl>
                                          <p:spTgt spid="4">
                                            <p:txEl>
                                              <p:pRg st="5" end="5"/>
                                            </p:txEl>
                                          </p:spTgt>
                                        </p:tgtEl>
                                        <p:attrNameLst>
                                          <p:attrName>style.rotation</p:attrName>
                                        </p:attrNameLst>
                                      </p:cBhvr>
                                      <p:tavLst>
                                        <p:tav tm="0">
                                          <p:val>
                                            <p:fltVal val="90"/>
                                          </p:val>
                                        </p:tav>
                                        <p:tav tm="100000">
                                          <p:val>
                                            <p:fltVal val="0"/>
                                          </p:val>
                                        </p:tav>
                                      </p:tavLst>
                                    </p:anim>
                                    <p:animEffect transition="in" filter="fade">
                                      <p:cBhvr>
                                        <p:cTn id="37" dur="1000"/>
                                        <p:tgtEl>
                                          <p:spTgt spid="4">
                                            <p:txEl>
                                              <p:pRg st="5" end="5"/>
                                            </p:txEl>
                                          </p:spTgt>
                                        </p:tgtEl>
                                      </p:cBhvr>
                                    </p:animEffect>
                                  </p:childTnLst>
                                </p:cTn>
                              </p:par>
                              <p:par>
                                <p:cTn id="38" presetID="31" presetClass="entr" presetSubtype="0" fill="hold" nodeType="withEffect">
                                  <p:stCondLst>
                                    <p:cond delay="0"/>
                                  </p:stCondLst>
                                  <p:childTnLst>
                                    <p:set>
                                      <p:cBhvr>
                                        <p:cTn id="39" dur="1" fill="hold">
                                          <p:stCondLst>
                                            <p:cond delay="0"/>
                                          </p:stCondLst>
                                        </p:cTn>
                                        <p:tgtEl>
                                          <p:spTgt spid="4">
                                            <p:txEl>
                                              <p:pRg st="6" end="6"/>
                                            </p:txEl>
                                          </p:spTgt>
                                        </p:tgtEl>
                                        <p:attrNameLst>
                                          <p:attrName>style.visibility</p:attrName>
                                        </p:attrNameLst>
                                      </p:cBhvr>
                                      <p:to>
                                        <p:strVal val="visible"/>
                                      </p:to>
                                    </p:set>
                                    <p:anim calcmode="lin" valueType="num">
                                      <p:cBhvr>
                                        <p:cTn id="40" dur="1000" fill="hold"/>
                                        <p:tgtEl>
                                          <p:spTgt spid="4">
                                            <p:txEl>
                                              <p:pRg st="6" end="6"/>
                                            </p:txEl>
                                          </p:spTgt>
                                        </p:tgtEl>
                                        <p:attrNameLst>
                                          <p:attrName>ppt_w</p:attrName>
                                        </p:attrNameLst>
                                      </p:cBhvr>
                                      <p:tavLst>
                                        <p:tav tm="0">
                                          <p:val>
                                            <p:fltVal val="0"/>
                                          </p:val>
                                        </p:tav>
                                        <p:tav tm="100000">
                                          <p:val>
                                            <p:strVal val="#ppt_w"/>
                                          </p:val>
                                        </p:tav>
                                      </p:tavLst>
                                    </p:anim>
                                    <p:anim calcmode="lin" valueType="num">
                                      <p:cBhvr>
                                        <p:cTn id="41" dur="1000" fill="hold"/>
                                        <p:tgtEl>
                                          <p:spTgt spid="4">
                                            <p:txEl>
                                              <p:pRg st="6" end="6"/>
                                            </p:txEl>
                                          </p:spTgt>
                                        </p:tgtEl>
                                        <p:attrNameLst>
                                          <p:attrName>ppt_h</p:attrName>
                                        </p:attrNameLst>
                                      </p:cBhvr>
                                      <p:tavLst>
                                        <p:tav tm="0">
                                          <p:val>
                                            <p:fltVal val="0"/>
                                          </p:val>
                                        </p:tav>
                                        <p:tav tm="100000">
                                          <p:val>
                                            <p:strVal val="#ppt_h"/>
                                          </p:val>
                                        </p:tav>
                                      </p:tavLst>
                                    </p:anim>
                                    <p:anim calcmode="lin" valueType="num">
                                      <p:cBhvr>
                                        <p:cTn id="42" dur="1000" fill="hold"/>
                                        <p:tgtEl>
                                          <p:spTgt spid="4">
                                            <p:txEl>
                                              <p:pRg st="6" end="6"/>
                                            </p:txEl>
                                          </p:spTgt>
                                        </p:tgtEl>
                                        <p:attrNameLst>
                                          <p:attrName>style.rotation</p:attrName>
                                        </p:attrNameLst>
                                      </p:cBhvr>
                                      <p:tavLst>
                                        <p:tav tm="0">
                                          <p:val>
                                            <p:fltVal val="90"/>
                                          </p:val>
                                        </p:tav>
                                        <p:tav tm="100000">
                                          <p:val>
                                            <p:fltVal val="0"/>
                                          </p:val>
                                        </p:tav>
                                      </p:tavLst>
                                    </p:anim>
                                    <p:animEffect transition="in" filter="fade">
                                      <p:cBhvr>
                                        <p:cTn id="43" dur="1000"/>
                                        <p:tgtEl>
                                          <p:spTgt spid="4">
                                            <p:txEl>
                                              <p:pRg st="6" end="6"/>
                                            </p:txEl>
                                          </p:spTgt>
                                        </p:tgtEl>
                                      </p:cBhvr>
                                    </p:animEffect>
                                  </p:childTnLst>
                                </p:cTn>
                              </p:par>
                              <p:par>
                                <p:cTn id="44" presetID="31" presetClass="entr" presetSubtype="0" fill="hold" nodeType="withEffect">
                                  <p:stCondLst>
                                    <p:cond delay="0"/>
                                  </p:stCondLst>
                                  <p:childTnLst>
                                    <p:set>
                                      <p:cBhvr>
                                        <p:cTn id="45" dur="1" fill="hold">
                                          <p:stCondLst>
                                            <p:cond delay="0"/>
                                          </p:stCondLst>
                                        </p:cTn>
                                        <p:tgtEl>
                                          <p:spTgt spid="4">
                                            <p:txEl>
                                              <p:pRg st="7" end="7"/>
                                            </p:txEl>
                                          </p:spTgt>
                                        </p:tgtEl>
                                        <p:attrNameLst>
                                          <p:attrName>style.visibility</p:attrName>
                                        </p:attrNameLst>
                                      </p:cBhvr>
                                      <p:to>
                                        <p:strVal val="visible"/>
                                      </p:to>
                                    </p:set>
                                    <p:anim calcmode="lin" valueType="num">
                                      <p:cBhvr>
                                        <p:cTn id="46" dur="1000" fill="hold"/>
                                        <p:tgtEl>
                                          <p:spTgt spid="4">
                                            <p:txEl>
                                              <p:pRg st="7" end="7"/>
                                            </p:txEl>
                                          </p:spTgt>
                                        </p:tgtEl>
                                        <p:attrNameLst>
                                          <p:attrName>ppt_w</p:attrName>
                                        </p:attrNameLst>
                                      </p:cBhvr>
                                      <p:tavLst>
                                        <p:tav tm="0">
                                          <p:val>
                                            <p:fltVal val="0"/>
                                          </p:val>
                                        </p:tav>
                                        <p:tav tm="100000">
                                          <p:val>
                                            <p:strVal val="#ppt_w"/>
                                          </p:val>
                                        </p:tav>
                                      </p:tavLst>
                                    </p:anim>
                                    <p:anim calcmode="lin" valueType="num">
                                      <p:cBhvr>
                                        <p:cTn id="47" dur="1000" fill="hold"/>
                                        <p:tgtEl>
                                          <p:spTgt spid="4">
                                            <p:txEl>
                                              <p:pRg st="7" end="7"/>
                                            </p:txEl>
                                          </p:spTgt>
                                        </p:tgtEl>
                                        <p:attrNameLst>
                                          <p:attrName>ppt_h</p:attrName>
                                        </p:attrNameLst>
                                      </p:cBhvr>
                                      <p:tavLst>
                                        <p:tav tm="0">
                                          <p:val>
                                            <p:fltVal val="0"/>
                                          </p:val>
                                        </p:tav>
                                        <p:tav tm="100000">
                                          <p:val>
                                            <p:strVal val="#ppt_h"/>
                                          </p:val>
                                        </p:tav>
                                      </p:tavLst>
                                    </p:anim>
                                    <p:anim calcmode="lin" valueType="num">
                                      <p:cBhvr>
                                        <p:cTn id="48" dur="1000" fill="hold"/>
                                        <p:tgtEl>
                                          <p:spTgt spid="4">
                                            <p:txEl>
                                              <p:pRg st="7" end="7"/>
                                            </p:txEl>
                                          </p:spTgt>
                                        </p:tgtEl>
                                        <p:attrNameLst>
                                          <p:attrName>style.rotation</p:attrName>
                                        </p:attrNameLst>
                                      </p:cBhvr>
                                      <p:tavLst>
                                        <p:tav tm="0">
                                          <p:val>
                                            <p:fltVal val="90"/>
                                          </p:val>
                                        </p:tav>
                                        <p:tav tm="100000">
                                          <p:val>
                                            <p:fltVal val="0"/>
                                          </p:val>
                                        </p:tav>
                                      </p:tavLst>
                                    </p:anim>
                                    <p:animEffect transition="in" filter="fade">
                                      <p:cBhvr>
                                        <p:cTn id="49" dur="1000"/>
                                        <p:tgtEl>
                                          <p:spTgt spid="4">
                                            <p:txEl>
                                              <p:pRg st="7" end="7"/>
                                            </p:txEl>
                                          </p:spTgt>
                                        </p:tgtEl>
                                      </p:cBhvr>
                                    </p:animEffect>
                                  </p:childTnLst>
                                </p:cTn>
                              </p:par>
                              <p:par>
                                <p:cTn id="50" presetID="31" presetClass="entr" presetSubtype="0" fill="hold" nodeType="withEffect">
                                  <p:stCondLst>
                                    <p:cond delay="0"/>
                                  </p:stCondLst>
                                  <p:childTnLst>
                                    <p:set>
                                      <p:cBhvr>
                                        <p:cTn id="51" dur="1" fill="hold">
                                          <p:stCondLst>
                                            <p:cond delay="0"/>
                                          </p:stCondLst>
                                        </p:cTn>
                                        <p:tgtEl>
                                          <p:spTgt spid="4">
                                            <p:txEl>
                                              <p:pRg st="8" end="8"/>
                                            </p:txEl>
                                          </p:spTgt>
                                        </p:tgtEl>
                                        <p:attrNameLst>
                                          <p:attrName>style.visibility</p:attrName>
                                        </p:attrNameLst>
                                      </p:cBhvr>
                                      <p:to>
                                        <p:strVal val="visible"/>
                                      </p:to>
                                    </p:set>
                                    <p:anim calcmode="lin" valueType="num">
                                      <p:cBhvr>
                                        <p:cTn id="52" dur="1000" fill="hold"/>
                                        <p:tgtEl>
                                          <p:spTgt spid="4">
                                            <p:txEl>
                                              <p:pRg st="8" end="8"/>
                                            </p:txEl>
                                          </p:spTgt>
                                        </p:tgtEl>
                                        <p:attrNameLst>
                                          <p:attrName>ppt_w</p:attrName>
                                        </p:attrNameLst>
                                      </p:cBhvr>
                                      <p:tavLst>
                                        <p:tav tm="0">
                                          <p:val>
                                            <p:fltVal val="0"/>
                                          </p:val>
                                        </p:tav>
                                        <p:tav tm="100000">
                                          <p:val>
                                            <p:strVal val="#ppt_w"/>
                                          </p:val>
                                        </p:tav>
                                      </p:tavLst>
                                    </p:anim>
                                    <p:anim calcmode="lin" valueType="num">
                                      <p:cBhvr>
                                        <p:cTn id="53" dur="1000" fill="hold"/>
                                        <p:tgtEl>
                                          <p:spTgt spid="4">
                                            <p:txEl>
                                              <p:pRg st="8" end="8"/>
                                            </p:txEl>
                                          </p:spTgt>
                                        </p:tgtEl>
                                        <p:attrNameLst>
                                          <p:attrName>ppt_h</p:attrName>
                                        </p:attrNameLst>
                                      </p:cBhvr>
                                      <p:tavLst>
                                        <p:tav tm="0">
                                          <p:val>
                                            <p:fltVal val="0"/>
                                          </p:val>
                                        </p:tav>
                                        <p:tav tm="100000">
                                          <p:val>
                                            <p:strVal val="#ppt_h"/>
                                          </p:val>
                                        </p:tav>
                                      </p:tavLst>
                                    </p:anim>
                                    <p:anim calcmode="lin" valueType="num">
                                      <p:cBhvr>
                                        <p:cTn id="54" dur="1000" fill="hold"/>
                                        <p:tgtEl>
                                          <p:spTgt spid="4">
                                            <p:txEl>
                                              <p:pRg st="8" end="8"/>
                                            </p:txEl>
                                          </p:spTgt>
                                        </p:tgtEl>
                                        <p:attrNameLst>
                                          <p:attrName>style.rotation</p:attrName>
                                        </p:attrNameLst>
                                      </p:cBhvr>
                                      <p:tavLst>
                                        <p:tav tm="0">
                                          <p:val>
                                            <p:fltVal val="90"/>
                                          </p:val>
                                        </p:tav>
                                        <p:tav tm="100000">
                                          <p:val>
                                            <p:fltVal val="0"/>
                                          </p:val>
                                        </p:tav>
                                      </p:tavLst>
                                    </p:anim>
                                    <p:animEffect transition="in" filter="fade">
                                      <p:cBhvr>
                                        <p:cTn id="55" dur="1000"/>
                                        <p:tgtEl>
                                          <p:spTgt spid="4">
                                            <p:txEl>
                                              <p:pRg st="8" end="8"/>
                                            </p:txEl>
                                          </p:spTgt>
                                        </p:tgtEl>
                                      </p:cBhvr>
                                    </p:animEffect>
                                  </p:childTnLst>
                                </p:cTn>
                              </p:par>
                              <p:par>
                                <p:cTn id="56" presetID="31" presetClass="entr" presetSubtype="0" fill="hold" nodeType="withEffect">
                                  <p:stCondLst>
                                    <p:cond delay="0"/>
                                  </p:stCondLst>
                                  <p:childTnLst>
                                    <p:set>
                                      <p:cBhvr>
                                        <p:cTn id="57" dur="1" fill="hold">
                                          <p:stCondLst>
                                            <p:cond delay="0"/>
                                          </p:stCondLst>
                                        </p:cTn>
                                        <p:tgtEl>
                                          <p:spTgt spid="4">
                                            <p:txEl>
                                              <p:pRg st="9" end="9"/>
                                            </p:txEl>
                                          </p:spTgt>
                                        </p:tgtEl>
                                        <p:attrNameLst>
                                          <p:attrName>style.visibility</p:attrName>
                                        </p:attrNameLst>
                                      </p:cBhvr>
                                      <p:to>
                                        <p:strVal val="visible"/>
                                      </p:to>
                                    </p:set>
                                    <p:anim calcmode="lin" valueType="num">
                                      <p:cBhvr>
                                        <p:cTn id="58" dur="1000" fill="hold"/>
                                        <p:tgtEl>
                                          <p:spTgt spid="4">
                                            <p:txEl>
                                              <p:pRg st="9" end="9"/>
                                            </p:txEl>
                                          </p:spTgt>
                                        </p:tgtEl>
                                        <p:attrNameLst>
                                          <p:attrName>ppt_w</p:attrName>
                                        </p:attrNameLst>
                                      </p:cBhvr>
                                      <p:tavLst>
                                        <p:tav tm="0">
                                          <p:val>
                                            <p:fltVal val="0"/>
                                          </p:val>
                                        </p:tav>
                                        <p:tav tm="100000">
                                          <p:val>
                                            <p:strVal val="#ppt_w"/>
                                          </p:val>
                                        </p:tav>
                                      </p:tavLst>
                                    </p:anim>
                                    <p:anim calcmode="lin" valueType="num">
                                      <p:cBhvr>
                                        <p:cTn id="59" dur="1000" fill="hold"/>
                                        <p:tgtEl>
                                          <p:spTgt spid="4">
                                            <p:txEl>
                                              <p:pRg st="9" end="9"/>
                                            </p:txEl>
                                          </p:spTgt>
                                        </p:tgtEl>
                                        <p:attrNameLst>
                                          <p:attrName>ppt_h</p:attrName>
                                        </p:attrNameLst>
                                      </p:cBhvr>
                                      <p:tavLst>
                                        <p:tav tm="0">
                                          <p:val>
                                            <p:fltVal val="0"/>
                                          </p:val>
                                        </p:tav>
                                        <p:tav tm="100000">
                                          <p:val>
                                            <p:strVal val="#ppt_h"/>
                                          </p:val>
                                        </p:tav>
                                      </p:tavLst>
                                    </p:anim>
                                    <p:anim calcmode="lin" valueType="num">
                                      <p:cBhvr>
                                        <p:cTn id="60" dur="1000" fill="hold"/>
                                        <p:tgtEl>
                                          <p:spTgt spid="4">
                                            <p:txEl>
                                              <p:pRg st="9" end="9"/>
                                            </p:txEl>
                                          </p:spTgt>
                                        </p:tgtEl>
                                        <p:attrNameLst>
                                          <p:attrName>style.rotation</p:attrName>
                                        </p:attrNameLst>
                                      </p:cBhvr>
                                      <p:tavLst>
                                        <p:tav tm="0">
                                          <p:val>
                                            <p:fltVal val="90"/>
                                          </p:val>
                                        </p:tav>
                                        <p:tav tm="100000">
                                          <p:val>
                                            <p:fltVal val="0"/>
                                          </p:val>
                                        </p:tav>
                                      </p:tavLst>
                                    </p:anim>
                                    <p:animEffect transition="in" filter="fade">
                                      <p:cBhvr>
                                        <p:cTn id="61" dur="1000"/>
                                        <p:tgtEl>
                                          <p:spTgt spid="4">
                                            <p:txEl>
                                              <p:pRg st="9" end="9"/>
                                            </p:txEl>
                                          </p:spTgt>
                                        </p:tgtEl>
                                      </p:cBhvr>
                                    </p:animEffect>
                                  </p:childTnLst>
                                </p:cTn>
                              </p:par>
                              <p:par>
                                <p:cTn id="62" presetID="31" presetClass="entr" presetSubtype="0" fill="hold" nodeType="withEffect">
                                  <p:stCondLst>
                                    <p:cond delay="0"/>
                                  </p:stCondLst>
                                  <p:childTnLst>
                                    <p:set>
                                      <p:cBhvr>
                                        <p:cTn id="63" dur="1" fill="hold">
                                          <p:stCondLst>
                                            <p:cond delay="0"/>
                                          </p:stCondLst>
                                        </p:cTn>
                                        <p:tgtEl>
                                          <p:spTgt spid="4">
                                            <p:txEl>
                                              <p:pRg st="10" end="10"/>
                                            </p:txEl>
                                          </p:spTgt>
                                        </p:tgtEl>
                                        <p:attrNameLst>
                                          <p:attrName>style.visibility</p:attrName>
                                        </p:attrNameLst>
                                      </p:cBhvr>
                                      <p:to>
                                        <p:strVal val="visible"/>
                                      </p:to>
                                    </p:set>
                                    <p:anim calcmode="lin" valueType="num">
                                      <p:cBhvr>
                                        <p:cTn id="64" dur="1000" fill="hold"/>
                                        <p:tgtEl>
                                          <p:spTgt spid="4">
                                            <p:txEl>
                                              <p:pRg st="10" end="10"/>
                                            </p:txEl>
                                          </p:spTgt>
                                        </p:tgtEl>
                                        <p:attrNameLst>
                                          <p:attrName>ppt_w</p:attrName>
                                        </p:attrNameLst>
                                      </p:cBhvr>
                                      <p:tavLst>
                                        <p:tav tm="0">
                                          <p:val>
                                            <p:fltVal val="0"/>
                                          </p:val>
                                        </p:tav>
                                        <p:tav tm="100000">
                                          <p:val>
                                            <p:strVal val="#ppt_w"/>
                                          </p:val>
                                        </p:tav>
                                      </p:tavLst>
                                    </p:anim>
                                    <p:anim calcmode="lin" valueType="num">
                                      <p:cBhvr>
                                        <p:cTn id="65" dur="1000" fill="hold"/>
                                        <p:tgtEl>
                                          <p:spTgt spid="4">
                                            <p:txEl>
                                              <p:pRg st="10" end="10"/>
                                            </p:txEl>
                                          </p:spTgt>
                                        </p:tgtEl>
                                        <p:attrNameLst>
                                          <p:attrName>ppt_h</p:attrName>
                                        </p:attrNameLst>
                                      </p:cBhvr>
                                      <p:tavLst>
                                        <p:tav tm="0">
                                          <p:val>
                                            <p:fltVal val="0"/>
                                          </p:val>
                                        </p:tav>
                                        <p:tav tm="100000">
                                          <p:val>
                                            <p:strVal val="#ppt_h"/>
                                          </p:val>
                                        </p:tav>
                                      </p:tavLst>
                                    </p:anim>
                                    <p:anim calcmode="lin" valueType="num">
                                      <p:cBhvr>
                                        <p:cTn id="66" dur="1000" fill="hold"/>
                                        <p:tgtEl>
                                          <p:spTgt spid="4">
                                            <p:txEl>
                                              <p:pRg st="10" end="10"/>
                                            </p:txEl>
                                          </p:spTgt>
                                        </p:tgtEl>
                                        <p:attrNameLst>
                                          <p:attrName>style.rotation</p:attrName>
                                        </p:attrNameLst>
                                      </p:cBhvr>
                                      <p:tavLst>
                                        <p:tav tm="0">
                                          <p:val>
                                            <p:fltVal val="90"/>
                                          </p:val>
                                        </p:tav>
                                        <p:tav tm="100000">
                                          <p:val>
                                            <p:fltVal val="0"/>
                                          </p:val>
                                        </p:tav>
                                      </p:tavLst>
                                    </p:anim>
                                    <p:animEffect transition="in" filter="fade">
                                      <p:cBhvr>
                                        <p:cTn id="67" dur="10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4"/>
</p:tagLst>
</file>

<file path=ppt/tags/tag2.xml><?xml version="1.0" encoding="utf-8"?>
<p:tagLst xmlns:a="http://schemas.openxmlformats.org/drawingml/2006/main" xmlns:r="http://schemas.openxmlformats.org/officeDocument/2006/relationships" xmlns:p="http://schemas.openxmlformats.org/presentationml/2006/main">
  <p:tag name="TIMING" val="|1.9"/>
</p:tagLst>
</file>

<file path=ppt/tags/tag3.xml><?xml version="1.0" encoding="utf-8"?>
<p:tagLst xmlns:a="http://schemas.openxmlformats.org/drawingml/2006/main" xmlns:r="http://schemas.openxmlformats.org/officeDocument/2006/relationships" xmlns:p="http://schemas.openxmlformats.org/presentationml/2006/main">
  <p:tag name="TIMING" val="|3|2.3|1.4|1.5"/>
</p:tagLst>
</file>

<file path=ppt/tags/tag4.xml><?xml version="1.0" encoding="utf-8"?>
<p:tagLst xmlns:a="http://schemas.openxmlformats.org/drawingml/2006/main" xmlns:r="http://schemas.openxmlformats.org/officeDocument/2006/relationships" xmlns:p="http://schemas.openxmlformats.org/presentationml/2006/main">
  <p:tag name="TIMING" val="|1.9"/>
</p:tagLst>
</file>

<file path=ppt/tags/tag5.xml><?xml version="1.0" encoding="utf-8"?>
<p:tagLst xmlns:a="http://schemas.openxmlformats.org/drawingml/2006/main" xmlns:r="http://schemas.openxmlformats.org/officeDocument/2006/relationships" xmlns:p="http://schemas.openxmlformats.org/presentationml/2006/main">
  <p:tag name="TIMING" val="|1.6"/>
</p:tagLst>
</file>

<file path=ppt/tags/tag6.xml><?xml version="1.0" encoding="utf-8"?>
<p:tagLst xmlns:a="http://schemas.openxmlformats.org/drawingml/2006/main" xmlns:r="http://schemas.openxmlformats.org/officeDocument/2006/relationships" xmlns:p="http://schemas.openxmlformats.org/presentationml/2006/main">
  <p:tag name="TIMING" val="|1.8|2.7"/>
</p:tagLst>
</file>

<file path=ppt/tags/tag7.xml><?xml version="1.0" encoding="utf-8"?>
<p:tagLst xmlns:a="http://schemas.openxmlformats.org/drawingml/2006/main" xmlns:r="http://schemas.openxmlformats.org/officeDocument/2006/relationships" xmlns:p="http://schemas.openxmlformats.org/presentationml/2006/main">
  <p:tag name="TIMING" val="|2.1"/>
</p:tagLst>
</file>

<file path=ppt/tags/tag8.xml><?xml version="1.0" encoding="utf-8"?>
<p:tagLst xmlns:a="http://schemas.openxmlformats.org/drawingml/2006/main" xmlns:r="http://schemas.openxmlformats.org/officeDocument/2006/relationships" xmlns:p="http://schemas.openxmlformats.org/presentationml/2006/main">
  <p:tag name="TIMING" val="|2.9"/>
</p:tagLst>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23659B44-6E34-4CE8-8F0D-387DA79968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 PPT</Template>
  <TotalTime>170</TotalTime>
  <Words>529</Words>
  <Application>Microsoft Office PowerPoint</Application>
  <PresentationFormat>Custom</PresentationFormat>
  <Paragraphs>138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Facet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ELCOT</dc:creator>
  <cp:lastModifiedBy>Dell</cp:lastModifiedBy>
  <cp:revision>60</cp:revision>
  <dcterms:created xsi:type="dcterms:W3CDTF">2020-06-03T14:23:55Z</dcterms:created>
  <dcterms:modified xsi:type="dcterms:W3CDTF">2020-06-05T06:49:18Z</dcterms:modified>
</cp:coreProperties>
</file>