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5" r:id="rId2"/>
    <p:sldId id="268" r:id="rId3"/>
    <p:sldId id="269" r:id="rId4"/>
    <p:sldId id="289" r:id="rId5"/>
    <p:sldId id="290" r:id="rId6"/>
    <p:sldId id="291" r:id="rId7"/>
    <p:sldId id="292" r:id="rId8"/>
    <p:sldId id="293" r:id="rId9"/>
    <p:sldId id="294" r:id="rId10"/>
    <p:sldId id="295" r:id="rId11"/>
    <p:sldId id="296" r:id="rId12"/>
    <p:sldId id="270" r:id="rId13"/>
    <p:sldId id="272" r:id="rId14"/>
    <p:sldId id="260" r:id="rId15"/>
    <p:sldId id="297" r:id="rId16"/>
    <p:sldId id="261" r:id="rId17"/>
    <p:sldId id="264" r:id="rId18"/>
    <p:sldId id="265" r:id="rId19"/>
    <p:sldId id="298" r:id="rId20"/>
    <p:sldId id="299" r:id="rId21"/>
    <p:sldId id="300" r:id="rId22"/>
    <p:sldId id="301" r:id="rId23"/>
    <p:sldId id="266" r:id="rId24"/>
    <p:sldId id="302" r:id="rId25"/>
    <p:sldId id="303" r:id="rId26"/>
    <p:sldId id="267" r:id="rId27"/>
    <p:sldId id="304" r:id="rId28"/>
    <p:sldId id="275" r:id="rId29"/>
    <p:sldId id="276" r:id="rId30"/>
    <p:sldId id="314" r:id="rId31"/>
    <p:sldId id="279" r:id="rId32"/>
    <p:sldId id="309" r:id="rId33"/>
    <p:sldId id="310" r:id="rId34"/>
    <p:sldId id="311" r:id="rId35"/>
    <p:sldId id="315" r:id="rId36"/>
    <p:sldId id="316" r:id="rId37"/>
    <p:sldId id="317" r:id="rId38"/>
    <p:sldId id="318" r:id="rId39"/>
    <p:sldId id="319" r:id="rId40"/>
    <p:sldId id="320" r:id="rId41"/>
    <p:sldId id="321" r:id="rId42"/>
    <p:sldId id="322" r:id="rId43"/>
    <p:sldId id="283" r:id="rId44"/>
    <p:sldId id="284" r:id="rId45"/>
    <p:sldId id="285" r:id="rId46"/>
    <p:sldId id="286" r:id="rId47"/>
    <p:sldId id="287" r:id="rId48"/>
    <p:sldId id="312" r:id="rId49"/>
    <p:sldId id="313" r:id="rId50"/>
    <p:sldId id="288"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34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6248400"/>
          </a:xfrm>
        </p:spPr>
        <p:txBody>
          <a:bodyPr>
            <a:normAutofit fontScale="90000"/>
          </a:bodyPr>
          <a:lstStyle/>
          <a:p>
            <a:pPr algn="l">
              <a:tabLst>
                <a:tab pos="279400" algn="l"/>
              </a:tabLst>
            </a:pP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IDHAYA COLLEGE FOR WOMEN,KUMBAKONAM</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
            </a:r>
            <a:br>
              <a:rPr lang="en-US" sz="2400" dirty="0" smtClean="0">
                <a:solidFill>
                  <a:srgbClr val="FF0000"/>
                </a:solidFill>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
            </a:r>
            <a:br>
              <a:rPr lang="en-US" sz="2400" dirty="0" smtClean="0">
                <a:solidFill>
                  <a:srgbClr val="FF0000"/>
                </a:solidFill>
                <a:latin typeface="Times New Roman" pitchFamily="18" charset="0"/>
                <a:cs typeface="Times New Roman" pitchFamily="18" charset="0"/>
              </a:rPr>
            </a:b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Semester	:II</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Subject</a:t>
            </a:r>
            <a:r>
              <a:rPr lang="en-US" sz="2400" dirty="0" smtClean="0">
                <a:latin typeface="Times New Roman" pitchFamily="18" charset="0"/>
                <a:cs typeface="Times New Roman" pitchFamily="18" charset="0"/>
              </a:rPr>
              <a:t>		:Human Resource Management</a:t>
            </a:r>
            <a:br>
              <a:rPr lang="en-US" sz="2400" dirty="0" smtClean="0">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Subject code</a:t>
            </a:r>
            <a:r>
              <a:rPr lang="en-US" sz="2400" dirty="0" smtClean="0">
                <a:latin typeface="Times New Roman" pitchFamily="18" charset="0"/>
                <a:cs typeface="Times New Roman" pitchFamily="18" charset="0"/>
              </a:rPr>
              <a:t>	:P16MBA11</a:t>
            </a:r>
            <a:br>
              <a:rPr lang="en-US" sz="2400" dirty="0" smtClean="0">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Unit</a:t>
            </a:r>
            <a:r>
              <a:rPr lang="en-US" sz="2400" dirty="0" smtClean="0">
                <a:latin typeface="Times New Roman" pitchFamily="18" charset="0"/>
                <a:cs typeface="Times New Roman" pitchFamily="18" charset="0"/>
              </a:rPr>
              <a:t>		:V</a:t>
            </a:r>
            <a:br>
              <a:rPr lang="en-US" sz="2400" dirty="0" smtClean="0">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Topic</a:t>
            </a:r>
            <a:r>
              <a:rPr lang="en-US" sz="2400" dirty="0" smtClean="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1.Performance &amp;Evolution</a:t>
            </a:r>
            <a:br>
              <a:rPr lang="en-US" sz="2400" dirty="0" smtClean="0">
                <a:solidFill>
                  <a:srgbClr val="FF0000"/>
                </a:solidFill>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			2.Industry parctices&amp;promotion</a:t>
            </a:r>
            <a:br>
              <a:rPr lang="en-US" sz="2400" dirty="0" smtClean="0">
                <a:solidFill>
                  <a:srgbClr val="FF0000"/>
                </a:solidFill>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			3Demotion</a:t>
            </a:r>
            <a:br>
              <a:rPr lang="en-US" sz="2400" dirty="0" smtClean="0">
                <a:solidFill>
                  <a:srgbClr val="FF0000"/>
                </a:solidFill>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			4.Gender sensitivity Implication of job change</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solidFill>
                  <a:srgbClr val="FF0000"/>
                </a:solidFill>
                <a:latin typeface="Times New Roman" pitchFamily="18" charset="0"/>
                <a:cs typeface="Times New Roman" pitchFamily="18" charset="0"/>
              </a:rPr>
              <a:t>Faculty Name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Mrs</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C.Sangeetha</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MBA., </a:t>
            </a:r>
            <a:r>
              <a:rPr lang="en-US" sz="2400" dirty="0" err="1" smtClean="0">
                <a:latin typeface="Times New Roman" pitchFamily="18" charset="0"/>
                <a:cs typeface="Times New Roman" pitchFamily="18" charset="0"/>
              </a:rPr>
              <a:t>M.Com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M.Phil.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Ph.D</a:t>
            </a:r>
            <a:r>
              <a:rPr lang="en-US" sz="24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smtClean="0">
                <a:latin typeface="Times New Roman" pitchFamily="18" charset="0"/>
                <a:cs typeface="Times New Roman" pitchFamily="18" charset="0"/>
              </a:rPr>
              <a:t>Assistant </a:t>
            </a:r>
            <a:r>
              <a:rPr lang="en-US" sz="2800" smtClean="0">
                <a:latin typeface="Times New Roman" pitchFamily="18" charset="0"/>
                <a:cs typeface="Times New Roman" pitchFamily="18" charset="0"/>
              </a:rPr>
              <a:t>Professor</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Department of Management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Idhaya</a:t>
            </a:r>
            <a:r>
              <a:rPr lang="en-US" sz="2800" dirty="0" smtClean="0">
                <a:latin typeface="Times New Roman" pitchFamily="18" charset="0"/>
                <a:cs typeface="Times New Roman" pitchFamily="18" charset="0"/>
              </a:rPr>
              <a:t> College for Women, </a:t>
            </a:r>
            <a:r>
              <a:rPr lang="en-US" sz="2800" dirty="0" err="1" smtClean="0">
                <a:latin typeface="Times New Roman" pitchFamily="18" charset="0"/>
                <a:cs typeface="Times New Roman" pitchFamily="18" charset="0"/>
              </a:rPr>
              <a:t>Kumbakonam</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pic>
        <p:nvPicPr>
          <p:cNvPr id="1026" name="Picture 2" descr="C:\Users\Home\Downloads\IMG-20200428-WA0139.jpg"/>
          <p:cNvPicPr>
            <a:picLocks noChangeAspect="1" noChangeArrowheads="1"/>
          </p:cNvPicPr>
          <p:nvPr/>
        </p:nvPicPr>
        <p:blipFill>
          <a:blip r:embed="rId2" cstate="print"/>
          <a:srcRect/>
          <a:stretch>
            <a:fillRect/>
          </a:stretch>
        </p:blipFill>
        <p:spPr bwMode="auto">
          <a:xfrm>
            <a:off x="3352800" y="762000"/>
            <a:ext cx="1905000" cy="1219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Here are seven of the most important human resources  in manufacturing companies: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Talent Acquisition/Recruitment. </a:t>
            </a:r>
          </a:p>
          <a:p>
            <a:pPr>
              <a:lnSpc>
                <a:spcPct val="150000"/>
              </a:lnSpc>
            </a:pPr>
            <a:r>
              <a:rPr lang="en-US" sz="2400" dirty="0" smtClean="0">
                <a:latin typeface="Times New Roman" pitchFamily="18" charset="0"/>
                <a:cs typeface="Times New Roman" pitchFamily="18" charset="0"/>
              </a:rPr>
              <a:t>Compensation Management.</a:t>
            </a:r>
          </a:p>
          <a:p>
            <a:pPr>
              <a:lnSpc>
                <a:spcPct val="150000"/>
              </a:lnSpc>
            </a:pPr>
            <a:r>
              <a:rPr lang="en-US" sz="2400" dirty="0" smtClean="0">
                <a:latin typeface="Times New Roman" pitchFamily="18" charset="0"/>
                <a:cs typeface="Times New Roman" pitchFamily="18" charset="0"/>
              </a:rPr>
              <a:t>Benefits Administration. </a:t>
            </a:r>
          </a:p>
          <a:p>
            <a:pPr>
              <a:lnSpc>
                <a:spcPct val="150000"/>
              </a:lnSpc>
            </a:pPr>
            <a:r>
              <a:rPr lang="en-US" sz="2400" dirty="0" smtClean="0">
                <a:latin typeface="Times New Roman" pitchFamily="18" charset="0"/>
                <a:cs typeface="Times New Roman" pitchFamily="18" charset="0"/>
              </a:rPr>
              <a:t>Training and development.</a:t>
            </a:r>
          </a:p>
          <a:p>
            <a:pPr>
              <a:lnSpc>
                <a:spcPct val="150000"/>
              </a:lnSpc>
            </a:pPr>
            <a:r>
              <a:rPr lang="en-US" sz="2400" dirty="0" smtClean="0">
                <a:latin typeface="Times New Roman" pitchFamily="18" charset="0"/>
                <a:cs typeface="Times New Roman" pitchFamily="18" charset="0"/>
              </a:rPr>
              <a:t>Performance Appraisal and Management.</a:t>
            </a:r>
          </a:p>
          <a:p>
            <a:pPr>
              <a:lnSpc>
                <a:spcPct val="150000"/>
              </a:lnSpc>
            </a:pPr>
            <a:r>
              <a:rPr lang="en-US" sz="2400" dirty="0" smtClean="0">
                <a:latin typeface="Times New Roman" pitchFamily="18" charset="0"/>
                <a:cs typeface="Times New Roman" pitchFamily="18" charset="0"/>
              </a:rPr>
              <a:t>Employee and Labor Relations. </a:t>
            </a:r>
          </a:p>
          <a:p>
            <a:pPr>
              <a:lnSpc>
                <a:spcPct val="150000"/>
              </a:lnSpc>
            </a:pPr>
            <a:r>
              <a:rPr lang="en-US" sz="2400" dirty="0" smtClean="0">
                <a:latin typeface="Times New Roman" pitchFamily="18" charset="0"/>
                <a:cs typeface="Times New Roman" pitchFamily="18" charset="0"/>
              </a:rPr>
              <a:t>Compliance Management.</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Performance of Evaluations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marL="514350" indent="-514350" algn="just" fontAlgn="base">
              <a:lnSpc>
                <a:spcPct val="150000"/>
              </a:lnSpc>
              <a:buFont typeface="+mj-lt"/>
              <a:buAutoNum type="arabicPeriod"/>
            </a:pPr>
            <a:r>
              <a:rPr lang="en-US" sz="2400" dirty="0" smtClean="0">
                <a:latin typeface="Times New Roman" pitchFamily="18" charset="0"/>
                <a:cs typeface="Times New Roman" pitchFamily="18" charset="0"/>
              </a:rPr>
              <a:t>HRM, being a part of management discipline, has followed the pattern of development of management because of the interrelationship of the problems of both the fields.</a:t>
            </a:r>
          </a:p>
          <a:p>
            <a:pPr marL="514350" indent="-514350" algn="just" fontAlgn="base">
              <a:lnSpc>
                <a:spcPct val="150000"/>
              </a:lnSpc>
              <a:buFont typeface="+mj-lt"/>
              <a:buAutoNum type="arabicPeriod"/>
            </a:pPr>
            <a:r>
              <a:rPr lang="en-US" sz="2400" dirty="0" smtClean="0">
                <a:latin typeface="Times New Roman" pitchFamily="18" charset="0"/>
                <a:cs typeface="Times New Roman" pitchFamily="18" charset="0"/>
              </a:rPr>
              <a:t>Human Resource Management (HRM) is relatively a very recent term considered for managing human resources in an </a:t>
            </a:r>
            <a:r>
              <a:rPr lang="en-US" sz="2400" dirty="0" err="1" smtClean="0">
                <a:latin typeface="Times New Roman" pitchFamily="18" charset="0"/>
                <a:cs typeface="Times New Roman" pitchFamily="18" charset="0"/>
              </a:rPr>
              <a:t>organisation</a:t>
            </a:r>
            <a:r>
              <a:rPr lang="en-US" sz="2400" dirty="0" smtClean="0">
                <a:latin typeface="Times New Roman" pitchFamily="18" charset="0"/>
                <a:cs typeface="Times New Roman" pitchFamily="18" charset="0"/>
              </a:rPr>
              <a:t>. HRM is still evolving to become an amalgam of </a:t>
            </a:r>
            <a:r>
              <a:rPr lang="en-US" sz="2400" dirty="0" err="1" smtClean="0">
                <a:latin typeface="Times New Roman" pitchFamily="18" charset="0"/>
                <a:cs typeface="Times New Roman" pitchFamily="18" charset="0"/>
              </a:rPr>
              <a:t>organisational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personnel management, industrial relations and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legislation.</a:t>
            </a:r>
          </a:p>
          <a:p>
            <a:pPr marL="514350" indent="-514350">
              <a:lnSpc>
                <a:spcPct val="150000"/>
              </a:lnSpc>
              <a:buFont typeface="+mj-lt"/>
              <a:buAutoNum type="arabicPeriod"/>
            </a:pPr>
            <a:endParaRPr lang="en-US" sz="2400" dirty="0" smtClean="0">
              <a:latin typeface="Times New Roman" pitchFamily="18" charset="0"/>
              <a:cs typeface="Times New Roman" pitchFamily="18" charset="0"/>
            </a:endParaRPr>
          </a:p>
          <a:p>
            <a:pPr marL="514350" indent="-514350">
              <a:lnSpc>
                <a:spcPct val="150000"/>
              </a:lnSpc>
              <a:buFont typeface="+mj-lt"/>
              <a:buAutoNum type="arabicPeriod"/>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FEEDBACK</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The performance appraisal is the process of assessing employee performance by way of comparing present performance with already established standards which have been already communicated to employees, subsequently providing feedback to employees about their performance level for the purpose of improving their </a:t>
            </a:r>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INDUSTRY PRACTICE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nSpc>
                <a:spcPct val="150000"/>
              </a:lnSpc>
            </a:pPr>
            <a:r>
              <a:rPr lang="en-US" sz="2400" dirty="0" smtClean="0">
                <a:latin typeface="Times New Roman" pitchFamily="18" charset="0"/>
                <a:cs typeface="Times New Roman" pitchFamily="18" charset="0"/>
              </a:rPr>
              <a:t>HR best practices</a:t>
            </a:r>
          </a:p>
          <a:p>
            <a:pPr>
              <a:lnSpc>
                <a:spcPct val="150000"/>
              </a:lnSpc>
            </a:pPr>
            <a:r>
              <a:rPr lang="en-US" sz="2400" dirty="0" smtClean="0">
                <a:latin typeface="Times New Roman" pitchFamily="18" charset="0"/>
                <a:cs typeface="Times New Roman" pitchFamily="18" charset="0"/>
              </a:rPr>
              <a:t>Providing security to employees.</a:t>
            </a:r>
          </a:p>
          <a:p>
            <a:pPr>
              <a:lnSpc>
                <a:spcPct val="150000"/>
              </a:lnSpc>
            </a:pPr>
            <a:r>
              <a:rPr lang="en-US" sz="2400" dirty="0" smtClean="0">
                <a:latin typeface="Times New Roman" pitchFamily="18" charset="0"/>
                <a:cs typeface="Times New Roman" pitchFamily="18" charset="0"/>
              </a:rPr>
              <a:t>Selective hiring: Hiring the right people.</a:t>
            </a:r>
          </a:p>
          <a:p>
            <a:pPr>
              <a:lnSpc>
                <a:spcPct val="150000"/>
              </a:lnSpc>
            </a:pPr>
            <a:r>
              <a:rPr lang="en-US" sz="2400" dirty="0" smtClean="0">
                <a:latin typeface="Times New Roman" pitchFamily="18" charset="0"/>
                <a:cs typeface="Times New Roman" pitchFamily="18" charset="0"/>
              </a:rPr>
              <a:t>Self-managed and effective teams.</a:t>
            </a:r>
          </a:p>
          <a:p>
            <a:pPr>
              <a:lnSpc>
                <a:spcPct val="150000"/>
              </a:lnSpc>
            </a:pPr>
            <a:r>
              <a:rPr lang="en-US" sz="2400" dirty="0" smtClean="0">
                <a:latin typeface="Times New Roman" pitchFamily="18" charset="0"/>
                <a:cs typeface="Times New Roman" pitchFamily="18" charset="0"/>
              </a:rPr>
              <a:t>Fair and performance-based compensation/</a:t>
            </a:r>
            <a:r>
              <a:rPr lang="en-US" sz="2400" dirty="0" err="1" smtClean="0">
                <a:latin typeface="Times New Roman" pitchFamily="18" charset="0"/>
                <a:cs typeface="Times New Roman" pitchFamily="18" charset="0"/>
              </a:rPr>
              <a:t>li</a:t>
            </a:r>
            <a:r>
              <a:rPr lang="en-US" sz="2400" dirty="0" smtClean="0">
                <a:latin typeface="Times New Roman" pitchFamily="18" charset="0"/>
                <a:cs typeface="Times New Roman" pitchFamily="18" charset="0"/>
              </a:rPr>
              <a:t>&gt;</a:t>
            </a:r>
          </a:p>
          <a:p>
            <a:pPr>
              <a:lnSpc>
                <a:spcPct val="150000"/>
              </a:lnSpc>
            </a:pPr>
            <a:r>
              <a:rPr lang="en-US" sz="2400" dirty="0" smtClean="0">
                <a:latin typeface="Times New Roman" pitchFamily="18" charset="0"/>
                <a:cs typeface="Times New Roman" pitchFamily="18" charset="0"/>
              </a:rPr>
              <a:t>Training in relevant skills.</a:t>
            </a:r>
          </a:p>
          <a:p>
            <a:pPr>
              <a:lnSpc>
                <a:spcPct val="150000"/>
              </a:lnSpc>
            </a:pPr>
            <a:r>
              <a:rPr lang="en-US" sz="2400" dirty="0" smtClean="0">
                <a:latin typeface="Times New Roman" pitchFamily="18" charset="0"/>
                <a:cs typeface="Times New Roman" pitchFamily="18" charset="0"/>
              </a:rPr>
              <a:t>Creating a flat and egalitarian organization.</a:t>
            </a:r>
          </a:p>
          <a:p>
            <a:pPr>
              <a:lnSpc>
                <a:spcPct val="150000"/>
              </a:lnSpc>
            </a:pPr>
            <a:r>
              <a:rPr lang="en-US" sz="2400" dirty="0" smtClean="0">
                <a:latin typeface="Times New Roman" pitchFamily="18" charset="0"/>
                <a:cs typeface="Times New Roman" pitchFamily="18" charset="0"/>
              </a:rPr>
              <a:t>Making information easily accessible to those who need it.</a:t>
            </a:r>
          </a:p>
          <a:p>
            <a:pPr>
              <a:lnSpc>
                <a:spcPct val="150000"/>
              </a:lnSpc>
              <a:buNone/>
            </a:pP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Meaning of performance evaluation</a:t>
            </a:r>
            <a:endParaRPr lang="en-US" sz="2800" dirty="0"/>
          </a:p>
        </p:txBody>
      </p:sp>
      <p:sp>
        <p:nvSpPr>
          <p:cNvPr id="3" name="Content Placeholder 2"/>
          <p:cNvSpPr>
            <a:spLocks noGrp="1"/>
          </p:cNvSpPr>
          <p:nvPr>
            <p:ph idx="1"/>
          </p:nvPr>
        </p:nvSpPr>
        <p:spPr/>
        <p:txBody>
          <a:bodyPr>
            <a:normAutofit/>
          </a:bodyPr>
          <a:lstStyle/>
          <a:p>
            <a:pPr marL="342900" lvl="1" indent="-342900" algn="just">
              <a:lnSpc>
                <a:spcPct val="150000"/>
              </a:lnSpc>
              <a:buFont typeface="Arial" pitchFamily="34" charset="0"/>
              <a:buChar char="•"/>
            </a:pPr>
            <a:r>
              <a:rPr lang="en-US" sz="2400" dirty="0" smtClean="0">
                <a:latin typeface="Times New Roman" pitchFamily="18" charset="0"/>
                <a:cs typeface="Times New Roman" pitchFamily="18" charset="0"/>
              </a:rPr>
              <a:t>Performance Evaluation is defined as a formal and productive procedure to measure an employee's work and results based on their job responsibilities. ... Ideally, employees are graded annually on their work anniversaries based on which they are either promoted or are given suitable distribution of salary raises.</a:t>
            </a:r>
          </a:p>
          <a:p>
            <a:pPr>
              <a:lnSpc>
                <a:spcPct val="150000"/>
              </a:lnSpc>
            </a:pPr>
            <a:endParaRPr lang="en-US" sz="2400" dirty="0" smtClean="0"/>
          </a:p>
          <a:p>
            <a:pPr>
              <a:lnSpc>
                <a:spcPct val="150000"/>
              </a:lnSpc>
            </a:pP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Performance of HRM</a:t>
            </a:r>
            <a:endParaRPr lang="en-US" sz="2800" b="1"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Performance  is the systematic evaluation of employee's behavior in the work place which includes employee's job performance and his potential for growth and development. Actually the performance  is not the evaluation of performance of job but the evaluation of performance of employee on the job.Performance  is the systematic evaluation of employee's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a:t>
            </a:r>
          </a:p>
          <a:p>
            <a:pPr algn="just">
              <a:lnSpc>
                <a:spcPct val="150000"/>
              </a:lnSpc>
            </a:pPr>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Methods of performance evaluation</a:t>
            </a:r>
            <a:endParaRPr lang="en-US" sz="2800" dirty="0"/>
          </a:p>
        </p:txBody>
      </p:sp>
      <p:sp>
        <p:nvSpPr>
          <p:cNvPr id="3" name="Content Placeholder 2"/>
          <p:cNvSpPr>
            <a:spLocks noGrp="1"/>
          </p:cNvSpPr>
          <p:nvPr>
            <p:ph idx="1"/>
          </p:nvPr>
        </p:nvSpPr>
        <p:spPr/>
        <p:txBody>
          <a:bodyPr>
            <a:normAutofit/>
          </a:bodyPr>
          <a:lstStyle/>
          <a:p>
            <a:pPr>
              <a:lnSpc>
                <a:spcPct val="150000"/>
              </a:lnSpc>
              <a:buNone/>
            </a:pPr>
            <a:r>
              <a:rPr lang="en-US" sz="2400" dirty="0" smtClean="0">
                <a:latin typeface="Times New Roman" pitchFamily="18" charset="0"/>
                <a:cs typeface="Times New Roman" pitchFamily="18" charset="0"/>
              </a:rPr>
              <a:t>5 common performance evaluation</a:t>
            </a:r>
          </a:p>
          <a:p>
            <a:pPr lvl="1">
              <a:lnSpc>
                <a:spcPct val="150000"/>
              </a:lnSpc>
              <a:buFont typeface="Wingdings" pitchFamily="2" charset="2"/>
              <a:buChar char="Ø"/>
            </a:pPr>
            <a:r>
              <a:rPr lang="en-US" sz="2400" dirty="0" smtClean="0">
                <a:latin typeface="Times New Roman" pitchFamily="18" charset="0"/>
                <a:cs typeface="Times New Roman" pitchFamily="18" charset="0"/>
              </a:rPr>
              <a:t>	Self evaluation</a:t>
            </a:r>
          </a:p>
          <a:p>
            <a:pPr lvl="1">
              <a:lnSpc>
                <a:spcPct val="150000"/>
              </a:lnSpc>
              <a:buFont typeface="Wingdings" pitchFamily="2" charset="2"/>
              <a:buChar char="Ø"/>
            </a:pPr>
            <a:r>
              <a:rPr lang="en-US" sz="2400" dirty="0" smtClean="0">
                <a:latin typeface="Times New Roman" pitchFamily="18" charset="0"/>
                <a:cs typeface="Times New Roman" pitchFamily="18" charset="0"/>
              </a:rPr>
              <a:t>  Judgments</a:t>
            </a:r>
          </a:p>
          <a:p>
            <a:pPr lvl="1">
              <a:lnSpc>
                <a:spcPct val="150000"/>
              </a:lnSpc>
              <a:buFont typeface="Wingdings" pitchFamily="2" charset="2"/>
              <a:buChar char="Ø"/>
            </a:pPr>
            <a:r>
              <a:rPr lang="en-US" sz="2400" dirty="0" smtClean="0">
                <a:latin typeface="Times New Roman" pitchFamily="18" charset="0"/>
                <a:cs typeface="Times New Roman" pitchFamily="18" charset="0"/>
              </a:rPr>
              <a:t>  Wisdom</a:t>
            </a:r>
          </a:p>
          <a:p>
            <a:pPr lvl="1">
              <a:lnSpc>
                <a:spcPct val="150000"/>
              </a:lnSpc>
              <a:buFont typeface="Wingdings" pitchFamily="2" charset="2"/>
              <a:buChar char="Ø"/>
            </a:pPr>
            <a:r>
              <a:rPr lang="en-US" sz="2400" dirty="0" smtClean="0">
                <a:latin typeface="Times New Roman" pitchFamily="18" charset="0"/>
                <a:cs typeface="Times New Roman" pitchFamily="18" charset="0"/>
              </a:rPr>
              <a:t>  Creativity</a:t>
            </a:r>
          </a:p>
          <a:p>
            <a:pPr lvl="1">
              <a:lnSpc>
                <a:spcPct val="150000"/>
              </a:lnSpc>
              <a:buFont typeface="Wingdings" pitchFamily="2" charset="2"/>
              <a:buChar char="Ø"/>
            </a:pPr>
            <a:r>
              <a:rPr lang="en-US" sz="2400" dirty="0" smtClean="0">
                <a:latin typeface="Times New Roman" pitchFamily="18" charset="0"/>
                <a:cs typeface="Times New Roman" pitchFamily="18" charset="0"/>
              </a:rPr>
              <a:t> Skill based evaluation </a:t>
            </a:r>
          </a:p>
          <a:p>
            <a:pPr lvl="1">
              <a:lnSpc>
                <a:spcPct val="150000"/>
              </a:lnSpc>
              <a:buFont typeface="Wingdings" pitchFamily="2" charset="2"/>
              <a:buChar char="Ø"/>
            </a:pPr>
            <a:endParaRPr lang="en-US" sz="2400" dirty="0" smtClean="0">
              <a:latin typeface="Times New Roman" pitchFamily="18" charset="0"/>
              <a:cs typeface="Times New Roman" pitchFamily="18" charset="0"/>
            </a:endParaRPr>
          </a:p>
          <a:p>
            <a:pPr>
              <a:lnSpc>
                <a:spcPct val="150000"/>
              </a:lnSpc>
              <a:buNone/>
            </a:pP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PERFORMANCE OF HRM</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Performance  is the systematic evaluation of employee's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in the work place which includes employee's job performance and his potential for growth and development. Actually the performance appraisal is not the evaluation of performance of job but the evaluation of performance of employee on the job.Performance appraisal is the systematic evaluation of employee's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Control system</a:t>
            </a:r>
            <a:endParaRPr lang="en-US" sz="2800"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The control system must be suitable for the kind of activity intended to serve. </a:t>
            </a:r>
          </a:p>
          <a:p>
            <a:pPr algn="just">
              <a:lnSpc>
                <a:spcPct val="150000"/>
              </a:lnSpc>
            </a:pPr>
            <a:r>
              <a:rPr lang="en-US" sz="2400" dirty="0" smtClean="0">
                <a:latin typeface="Times New Roman" pitchFamily="18" charset="0"/>
                <a:cs typeface="Times New Roman" pitchFamily="18" charset="0"/>
              </a:rPr>
              <a:t> A system of control useful at a higher level of management will be different in scope and nature from that in use at the operative level.</a:t>
            </a:r>
          </a:p>
          <a:p>
            <a:pPr>
              <a:lnSpc>
                <a:spcPct val="150000"/>
              </a:lnSpc>
              <a:buNone/>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PROMOTION</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457200" indent="-457200" algn="just">
              <a:lnSpc>
                <a:spcPct val="150000"/>
              </a:lnSpc>
              <a:buFont typeface="+mj-lt"/>
              <a:buAutoNum type="arabicPeriod"/>
            </a:pPr>
            <a:r>
              <a:rPr lang="en-US" sz="2400" dirty="0" smtClean="0">
                <a:latin typeface="Times New Roman" pitchFamily="18" charset="0"/>
                <a:cs typeface="Times New Roman" pitchFamily="18" charset="0"/>
              </a:rPr>
              <a:t>Promotion is vertical movement of an employee within the organization. In other words</a:t>
            </a:r>
          </a:p>
          <a:p>
            <a:pPr marL="457200" indent="-457200" algn="just">
              <a:lnSpc>
                <a:spcPct val="150000"/>
              </a:lnSpc>
              <a:buFont typeface="+mj-lt"/>
              <a:buAutoNum type="arabicPeriod"/>
            </a:pPr>
            <a:r>
              <a:rPr lang="en-US" sz="2400" dirty="0" smtClean="0">
                <a:latin typeface="Times New Roman" pitchFamily="18" charset="0"/>
                <a:cs typeface="Times New Roman" pitchFamily="18" charset="0"/>
              </a:rPr>
              <a:t>promotion refers to the upward movement of an employee from one job to another higher one,</a:t>
            </a:r>
          </a:p>
          <a:p>
            <a:pPr marL="457200" indent="-457200" algn="just">
              <a:lnSpc>
                <a:spcPct val="150000"/>
              </a:lnSpc>
              <a:buFont typeface="+mj-lt"/>
              <a:buAutoNum type="arabicPeriod"/>
            </a:pPr>
            <a:r>
              <a:rPr lang="en-US" sz="2400" dirty="0" smtClean="0">
                <a:latin typeface="Times New Roman" pitchFamily="18" charset="0"/>
                <a:cs typeface="Times New Roman" pitchFamily="18" charset="0"/>
              </a:rPr>
              <a:t> with increase in salary, status and responsibilities.</a:t>
            </a:r>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METHODS OF PERFORMANCE EVALUATION</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buNone/>
            </a:pPr>
            <a:r>
              <a:rPr lang="en-US" dirty="0" smtClean="0">
                <a:latin typeface="Times New Roman" pitchFamily="18" charset="0"/>
                <a:cs typeface="Times New Roman" pitchFamily="18" charset="0"/>
              </a:rPr>
              <a:t>Six modern performance appraisal methods</a:t>
            </a:r>
          </a:p>
          <a:p>
            <a:pPr marL="514350" indent="-514350">
              <a:lnSpc>
                <a:spcPct val="150000"/>
              </a:lnSpc>
              <a:buFont typeface="+mj-lt"/>
              <a:buAutoNum type="arabicPeriod"/>
            </a:pPr>
            <a:r>
              <a:rPr lang="en-US" dirty="0" smtClean="0">
                <a:latin typeface="Times New Roman" pitchFamily="18" charset="0"/>
                <a:cs typeface="Times New Roman" pitchFamily="18" charset="0"/>
              </a:rPr>
              <a:t>Management by Objectives (MBO) .</a:t>
            </a:r>
          </a:p>
          <a:p>
            <a:pPr marL="514350" indent="-514350">
              <a:buFont typeface="+mj-lt"/>
              <a:buAutoNum type="arabicPeriod"/>
            </a:pPr>
            <a:r>
              <a:rPr lang="en-US" dirty="0" smtClean="0">
                <a:latin typeface="Times New Roman" pitchFamily="18" charset="0"/>
                <a:cs typeface="Times New Roman" pitchFamily="18" charset="0"/>
              </a:rPr>
              <a:t>360-Degree Feedback. </a:t>
            </a:r>
          </a:p>
          <a:p>
            <a:pPr marL="514350" indent="-514350">
              <a:buFont typeface="+mj-lt"/>
              <a:buAutoNum type="arabicPeriod"/>
            </a:pPr>
            <a:r>
              <a:rPr lang="en-US" dirty="0" smtClean="0">
                <a:latin typeface="Times New Roman" pitchFamily="18" charset="0"/>
                <a:cs typeface="Times New Roman" pitchFamily="18" charset="0"/>
              </a:rPr>
              <a:t>Assessment Centre Method. </a:t>
            </a:r>
          </a:p>
          <a:p>
            <a:pPr marL="514350" indent="-514350">
              <a:buFont typeface="+mj-lt"/>
              <a:buAutoNum type="arabicPeriod"/>
            </a:pPr>
            <a:r>
              <a:rPr lang="en-US" dirty="0" smtClean="0">
                <a:latin typeface="Times New Roman" pitchFamily="18" charset="0"/>
                <a:cs typeface="Times New Roman" pitchFamily="18" charset="0"/>
              </a:rPr>
              <a:t>Behaviorally Anchored Rating Scale (BARS) </a:t>
            </a:r>
          </a:p>
          <a:p>
            <a:pPr marL="514350" indent="-514350">
              <a:buFont typeface="+mj-lt"/>
              <a:buAutoNum type="arabicPeriod"/>
            </a:pPr>
            <a:r>
              <a:rPr lang="en-US" dirty="0" smtClean="0">
                <a:latin typeface="Times New Roman" pitchFamily="18" charset="0"/>
                <a:cs typeface="Times New Roman" pitchFamily="18" charset="0"/>
              </a:rPr>
              <a:t>Psychological Appraisals.</a:t>
            </a:r>
          </a:p>
          <a:p>
            <a:pPr marL="514350" indent="-514350">
              <a:buFont typeface="+mj-lt"/>
              <a:buAutoNum type="arabicPeriod"/>
            </a:pPr>
            <a:r>
              <a:rPr lang="en-US" dirty="0" smtClean="0">
                <a:latin typeface="Times New Roman" pitchFamily="18" charset="0"/>
                <a:cs typeface="Times New Roman" pitchFamily="18" charset="0"/>
              </a:rPr>
              <a:t>Human-Resource (Cost) Accounting Method</a:t>
            </a:r>
            <a:r>
              <a:rPr lang="en-US" dirty="0" smtClean="0"/>
              <a: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Types Of Promotion</a:t>
            </a:r>
            <a:br>
              <a:rPr lang="en-US" sz="2800" b="1" dirty="0" smtClean="0">
                <a:latin typeface="Times New Roman" pitchFamily="18" charset="0"/>
                <a:cs typeface="Times New Roman" pitchFamily="18" charset="0"/>
              </a:rPr>
            </a:b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Horizontal promotion: When an employee is shifted in the same category, it is called 'horizontal promotion'</a:t>
            </a:r>
          </a:p>
          <a:p>
            <a:pPr>
              <a:lnSpc>
                <a:spcPct val="150000"/>
              </a:lnSpc>
            </a:pPr>
            <a:r>
              <a:rPr lang="en-US" sz="2400" dirty="0" smtClean="0">
                <a:latin typeface="Times New Roman" pitchFamily="18" charset="0"/>
                <a:cs typeface="Times New Roman" pitchFamily="18" charset="0"/>
              </a:rPr>
              <a:t>Vertical Promotion</a:t>
            </a:r>
          </a:p>
          <a:p>
            <a:pPr>
              <a:lnSpc>
                <a:spcPct val="150000"/>
              </a:lnSpc>
            </a:pPr>
            <a:r>
              <a:rPr lang="en-US" sz="2400" dirty="0" smtClean="0">
                <a:latin typeface="Times New Roman" pitchFamily="18" charset="0"/>
                <a:cs typeface="Times New Roman" pitchFamily="18" charset="0"/>
              </a:rPr>
              <a:t>Dry Promotion</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Bases of promotion</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05400"/>
          </a:xfrm>
        </p:spPr>
        <p:txBody>
          <a:bodyPr>
            <a:normAutofit/>
          </a:bodyPr>
          <a:lstStyle/>
          <a:p>
            <a:pPr>
              <a:lnSpc>
                <a:spcPct val="150000"/>
              </a:lnSpc>
              <a:buNone/>
            </a:pP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Promotion may be on two bases: Merit based promotion: when the promotion takes place on the basis of an employee's performance in the current job. </a:t>
            </a:r>
          </a:p>
          <a:p>
            <a:pPr algn="just">
              <a:lnSpc>
                <a:spcPct val="150000"/>
              </a:lnSpc>
            </a:pPr>
            <a:r>
              <a:rPr lang="en-US" sz="2400" dirty="0" smtClean="0">
                <a:latin typeface="Times New Roman" pitchFamily="18" charset="0"/>
                <a:cs typeface="Times New Roman" pitchFamily="18" charset="0"/>
              </a:rPr>
              <a:t>It is done on the basis of his skills, knowledge and ability. Seniority based promotion: Here the employee who has given the long service in the organization gets promoted.</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Benefits of promotion</a:t>
            </a:r>
            <a:br>
              <a:rPr lang="en-US" sz="2800" b="1" dirty="0" smtClean="0">
                <a:latin typeface="Times New Roman" pitchFamily="18" charset="0"/>
                <a:cs typeface="Times New Roman" pitchFamily="18" charset="0"/>
              </a:rPr>
            </a:b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Creates differentiation.</a:t>
            </a:r>
          </a:p>
          <a:p>
            <a:pPr>
              <a:lnSpc>
                <a:spcPct val="150000"/>
              </a:lnSpc>
            </a:pPr>
            <a:r>
              <a:rPr lang="en-US" sz="2400" dirty="0" smtClean="0">
                <a:latin typeface="Times New Roman" pitchFamily="18" charset="0"/>
                <a:cs typeface="Times New Roman" pitchFamily="18" charset="0"/>
              </a:rPr>
              <a:t>Creates communication opportunity. </a:t>
            </a:r>
          </a:p>
          <a:p>
            <a:pPr>
              <a:lnSpc>
                <a:spcPct val="150000"/>
              </a:lnSpc>
            </a:pPr>
            <a:r>
              <a:rPr lang="en-US" sz="2400" dirty="0" smtClean="0">
                <a:latin typeface="Times New Roman" pitchFamily="18" charset="0"/>
                <a:cs typeface="Times New Roman" pitchFamily="18" charset="0"/>
              </a:rPr>
              <a:t>Creates word of mouth. </a:t>
            </a:r>
          </a:p>
          <a:p>
            <a:pPr>
              <a:lnSpc>
                <a:spcPct val="150000"/>
              </a:lnSpc>
            </a:pPr>
            <a:r>
              <a:rPr lang="en-US" sz="2400" dirty="0" smtClean="0">
                <a:latin typeface="Times New Roman" pitchFamily="18" charset="0"/>
                <a:cs typeface="Times New Roman" pitchFamily="18" charset="0"/>
              </a:rPr>
              <a:t>Creates a platform to cross-sell and </a:t>
            </a:r>
            <a:r>
              <a:rPr lang="en-US" sz="2400" dirty="0" err="1" smtClean="0">
                <a:latin typeface="Times New Roman" pitchFamily="18" charset="0"/>
                <a:cs typeface="Times New Roman" pitchFamily="18" charset="0"/>
              </a:rPr>
              <a:t>upsell</a:t>
            </a:r>
            <a:r>
              <a:rPr lang="en-US" sz="2400" dirty="0" smtClean="0">
                <a:latin typeface="Times New Roman" pitchFamily="18" charset="0"/>
                <a:cs typeface="Times New Roman" pitchFamily="18" charset="0"/>
              </a:rPr>
              <a:t>. </a:t>
            </a:r>
          </a:p>
          <a:p>
            <a:pPr>
              <a:lnSpc>
                <a:spcPct val="150000"/>
              </a:lnSpc>
            </a:pPr>
            <a:r>
              <a:rPr lang="en-US" sz="2400" dirty="0" smtClean="0">
                <a:latin typeface="Times New Roman" pitchFamily="18" charset="0"/>
                <a:cs typeface="Times New Roman" pitchFamily="18" charset="0"/>
              </a:rPr>
              <a:t>Creates a reason to buy.</a:t>
            </a:r>
          </a:p>
          <a:p>
            <a:pPr>
              <a:lnSpc>
                <a:spcPct val="150000"/>
              </a:lnSpc>
            </a:pPr>
            <a:r>
              <a:rPr lang="en-US" sz="2400" dirty="0" smtClean="0">
                <a:latin typeface="Times New Roman" pitchFamily="18" charset="0"/>
                <a:cs typeface="Times New Roman" pitchFamily="18" charset="0"/>
              </a:rPr>
              <a:t>Creates a focused marketing approach. </a:t>
            </a:r>
          </a:p>
          <a:p>
            <a:pPr>
              <a:lnSpc>
                <a:spcPct val="150000"/>
              </a:lnSpc>
            </a:pPr>
            <a:r>
              <a:rPr lang="en-US" sz="2400" dirty="0" smtClean="0">
                <a:latin typeface="Times New Roman" pitchFamily="18" charset="0"/>
                <a:cs typeface="Times New Roman" pitchFamily="18" charset="0"/>
              </a:rPr>
              <a:t>Creates greater revenue.</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Demotion</a:t>
            </a:r>
            <a:endParaRPr lang="en-US" sz="2800" dirty="0"/>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A demotion refers to a permanent reassignment to a lower position than the employee had worked previously. The position will generally have a lower level of responsibility or required skill, and a lower pay grade than the previous position.</a:t>
            </a:r>
          </a:p>
          <a:p>
            <a:pPr>
              <a:lnSpc>
                <a:spcPct val="150000"/>
              </a:lnSpc>
              <a:buNone/>
            </a:pP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Causes of Demotion</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525963"/>
          </a:xfrm>
        </p:spPr>
        <p:txBody>
          <a:bodyPr>
            <a:normAutofit lnSpcReduction="10000"/>
          </a:bodyPr>
          <a:lstStyle/>
          <a:p>
            <a:pPr>
              <a:lnSpc>
                <a:spcPct val="150000"/>
              </a:lnSpc>
              <a:buNone/>
            </a:pPr>
            <a:endParaRPr lang="en-US" sz="2400" dirty="0" smtClean="0">
              <a:latin typeface="Times New Roman" pitchFamily="18" charset="0"/>
              <a:cs typeface="Times New Roman" pitchFamily="18" charset="0"/>
            </a:endParaRPr>
          </a:p>
          <a:p>
            <a:pPr algn="just">
              <a:lnSpc>
                <a:spcPct val="150000"/>
              </a:lnSpc>
            </a:pPr>
            <a:r>
              <a:rPr lang="en-US" sz="2400" dirty="0" smtClean="0">
                <a:latin typeface="Times New Roman" pitchFamily="18" charset="0"/>
                <a:cs typeface="Times New Roman" pitchFamily="18" charset="0"/>
              </a:rPr>
              <a:t>Breach of Discipline: A breach of discipline may attract demotion as a punishment. </a:t>
            </a:r>
          </a:p>
          <a:p>
            <a:pPr algn="just">
              <a:lnSpc>
                <a:spcPct val="150000"/>
              </a:lnSpc>
            </a:pPr>
            <a:r>
              <a:rPr lang="en-US" sz="2400" dirty="0" smtClean="0">
                <a:latin typeface="Times New Roman" pitchFamily="18" charset="0"/>
                <a:cs typeface="Times New Roman" pitchFamily="18" charset="0"/>
              </a:rPr>
              <a:t> Inadequacy of Knowledge: A person may not be competent to perform his job properly. </a:t>
            </a:r>
          </a:p>
          <a:p>
            <a:pPr algn="just">
              <a:lnSpc>
                <a:spcPct val="150000"/>
              </a:lnSpc>
            </a:pPr>
            <a:r>
              <a:rPr lang="en-US" sz="2400" dirty="0" smtClean="0">
                <a:latin typeface="Times New Roman" pitchFamily="18" charset="0"/>
                <a:cs typeface="Times New Roman" pitchFamily="18" charset="0"/>
              </a:rPr>
              <a:t>Unable To Cope With Change: Now-a-days, there is a rapid change in technology and methods of work. </a:t>
            </a:r>
          </a:p>
          <a:p>
            <a:pPr algn="just">
              <a:lnSpc>
                <a:spcPct val="150000"/>
              </a:lnSpc>
            </a:pPr>
            <a:r>
              <a:rPr lang="en-US" sz="2400" dirty="0" err="1" smtClean="0">
                <a:latin typeface="Times New Roman" pitchFamily="18" charset="0"/>
                <a:cs typeface="Times New Roman" pitchFamily="18" charset="0"/>
              </a:rPr>
              <a:t>Organisational</a:t>
            </a:r>
            <a:r>
              <a:rPr lang="en-US" sz="2400" dirty="0" smtClean="0">
                <a:latin typeface="Times New Roman" pitchFamily="18" charset="0"/>
                <a:cs typeface="Times New Roman" pitchFamily="18" charset="0"/>
              </a:rPr>
              <a:t> Re-</a:t>
            </a:r>
            <a:r>
              <a:rPr lang="en-US" sz="2400" dirty="0" err="1" smtClean="0">
                <a:latin typeface="Times New Roman" pitchFamily="18" charset="0"/>
                <a:cs typeface="Times New Roman" pitchFamily="18" charset="0"/>
              </a:rPr>
              <a:t>Organisation</a:t>
            </a:r>
            <a:r>
              <a:rPr lang="en-US" sz="2400" dirty="0" smtClean="0">
                <a:latin typeface="Times New Roman" pitchFamily="18" charset="0"/>
                <a:cs typeface="Times New Roman" pitchFamily="18" charset="0"/>
              </a:rPr>
              <a:t>:</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Here are our top tips for dealing with demotions in your workplace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Hire and Promote With Care.</a:t>
            </a:r>
          </a:p>
          <a:p>
            <a:pPr>
              <a:lnSpc>
                <a:spcPct val="150000"/>
              </a:lnSpc>
            </a:pPr>
            <a:r>
              <a:rPr lang="en-US" sz="2400" dirty="0" smtClean="0">
                <a:latin typeface="Times New Roman" pitchFamily="18" charset="0"/>
                <a:cs typeface="Times New Roman" pitchFamily="18" charset="0"/>
              </a:rPr>
              <a:t>Evaluate if this is the Right Decision. </a:t>
            </a:r>
          </a:p>
          <a:p>
            <a:pPr>
              <a:lnSpc>
                <a:spcPct val="150000"/>
              </a:lnSpc>
            </a:pPr>
            <a:r>
              <a:rPr lang="en-US" sz="2400" dirty="0" smtClean="0">
                <a:latin typeface="Times New Roman" pitchFamily="18" charset="0"/>
                <a:cs typeface="Times New Roman" pitchFamily="18" charset="0"/>
              </a:rPr>
              <a:t>Speaking to the Employee. </a:t>
            </a:r>
          </a:p>
          <a:p>
            <a:pPr>
              <a:lnSpc>
                <a:spcPct val="150000"/>
              </a:lnSpc>
            </a:pPr>
            <a:r>
              <a:rPr lang="en-US" sz="2400" dirty="0" smtClean="0">
                <a:latin typeface="Times New Roman" pitchFamily="18" charset="0"/>
                <a:cs typeface="Times New Roman" pitchFamily="18" charset="0"/>
              </a:rPr>
              <a:t>Maintain Dignity. </a:t>
            </a:r>
          </a:p>
          <a:p>
            <a:pPr>
              <a:lnSpc>
                <a:spcPct val="150000"/>
              </a:lnSpc>
            </a:pPr>
            <a:r>
              <a:rPr lang="en-US" sz="2400" dirty="0" smtClean="0">
                <a:latin typeface="Times New Roman" pitchFamily="18" charset="0"/>
                <a:cs typeface="Times New Roman" pitchFamily="18" charset="0"/>
              </a:rPr>
              <a:t>Help Your Employee Thrive.</a:t>
            </a:r>
          </a:p>
          <a:p>
            <a:pPr>
              <a:lnSpc>
                <a:spcPct val="150000"/>
              </a:lnSpc>
            </a:pPr>
            <a:r>
              <a:rPr lang="en-US" sz="2400" dirty="0" smtClean="0">
                <a:latin typeface="Times New Roman" pitchFamily="18" charset="0"/>
                <a:cs typeface="Times New Roman" pitchFamily="18" charset="0"/>
              </a:rPr>
              <a:t>Avoid Risk.</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Transfer &amp; separation</a:t>
            </a:r>
            <a:endParaRPr lang="en-US" sz="2800" b="1" dirty="0"/>
          </a:p>
        </p:txBody>
      </p:sp>
      <p:sp>
        <p:nvSpPr>
          <p:cNvPr id="3" name="Content Placeholder 2"/>
          <p:cNvSpPr>
            <a:spLocks noGrp="1"/>
          </p:cNvSpPr>
          <p:nvPr>
            <p:ph idx="1"/>
          </p:nvPr>
        </p:nvSpPr>
        <p:spPr>
          <a:xfrm>
            <a:off x="457200" y="914400"/>
            <a:ext cx="8229600" cy="5486400"/>
          </a:xfrm>
        </p:spPr>
        <p:txBody>
          <a:bodyPr>
            <a:normAutofit/>
          </a:bodyPr>
          <a:lstStyle/>
          <a:p>
            <a:pPr>
              <a:lnSpc>
                <a:spcPct val="150000"/>
              </a:lnSpc>
            </a:pPr>
            <a:endParaRPr lang="en-US" sz="2800" dirty="0" smtClean="0">
              <a:latin typeface="Times New Roman" pitchFamily="18" charset="0"/>
              <a:cs typeface="Times New Roman" pitchFamily="18" charset="0"/>
            </a:endParaRPr>
          </a:p>
          <a:p>
            <a:pPr>
              <a:lnSpc>
                <a:spcPct val="150000"/>
              </a:lnSpc>
            </a:pPr>
            <a:endParaRPr lang="en-US" sz="2800" dirty="0" smtClean="0">
              <a:latin typeface="Times New Roman" pitchFamily="18" charset="0"/>
              <a:cs typeface="Times New Roman" pitchFamily="18" charset="0"/>
            </a:endParaRPr>
          </a:p>
          <a:p>
            <a:pPr>
              <a:lnSpc>
                <a:spcPct val="150000"/>
              </a:lnSpc>
            </a:pPr>
            <a:r>
              <a:rPr lang="en-US" sz="2800" dirty="0" smtClean="0">
                <a:latin typeface="Times New Roman" pitchFamily="18" charset="0"/>
                <a:cs typeface="Times New Roman" pitchFamily="18" charset="0"/>
              </a:rPr>
              <a:t>It involves movement of employee from one job to another within an organization while being in the same level of hierarchy, requiring similar skills, involving same level of authority and responsibility and similar pay.</a:t>
            </a:r>
          </a:p>
          <a:p>
            <a:pPr>
              <a:lnSpc>
                <a:spcPct val="150000"/>
              </a:lnSpc>
              <a:buNone/>
            </a:pPr>
            <a:endParaRPr lang="en-US" sz="28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Types of Separation</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Separation of an employee exists when the service of an employee comes to an end because of one reason or other. </a:t>
            </a:r>
          </a:p>
          <a:p>
            <a:pPr>
              <a:lnSpc>
                <a:spcPct val="150000"/>
              </a:lnSpc>
            </a:pPr>
            <a:r>
              <a:rPr lang="en-US" sz="2400" dirty="0" smtClean="0">
                <a:latin typeface="Times New Roman" pitchFamily="18" charset="0"/>
                <a:cs typeface="Times New Roman" pitchFamily="18" charset="0"/>
              </a:rPr>
              <a:t>Separation arises due to resignation; lay off, dismissal and retirement. Types of separation: </a:t>
            </a:r>
            <a:r>
              <a:rPr lang="en-US" sz="24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Resignation: when the employee himself initiates the separation then it is termed as separation</a:t>
            </a:r>
            <a:endParaRPr lang="en-US"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IMPLICATIONS OF JOB CHANGE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endParaRPr lang="en-US" sz="2400" dirty="0" smtClean="0">
              <a:latin typeface="Times New Roman" pitchFamily="18" charset="0"/>
              <a:cs typeface="Times New Roman" pitchFamily="18" charset="0"/>
            </a:endParaRPr>
          </a:p>
          <a:p>
            <a:pPr>
              <a:lnSpc>
                <a:spcPct val="150000"/>
              </a:lnSpc>
            </a:pPr>
            <a:r>
              <a:rPr lang="en-US" sz="2400" dirty="0" smtClean="0">
                <a:latin typeface="Times New Roman" pitchFamily="18" charset="0"/>
                <a:cs typeface="Times New Roman" pitchFamily="18" charset="0"/>
              </a:rPr>
              <a:t>Changing your job can feel a risky and anxious experience. There may be many reasons why you are changing your job; dissatisfaction at a lack of prospects, wanting more pay or responsibility, feeling undervalued or simply relishing a new challenge</a:t>
            </a:r>
            <a:endParaRPr lang="en-US" sz="24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IMPLICATIONS OF JOB CHANGE</a:t>
            </a:r>
            <a:endParaRPr lang="en-US" sz="2800" dirty="0"/>
          </a:p>
        </p:txBody>
      </p:sp>
      <p:sp>
        <p:nvSpPr>
          <p:cNvPr id="3" name="Content Placeholder 2"/>
          <p:cNvSpPr>
            <a:spLocks noGrp="1"/>
          </p:cNvSpPr>
          <p:nvPr>
            <p:ph idx="1"/>
          </p:nvPr>
        </p:nvSpPr>
        <p:spPr/>
        <p:txBody>
          <a:bodyPr>
            <a:normAutofit fontScale="92500"/>
          </a:bodyPr>
          <a:lstStyle/>
          <a:p>
            <a:pPr algn="just">
              <a:lnSpc>
                <a:spcPct val="150000"/>
              </a:lnSpc>
            </a:pPr>
            <a:r>
              <a:rPr lang="en-US" sz="2400" dirty="0" smtClean="0">
                <a:latin typeface="Times New Roman" pitchFamily="18" charset="0"/>
                <a:cs typeface="Times New Roman" pitchFamily="18" charset="0"/>
              </a:rPr>
              <a:t>Good reasons for requesting a job transfer range from career advancement and learning new skills to resolving conflict in your current department.</a:t>
            </a:r>
          </a:p>
          <a:p>
            <a:pPr algn="just">
              <a:lnSpc>
                <a:spcPct val="150000"/>
              </a:lnSpc>
            </a:pPr>
            <a:r>
              <a:rPr lang="en-US" sz="2400" dirty="0" smtClean="0">
                <a:latin typeface="Times New Roman" pitchFamily="18" charset="0"/>
                <a:cs typeface="Times New Roman" pitchFamily="18" charset="0"/>
              </a:rPr>
              <a:t>Acquire New Skills. </a:t>
            </a:r>
          </a:p>
          <a:p>
            <a:pPr algn="just">
              <a:lnSpc>
                <a:spcPct val="150000"/>
              </a:lnSpc>
            </a:pPr>
            <a:r>
              <a:rPr lang="en-US" sz="2400" dirty="0" smtClean="0">
                <a:latin typeface="Times New Roman" pitchFamily="18" charset="0"/>
                <a:cs typeface="Times New Roman" pitchFamily="18" charset="0"/>
              </a:rPr>
              <a:t>Advancement to a Higher-level Position. </a:t>
            </a:r>
          </a:p>
          <a:p>
            <a:pPr algn="just">
              <a:lnSpc>
                <a:spcPct val="150000"/>
              </a:lnSpc>
            </a:pPr>
            <a:r>
              <a:rPr lang="en-US" sz="2400" dirty="0" smtClean="0">
                <a:latin typeface="Times New Roman" pitchFamily="18" charset="0"/>
                <a:cs typeface="Times New Roman" pitchFamily="18" charset="0"/>
              </a:rPr>
              <a:t>Exploring Career Options. </a:t>
            </a:r>
          </a:p>
          <a:p>
            <a:pPr algn="just">
              <a:lnSpc>
                <a:spcPct val="150000"/>
              </a:lnSpc>
            </a:pPr>
            <a:r>
              <a:rPr lang="en-US" sz="2400" dirty="0" smtClean="0">
                <a:latin typeface="Times New Roman" pitchFamily="18" charset="0"/>
                <a:cs typeface="Times New Roman" pitchFamily="18" charset="0"/>
              </a:rPr>
              <a:t>Resolving Workplace Conflict. </a:t>
            </a:r>
          </a:p>
          <a:p>
            <a:pPr algn="just">
              <a:lnSpc>
                <a:spcPct val="150000"/>
              </a:lnSpc>
            </a:pPr>
            <a:r>
              <a:rPr lang="en-US" sz="2400" dirty="0" smtClean="0">
                <a:latin typeface="Times New Roman" pitchFamily="18" charset="0"/>
                <a:cs typeface="Times New Roman" pitchFamily="18" charset="0"/>
              </a:rPr>
              <a:t>Job Security.</a:t>
            </a:r>
          </a:p>
          <a:p>
            <a:pPr>
              <a:lnSpc>
                <a:spcPct val="150000"/>
              </a:lnSpc>
            </a:pP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MBO method of performance appraisal</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457200" indent="-457200" algn="just">
              <a:lnSpc>
                <a:spcPct val="150000"/>
              </a:lnSpc>
              <a:buFont typeface="+mj-lt"/>
              <a:buAutoNum type="arabicPeriod"/>
            </a:pPr>
            <a:r>
              <a:rPr lang="en-US" sz="2800" dirty="0" smtClean="0">
                <a:latin typeface="Times New Roman" pitchFamily="18" charset="0"/>
                <a:cs typeface="Times New Roman" pitchFamily="18" charset="0"/>
              </a:rPr>
              <a:t>Management by objectives – commonly referred to as MBO is a performance appraisal method that determines how closely aligned an employee's goals are to organizational goals.</a:t>
            </a:r>
          </a:p>
          <a:p>
            <a:pPr marL="457200" indent="-457200" algn="just">
              <a:lnSpc>
                <a:spcPct val="150000"/>
              </a:lnSpc>
              <a:buFont typeface="+mj-lt"/>
              <a:buAutoNum type="arabicPeriod"/>
            </a:pPr>
            <a:r>
              <a:rPr lang="en-US" sz="2800" dirty="0" smtClean="0">
                <a:latin typeface="Times New Roman" pitchFamily="18" charset="0"/>
                <a:cs typeface="Times New Roman" pitchFamily="18" charset="0"/>
              </a:rPr>
              <a:t> MBO appraisals are suitable for measuring quantitative and qualitative output of high-level employees.</a:t>
            </a:r>
          </a:p>
          <a:p>
            <a:pPr>
              <a:lnSpc>
                <a:spcPct val="150000"/>
              </a:lnSpc>
            </a:pP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Reasons for transferring Jobs within a Company</a:t>
            </a:r>
            <a:endParaRPr lang="en-IN" sz="2800" b="1" dirty="0"/>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Life change</a:t>
            </a:r>
          </a:p>
          <a:p>
            <a:pPr>
              <a:lnSpc>
                <a:spcPct val="150000"/>
              </a:lnSpc>
            </a:pPr>
            <a:r>
              <a:rPr lang="en-US" sz="2400" dirty="0" smtClean="0">
                <a:latin typeface="Times New Roman" pitchFamily="18" charset="0"/>
                <a:cs typeface="Times New Roman" pitchFamily="18" charset="0"/>
              </a:rPr>
              <a:t>Seeking growth</a:t>
            </a:r>
          </a:p>
          <a:p>
            <a:pPr>
              <a:lnSpc>
                <a:spcPct val="150000"/>
              </a:lnSpc>
            </a:pPr>
            <a:r>
              <a:rPr lang="en-US" sz="2400" dirty="0" smtClean="0">
                <a:latin typeface="Times New Roman" pitchFamily="18" charset="0"/>
                <a:cs typeface="Times New Roman" pitchFamily="18" charset="0"/>
              </a:rPr>
              <a:t>Improving chances for a promotion. </a:t>
            </a:r>
          </a:p>
          <a:p>
            <a:pPr>
              <a:lnSpc>
                <a:spcPct val="150000"/>
              </a:lnSpc>
            </a:pPr>
            <a:r>
              <a:rPr lang="en-US" sz="2400" dirty="0" smtClean="0">
                <a:latin typeface="Times New Roman" pitchFamily="18" charset="0"/>
                <a:cs typeface="Times New Roman" pitchFamily="18" charset="0"/>
              </a:rPr>
              <a:t>Improving job security. </a:t>
            </a:r>
          </a:p>
          <a:p>
            <a:pPr>
              <a:lnSpc>
                <a:spcPct val="150000"/>
              </a:lnSpc>
            </a:pPr>
            <a:r>
              <a:rPr lang="en-US" sz="2400" dirty="0" smtClean="0">
                <a:latin typeface="Times New Roman" pitchFamily="18" charset="0"/>
                <a:cs typeface="Times New Roman" pitchFamily="18" charset="0"/>
              </a:rPr>
              <a:t>Improving work-life balance</a:t>
            </a:r>
            <a:endParaRPr lang="en-IN"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pPr algn="l">
              <a:lnSpc>
                <a:spcPct val="150000"/>
              </a:lnSpc>
            </a:pPr>
            <a:r>
              <a:rPr lang="en-US" sz="24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Types of Transfers</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1. Production Transfer: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2. Replacement Transfer: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3Versatility Transfer:</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4. Shift Transfer:.</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5. Penal Transfer: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6. Remedial Transfer:</a:t>
            </a:r>
            <a:r>
              <a:rPr lang="en-US" sz="2400" dirty="0" smtClean="0"/>
              <a:t/>
            </a:r>
            <a:br>
              <a:rPr lang="en-US" sz="2400" dirty="0" smtClean="0"/>
            </a:br>
            <a:endParaRPr 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Control  process</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tabLst>
                <a:tab pos="2170113" algn="l"/>
              </a:tabLst>
            </a:pPr>
            <a:r>
              <a:rPr lang="en-US" sz="2400" dirty="0" smtClean="0">
                <a:latin typeface="Times New Roman" pitchFamily="18" charset="0"/>
                <a:cs typeface="Times New Roman" pitchFamily="18" charset="0"/>
              </a:rPr>
              <a:t>Control is a management process to aim at achieving defined goals within an established timetable, and comprises of three components:</a:t>
            </a:r>
          </a:p>
          <a:p>
            <a:pPr>
              <a:lnSpc>
                <a:spcPct val="150000"/>
              </a:lnSpc>
              <a:buNone/>
              <a:tabLst>
                <a:tab pos="2170113" algn="l"/>
              </a:tabLst>
            </a:pPr>
            <a:r>
              <a:rPr lang="en-US" sz="2400" dirty="0" smtClean="0">
                <a:latin typeface="Times New Roman" pitchFamily="18" charset="0"/>
                <a:cs typeface="Times New Roman" pitchFamily="18" charset="0"/>
              </a:rPr>
              <a:t> (1) setting standards</a:t>
            </a:r>
          </a:p>
          <a:p>
            <a:pPr>
              <a:lnSpc>
                <a:spcPct val="150000"/>
              </a:lnSpc>
              <a:buNone/>
              <a:tabLst>
                <a:tab pos="2170113" algn="l"/>
              </a:tabLst>
            </a:pPr>
            <a:r>
              <a:rPr lang="en-US" sz="2400" dirty="0" smtClean="0">
                <a:latin typeface="Times New Roman" pitchFamily="18" charset="0"/>
                <a:cs typeface="Times New Roman" pitchFamily="18" charset="0"/>
              </a:rPr>
              <a:t> (2) measuring actual performance, and </a:t>
            </a:r>
          </a:p>
          <a:p>
            <a:pPr>
              <a:lnSpc>
                <a:spcPct val="150000"/>
              </a:lnSpc>
              <a:buNone/>
              <a:tabLst>
                <a:tab pos="2170113" algn="l"/>
              </a:tabLst>
            </a:pPr>
            <a:r>
              <a:rPr lang="en-US" sz="2400" dirty="0" smtClean="0">
                <a:latin typeface="Times New Roman" pitchFamily="18" charset="0"/>
                <a:cs typeface="Times New Roman" pitchFamily="18" charset="0"/>
              </a:rPr>
              <a:t>(3) taking corrective action.</a:t>
            </a:r>
            <a:endParaRPr lang="en-US" sz="24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Types of Control Process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lnSpc>
                <a:spcPct val="150000"/>
              </a:lnSpc>
              <a:buAutoNum type="arabicParenBoth"/>
            </a:pPr>
            <a:r>
              <a:rPr lang="en-US" sz="2800" dirty="0" smtClean="0">
                <a:latin typeface="Times New Roman" pitchFamily="18" charset="0"/>
                <a:cs typeface="Times New Roman" pitchFamily="18" charset="0"/>
              </a:rPr>
              <a:t>Establish standards,</a:t>
            </a:r>
          </a:p>
          <a:p>
            <a:pPr marL="514350" indent="-514350">
              <a:lnSpc>
                <a:spcPct val="150000"/>
              </a:lnSpc>
              <a:buAutoNum type="arabicParenBoth"/>
            </a:pPr>
            <a:r>
              <a:rPr lang="en-US" sz="2800" dirty="0" smtClean="0">
                <a:latin typeface="Times New Roman" pitchFamily="18" charset="0"/>
                <a:cs typeface="Times New Roman" pitchFamily="18" charset="0"/>
              </a:rPr>
              <a:t>Measure performance, </a:t>
            </a:r>
          </a:p>
          <a:p>
            <a:pPr marL="514350" indent="-514350">
              <a:lnSpc>
                <a:spcPct val="150000"/>
              </a:lnSpc>
              <a:buAutoNum type="arabicParenBoth"/>
            </a:pPr>
            <a:r>
              <a:rPr lang="en-US" sz="2800" dirty="0" smtClean="0">
                <a:latin typeface="Times New Roman" pitchFamily="18" charset="0"/>
                <a:cs typeface="Times New Roman" pitchFamily="18" charset="0"/>
              </a:rPr>
              <a:t>Compare actual performance with standards and identify any deviations,</a:t>
            </a:r>
          </a:p>
          <a:p>
            <a:pPr marL="514350" indent="-514350">
              <a:lnSpc>
                <a:spcPct val="150000"/>
              </a:lnSpc>
              <a:buAutoNum type="arabicParenBoth"/>
            </a:pPr>
            <a:r>
              <a:rPr lang="en-US" sz="2800" dirty="0" smtClean="0">
                <a:latin typeface="Times New Roman" pitchFamily="18" charset="0"/>
                <a:cs typeface="Times New Roman" pitchFamily="18" charset="0"/>
              </a:rPr>
              <a:t> Determine the reason for deviations,</a:t>
            </a:r>
          </a:p>
          <a:p>
            <a:pPr marL="514350" indent="-514350">
              <a:lnSpc>
                <a:spcPct val="150000"/>
              </a:lnSpc>
              <a:buAutoNum type="arabicParenBoth"/>
            </a:pPr>
            <a:r>
              <a:rPr lang="en-US" sz="2800" dirty="0" smtClean="0">
                <a:latin typeface="Times New Roman" pitchFamily="18" charset="0"/>
                <a:cs typeface="Times New Roman" pitchFamily="18" charset="0"/>
              </a:rPr>
              <a:t> Take corrective action, if needed.</a:t>
            </a:r>
            <a:endParaRPr lang="en-US" sz="28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Three basic steps in a control process: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Establishing standards.</a:t>
            </a:r>
          </a:p>
          <a:p>
            <a:r>
              <a:rPr lang="en-US" dirty="0" smtClean="0">
                <a:latin typeface="Times New Roman" pitchFamily="18" charset="0"/>
                <a:cs typeface="Times New Roman" pitchFamily="18" charset="0"/>
              </a:rPr>
              <a:t>Measuring and comparing actual results against standards.</a:t>
            </a:r>
          </a:p>
          <a:p>
            <a:r>
              <a:rPr lang="en-US" dirty="0" smtClean="0">
                <a:latin typeface="Times New Roman" pitchFamily="18" charset="0"/>
                <a:cs typeface="Times New Roman" pitchFamily="18" charset="0"/>
              </a:rPr>
              <a:t>Taking corrective action.</a:t>
            </a:r>
          </a:p>
          <a:p>
            <a:endParaRPr lang="en-US" sz="48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800" b="1" dirty="0" smtClean="0">
                <a:latin typeface="Times New Roman" pitchFamily="18" charset="0"/>
                <a:cs typeface="Times New Roman" pitchFamily="18" charset="0"/>
              </a:rPr>
              <a:t>Transfer</a:t>
            </a:r>
            <a:endParaRPr lang="en-IN" sz="4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fontAlgn="base">
              <a:lnSpc>
                <a:spcPct val="150000"/>
              </a:lnSpc>
            </a:pPr>
            <a:r>
              <a:rPr lang="en-IN" sz="2400" dirty="0" smtClean="0">
                <a:latin typeface="Times New Roman" pitchFamily="18" charset="0"/>
                <a:cs typeface="Times New Roman" pitchFamily="18" charset="0"/>
              </a:rPr>
              <a:t>change in job assignment- horizontal or lateral movement of an employee from one job to another in the same organization without much change in his status or pay package. </a:t>
            </a:r>
          </a:p>
          <a:p>
            <a:pPr algn="just" fontAlgn="base">
              <a:lnSpc>
                <a:spcPct val="150000"/>
              </a:lnSpc>
            </a:pPr>
            <a:r>
              <a:rPr lang="en-IN" sz="2400" dirty="0" smtClean="0">
                <a:latin typeface="Times New Roman" pitchFamily="18" charset="0"/>
                <a:cs typeface="Times New Roman" pitchFamily="18" charset="0"/>
              </a:rPr>
              <a:t>Transfer causes a shift of individual from one job to another without there being any marked change in his responsibilities, skills and other benefits.</a:t>
            </a:r>
          </a:p>
          <a:p>
            <a:pPr algn="just">
              <a:lnSpc>
                <a:spcPct val="150000"/>
              </a:lnSpc>
            </a:pPr>
            <a:endParaRPr lang="en-IN" sz="24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latin typeface="Times New Roman" pitchFamily="18" charset="0"/>
                <a:cs typeface="Times New Roman" pitchFamily="18" charset="0"/>
              </a:rPr>
              <a:t>Objective of Transfer</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nSpc>
                <a:spcPct val="150000"/>
              </a:lnSpc>
            </a:pPr>
            <a:r>
              <a:rPr lang="en-IN" sz="2400" dirty="0" smtClean="0">
                <a:latin typeface="Times New Roman" pitchFamily="18" charset="0"/>
                <a:cs typeface="Times New Roman" pitchFamily="18" charset="0"/>
              </a:rPr>
              <a:t>1. To meet or </a:t>
            </a:r>
            <a:r>
              <a:rPr lang="en-IN" sz="2400" dirty="0" err="1" smtClean="0">
                <a:latin typeface="Times New Roman" pitchFamily="18" charset="0"/>
                <a:cs typeface="Times New Roman" pitchFamily="18" charset="0"/>
              </a:rPr>
              <a:t>fulfill</a:t>
            </a:r>
            <a:r>
              <a:rPr lang="en-IN" sz="2400" dirty="0" smtClean="0">
                <a:latin typeface="Times New Roman" pitchFamily="18" charset="0"/>
                <a:cs typeface="Times New Roman" pitchFamily="18" charset="0"/>
              </a:rPr>
              <a:t> organizational needs </a:t>
            </a:r>
          </a:p>
          <a:p>
            <a:pPr>
              <a:lnSpc>
                <a:spcPct val="150000"/>
              </a:lnSpc>
            </a:pPr>
            <a:r>
              <a:rPr lang="en-IN" sz="2400" dirty="0" smtClean="0">
                <a:latin typeface="Times New Roman" pitchFamily="18" charset="0"/>
                <a:cs typeface="Times New Roman" pitchFamily="18" charset="0"/>
              </a:rPr>
              <a:t>2. To satisfy employee needs </a:t>
            </a:r>
          </a:p>
          <a:p>
            <a:pPr>
              <a:lnSpc>
                <a:spcPct val="150000"/>
              </a:lnSpc>
            </a:pPr>
            <a:r>
              <a:rPr lang="en-IN" sz="2400" dirty="0" smtClean="0">
                <a:latin typeface="Times New Roman" pitchFamily="18" charset="0"/>
                <a:cs typeface="Times New Roman" pitchFamily="18" charset="0"/>
              </a:rPr>
              <a:t>3. To adjust the workforce </a:t>
            </a:r>
          </a:p>
          <a:p>
            <a:pPr>
              <a:lnSpc>
                <a:spcPct val="150000"/>
              </a:lnSpc>
            </a:pPr>
            <a:r>
              <a:rPr lang="en-IN" sz="2400" dirty="0" smtClean="0">
                <a:latin typeface="Times New Roman" pitchFamily="18" charset="0"/>
                <a:cs typeface="Times New Roman" pitchFamily="18" charset="0"/>
              </a:rPr>
              <a:t>4. To reduce monotony and to make the employees versatile </a:t>
            </a:r>
          </a:p>
          <a:p>
            <a:pPr>
              <a:lnSpc>
                <a:spcPct val="150000"/>
              </a:lnSpc>
            </a:pPr>
            <a:r>
              <a:rPr lang="en-IN" sz="2400" dirty="0" smtClean="0">
                <a:latin typeface="Times New Roman" pitchFamily="18" charset="0"/>
                <a:cs typeface="Times New Roman" pitchFamily="18" charset="0"/>
              </a:rPr>
              <a:t>5. For effective use of employees </a:t>
            </a:r>
          </a:p>
          <a:p>
            <a:pPr>
              <a:lnSpc>
                <a:spcPct val="150000"/>
              </a:lnSpc>
            </a:pPr>
            <a:r>
              <a:rPr lang="en-IN" sz="2400" dirty="0" smtClean="0">
                <a:latin typeface="Times New Roman" pitchFamily="18" charset="0"/>
                <a:cs typeface="Times New Roman" pitchFamily="18" charset="0"/>
              </a:rPr>
              <a:t>6. To punish Employees </a:t>
            </a:r>
          </a:p>
          <a:p>
            <a:pPr>
              <a:lnSpc>
                <a:spcPct val="150000"/>
              </a:lnSpc>
            </a:pPr>
            <a:r>
              <a:rPr lang="en-IN" sz="2400" dirty="0" smtClean="0">
                <a:latin typeface="Times New Roman" pitchFamily="18" charset="0"/>
                <a:cs typeface="Times New Roman" pitchFamily="18" charset="0"/>
              </a:rPr>
              <a:t>7. To give the relief to the employees</a:t>
            </a:r>
          </a:p>
          <a:p>
            <a:pPr>
              <a:lnSpc>
                <a:spcPct val="150000"/>
              </a:lnSpc>
            </a:pPr>
            <a:r>
              <a:rPr lang="en-IN" sz="2400" dirty="0" smtClean="0">
                <a:latin typeface="Times New Roman" pitchFamily="18" charset="0"/>
                <a:cs typeface="Times New Roman" pitchFamily="18" charset="0"/>
              </a:rPr>
              <a:t>8. To improve employees background by placing them in different jobs of various departments and units.</a:t>
            </a:r>
            <a:endParaRPr lang="en-IN" sz="24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latin typeface="Times New Roman" pitchFamily="18" charset="0"/>
                <a:cs typeface="Times New Roman" pitchFamily="18" charset="0"/>
              </a:rPr>
              <a:t>Purpose of Transfer</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533400" y="1447800"/>
            <a:ext cx="8229600" cy="4876800"/>
          </a:xfrm>
        </p:spPr>
        <p:txBody>
          <a:bodyPr>
            <a:normAutofit/>
          </a:bodyPr>
          <a:lstStyle/>
          <a:p>
            <a:pPr marL="514350" indent="-514350">
              <a:buAutoNum type="arabicPeriod"/>
            </a:pPr>
            <a:r>
              <a:rPr lang="en-IN" sz="2800" dirty="0" smtClean="0">
                <a:latin typeface="Times New Roman" pitchFamily="18" charset="0"/>
                <a:cs typeface="Times New Roman" pitchFamily="18" charset="0"/>
              </a:rPr>
              <a:t>To Increase Productivity of Employees</a:t>
            </a:r>
          </a:p>
          <a:p>
            <a:pPr marL="514350" indent="-514350">
              <a:buNone/>
            </a:pPr>
            <a:r>
              <a:rPr lang="en-IN" sz="2800" dirty="0" smtClean="0">
                <a:latin typeface="Times New Roman" pitchFamily="18" charset="0"/>
                <a:cs typeface="Times New Roman" pitchFamily="18" charset="0"/>
              </a:rPr>
              <a:t>2. To Fulfil Employee’s Request</a:t>
            </a:r>
          </a:p>
          <a:p>
            <a:pPr marL="514350" indent="-514350">
              <a:buNone/>
            </a:pPr>
            <a:r>
              <a:rPr lang="en-IN" sz="2800" dirty="0" smtClean="0">
                <a:latin typeface="Times New Roman" pitchFamily="18" charset="0"/>
                <a:cs typeface="Times New Roman" pitchFamily="18" charset="0"/>
              </a:rPr>
              <a:t>3. To Meet Organisational Requirements</a:t>
            </a:r>
          </a:p>
          <a:p>
            <a:pPr marL="514350" indent="-514350">
              <a:buNone/>
            </a:pPr>
            <a:r>
              <a:rPr lang="en-IN" sz="2800" dirty="0" smtClean="0">
                <a:latin typeface="Times New Roman" pitchFamily="18" charset="0"/>
                <a:cs typeface="Times New Roman" pitchFamily="18" charset="0"/>
              </a:rPr>
              <a:t>4. Maintenance of a Tenure System</a:t>
            </a:r>
          </a:p>
          <a:p>
            <a:pPr marL="514350" indent="-514350">
              <a:buNone/>
            </a:pPr>
            <a:r>
              <a:rPr lang="en-IN" sz="2800" dirty="0" smtClean="0">
                <a:latin typeface="Times New Roman" pitchFamily="18" charset="0"/>
                <a:cs typeface="Times New Roman" pitchFamily="18" charset="0"/>
              </a:rPr>
              <a:t>5. For Adjusting the Work Force</a:t>
            </a:r>
          </a:p>
          <a:p>
            <a:pPr marL="514350" indent="-514350">
              <a:buNone/>
            </a:pPr>
            <a:r>
              <a:rPr lang="en-IN" sz="2800" dirty="0" smtClean="0">
                <a:latin typeface="Times New Roman" pitchFamily="18" charset="0"/>
                <a:cs typeface="Times New Roman" pitchFamily="18" charset="0"/>
              </a:rPr>
              <a:t>6. For Penalising Employees</a:t>
            </a:r>
          </a:p>
          <a:p>
            <a:pPr marL="514350" indent="-514350">
              <a:buNone/>
            </a:pPr>
            <a:r>
              <a:rPr lang="en-IN" sz="2800" dirty="0" smtClean="0">
                <a:latin typeface="Times New Roman" pitchFamily="18" charset="0"/>
                <a:cs typeface="Times New Roman" pitchFamily="18" charset="0"/>
              </a:rPr>
              <a:t>7. For Adjusting the Employee’s Timing</a:t>
            </a:r>
          </a:p>
          <a:p>
            <a:pPr marL="514350" indent="-514350">
              <a:buNone/>
            </a:pPr>
            <a:r>
              <a:rPr lang="en-IN" sz="2800" dirty="0" smtClean="0">
                <a:latin typeface="Times New Roman" pitchFamily="18" charset="0"/>
                <a:cs typeface="Times New Roman" pitchFamily="18" charset="0"/>
              </a:rPr>
              <a:t>8. To Make Employee’s more Versatile</a:t>
            </a:r>
            <a:endParaRPr lang="en-IN" sz="28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Types of Transfer</a:t>
            </a:r>
            <a:br>
              <a:rPr lang="en-IN" b="1" dirty="0" smtClean="0">
                <a:latin typeface="Times New Roman" pitchFamily="18" charset="0"/>
                <a:cs typeface="Times New Roman" pitchFamily="18" charset="0"/>
              </a:rPr>
            </a:br>
            <a:r>
              <a:rPr lang="en-IN" b="1" dirty="0" smtClean="0">
                <a:latin typeface="Times New Roman" pitchFamily="18" charset="0"/>
                <a:cs typeface="Times New Roman" pitchFamily="18" charset="0"/>
              </a:rPr>
              <a:t>Type # 1. Production Transfer</a:t>
            </a:r>
            <a:br>
              <a:rPr lang="en-IN" b="1" dirty="0" smtClean="0">
                <a:latin typeface="Times New Roman" pitchFamily="18" charset="0"/>
                <a:cs typeface="Times New Roman" pitchFamily="18" charset="0"/>
              </a:rPr>
            </a:b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fontAlgn="base">
              <a:lnSpc>
                <a:spcPct val="150000"/>
              </a:lnSpc>
            </a:pPr>
            <a:r>
              <a:rPr lang="en-IN" sz="2400" dirty="0" smtClean="0">
                <a:latin typeface="Times New Roman" pitchFamily="18" charset="0"/>
                <a:cs typeface="Times New Roman" pitchFamily="18" charset="0"/>
              </a:rPr>
              <a:t>Employees are posted in different departments, based on their interests and qualifications. This also depends on the work load that a department possesses. However, this load keeps fluctuating, and the demand for manpower keeps changing with time.</a:t>
            </a:r>
          </a:p>
          <a:p>
            <a:pPr algn="just" fontAlgn="base">
              <a:lnSpc>
                <a:spcPct val="150000"/>
              </a:lnSpc>
            </a:pPr>
            <a:r>
              <a:rPr lang="en-IN" sz="2400" dirty="0" smtClean="0">
                <a:latin typeface="Times New Roman" pitchFamily="18" charset="0"/>
                <a:cs typeface="Times New Roman" pitchFamily="18" charset="0"/>
              </a:rPr>
              <a:t>For departments with surplus manpower, lay-off is a solution. However, a better solution is the interdepartmental transfer to balance the manpower allocation. In simpler terms, production transfer refers to the transfers ordered to avoid such unavoidable lay-offs.</a:t>
            </a:r>
          </a:p>
          <a:p>
            <a:pPr>
              <a:lnSpc>
                <a:spcPct val="150000"/>
              </a:lnSpc>
              <a:buNone/>
            </a:pPr>
            <a:endParaRPr lang="en-IN" sz="24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smtClean="0">
                <a:latin typeface="Times New Roman" pitchFamily="18" charset="0"/>
                <a:cs typeface="Times New Roman" pitchFamily="18" charset="0"/>
              </a:rPr>
              <a:t>Type # 2. Replacement Transfer</a:t>
            </a: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fontAlgn="base">
              <a:lnSpc>
                <a:spcPct val="150000"/>
              </a:lnSpc>
            </a:pPr>
            <a:r>
              <a:rPr lang="en-IN" sz="2400" dirty="0" smtClean="0">
                <a:latin typeface="Times New Roman" pitchFamily="18" charset="0"/>
                <a:cs typeface="Times New Roman" pitchFamily="18" charset="0"/>
              </a:rPr>
              <a:t>When an employee leaves a department for a particular reason, the department needs a replacement. In such scenarios, especially in demanding situations, a senior employee might have to function in place of the junior employee, till the time a replacement is found. Senior employees are required to work in place of junior employees even in situations of declining production. Thus, replacement transfer also helps in reducing the organizational need for lay-off; particularly for long-service employee.</a:t>
            </a:r>
          </a:p>
          <a:p>
            <a:pPr>
              <a:lnSpc>
                <a:spcPct val="150000"/>
              </a:lnSpc>
            </a:pPr>
            <a:endParaRPr lang="en-IN"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360 Degree Feedback</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533400" y="1447800"/>
            <a:ext cx="8001000" cy="4525963"/>
          </a:xfrm>
        </p:spPr>
        <p:txBody>
          <a:bodyPr>
            <a:normAutofit/>
          </a:bodyPr>
          <a:lstStyle/>
          <a:p>
            <a:endParaRPr lang="en-US" sz="2400" dirty="0" smtClean="0">
              <a:latin typeface="Times New Roman" pitchFamily="18" charset="0"/>
              <a:cs typeface="Times New Roman" pitchFamily="18" charset="0"/>
            </a:endParaRPr>
          </a:p>
          <a:p>
            <a:pPr marL="457200" indent="-457200" algn="just">
              <a:lnSpc>
                <a:spcPct val="150000"/>
              </a:lnSpc>
              <a:buFont typeface="+mj-lt"/>
              <a:buAutoNum type="arabicPeriod"/>
            </a:pPr>
            <a:r>
              <a:rPr lang="en-US" sz="2800" dirty="0" smtClean="0">
                <a:latin typeface="Times New Roman" pitchFamily="18" charset="0"/>
                <a:cs typeface="Times New Roman" pitchFamily="18" charset="0"/>
              </a:rPr>
              <a:t>360 Degree Feedback is a system or process in which employees receive confidential, anonymous feedback from the people who work around them. </a:t>
            </a:r>
          </a:p>
          <a:p>
            <a:pPr marL="457200" indent="-457200" algn="just">
              <a:lnSpc>
                <a:spcPct val="150000"/>
              </a:lnSpc>
              <a:buFont typeface="+mj-lt"/>
              <a:buAutoNum type="arabicPeriod"/>
            </a:pPr>
            <a:r>
              <a:rPr lang="en-US" sz="2800" dirty="0" smtClean="0">
                <a:latin typeface="Times New Roman" pitchFamily="18" charset="0"/>
                <a:cs typeface="Times New Roman" pitchFamily="18" charset="0"/>
              </a:rPr>
              <a:t>This typically includes the employee's manager, peers, and direct reports.</a:t>
            </a:r>
            <a:endParaRPr lang="en-US" sz="28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latin typeface="Times New Roman" pitchFamily="18" charset="0"/>
                <a:cs typeface="Times New Roman" pitchFamily="18" charset="0"/>
              </a:rPr>
              <a:t>Type # 3. Versatility Transfer</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Autofit/>
          </a:bodyPr>
          <a:lstStyle/>
          <a:p>
            <a:pPr algn="just" fontAlgn="base">
              <a:lnSpc>
                <a:spcPct val="170000"/>
              </a:lnSpc>
              <a:buNone/>
            </a:pPr>
            <a:r>
              <a:rPr lang="en-IN" sz="1800" dirty="0" smtClean="0">
                <a:latin typeface="Times New Roman" pitchFamily="18" charset="0"/>
                <a:cs typeface="Times New Roman" pitchFamily="18" charset="0"/>
              </a:rPr>
              <a:t>Some organizations believe that the workforce needs to have multiple skills capable to perform multiple tasks. People can achieve multiple skills only by working in different departments. In learning organizations such as ordnance factories, banks, and many private companies, people get the scope of working in different departments and can learn different systems, procedures, and rules and regulations.</a:t>
            </a:r>
          </a:p>
          <a:p>
            <a:pPr algn="just" fontAlgn="base">
              <a:lnSpc>
                <a:spcPct val="170000"/>
              </a:lnSpc>
            </a:pPr>
            <a:r>
              <a:rPr lang="en-IN" sz="1800" dirty="0" smtClean="0">
                <a:latin typeface="Times New Roman" pitchFamily="18" charset="0"/>
                <a:cs typeface="Times New Roman" pitchFamily="18" charset="0"/>
              </a:rPr>
              <a:t>They gain the necessary skills to attend to the activities in the departments, and ultimately become versatile. People who pick up their tasks quickly emerge to become the company’s assets. During rush periods, they are able to contribute greatly to achieve business goals. Versatile transfer may comprise production transfer or replacement transfer.</a:t>
            </a:r>
          </a:p>
          <a:p>
            <a:pPr algn="just">
              <a:lnSpc>
                <a:spcPct val="170000"/>
              </a:lnSpc>
            </a:pPr>
            <a:endParaRPr lang="en-IN" sz="18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latin typeface="Times New Roman" pitchFamily="18" charset="0"/>
                <a:cs typeface="Times New Roman" pitchFamily="18" charset="0"/>
              </a:rPr>
              <a:t>Type # 4. Shift Transfer</a:t>
            </a:r>
            <a:endParaRPr lang="en-IN"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876800"/>
          </a:xfrm>
        </p:spPr>
        <p:txBody>
          <a:bodyPr>
            <a:noAutofit/>
          </a:bodyPr>
          <a:lstStyle/>
          <a:p>
            <a:pPr algn="just" fontAlgn="base">
              <a:lnSpc>
                <a:spcPct val="150000"/>
              </a:lnSpc>
            </a:pPr>
            <a:r>
              <a:rPr lang="en-IN" sz="2400" dirty="0" smtClean="0">
                <a:latin typeface="Times New Roman" pitchFamily="18" charset="0"/>
                <a:cs typeface="Times New Roman" pitchFamily="18" charset="0"/>
              </a:rPr>
              <a:t>In order to enhance capacity utilization, industrial organizations, operate in multiple shifts—generally morning, evening, and night shifts. Some organizations allot employees to staggered shifts as well. Employees are engaged in all the shifts on a rotational basis. Requests of employees for transfers on a particularly shift are also entertained, considering the importance of ground of requests. However, conformance to law and administrative procedures are essential requirements to avoid employee unrest.</a:t>
            </a:r>
          </a:p>
          <a:p>
            <a:pPr algn="just">
              <a:lnSpc>
                <a:spcPct val="150000"/>
              </a:lnSpc>
            </a:pPr>
            <a:r>
              <a:rPr lang="en-IN" sz="2400" dirty="0" smtClean="0">
                <a:latin typeface="Times New Roman" pitchFamily="18" charset="0"/>
                <a:cs typeface="Times New Roman" pitchFamily="18" charset="0"/>
              </a:rPr>
              <a:t>d</a:t>
            </a:r>
            <a:endParaRPr lang="en-IN" sz="24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a:bodyPr>
          <a:lstStyle/>
          <a:p>
            <a:r>
              <a:rPr lang="en-IN" sz="3200" b="1" dirty="0" smtClean="0">
                <a:latin typeface="Times New Roman" pitchFamily="18" charset="0"/>
                <a:cs typeface="Times New Roman" pitchFamily="18" charset="0"/>
              </a:rPr>
              <a:t>Type # 5. Remedial Transfer</a:t>
            </a:r>
            <a:endParaRPr lang="en-IN"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fontAlgn="base">
              <a:lnSpc>
                <a:spcPct val="150000"/>
              </a:lnSpc>
            </a:pPr>
            <a:r>
              <a:rPr lang="en-IN" sz="2400" dirty="0" smtClean="0">
                <a:latin typeface="Times New Roman" pitchFamily="18" charset="0"/>
                <a:cs typeface="Times New Roman" pitchFamily="18" charset="0"/>
              </a:rPr>
              <a:t>After induction, employees are placed in a department and jobs are assigned to him/ her, and their performance and behavioural dispositions are recorded. Some employees may emerge as good performers, while many others may emerge as underperformers. In course of time, an employee’s inclination to work is also observed. The objective of remedial transfer is therapeutic in nature, that is, to rectify the wrong placement.</a:t>
            </a:r>
          </a:p>
          <a:p>
            <a:pPr algn="just">
              <a:buNone/>
            </a:pPr>
            <a:endParaRPr lang="en-IN"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GRIEVANCES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A grievance is a formal dispute between an employee &amp; management on the conditions of employment. </a:t>
            </a:r>
          </a:p>
          <a:p>
            <a:pPr algn="just"/>
            <a:r>
              <a:rPr lang="en-US" dirty="0" smtClean="0">
                <a:latin typeface="Times New Roman" pitchFamily="18" charset="0"/>
                <a:cs typeface="Times New Roman" pitchFamily="18" charset="0"/>
              </a:rPr>
              <a:t> The higher level manager goes into the grievance and gives his decision on the matter</a:t>
            </a:r>
            <a:endParaRPr lang="en-US"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Causes of Grievances</a:t>
            </a:r>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latin typeface="Times New Roman" pitchFamily="18" charset="0"/>
                <a:cs typeface="Times New Roman" pitchFamily="18" charset="0"/>
              </a:rPr>
              <a:t>Grievances may occur due to a number of reasons:</a:t>
            </a:r>
          </a:p>
          <a:p>
            <a:pPr algn="just"/>
            <a:r>
              <a:rPr lang="en-US" dirty="0" smtClean="0">
                <a:latin typeface="Times New Roman" pitchFamily="18" charset="0"/>
                <a:cs typeface="Times New Roman" pitchFamily="18" charset="0"/>
              </a:rPr>
              <a:t>Economic: Employees may demand for individual wage adjustments</a:t>
            </a:r>
          </a:p>
          <a:p>
            <a:pPr algn="just"/>
            <a:r>
              <a:rPr lang="en-US" dirty="0" smtClean="0">
                <a:latin typeface="Times New Roman" pitchFamily="18" charset="0"/>
                <a:cs typeface="Times New Roman" pitchFamily="18" charset="0"/>
              </a:rPr>
              <a:t>Work environment: It may be undesirable or unsatisfactory conditions of work.</a:t>
            </a:r>
          </a:p>
          <a:p>
            <a:pPr algn="just"/>
            <a:r>
              <a:rPr lang="en-US" dirty="0" smtClean="0">
                <a:latin typeface="Times New Roman" pitchFamily="18" charset="0"/>
                <a:cs typeface="Times New Roman" pitchFamily="18" charset="0"/>
              </a:rPr>
              <a:t>Supervision</a:t>
            </a:r>
          </a:p>
          <a:p>
            <a:pPr algn="just"/>
            <a:r>
              <a:rPr lang="en-US" dirty="0" smtClean="0">
                <a:latin typeface="Times New Roman" pitchFamily="18" charset="0"/>
                <a:cs typeface="Times New Roman" pitchFamily="18" charset="0"/>
              </a:rPr>
              <a:t>Organizational change</a:t>
            </a:r>
          </a:p>
          <a:p>
            <a:pPr algn="just"/>
            <a:r>
              <a:rPr lang="en-US" dirty="0" smtClean="0">
                <a:latin typeface="Times New Roman" pitchFamily="18" charset="0"/>
                <a:cs typeface="Times New Roman" pitchFamily="18" charset="0"/>
              </a:rPr>
              <a:t>Employee relations</a:t>
            </a:r>
          </a:p>
          <a:p>
            <a:pPr algn="just"/>
            <a:r>
              <a:rPr lang="en-US" dirty="0" smtClean="0">
                <a:latin typeface="Times New Roman" pitchFamily="18" charset="0"/>
                <a:cs typeface="Times New Roman" pitchFamily="18" charset="0"/>
              </a:rPr>
              <a:t>Miscellaneous</a:t>
            </a:r>
          </a:p>
          <a:p>
            <a:pPr>
              <a:buNone/>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Redressal</a:t>
            </a:r>
            <a:r>
              <a:rPr lang="en-US" dirty="0" smtClean="0">
                <a:latin typeface="Times New Roman" pitchFamily="18" charset="0"/>
                <a:cs typeface="Times New Roman" pitchFamily="18" charset="0"/>
              </a:rPr>
              <a:t> Method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3600" dirty="0" smtClean="0">
                <a:latin typeface="Times New Roman" pitchFamily="18" charset="0"/>
                <a:cs typeface="Times New Roman" pitchFamily="18" charset="0"/>
              </a:rPr>
              <a:t>While the term "Grievance </a:t>
            </a:r>
            <a:r>
              <a:rPr lang="en-US" sz="3600" dirty="0" err="1" smtClean="0">
                <a:latin typeface="Times New Roman" pitchFamily="18" charset="0"/>
                <a:cs typeface="Times New Roman" pitchFamily="18" charset="0"/>
              </a:rPr>
              <a:t>Redressal</a:t>
            </a:r>
            <a:r>
              <a:rPr lang="en-US" sz="3600" dirty="0" smtClean="0">
                <a:latin typeface="Times New Roman" pitchFamily="18" charset="0"/>
                <a:cs typeface="Times New Roman" pitchFamily="18" charset="0"/>
              </a:rPr>
              <a:t>" primarily covers the receipt and processing of complaints from citizens and consumers, a wider definition includes actions taken on any issue raised by them to avail services more effectively.</a:t>
            </a:r>
            <a:endParaRPr lang="en-US" sz="36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smtClean="0">
                <a:latin typeface="Times New Roman" pitchFamily="18" charset="0"/>
                <a:cs typeface="Times New Roman" pitchFamily="18" charset="0"/>
              </a:rPr>
              <a:t>Three Types of Grievances</a:t>
            </a:r>
            <a:br>
              <a:rPr lang="en-US" sz="4000" b="1" dirty="0" smtClean="0">
                <a:latin typeface="Times New Roman" pitchFamily="18" charset="0"/>
                <a:cs typeface="Times New Roman" pitchFamily="18" charset="0"/>
              </a:rPr>
            </a:b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678363"/>
          </a:xfrm>
        </p:spPr>
        <p:txBody>
          <a:bodyPr>
            <a:noAutofit/>
          </a:bodyPr>
          <a:lstStyle/>
          <a:p>
            <a:pPr algn="just">
              <a:lnSpc>
                <a:spcPct val="150000"/>
              </a:lnSpc>
            </a:pPr>
            <a:r>
              <a:rPr lang="en-US" sz="2800" dirty="0" smtClean="0">
                <a:latin typeface="Times New Roman" pitchFamily="18" charset="0"/>
                <a:cs typeface="Times New Roman" pitchFamily="18" charset="0"/>
              </a:rPr>
              <a:t>Individual grievance. One person grieves that a management action has violated their rights under the collective agreement. </a:t>
            </a:r>
          </a:p>
          <a:p>
            <a:pPr algn="just">
              <a:lnSpc>
                <a:spcPct val="150000"/>
              </a:lnSpc>
            </a:pPr>
            <a:r>
              <a:rPr lang="en-US" sz="2800" dirty="0" smtClean="0">
                <a:latin typeface="Times New Roman" pitchFamily="18" charset="0"/>
                <a:cs typeface="Times New Roman" pitchFamily="18" charset="0"/>
              </a:rPr>
              <a:t>Group grievance. A group grievance complains that management action has hurt a group of individuals in the same way. </a:t>
            </a:r>
          </a:p>
          <a:p>
            <a:pPr algn="just">
              <a:lnSpc>
                <a:spcPct val="150000"/>
              </a:lnSpc>
            </a:pPr>
            <a:r>
              <a:rPr lang="en-US" sz="2800" dirty="0" smtClean="0">
                <a:latin typeface="Times New Roman" pitchFamily="18" charset="0"/>
                <a:cs typeface="Times New Roman" pitchFamily="18" charset="0"/>
              </a:rPr>
              <a:t>Policy or Union grievance.</a:t>
            </a:r>
          </a:p>
          <a:p>
            <a:pPr algn="just">
              <a:lnSpc>
                <a:spcPct val="150000"/>
              </a:lnSpc>
            </a:pPr>
            <a:endParaRPr lang="en-US" sz="28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Gender Sensitivity in HRM</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pPr>
            <a:r>
              <a:rPr lang="en-US" dirty="0" smtClean="0">
                <a:latin typeface="Times New Roman" pitchFamily="18" charset="0"/>
                <a:cs typeface="Times New Roman" pitchFamily="18" charset="0"/>
              </a:rPr>
              <a:t>Gender sensitivity" is the way service providers treat male or female clients in service delivery facilities and thus affects client willingness to seek services, continue to use services, and carry out the health behaviors advocated by the services.</a:t>
            </a:r>
            <a:endParaRPr lang="en-US"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Gender-Sensitive Approach</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Creating a Gender-Sensitive Approach. Effective philanthropy understands that the needs of women and men are different and that in order to treat them equally, their distinct circumstances must be addressed.</a:t>
            </a:r>
          </a:p>
          <a:p>
            <a:pPr algn="just"/>
            <a:r>
              <a:rPr lang="en-US" dirty="0" smtClean="0">
                <a:latin typeface="Times New Roman" pitchFamily="18" charset="0"/>
                <a:cs typeface="Times New Roman" pitchFamily="18" charset="0"/>
              </a:rPr>
              <a:t> Giving circles are an effective vehicle to increase focus and investment in women and girls.</a:t>
            </a:r>
          </a:p>
          <a:p>
            <a:pPr algn="just"/>
            <a:endParaRPr lang="en-US"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Some Examples of Gender Issues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602163"/>
          </a:xfrm>
        </p:spPr>
        <p:txBody>
          <a:bodyPr>
            <a:noAutofit/>
          </a:bodyPr>
          <a:lstStyle/>
          <a:p>
            <a:pPr algn="just">
              <a:lnSpc>
                <a:spcPct val="150000"/>
              </a:lnSpc>
            </a:pPr>
            <a:r>
              <a:rPr lang="en-US" sz="2800" dirty="0" smtClean="0">
                <a:latin typeface="Times New Roman" pitchFamily="18" charset="0"/>
                <a:cs typeface="Times New Roman" pitchFamily="18" charset="0"/>
              </a:rPr>
              <a:t>Of course, poor men, men of color, gay men, to name just some of the groups other than women, are affected by economic, racial, and sexual discrimination. </a:t>
            </a:r>
          </a:p>
          <a:p>
            <a:pPr algn="just">
              <a:lnSpc>
                <a:spcPct val="150000"/>
              </a:lnSpc>
            </a:pPr>
            <a:r>
              <a:rPr lang="en-US" sz="2800" dirty="0" smtClean="0">
                <a:latin typeface="Times New Roman" pitchFamily="18" charset="0"/>
                <a:cs typeface="Times New Roman" pitchFamily="18" charset="0"/>
              </a:rPr>
              <a:t>But overall, it is women who bear the brunt of poverty, violence, and inequality in the workforce, for example.</a:t>
            </a:r>
          </a:p>
          <a:p>
            <a:pPr algn="just">
              <a:lnSpc>
                <a:spcPct val="150000"/>
              </a:lnSpc>
            </a:pPr>
            <a:endParaRPr lang="en-US"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Assessment Centre Method</a:t>
            </a:r>
            <a:endParaRPr lang="en-US" sz="2800" b="1"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An assessment centre is a place to evaluate an individual potentiality and performance, so as to position he/she in the core functional areas.  </a:t>
            </a:r>
          </a:p>
          <a:p>
            <a:pPr algn="just"/>
            <a:r>
              <a:rPr lang="en-US" dirty="0" smtClean="0">
                <a:latin typeface="Times New Roman" pitchFamily="18" charset="0"/>
                <a:cs typeface="Times New Roman" pitchFamily="18" charset="0"/>
              </a:rPr>
              <a:t>The trained evaluators observe and evaluate employees as they perform the assigned jobs and are evaluated on job related characteristics.</a:t>
            </a:r>
            <a:endParaRPr lang="en-US"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itchFamily="18" charset="0"/>
                <a:cs typeface="Times New Roman" pitchFamily="18" charset="0"/>
              </a:rPr>
              <a:t>Gender Equality</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800" dirty="0" smtClean="0">
                <a:latin typeface="Times New Roman" pitchFamily="18" charset="0"/>
                <a:cs typeface="Times New Roman" pitchFamily="18" charset="0"/>
              </a:rPr>
              <a:t>2 steps to achieve gender equality in our lifetimes</a:t>
            </a:r>
          </a:p>
          <a:p>
            <a:pPr algn="just"/>
            <a:r>
              <a:rPr lang="en-US" sz="2800" dirty="0" smtClean="0">
                <a:latin typeface="Times New Roman" pitchFamily="18" charset="0"/>
                <a:cs typeface="Times New Roman" pitchFamily="18" charset="0"/>
              </a:rPr>
              <a:t>Talk to women and girls. </a:t>
            </a:r>
          </a:p>
          <a:p>
            <a:pPr algn="just"/>
            <a:r>
              <a:rPr lang="en-US" sz="2800" dirty="0" smtClean="0">
                <a:latin typeface="Times New Roman" pitchFamily="18" charset="0"/>
                <a:cs typeface="Times New Roman" pitchFamily="18" charset="0"/>
              </a:rPr>
              <a:t>Let girls use mobile phones. </a:t>
            </a:r>
          </a:p>
          <a:p>
            <a:pPr algn="just"/>
            <a:r>
              <a:rPr lang="en-US" sz="2800" dirty="0" smtClean="0">
                <a:latin typeface="Times New Roman" pitchFamily="18" charset="0"/>
                <a:cs typeface="Times New Roman" pitchFamily="18" charset="0"/>
              </a:rPr>
              <a:t>Stop child marriage and sexual harassment. </a:t>
            </a:r>
          </a:p>
          <a:p>
            <a:pPr algn="just"/>
            <a:r>
              <a:rPr lang="en-US" sz="2800" dirty="0" smtClean="0">
                <a:latin typeface="Times New Roman" pitchFamily="18" charset="0"/>
                <a:cs typeface="Times New Roman" pitchFamily="18" charset="0"/>
              </a:rPr>
              <a:t>Make education gender sensitive. </a:t>
            </a:r>
          </a:p>
          <a:p>
            <a:pPr algn="just"/>
            <a:r>
              <a:rPr lang="en-US" sz="2800" dirty="0" smtClean="0">
                <a:latin typeface="Times New Roman" pitchFamily="18" charset="0"/>
                <a:cs typeface="Times New Roman" pitchFamily="18" charset="0"/>
              </a:rPr>
              <a:t>Raise aspirations of girls and their parents. </a:t>
            </a:r>
          </a:p>
          <a:p>
            <a:pPr algn="just"/>
            <a:r>
              <a:rPr lang="en-US" sz="2800" dirty="0" smtClean="0">
                <a:latin typeface="Times New Roman" pitchFamily="18" charset="0"/>
                <a:cs typeface="Times New Roman" pitchFamily="18" charset="0"/>
              </a:rPr>
              <a:t>Empower mothers. </a:t>
            </a:r>
          </a:p>
          <a:p>
            <a:pPr algn="just"/>
            <a:r>
              <a:rPr lang="en-US" sz="2800" dirty="0" smtClean="0">
                <a:latin typeface="Times New Roman" pitchFamily="18" charset="0"/>
                <a:cs typeface="Times New Roman" pitchFamily="18" charset="0"/>
              </a:rPr>
              <a:t>Give proper value to 'women's work' </a:t>
            </a:r>
          </a:p>
          <a:p>
            <a:pPr algn="just"/>
            <a:r>
              <a:rPr lang="en-US" sz="2800" dirty="0" smtClean="0">
                <a:latin typeface="Times New Roman" pitchFamily="18" charset="0"/>
                <a:cs typeface="Times New Roman" pitchFamily="18" charset="0"/>
              </a:rPr>
              <a:t>Get women into power.</a:t>
            </a:r>
          </a:p>
          <a:p>
            <a:pPr algn="just"/>
            <a:endParaRPr lang="en-US"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Performance Appraisal Methods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400" dirty="0" smtClean="0">
                <a:latin typeface="Times New Roman" pitchFamily="18" charset="0"/>
                <a:cs typeface="Times New Roman" pitchFamily="18" charset="0"/>
              </a:rPr>
              <a:t>Assessment Centre Method: The purpose of this method is to test candidates in social situations. </a:t>
            </a:r>
          </a:p>
          <a:p>
            <a:r>
              <a:rPr lang="en-US" sz="2400" dirty="0" smtClean="0">
                <a:latin typeface="Times New Roman" pitchFamily="18" charset="0"/>
                <a:cs typeface="Times New Roman" pitchFamily="18" charset="0"/>
              </a:rPr>
              <a:t>Behaviorally Anchored Rating Scale</a:t>
            </a:r>
          </a:p>
          <a:p>
            <a:r>
              <a:rPr lang="en-US" sz="2400" dirty="0" smtClean="0">
                <a:latin typeface="Times New Roman" pitchFamily="18" charset="0"/>
                <a:cs typeface="Times New Roman" pitchFamily="18" charset="0"/>
              </a:rPr>
              <a:t>Critical Incident Technique</a:t>
            </a:r>
          </a:p>
          <a:p>
            <a:r>
              <a:rPr lang="en-US" sz="2400" dirty="0" smtClean="0">
                <a:latin typeface="Times New Roman" pitchFamily="18" charset="0"/>
                <a:cs typeface="Times New Roman" pitchFamily="18" charset="0"/>
              </a:rPr>
              <a:t>Essay Evaluation</a:t>
            </a:r>
          </a:p>
          <a:p>
            <a:r>
              <a:rPr lang="en-US" sz="2400" dirty="0" smtClean="0">
                <a:latin typeface="Times New Roman" pitchFamily="18" charset="0"/>
                <a:cs typeface="Times New Roman" pitchFamily="18" charset="0"/>
              </a:rPr>
              <a:t>Human Asset Accounting Method</a:t>
            </a:r>
          </a:p>
          <a:p>
            <a:r>
              <a:rPr lang="en-US" sz="2400" dirty="0" smtClean="0">
                <a:latin typeface="Times New Roman" pitchFamily="18" charset="0"/>
                <a:cs typeface="Times New Roman" pitchFamily="18" charset="0"/>
              </a:rPr>
              <a:t>Management By Objective</a:t>
            </a:r>
          </a:p>
          <a:p>
            <a:r>
              <a:rPr lang="en-US" sz="2400" dirty="0" smtClean="0">
                <a:latin typeface="Times New Roman" pitchFamily="18" charset="0"/>
                <a:cs typeface="Times New Roman" pitchFamily="18" charset="0"/>
              </a:rPr>
              <a:t>Paired Comparison Method</a:t>
            </a:r>
          </a:p>
          <a:p>
            <a:r>
              <a:rPr lang="en-US" sz="2400" dirty="0" smtClean="0">
                <a:latin typeface="Times New Roman" pitchFamily="18" charset="0"/>
                <a:cs typeface="Times New Roman" pitchFamily="18" charset="0"/>
              </a:rPr>
              <a:t>Rating Scale</a:t>
            </a:r>
          </a:p>
          <a:p>
            <a:endParaRPr lang="en-US"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Behaviorally Anchored Rating Scale (BARS) </a:t>
            </a:r>
            <a:endParaRPr lang="en-US" sz="2800" b="1" dirty="0"/>
          </a:p>
        </p:txBody>
      </p:sp>
      <p:sp>
        <p:nvSpPr>
          <p:cNvPr id="3" name="Content Placeholder 2"/>
          <p:cNvSpPr>
            <a:spLocks noGrp="1"/>
          </p:cNvSpPr>
          <p:nvPr>
            <p:ph idx="1"/>
          </p:nvPr>
        </p:nvSpPr>
        <p:spPr/>
        <p:txBody>
          <a:bodyPr>
            <a:normAutofit/>
          </a:bodyPr>
          <a:lstStyle/>
          <a:p>
            <a:pPr>
              <a:lnSpc>
                <a:spcPct val="150000"/>
              </a:lnSpc>
            </a:pPr>
            <a:r>
              <a:rPr lang="en-US" sz="2400" dirty="0" smtClean="0">
                <a:latin typeface="Times New Roman" pitchFamily="18" charset="0"/>
                <a:cs typeface="Times New Roman" pitchFamily="18" charset="0"/>
              </a:rPr>
              <a:t>Behaviorally anchored rating scales (BARS) are scales used to rate performance</a:t>
            </a:r>
          </a:p>
          <a:p>
            <a:pPr>
              <a:lnSpc>
                <a:spcPct val="150000"/>
              </a:lnSpc>
            </a:pPr>
            <a:r>
              <a:rPr lang="en-US" sz="2400" dirty="0" smtClean="0">
                <a:latin typeface="Times New Roman" pitchFamily="18" charset="0"/>
                <a:cs typeface="Times New Roman" pitchFamily="18" charset="0"/>
              </a:rPr>
              <a:t> It is an appraisal method that aims to combine the benefits of narratives, critical incidents, and quantified ratings by anchoring a quantified scale with specific narrative examples of good, moderate, and poor performance.</a:t>
            </a:r>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Psychological Appraisals</a:t>
            </a:r>
            <a:endParaRPr lang="en-US" sz="2800" b="1" dirty="0"/>
          </a:p>
        </p:txBody>
      </p:sp>
      <p:sp>
        <p:nvSpPr>
          <p:cNvPr id="3" name="Content Placeholder 2"/>
          <p:cNvSpPr>
            <a:spLocks noGrp="1"/>
          </p:cNvSpPr>
          <p:nvPr>
            <p:ph idx="1"/>
          </p:nvPr>
        </p:nvSpPr>
        <p:spPr/>
        <p:txBody>
          <a:bodyPr>
            <a:normAutofit/>
          </a:bodyPr>
          <a:lstStyle/>
          <a:p>
            <a:pPr algn="just">
              <a:lnSpc>
                <a:spcPct val="150000"/>
              </a:lnSpc>
            </a:pPr>
            <a:r>
              <a:rPr lang="en-US" sz="2400" dirty="0" smtClean="0">
                <a:latin typeface="Times New Roman" pitchFamily="18" charset="0"/>
                <a:cs typeface="Times New Roman" pitchFamily="18" charset="0"/>
              </a:rPr>
              <a:t>Appraisal theory is the theory in psychology that emotions are extracted from our evaluations (appraisals or estimates) of events that cause specific reactions in different people. Essentially, our appraisal of a situation causes an emotional, or affective, response that is going to be based on that appraisal.</a:t>
            </a: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Human resource cost</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en-US" sz="2800" dirty="0" smtClean="0">
                <a:latin typeface="Times New Roman" pitchFamily="18" charset="0"/>
                <a:cs typeface="Times New Roman" pitchFamily="18" charset="0"/>
              </a:rPr>
              <a:t>Human resource costs are costs incurred to acquire or replace people. Like other. costs, they have expense and asset components; they may be composed of outlay and opportunity costs; and they may have both direct and indirect cost elements.</a:t>
            </a:r>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1390</Words>
  <Application>Microsoft Office PowerPoint</Application>
  <PresentationFormat>On-screen Show (4:3)</PresentationFormat>
  <Paragraphs>217</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     IDHAYA COLLEGE FOR WOMEN,KUMBAKONAM       Semester :II Subject  :Human Resource Management Subject code :P16MBA11 Unit  :V Topic  1.Performance &amp;Evolution    2.Industry parctices&amp;promotion    3Demotion    4.Gender sensitivity Implication of job change Faculty Name :Mrs .C.Sangeetha, MBA., M.Com., M.Phil., (Ph.D)     Assistant Professor    Department of Management    Idhaya College for Women, Kumbakonam      </vt:lpstr>
      <vt:lpstr>METHODS OF PERFORMANCE EVALUATION</vt:lpstr>
      <vt:lpstr>MBO method of performance appraisal</vt:lpstr>
      <vt:lpstr>360 Degree Feedback</vt:lpstr>
      <vt:lpstr>Assessment Centre Method</vt:lpstr>
      <vt:lpstr>Performance Appraisal Methods  </vt:lpstr>
      <vt:lpstr>Behaviorally Anchored Rating Scale (BARS) </vt:lpstr>
      <vt:lpstr>Psychological Appraisals</vt:lpstr>
      <vt:lpstr>Human resource cost</vt:lpstr>
      <vt:lpstr>Here are seven of the most important human resources  in manufacturing companies: </vt:lpstr>
      <vt:lpstr>Performance of Evaluations</vt:lpstr>
      <vt:lpstr>FEEDBACK</vt:lpstr>
      <vt:lpstr>INDUSTRY PRACTICE</vt:lpstr>
      <vt:lpstr>Meaning of performance evaluation</vt:lpstr>
      <vt:lpstr>Performance of HRM</vt:lpstr>
      <vt:lpstr>Methods of performance evaluation</vt:lpstr>
      <vt:lpstr>PERFORMANCE OF HRM</vt:lpstr>
      <vt:lpstr>Control system</vt:lpstr>
      <vt:lpstr>PROMOTION</vt:lpstr>
      <vt:lpstr> Types Of Promotion </vt:lpstr>
      <vt:lpstr>Bases of promotion</vt:lpstr>
      <vt:lpstr> Benefits of promotion </vt:lpstr>
      <vt:lpstr>Demotion</vt:lpstr>
      <vt:lpstr>Causes of Demotion</vt:lpstr>
      <vt:lpstr>Here are our top tips for dealing with demotions in your workplace</vt:lpstr>
      <vt:lpstr>Transfer &amp; separation</vt:lpstr>
      <vt:lpstr>Types of Separation</vt:lpstr>
      <vt:lpstr>IMPLICATIONS OF JOB CHANGE</vt:lpstr>
      <vt:lpstr>IMPLICATIONS OF JOB CHANGE</vt:lpstr>
      <vt:lpstr>Reasons for transferring Jobs within a Company</vt:lpstr>
      <vt:lpstr>                  Types of Transfers   1. Production Transfer:  2. Replacement Transfer:  3Versatility Transfer: 4. Shift Transfer:. 5. Penal Transfer:  6. Remedial Transfer: </vt:lpstr>
      <vt:lpstr>Control  process</vt:lpstr>
      <vt:lpstr>Types of Control Process</vt:lpstr>
      <vt:lpstr>Three basic steps in a control process:</vt:lpstr>
      <vt:lpstr>Transfer</vt:lpstr>
      <vt:lpstr>Objective of Transfer</vt:lpstr>
      <vt:lpstr>Purpose of Transfer</vt:lpstr>
      <vt:lpstr> Types of Transfer Type # 1. Production Transfer </vt:lpstr>
      <vt:lpstr>Type # 2. Replacement Transfer</vt:lpstr>
      <vt:lpstr>Type # 3. Versatility Transfer</vt:lpstr>
      <vt:lpstr>Type # 4. Shift Transfer</vt:lpstr>
      <vt:lpstr>Type # 5. Remedial Transfer</vt:lpstr>
      <vt:lpstr>GRIEVANCES</vt:lpstr>
      <vt:lpstr>Causes of Grievances</vt:lpstr>
      <vt:lpstr>Redressal Method</vt:lpstr>
      <vt:lpstr> Three Types of Grievances </vt:lpstr>
      <vt:lpstr>Gender Sensitivity in HRM</vt:lpstr>
      <vt:lpstr>Gender-Sensitive Approach</vt:lpstr>
      <vt:lpstr>Some Examples of Gender Issues</vt:lpstr>
      <vt:lpstr>Gender Equality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User</cp:lastModifiedBy>
  <cp:revision>185</cp:revision>
  <dcterms:created xsi:type="dcterms:W3CDTF">2006-08-16T00:00:00Z</dcterms:created>
  <dcterms:modified xsi:type="dcterms:W3CDTF">2020-06-03T12:01:28Z</dcterms:modified>
</cp:coreProperties>
</file>