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5" r:id="rId2"/>
    <p:sldId id="272" r:id="rId3"/>
    <p:sldId id="273" r:id="rId4"/>
    <p:sldId id="274" r:id="rId5"/>
    <p:sldId id="259" r:id="rId6"/>
    <p:sldId id="257" r:id="rId7"/>
    <p:sldId id="258" r:id="rId8"/>
    <p:sldId id="261" r:id="rId9"/>
    <p:sldId id="262" r:id="rId10"/>
    <p:sldId id="263" r:id="rId11"/>
    <p:sldId id="264" r:id="rId12"/>
    <p:sldId id="271" r:id="rId13"/>
    <p:sldId id="266" r:id="rId14"/>
    <p:sldId id="267" r:id="rId15"/>
    <p:sldId id="268" r:id="rId16"/>
    <p:sldId id="269" r:id="rId17"/>
    <p:sldId id="27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 snapToGrid="0">
      <p:cViewPr varScale="1">
        <p:scale>
          <a:sx n="69" d="100"/>
          <a:sy n="69" d="100"/>
        </p:scale>
        <p:origin x="-744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03C70A4-970A-4C16-A7FD-C0990DD6BCC4}" type="datetimeFigureOut">
              <a:rPr lang="en-IN" smtClean="0"/>
              <a:pPr/>
              <a:t>03-06-2020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4AD768A-F89D-47D3-A582-9852509ADC8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3C70A4-970A-4C16-A7FD-C0990DD6BCC4}" type="datetimeFigureOut">
              <a:rPr lang="en-IN" smtClean="0"/>
              <a:pPr/>
              <a:t>03-06-2020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AD768A-F89D-47D3-A582-9852509ADC8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3C70A4-970A-4C16-A7FD-C0990DD6BCC4}" type="datetimeFigureOut">
              <a:rPr lang="en-IN" smtClean="0"/>
              <a:pPr/>
              <a:t>03-06-2020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AD768A-F89D-47D3-A582-9852509ADC8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3C70A4-970A-4C16-A7FD-C0990DD6BCC4}" type="datetimeFigureOut">
              <a:rPr lang="en-IN" smtClean="0"/>
              <a:pPr/>
              <a:t>03-06-2020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AD768A-F89D-47D3-A582-9852509ADC8F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3C70A4-970A-4C16-A7FD-C0990DD6BCC4}" type="datetimeFigureOut">
              <a:rPr lang="en-IN" smtClean="0"/>
              <a:pPr/>
              <a:t>03-06-2020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AD768A-F89D-47D3-A582-9852509ADC8F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3C70A4-970A-4C16-A7FD-C0990DD6BCC4}" type="datetimeFigureOut">
              <a:rPr lang="en-IN" smtClean="0"/>
              <a:pPr/>
              <a:t>03-06-2020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AD768A-F89D-47D3-A582-9852509ADC8F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3C70A4-970A-4C16-A7FD-C0990DD6BCC4}" type="datetimeFigureOut">
              <a:rPr lang="en-IN" smtClean="0"/>
              <a:pPr/>
              <a:t>03-06-2020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AD768A-F89D-47D3-A582-9852509ADC8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3C70A4-970A-4C16-A7FD-C0990DD6BCC4}" type="datetimeFigureOut">
              <a:rPr lang="en-IN" smtClean="0"/>
              <a:pPr/>
              <a:t>03-06-2020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AD768A-F89D-47D3-A582-9852509ADC8F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3C70A4-970A-4C16-A7FD-C0990DD6BCC4}" type="datetimeFigureOut">
              <a:rPr lang="en-IN" smtClean="0"/>
              <a:pPr/>
              <a:t>03-06-2020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AD768A-F89D-47D3-A582-9852509ADC8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303C70A4-970A-4C16-A7FD-C0990DD6BCC4}" type="datetimeFigureOut">
              <a:rPr lang="en-IN" smtClean="0"/>
              <a:pPr/>
              <a:t>03-06-2020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AD768A-F89D-47D3-A582-9852509ADC8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03C70A4-970A-4C16-A7FD-C0990DD6BCC4}" type="datetimeFigureOut">
              <a:rPr lang="en-IN" smtClean="0"/>
              <a:pPr/>
              <a:t>03-06-2020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4AD768A-F89D-47D3-A582-9852509ADC8F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03C70A4-970A-4C16-A7FD-C0990DD6BCC4}" type="datetimeFigureOut">
              <a:rPr lang="en-IN" smtClean="0"/>
              <a:pPr/>
              <a:t>03-06-2020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4AD768A-F89D-47D3-A582-9852509ADC8F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487362"/>
          </a:xfrm>
        </p:spPr>
        <p:txBody>
          <a:bodyPr>
            <a:normAutofit fontScale="90000"/>
          </a:bodyPr>
          <a:lstStyle/>
          <a:p>
            <a:pPr algn="ctr"/>
            <a:r>
              <a:rPr lang="en-SG" sz="3500" dirty="0" smtClean="0">
                <a:latin typeface="Times New Roman" pitchFamily="18" charset="0"/>
                <a:cs typeface="Times New Roman" pitchFamily="18" charset="0"/>
              </a:rPr>
              <a:t>IDHAYA COLLEGE FOR WOMEN, KUMBAKONAM</a:t>
            </a:r>
            <a:br>
              <a:rPr lang="en-SG" sz="3500" dirty="0" smtClean="0">
                <a:latin typeface="Times New Roman" pitchFamily="18" charset="0"/>
                <a:cs typeface="Times New Roman" pitchFamily="18" charset="0"/>
              </a:rPr>
            </a:br>
            <a:endParaRPr lang="en-SG" sz="350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09600" y="1745673"/>
            <a:ext cx="10972800" cy="4641271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SG" sz="2000" b="1" dirty="0" smtClean="0">
                <a:latin typeface="Times New Roman" pitchFamily="18" charset="0"/>
                <a:cs typeface="Times New Roman" pitchFamily="18" charset="0"/>
              </a:rPr>
              <a:t>Semester	:       </a:t>
            </a:r>
            <a:r>
              <a:rPr lang="en-SG" sz="2000" dirty="0" smtClean="0">
                <a:latin typeface="Times New Roman" pitchFamily="18" charset="0"/>
                <a:cs typeface="Times New Roman" pitchFamily="18" charset="0"/>
              </a:rPr>
              <a:t>  II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SG" sz="2000" b="1" dirty="0" smtClean="0">
                <a:latin typeface="Times New Roman" pitchFamily="18" charset="0"/>
                <a:cs typeface="Times New Roman" pitchFamily="18" charset="0"/>
              </a:rPr>
              <a:t>Subject / Code	:         </a:t>
            </a:r>
            <a:r>
              <a:rPr lang="en-SG" sz="2000" dirty="0" smtClean="0">
                <a:latin typeface="Times New Roman" pitchFamily="18" charset="0"/>
                <a:cs typeface="Times New Roman" pitchFamily="18" charset="0"/>
              </a:rPr>
              <a:t>Research Methods in Management /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P16MBA12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SG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SG" sz="2000" b="1" dirty="0" smtClean="0">
                <a:latin typeface="Times New Roman" pitchFamily="18" charset="0"/>
                <a:cs typeface="Times New Roman" pitchFamily="18" charset="0"/>
              </a:rPr>
              <a:t>Class 		:        </a:t>
            </a:r>
            <a:r>
              <a:rPr lang="en-SG" sz="2000" dirty="0" smtClean="0">
                <a:latin typeface="Times New Roman" pitchFamily="18" charset="0"/>
                <a:cs typeface="Times New Roman" pitchFamily="18" charset="0"/>
              </a:rPr>
              <a:t> I MBA</a:t>
            </a:r>
          </a:p>
          <a:p>
            <a:pPr algn="just">
              <a:spcBef>
                <a:spcPts val="0"/>
              </a:spcBef>
              <a:buNone/>
            </a:pPr>
            <a:r>
              <a:rPr lang="en-SG" sz="2000" b="1" dirty="0" smtClean="0">
                <a:latin typeface="Times New Roman" pitchFamily="18" charset="0"/>
                <a:cs typeface="Times New Roman" pitchFamily="18" charset="0"/>
              </a:rPr>
              <a:t>Topic		:    </a:t>
            </a:r>
            <a:r>
              <a:rPr lang="en-SG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SG" sz="2000" b="1" u="sng" dirty="0" smtClean="0">
                <a:latin typeface="Times New Roman" pitchFamily="18" charset="0"/>
                <a:cs typeface="Times New Roman" pitchFamily="18" charset="0"/>
              </a:rPr>
              <a:t>Unit V</a:t>
            </a:r>
          </a:p>
          <a:p>
            <a:pPr algn="just">
              <a:spcBef>
                <a:spcPts val="0"/>
              </a:spcBef>
              <a:buNone/>
            </a:pPr>
            <a:r>
              <a:rPr lang="en-SG" sz="2000" dirty="0" smtClean="0">
                <a:latin typeface="Times New Roman" pitchFamily="18" charset="0"/>
                <a:cs typeface="Times New Roman" pitchFamily="18" charset="0"/>
              </a:rPr>
              <a:t>			          1. Techniques of Interpretation</a:t>
            </a:r>
          </a:p>
          <a:p>
            <a:pPr algn="just">
              <a:buNone/>
            </a:pPr>
            <a:r>
              <a:rPr lang="en-SG" sz="2000" dirty="0" smtClean="0">
                <a:latin typeface="Times New Roman" pitchFamily="18" charset="0"/>
                <a:cs typeface="Times New Roman" pitchFamily="18" charset="0"/>
              </a:rPr>
              <a:t>			          2. Report Writing, Techniques, Significance of Report Writing</a:t>
            </a:r>
          </a:p>
          <a:p>
            <a:pPr algn="just">
              <a:buNone/>
            </a:pPr>
            <a:r>
              <a:rPr lang="en-SG" sz="2000" dirty="0" smtClean="0">
                <a:latin typeface="Times New Roman" pitchFamily="18" charset="0"/>
                <a:cs typeface="Times New Roman" pitchFamily="18" charset="0"/>
              </a:rPr>
              <a:t>			          3. Precautions for Writing Research Reports</a:t>
            </a:r>
          </a:p>
          <a:p>
            <a:pPr algn="just">
              <a:buNone/>
            </a:pPr>
            <a:r>
              <a:rPr lang="en-SG" sz="2000" dirty="0" smtClean="0">
                <a:latin typeface="Times New Roman" pitchFamily="18" charset="0"/>
                <a:cs typeface="Times New Roman" pitchFamily="18" charset="0"/>
              </a:rPr>
              <a:t>                                     4. Role of Computers in Research	    </a:t>
            </a:r>
          </a:p>
          <a:p>
            <a:pPr algn="just">
              <a:spcBef>
                <a:spcPts val="0"/>
              </a:spcBef>
              <a:buNone/>
            </a:pPr>
            <a:r>
              <a:rPr lang="en-SG" sz="2000" b="1" dirty="0" smtClean="0">
                <a:latin typeface="Times New Roman" pitchFamily="18" charset="0"/>
                <a:cs typeface="Times New Roman" pitchFamily="18" charset="0"/>
              </a:rPr>
              <a:t>Faculty Name	:</a:t>
            </a:r>
            <a:r>
              <a:rPr lang="en-SG" sz="2000" dirty="0" smtClean="0">
                <a:latin typeface="Times New Roman" pitchFamily="18" charset="0"/>
                <a:cs typeface="Times New Roman" pitchFamily="18" charset="0"/>
              </a:rPr>
              <a:t>         Dr. </a:t>
            </a:r>
            <a:r>
              <a:rPr lang="en-SG" sz="2000" dirty="0" err="1" smtClean="0">
                <a:latin typeface="Times New Roman" pitchFamily="18" charset="0"/>
                <a:cs typeface="Times New Roman" pitchFamily="18" charset="0"/>
              </a:rPr>
              <a:t>B.Renuka</a:t>
            </a:r>
            <a:r>
              <a:rPr lang="en-SG" sz="2000" dirty="0" smtClean="0">
                <a:latin typeface="Times New Roman" pitchFamily="18" charset="0"/>
                <a:cs typeface="Times New Roman" pitchFamily="18" charset="0"/>
              </a:rPr>
              <a:t> Devi  </a:t>
            </a:r>
            <a:r>
              <a:rPr lang="en-SG" sz="2000" dirty="0" err="1" smtClean="0">
                <a:latin typeface="Times New Roman" pitchFamily="18" charset="0"/>
                <a:cs typeface="Times New Roman" pitchFamily="18" charset="0"/>
              </a:rPr>
              <a:t>M.Com</a:t>
            </a:r>
            <a:r>
              <a:rPr lang="en-SG" sz="2000" dirty="0" smtClean="0">
                <a:latin typeface="Times New Roman" pitchFamily="18" charset="0"/>
                <a:cs typeface="Times New Roman" pitchFamily="18" charset="0"/>
              </a:rPr>
              <a:t>., B.Ed., MBA., M.Phil., Ph.D.,</a:t>
            </a:r>
          </a:p>
          <a:p>
            <a:pPr algn="just">
              <a:spcBef>
                <a:spcPts val="0"/>
              </a:spcBef>
              <a:buNone/>
            </a:pPr>
            <a:r>
              <a:rPr lang="en-SG" sz="2000" dirty="0" smtClean="0">
                <a:latin typeface="Times New Roman" pitchFamily="18" charset="0"/>
                <a:cs typeface="Times New Roman" pitchFamily="18" charset="0"/>
              </a:rPr>
              <a:t>			           Assistant Professor</a:t>
            </a:r>
          </a:p>
          <a:p>
            <a:pPr algn="just">
              <a:spcBef>
                <a:spcPts val="0"/>
              </a:spcBef>
              <a:buNone/>
            </a:pPr>
            <a:r>
              <a:rPr lang="en-SG" sz="2000" dirty="0" smtClean="0">
                <a:latin typeface="Times New Roman" pitchFamily="18" charset="0"/>
                <a:cs typeface="Times New Roman" pitchFamily="18" charset="0"/>
              </a:rPr>
              <a:t>			           Department of Management</a:t>
            </a:r>
          </a:p>
          <a:p>
            <a:pPr algn="just">
              <a:spcBef>
                <a:spcPts val="0"/>
              </a:spcBef>
              <a:buNone/>
            </a:pPr>
            <a:r>
              <a:rPr lang="en-SG" sz="2000" dirty="0" smtClean="0">
                <a:latin typeface="Times New Roman" pitchFamily="18" charset="0"/>
                <a:cs typeface="Times New Roman" pitchFamily="18" charset="0"/>
              </a:rPr>
              <a:t>			           </a:t>
            </a:r>
            <a:r>
              <a:rPr lang="en-SG" sz="2000" dirty="0" err="1" smtClean="0">
                <a:latin typeface="Times New Roman" pitchFamily="18" charset="0"/>
                <a:cs typeface="Times New Roman" pitchFamily="18" charset="0"/>
              </a:rPr>
              <a:t>Idhaya</a:t>
            </a:r>
            <a:r>
              <a:rPr lang="en-SG" sz="2000" dirty="0" smtClean="0">
                <a:latin typeface="Times New Roman" pitchFamily="18" charset="0"/>
                <a:cs typeface="Times New Roman" pitchFamily="18" charset="0"/>
              </a:rPr>
              <a:t> College for Women</a:t>
            </a:r>
          </a:p>
          <a:p>
            <a:pPr algn="just">
              <a:spcBef>
                <a:spcPts val="0"/>
              </a:spcBef>
              <a:buNone/>
            </a:pPr>
            <a:r>
              <a:rPr lang="en-SG" sz="2000" dirty="0" smtClean="0">
                <a:latin typeface="Times New Roman" pitchFamily="18" charset="0"/>
                <a:cs typeface="Times New Roman" pitchFamily="18" charset="0"/>
              </a:rPr>
              <a:t>			           </a:t>
            </a:r>
            <a:r>
              <a:rPr lang="en-SG" sz="2000" dirty="0" err="1" smtClean="0">
                <a:latin typeface="Times New Roman" pitchFamily="18" charset="0"/>
                <a:cs typeface="Times New Roman" pitchFamily="18" charset="0"/>
              </a:rPr>
              <a:t>Kumbakonam</a:t>
            </a:r>
            <a:endParaRPr lang="en-SG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SG" sz="2000" dirty="0"/>
          </a:p>
        </p:txBody>
      </p:sp>
      <p:pic>
        <p:nvPicPr>
          <p:cNvPr id="10" name="Picture 5" descr="C:\Users\general\Desktop\BRD\cOLLEGE LOGO 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502207"/>
            <a:ext cx="1399309" cy="1118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0902" y="831273"/>
            <a:ext cx="10212897" cy="570807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Decide on the 'Terms of reference'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Decide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on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procedure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Find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information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Decide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on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structure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Draft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first part of your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report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Analyze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your findings and draw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conclusions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Make recommendations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Draft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executive summary and table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contents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Compile a reference list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Revise your draft report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35528"/>
            <a:ext cx="10972800" cy="56803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500" b="1" u="sng" dirty="0" smtClean="0">
                <a:effectLst/>
                <a:latin typeface="Times New Roman" pitchFamily="18" charset="0"/>
                <a:cs typeface="Times New Roman" pitchFamily="18" charset="0"/>
              </a:rPr>
              <a:t>DIFFERENT STEPS IN WRITING REPORT</a:t>
            </a:r>
            <a:endParaRPr lang="en-IN" sz="3500" b="1" u="sng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2273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7347" y="1526796"/>
            <a:ext cx="10246452" cy="4650167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Preliminary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Pages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Main text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1.Introduction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2.Statement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findings and recommendations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3.Results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4.Implications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drawn from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results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5.Summary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End matter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61671"/>
          </a:xfrm>
        </p:spPr>
        <p:txBody>
          <a:bodyPr>
            <a:normAutofit/>
          </a:bodyPr>
          <a:lstStyle/>
          <a:p>
            <a:pPr algn="ctr"/>
            <a:r>
              <a:rPr lang="en-US" sz="3500" b="1" u="sng" dirty="0" smtClean="0">
                <a:effectLst/>
                <a:latin typeface="Times New Roman" pitchFamily="18" charset="0"/>
                <a:cs typeface="Times New Roman" pitchFamily="18" charset="0"/>
              </a:rPr>
              <a:t>LAYOUT OF RESEARCH REPORT</a:t>
            </a:r>
            <a:endParaRPr lang="en-IN" sz="3500" b="1" u="sng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4130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4020" y="997527"/>
            <a:ext cx="9219415" cy="550025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INFORMAL REPORT 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The purpose of an informal report is to inform,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analyze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and recommend. It usually takes the form of a memo, letter or a very short document like a monthly financial report, research and development report, etc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lnSpc>
                <a:spcPct val="150000"/>
              </a:lnSpc>
            </a:pP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FORMAL REPORT 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		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purpose of a formal report is collecting and interpreting data and reporting information. The formal report is complex and long, and may even be produced in bound book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volumes</a:t>
            </a: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75289"/>
          </a:xfrm>
        </p:spPr>
        <p:txBody>
          <a:bodyPr>
            <a:normAutofit/>
          </a:bodyPr>
          <a:lstStyle/>
          <a:p>
            <a:pPr algn="ctr"/>
            <a:r>
              <a:rPr lang="en-US" sz="3500" b="1" u="sng" dirty="0" smtClean="0">
                <a:effectLst/>
                <a:latin typeface="Times New Roman" pitchFamily="18" charset="0"/>
                <a:cs typeface="Times New Roman" pitchFamily="18" charset="0"/>
              </a:rPr>
              <a:t>TYPES OF REPORT WRITING</a:t>
            </a:r>
            <a:endParaRPr lang="en-IN" sz="35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6460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9496" y="1621410"/>
            <a:ext cx="9757886" cy="490193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 oral presentation is a formal, research-based presentation of your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work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Presentations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happen in a range of different places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Learning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how to construct and deliver an effective oral presentation is a useful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skill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ral presentation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supplements the written report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500" b="1" u="sng" dirty="0" smtClean="0">
                <a:effectLst/>
                <a:latin typeface="Times New Roman" pitchFamily="18" charset="0"/>
                <a:cs typeface="Times New Roman" pitchFamily="18" charset="0"/>
              </a:rPr>
              <a:t>ORAL PRESENTATION</a:t>
            </a:r>
            <a:endParaRPr lang="en-IN" sz="3500" b="1" u="sng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9786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4910" y="1593130"/>
            <a:ext cx="10118889" cy="458383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Size and physical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design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Procedure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Layout</a:t>
            </a:r>
          </a:p>
          <a:p>
            <a:pPr algn="just">
              <a:lnSpc>
                <a:spcPct val="150000"/>
              </a:lnSpc>
            </a:pP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Treatment of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quotations</a:t>
            </a:r>
          </a:p>
          <a:p>
            <a:pPr algn="just">
              <a:lnSpc>
                <a:spcPct val="150000"/>
              </a:lnSpc>
            </a:pP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footnotes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Documentation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style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07598" cy="1228005"/>
          </a:xfrm>
        </p:spPr>
        <p:txBody>
          <a:bodyPr>
            <a:normAutofit/>
          </a:bodyPr>
          <a:lstStyle/>
          <a:p>
            <a:pPr algn="ctr"/>
            <a:r>
              <a:rPr lang="en-US" sz="3500" b="1" u="sng" dirty="0" smtClean="0">
                <a:effectLst/>
                <a:latin typeface="Times New Roman" pitchFamily="18" charset="0"/>
                <a:cs typeface="Times New Roman" pitchFamily="18" charset="0"/>
              </a:rPr>
              <a:t>MECHANISM OF WRITING A RESEARCH REPORT</a:t>
            </a:r>
            <a:endParaRPr lang="en-IN" sz="3500" b="1" u="sng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2595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9927"/>
            <a:ext cx="10134600" cy="537556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Report must be attractive in appearance, neat and clean, whether typed or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printed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Should be free from grammatical mistakes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Long enough to cover the subject but short enough to maintain interest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Appendices should be enlisted in respect of all the technical data in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report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Bibliography of sources consulted is a must for a good report and must necessarily be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given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Index is also considered an essential part of a good report and as such must be prepared and appended at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end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274" y="0"/>
            <a:ext cx="11096134" cy="1205345"/>
          </a:xfrm>
        </p:spPr>
        <p:txBody>
          <a:bodyPr>
            <a:noAutofit/>
          </a:bodyPr>
          <a:lstStyle/>
          <a:p>
            <a:pPr algn="ctr"/>
            <a:r>
              <a:rPr lang="en-US" sz="3500" b="1" u="sng" dirty="0" smtClean="0">
                <a:effectLst/>
                <a:latin typeface="Times New Roman" pitchFamily="18" charset="0"/>
                <a:cs typeface="Times New Roman" pitchFamily="18" charset="0"/>
              </a:rPr>
              <a:t>PRECAUTIONS FOR WRITING RESEARCH REPORTS</a:t>
            </a:r>
            <a:endParaRPr lang="en-IN" sz="3500" b="1" u="sng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3151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0069" y="997528"/>
            <a:ext cx="10266075" cy="5179436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Computers have always assisted to solve the problems face by the mankind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Since the time of invention, the size of the computers has drastically reduced from that of a room to that can be accommodated in a human plan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word computer means “something which computes or a machine performing calculations automatically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But, today computer means not merely a “calculator”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does vast variety of jobs with tremendous speed and efficiency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Electronic computers have now become an indispensable part of every profession: so do research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93964"/>
            <a:ext cx="10972800" cy="900545"/>
          </a:xfrm>
        </p:spPr>
        <p:txBody>
          <a:bodyPr>
            <a:normAutofit/>
          </a:bodyPr>
          <a:lstStyle/>
          <a:p>
            <a:pPr algn="ctr"/>
            <a:r>
              <a:rPr lang="en-US" sz="3500" b="1" u="sng" dirty="0" smtClean="0">
                <a:effectLst/>
                <a:latin typeface="Times New Roman" pitchFamily="18" charset="0"/>
                <a:cs typeface="Times New Roman" pitchFamily="18" charset="0"/>
              </a:rPr>
              <a:t>ROLE OF COMPUTERS IN RESEARCH</a:t>
            </a:r>
            <a:endParaRPr lang="en-IN" sz="3500" b="1" u="sng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9609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4988" y="893026"/>
            <a:ext cx="5203597" cy="4810190"/>
          </a:xfrm>
        </p:spPr>
        <p:txBody>
          <a:bodyPr/>
          <a:lstStyle/>
          <a:p>
            <a:pPr algn="ctr"/>
            <a:r>
              <a:rPr lang="en-US" sz="6600" b="1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THANK</a:t>
            </a:r>
            <a:r>
              <a:rPr lang="en-US" sz="660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en-US" sz="660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1158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149927"/>
            <a:ext cx="10972800" cy="4857365"/>
          </a:xfrm>
        </p:spPr>
        <p:txBody>
          <a:bodyPr>
            <a:noAutofit/>
          </a:bodyPr>
          <a:lstStyle/>
          <a:p>
            <a:pPr algn="just"/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Meaning of Interpretation</a:t>
            </a:r>
          </a:p>
          <a:p>
            <a:pPr algn="just"/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Techniques of Interpretation</a:t>
            </a:r>
          </a:p>
          <a:p>
            <a:pPr algn="just"/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Report Writing</a:t>
            </a:r>
          </a:p>
          <a:p>
            <a:pPr algn="just"/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Techniques of Report Writing</a:t>
            </a:r>
          </a:p>
          <a:p>
            <a:pPr algn="just"/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Significance of Report Writing</a:t>
            </a:r>
          </a:p>
          <a:p>
            <a:pPr algn="just">
              <a:spcBef>
                <a:spcPts val="0"/>
              </a:spcBef>
            </a:pP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Different Steps in Writing Report</a:t>
            </a:r>
          </a:p>
          <a:p>
            <a:pPr algn="just"/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Layout of Research Report</a:t>
            </a:r>
          </a:p>
          <a:p>
            <a:pPr algn="just"/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Types of Research Report</a:t>
            </a:r>
          </a:p>
          <a:p>
            <a:pPr algn="just"/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Oral Presentation</a:t>
            </a:r>
          </a:p>
          <a:p>
            <a:pPr algn="just"/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Mechanics of Writing a Research Report</a:t>
            </a:r>
          </a:p>
          <a:p>
            <a:pPr algn="just"/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Precautions for Writing Research Reports</a:t>
            </a:r>
          </a:p>
          <a:p>
            <a:pPr algn="just"/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Role of Computers in Research</a:t>
            </a:r>
          </a:p>
          <a:p>
            <a:pPr algn="just"/>
            <a:endParaRPr lang="en-SG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SG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SG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SG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SG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820400" cy="847580"/>
          </a:xfrm>
        </p:spPr>
        <p:txBody>
          <a:bodyPr/>
          <a:lstStyle/>
          <a:p>
            <a:pPr algn="ctr"/>
            <a:r>
              <a:rPr lang="en-SG" sz="4400" u="sng" dirty="0" smtClean="0">
                <a:effectLst/>
                <a:latin typeface="Times New Roman" pitchFamily="18" charset="0"/>
                <a:cs typeface="Times New Roman" pitchFamily="18" charset="0"/>
              </a:rPr>
              <a:t>Contents</a:t>
            </a:r>
            <a:endParaRPr lang="en-SG" sz="4400" u="sng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836" y="1108364"/>
            <a:ext cx="10751128" cy="5417127"/>
          </a:xfrm>
        </p:spPr>
        <p:txBody>
          <a:bodyPr>
            <a:normAutofit/>
          </a:bodyPr>
          <a:lstStyle/>
          <a:p>
            <a:pPr algn="just" fontAlgn="base">
              <a:lnSpc>
                <a:spcPct val="150000"/>
              </a:lnSpc>
            </a:pP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Understand some basic concepts of research and its • understand some basic concepts of research and its </a:t>
            </a:r>
          </a:p>
          <a:p>
            <a:pPr algn="just" fontAlgn="base">
              <a:lnSpc>
                <a:spcPct val="150000"/>
              </a:lnSpc>
            </a:pP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Identify appropriate research topics </a:t>
            </a:r>
          </a:p>
          <a:p>
            <a:pPr algn="just" fontAlgn="base">
              <a:lnSpc>
                <a:spcPct val="150000"/>
              </a:lnSpc>
            </a:pP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Determine the scope, depth and the overall direction of the research. </a:t>
            </a:r>
          </a:p>
          <a:p>
            <a:pPr algn="just" fontAlgn="base">
              <a:lnSpc>
                <a:spcPct val="150000"/>
              </a:lnSpc>
            </a:pPr>
            <a:endParaRPr lang="en-SG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Select and define appropriate research problem and parameters</a:t>
            </a:r>
          </a:p>
          <a:p>
            <a:pPr algn="just" fontAlgn="base">
              <a:lnSpc>
                <a:spcPct val="150000"/>
              </a:lnSpc>
              <a:buNone/>
            </a:pP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SG" dirty="0" smtClean="0">
                <a:latin typeface="Times New Roman" pitchFamily="18" charset="0"/>
                <a:cs typeface="Times New Roman" pitchFamily="18" charset="0"/>
              </a:rPr>
            </a:br>
            <a:endParaRPr lang="en-S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SG" sz="4400" dirty="0" smtClean="0">
                <a:effectLst/>
                <a:latin typeface="Times New Roman" pitchFamily="18" charset="0"/>
                <a:cs typeface="Times New Roman" pitchFamily="18" charset="0"/>
              </a:rPr>
              <a:t>Objective</a:t>
            </a:r>
            <a:endParaRPr lang="en-SG" sz="4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Image result for objectives imag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SG"/>
          </a:p>
        </p:txBody>
      </p:sp>
      <p:sp>
        <p:nvSpPr>
          <p:cNvPr id="1028" name="AutoShape 4" descr="Image result for objectives imag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SG"/>
          </a:p>
        </p:txBody>
      </p:sp>
      <p:sp>
        <p:nvSpPr>
          <p:cNvPr id="1030" name="AutoShape 6" descr="Image result for objectives imag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SG"/>
          </a:p>
        </p:txBody>
      </p:sp>
      <p:sp>
        <p:nvSpPr>
          <p:cNvPr id="1032" name="AutoShape 8" descr="Image result for objectives imag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SG"/>
          </a:p>
        </p:txBody>
      </p:sp>
      <p:sp>
        <p:nvSpPr>
          <p:cNvPr id="1034" name="AutoShape 10" descr="Image result for objectives imag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SG"/>
          </a:p>
        </p:txBody>
      </p:sp>
      <p:pic>
        <p:nvPicPr>
          <p:cNvPr id="1037" name="Picture 13" descr="C:\Users\general\Desktop\2.jf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65931" y="5010149"/>
            <a:ext cx="2799051" cy="14183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3454" y="817419"/>
            <a:ext cx="10751128" cy="5680364"/>
          </a:xfrm>
        </p:spPr>
        <p:txBody>
          <a:bodyPr>
            <a:noAutofit/>
          </a:bodyPr>
          <a:lstStyle/>
          <a:p>
            <a:pPr algn="just" fontAlgn="base">
              <a:lnSpc>
                <a:spcPct val="150000"/>
              </a:lnSpc>
              <a:spcBef>
                <a:spcPts val="0"/>
              </a:spcBef>
            </a:pP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 Prepare a project proposal (to undertake a project) </a:t>
            </a:r>
          </a:p>
          <a:p>
            <a:pPr algn="just" fontAlgn="base">
              <a:lnSpc>
                <a:spcPct val="150000"/>
              </a:lnSpc>
              <a:spcBef>
                <a:spcPts val="0"/>
              </a:spcBef>
            </a:pP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 Organize and conduct research (advanced project) in a more appropriate manner</a:t>
            </a:r>
          </a:p>
          <a:p>
            <a:pPr algn="just" fontAlgn="base">
              <a:lnSpc>
                <a:spcPct val="150000"/>
              </a:lnSpc>
              <a:spcBef>
                <a:spcPts val="0"/>
              </a:spcBef>
            </a:pP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Write a research report and thesis </a:t>
            </a:r>
          </a:p>
          <a:p>
            <a:pPr algn="just" fontAlgn="base">
              <a:lnSpc>
                <a:spcPct val="150000"/>
              </a:lnSpc>
              <a:spcBef>
                <a:spcPts val="0"/>
              </a:spcBef>
            </a:pP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Write a research proposal (grants)</a:t>
            </a:r>
          </a:p>
          <a:p>
            <a:pPr algn="just" fontAlgn="base">
              <a:lnSpc>
                <a:spcPct val="150000"/>
              </a:lnSpc>
              <a:spcBef>
                <a:spcPts val="0"/>
              </a:spcBef>
            </a:pP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Research question is the central question of the study that has to be answered on the basis of research findings.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 It aims to give the work plan of research.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It provides training in choosing methods materials, scientific tools and techniques relevant for the solution of the problem.</a:t>
            </a:r>
            <a:br>
              <a:rPr lang="en-SG" sz="2400" dirty="0" smtClean="0">
                <a:latin typeface="Times New Roman" pitchFamily="18" charset="0"/>
                <a:cs typeface="Times New Roman" pitchFamily="18" charset="0"/>
              </a:rPr>
            </a:br>
            <a:endParaRPr lang="en-SG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68037" y="0"/>
            <a:ext cx="10972800" cy="748145"/>
          </a:xfrm>
        </p:spPr>
        <p:txBody>
          <a:bodyPr>
            <a:normAutofit fontScale="90000"/>
          </a:bodyPr>
          <a:lstStyle/>
          <a:p>
            <a:pPr algn="ctr"/>
            <a:r>
              <a:rPr lang="en-SG" sz="4400" dirty="0" smtClean="0">
                <a:effectLst/>
                <a:latin typeface="Times New Roman" pitchFamily="18" charset="0"/>
                <a:cs typeface="Times New Roman" pitchFamily="18" charset="0"/>
              </a:rPr>
              <a:t>Learning</a:t>
            </a:r>
            <a:r>
              <a:rPr lang="en-SG" dirty="0" smtClean="0">
                <a:effectLst/>
                <a:latin typeface="Times New Roman" pitchFamily="18" charset="0"/>
                <a:cs typeface="Times New Roman" pitchFamily="18" charset="0"/>
              </a:rPr>
              <a:t> Outcomes</a:t>
            </a:r>
            <a:endParaRPr lang="en-SG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6755" y="1921078"/>
            <a:ext cx="7884979" cy="2516697"/>
          </a:xfrm>
        </p:spPr>
        <p:txBody>
          <a:bodyPr>
            <a:normAutofit/>
          </a:bodyPr>
          <a:lstStyle/>
          <a:p>
            <a:r>
              <a:rPr lang="en-US" sz="60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INTERPRETATION</a:t>
            </a:r>
            <a:endParaRPr lang="en-IN" sz="6000" i="1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8139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5321" y="1593907"/>
            <a:ext cx="9387280" cy="516762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Interpretation of data refers to the task of drawing inferences from the collected facts after an analytical and/or experimental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study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fact, it is a search for broader meaning of research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findings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task of interpretation has two major aspects viz.,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effort to establish continuity in research through linking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 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results of a given study with those of another, and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ii. 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establishment of some explanatory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concepts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5067" y="532904"/>
            <a:ext cx="10447789" cy="868057"/>
          </a:xfrm>
        </p:spPr>
        <p:txBody>
          <a:bodyPr>
            <a:normAutofit/>
          </a:bodyPr>
          <a:lstStyle/>
          <a:p>
            <a:pPr algn="ctr"/>
            <a:r>
              <a:rPr lang="en-US" b="1" u="sng" dirty="0" smtClean="0">
                <a:effectLst/>
                <a:latin typeface="Times New Roman" pitchFamily="18" charset="0"/>
                <a:cs typeface="Times New Roman" pitchFamily="18" charset="0"/>
              </a:rPr>
              <a:t>MEANING</a:t>
            </a:r>
            <a:r>
              <a:rPr lang="en-US" sz="4000" b="1" u="sng" dirty="0" smtClean="0">
                <a:effectLst/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4400" b="1" u="sng" dirty="0" smtClean="0">
                <a:effectLst/>
                <a:latin typeface="Times New Roman" pitchFamily="18" charset="0"/>
                <a:cs typeface="Times New Roman" pitchFamily="18" charset="0"/>
              </a:rPr>
              <a:t>INTERPRETATION</a:t>
            </a:r>
            <a:endParaRPr lang="en-IN" sz="4400" b="1" u="sng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8886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3765" y="734291"/>
            <a:ext cx="9635145" cy="6123709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Consecutive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interpretation - It 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technique in which the interpreter serves as an intermediary between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speakers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Simultaneous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interpretation - It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a technique in which the interpreter renders the interpretation simultaneously while the speaker is still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speaking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Whispered interpretation /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Chuchotage - It 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technique where the interpreter provides interpretation simultaneously to a small audience, usually less than four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people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Sight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Translation – It 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technique that requires the interpreter to render the content of a written document in the source language orally into the target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language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80110"/>
            <a:ext cx="10972800" cy="54032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500" b="1" u="sng" dirty="0" smtClean="0">
                <a:effectLst/>
                <a:latin typeface="Times New Roman" pitchFamily="18" charset="0"/>
                <a:cs typeface="Times New Roman" pitchFamily="18" charset="0"/>
              </a:rPr>
              <a:t>TECHNIQUES OF </a:t>
            </a:r>
            <a:r>
              <a:rPr lang="en-US" sz="3500" b="1" u="sng" dirty="0">
                <a:effectLst/>
                <a:latin typeface="Times New Roman" pitchFamily="18" charset="0"/>
                <a:cs typeface="Times New Roman" pitchFamily="18" charset="0"/>
              </a:rPr>
              <a:t>INTERPRETATION</a:t>
            </a:r>
            <a:endParaRPr lang="en-IN" sz="3500" u="sng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8247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0831" y="2420427"/>
            <a:ext cx="10515600" cy="1325563"/>
          </a:xfrm>
        </p:spPr>
        <p:txBody>
          <a:bodyPr>
            <a:normAutofit/>
          </a:bodyPr>
          <a:lstStyle/>
          <a:p>
            <a:r>
              <a:rPr lang="en-US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REPORT</a:t>
            </a:r>
            <a:r>
              <a:rPr lang="en-US" sz="6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WRITING</a:t>
            </a:r>
            <a:endParaRPr lang="en-IN" sz="6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6124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5126" y="1274618"/>
            <a:ext cx="10078673" cy="4902345"/>
          </a:xfrm>
        </p:spPr>
        <p:txBody>
          <a:bodyPr>
            <a:normAutofit lnSpcReduction="10000"/>
          </a:bodyPr>
          <a:lstStyle/>
          <a:p>
            <a:pPr>
              <a:lnSpc>
                <a:spcPct val="16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Gives convenience to the readers</a:t>
            </a:r>
          </a:p>
          <a:p>
            <a:pPr>
              <a:lnSpc>
                <a:spcPct val="16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Present adequate information on various aspects of the business</a:t>
            </a:r>
          </a:p>
          <a:p>
            <a:pPr>
              <a:lnSpc>
                <a:spcPct val="16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Help the top line in decision making</a:t>
            </a:r>
          </a:p>
          <a:p>
            <a:pPr>
              <a:lnSpc>
                <a:spcPct val="16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true and balanced report also helps in problem solving</a:t>
            </a:r>
          </a:p>
          <a:p>
            <a:pPr algn="just">
              <a:lnSpc>
                <a:spcPct val="16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report should have all the essentials components such as title, introduction, findings &amp; recommendations</a:t>
            </a:r>
          </a:p>
          <a:p>
            <a:pPr>
              <a:lnSpc>
                <a:spcPct val="16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Discloses the unknown information</a:t>
            </a:r>
          </a:p>
          <a:p>
            <a:pPr>
              <a:lnSpc>
                <a:spcPct val="16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good report is one which is drafted in a simple &amp; clear language</a:t>
            </a:r>
          </a:p>
          <a:p>
            <a:pPr marL="0" indent="0">
              <a:lnSpc>
                <a:spcPct val="160000"/>
              </a:lnSpc>
              <a:buNone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61435"/>
          </a:xfrm>
        </p:spPr>
        <p:txBody>
          <a:bodyPr>
            <a:normAutofit/>
          </a:bodyPr>
          <a:lstStyle/>
          <a:p>
            <a:pPr algn="ctr"/>
            <a:r>
              <a:rPr lang="en-IN" sz="3500" b="1" u="sng" dirty="0" smtClean="0">
                <a:effectLst/>
                <a:latin typeface="Times New Roman" pitchFamily="18" charset="0"/>
                <a:cs typeface="Times New Roman" pitchFamily="18" charset="0"/>
              </a:rPr>
              <a:t>SIGNIFICANCE OF REPORT WRITING</a:t>
            </a:r>
            <a:endParaRPr lang="en-IN" sz="3500" b="1" u="sng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463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236</TotalTime>
  <Words>598</Words>
  <Application>Microsoft Office PowerPoint</Application>
  <PresentationFormat>Custom</PresentationFormat>
  <Paragraphs>118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IDHAYA COLLEGE FOR WOMEN, KUMBAKONAM </vt:lpstr>
      <vt:lpstr>Contents</vt:lpstr>
      <vt:lpstr>Objective</vt:lpstr>
      <vt:lpstr>Learning Outcomes</vt:lpstr>
      <vt:lpstr>INTERPRETATION</vt:lpstr>
      <vt:lpstr>MEANING OF INTERPRETATION</vt:lpstr>
      <vt:lpstr>TECHNIQUES OF INTERPRETATION</vt:lpstr>
      <vt:lpstr>REPORT WRITING</vt:lpstr>
      <vt:lpstr>SIGNIFICANCE OF REPORT WRITING</vt:lpstr>
      <vt:lpstr>DIFFERENT STEPS IN WRITING REPORT</vt:lpstr>
      <vt:lpstr>LAYOUT OF RESEARCH REPORT</vt:lpstr>
      <vt:lpstr>TYPES OF REPORT WRITING</vt:lpstr>
      <vt:lpstr>ORAL PRESENTATION</vt:lpstr>
      <vt:lpstr>MECHANISM OF WRITING A RESEARCH REPORT</vt:lpstr>
      <vt:lpstr>PRECAUTIONS FOR WRITING RESEARCH REPORTS</vt:lpstr>
      <vt:lpstr>ROLE OF COMPUTERS IN RESEARCH</vt:lpstr>
      <vt:lpstr>THANK YOU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INTERPRETATION &amp; REPORT WRITING</dc:title>
  <dc:creator>dell</dc:creator>
  <cp:lastModifiedBy>User</cp:lastModifiedBy>
  <cp:revision>74</cp:revision>
  <dcterms:created xsi:type="dcterms:W3CDTF">2020-05-28T22:28:02Z</dcterms:created>
  <dcterms:modified xsi:type="dcterms:W3CDTF">2020-06-03T11:57:16Z</dcterms:modified>
</cp:coreProperties>
</file>