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2" r:id="rId2"/>
    <p:sldId id="257" r:id="rId3"/>
    <p:sldId id="258" r:id="rId4"/>
    <p:sldId id="259" r:id="rId5"/>
    <p:sldId id="260" r:id="rId6"/>
    <p:sldId id="272" r:id="rId7"/>
    <p:sldId id="261" r:id="rId8"/>
    <p:sldId id="273" r:id="rId9"/>
    <p:sldId id="303" r:id="rId10"/>
    <p:sldId id="274" r:id="rId11"/>
    <p:sldId id="275" r:id="rId12"/>
    <p:sldId id="262" r:id="rId13"/>
    <p:sldId id="276" r:id="rId14"/>
    <p:sldId id="277" r:id="rId15"/>
    <p:sldId id="278" r:id="rId16"/>
    <p:sldId id="314" r:id="rId17"/>
    <p:sldId id="279" r:id="rId18"/>
    <p:sldId id="304" r:id="rId19"/>
    <p:sldId id="280" r:id="rId20"/>
    <p:sldId id="281" r:id="rId21"/>
    <p:sldId id="282" r:id="rId22"/>
    <p:sldId id="305" r:id="rId23"/>
    <p:sldId id="263" r:id="rId24"/>
    <p:sldId id="283" r:id="rId25"/>
    <p:sldId id="284" r:id="rId26"/>
    <p:sldId id="285" r:id="rId27"/>
    <p:sldId id="286" r:id="rId28"/>
    <p:sldId id="306" r:id="rId29"/>
    <p:sldId id="287" r:id="rId30"/>
    <p:sldId id="264" r:id="rId31"/>
    <p:sldId id="307" r:id="rId32"/>
    <p:sldId id="288" r:id="rId33"/>
    <p:sldId id="308" r:id="rId34"/>
    <p:sldId id="309" r:id="rId35"/>
    <p:sldId id="289" r:id="rId36"/>
    <p:sldId id="310" r:id="rId37"/>
    <p:sldId id="290" r:id="rId38"/>
    <p:sldId id="291" r:id="rId39"/>
    <p:sldId id="292" r:id="rId40"/>
    <p:sldId id="266" r:id="rId41"/>
    <p:sldId id="267" r:id="rId42"/>
    <p:sldId id="293" r:id="rId43"/>
    <p:sldId id="294" r:id="rId44"/>
    <p:sldId id="295" r:id="rId45"/>
    <p:sldId id="268" r:id="rId46"/>
    <p:sldId id="311" r:id="rId47"/>
    <p:sldId id="297" r:id="rId48"/>
    <p:sldId id="298" r:id="rId49"/>
    <p:sldId id="296" r:id="rId50"/>
    <p:sldId id="269" r:id="rId51"/>
    <p:sldId id="299" r:id="rId52"/>
    <p:sldId id="270" r:id="rId53"/>
    <p:sldId id="300" r:id="rId54"/>
    <p:sldId id="312" r:id="rId55"/>
    <p:sldId id="301" r:id="rId56"/>
    <p:sldId id="313" r:id="rId57"/>
    <p:sldId id="271"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329980-D8C2-4544-B1AF-701562646C07}" type="datetimeFigureOut">
              <a:rPr lang="en-SG" smtClean="0"/>
              <a:pPr/>
              <a:t>2/6/2020</a:t>
            </a:fld>
            <a:endParaRPr lang="en-SG"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SG"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7C1140F-E629-4CC0-AD66-3D7FD74490F4}" type="slidenum">
              <a:rPr lang="en-SG" smtClean="0"/>
              <a:pPr/>
              <a:t>‹#›</a:t>
            </a:fld>
            <a:endParaRPr lang="en-SG"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5" name="Footer Placeholder 4"/>
          <p:cNvSpPr>
            <a:spLocks noGrp="1"/>
          </p:cNvSpPr>
          <p:nvPr>
            <p:ph type="ftr" sz="quarter" idx="11"/>
          </p:nvPr>
        </p:nvSpPr>
        <p:spPr/>
        <p:txBody>
          <a:bodyPr/>
          <a:lstStyle>
            <a:extLst/>
          </a:lstStyle>
          <a:p>
            <a:endParaRPr lang="en-SG" dirty="0"/>
          </a:p>
        </p:txBody>
      </p:sp>
      <p:sp>
        <p:nvSpPr>
          <p:cNvPr id="6" name="Slide Number Placeholder 5"/>
          <p:cNvSpPr>
            <a:spLocks noGrp="1"/>
          </p:cNvSpPr>
          <p:nvPr>
            <p:ph type="sldNum" sz="quarter" idx="12"/>
          </p:nvPr>
        </p:nvSpPr>
        <p:spPr/>
        <p:txBody>
          <a:bodyPr/>
          <a:lstStyle>
            <a:extLst/>
          </a:lstStyle>
          <a:p>
            <a:fld id="{67C1140F-E629-4CC0-AD66-3D7FD74490F4}" type="slidenum">
              <a:rPr lang="en-SG" smtClean="0"/>
              <a:pPr/>
              <a:t>‹#›</a:t>
            </a:fld>
            <a:endParaRPr lang="en-SG"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5" name="Footer Placeholder 4"/>
          <p:cNvSpPr>
            <a:spLocks noGrp="1"/>
          </p:cNvSpPr>
          <p:nvPr>
            <p:ph type="ftr" sz="quarter" idx="11"/>
          </p:nvPr>
        </p:nvSpPr>
        <p:spPr/>
        <p:txBody>
          <a:bodyPr/>
          <a:lstStyle>
            <a:extLst/>
          </a:lstStyle>
          <a:p>
            <a:endParaRPr lang="en-SG" dirty="0"/>
          </a:p>
        </p:txBody>
      </p:sp>
      <p:sp>
        <p:nvSpPr>
          <p:cNvPr id="6" name="Slide Number Placeholder 5"/>
          <p:cNvSpPr>
            <a:spLocks noGrp="1"/>
          </p:cNvSpPr>
          <p:nvPr>
            <p:ph type="sldNum" sz="quarter" idx="12"/>
          </p:nvPr>
        </p:nvSpPr>
        <p:spPr/>
        <p:txBody>
          <a:bodyPr/>
          <a:lstStyle>
            <a:extLst/>
          </a:lstStyle>
          <a:p>
            <a:fld id="{67C1140F-E629-4CC0-AD66-3D7FD74490F4}" type="slidenum">
              <a:rPr lang="en-SG" smtClean="0"/>
              <a:pPr/>
              <a:t>‹#›</a:t>
            </a:fld>
            <a:endParaRPr lang="en-SG"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5" name="Footer Placeholder 4"/>
          <p:cNvSpPr>
            <a:spLocks noGrp="1"/>
          </p:cNvSpPr>
          <p:nvPr>
            <p:ph type="ftr" sz="quarter" idx="11"/>
          </p:nvPr>
        </p:nvSpPr>
        <p:spPr/>
        <p:txBody>
          <a:bodyPr/>
          <a:lstStyle>
            <a:extLst/>
          </a:lstStyle>
          <a:p>
            <a:endParaRPr lang="en-SG" dirty="0"/>
          </a:p>
        </p:txBody>
      </p:sp>
      <p:sp>
        <p:nvSpPr>
          <p:cNvPr id="6" name="Slide Number Placeholder 5"/>
          <p:cNvSpPr>
            <a:spLocks noGrp="1"/>
          </p:cNvSpPr>
          <p:nvPr>
            <p:ph type="sldNum" sz="quarter" idx="12"/>
          </p:nvPr>
        </p:nvSpPr>
        <p:spPr/>
        <p:txBody>
          <a:bodyPr/>
          <a:lstStyle>
            <a:extLst/>
          </a:lstStyle>
          <a:p>
            <a:fld id="{67C1140F-E629-4CC0-AD66-3D7FD74490F4}" type="slidenum">
              <a:rPr lang="en-SG" smtClean="0"/>
              <a:pPr/>
              <a:t>‹#›</a:t>
            </a:fld>
            <a:endParaRPr lang="en-SG"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5" name="Footer Placeholder 4"/>
          <p:cNvSpPr>
            <a:spLocks noGrp="1"/>
          </p:cNvSpPr>
          <p:nvPr>
            <p:ph type="ftr" sz="quarter" idx="11"/>
          </p:nvPr>
        </p:nvSpPr>
        <p:spPr/>
        <p:txBody>
          <a:bodyPr/>
          <a:lstStyle>
            <a:extLst/>
          </a:lstStyle>
          <a:p>
            <a:endParaRPr lang="en-SG" dirty="0"/>
          </a:p>
        </p:txBody>
      </p:sp>
      <p:sp>
        <p:nvSpPr>
          <p:cNvPr id="6" name="Slide Number Placeholder 5"/>
          <p:cNvSpPr>
            <a:spLocks noGrp="1"/>
          </p:cNvSpPr>
          <p:nvPr>
            <p:ph type="sldNum" sz="quarter" idx="12"/>
          </p:nvPr>
        </p:nvSpPr>
        <p:spPr/>
        <p:txBody>
          <a:bodyPr/>
          <a:lstStyle>
            <a:extLst/>
          </a:lstStyle>
          <a:p>
            <a:fld id="{67C1140F-E629-4CC0-AD66-3D7FD74490F4}" type="slidenum">
              <a:rPr lang="en-SG" smtClean="0"/>
              <a:pPr/>
              <a:t>‹#›</a:t>
            </a:fld>
            <a:endParaRPr lang="en-SG"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6" name="Footer Placeholder 5"/>
          <p:cNvSpPr>
            <a:spLocks noGrp="1"/>
          </p:cNvSpPr>
          <p:nvPr>
            <p:ph type="ftr" sz="quarter" idx="11"/>
          </p:nvPr>
        </p:nvSpPr>
        <p:spPr/>
        <p:txBody>
          <a:bodyPr/>
          <a:lstStyle>
            <a:extLst/>
          </a:lstStyle>
          <a:p>
            <a:endParaRPr lang="en-SG" dirty="0"/>
          </a:p>
        </p:txBody>
      </p:sp>
      <p:sp>
        <p:nvSpPr>
          <p:cNvPr id="7" name="Slide Number Placeholder 6"/>
          <p:cNvSpPr>
            <a:spLocks noGrp="1"/>
          </p:cNvSpPr>
          <p:nvPr>
            <p:ph type="sldNum" sz="quarter" idx="12"/>
          </p:nvPr>
        </p:nvSpPr>
        <p:spPr/>
        <p:txBody>
          <a:bodyPr/>
          <a:lstStyle>
            <a:extLst/>
          </a:lstStyle>
          <a:p>
            <a:fld id="{67C1140F-E629-4CC0-AD66-3D7FD74490F4}" type="slidenum">
              <a:rPr lang="en-SG" smtClean="0"/>
              <a:pPr/>
              <a:t>‹#›</a:t>
            </a:fld>
            <a:endParaRPr lang="en-SG"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8" name="Footer Placeholder 7"/>
          <p:cNvSpPr>
            <a:spLocks noGrp="1"/>
          </p:cNvSpPr>
          <p:nvPr>
            <p:ph type="ftr" sz="quarter" idx="11"/>
          </p:nvPr>
        </p:nvSpPr>
        <p:spPr/>
        <p:txBody>
          <a:bodyPr/>
          <a:lstStyle>
            <a:extLst/>
          </a:lstStyle>
          <a:p>
            <a:endParaRPr lang="en-SG" dirty="0"/>
          </a:p>
        </p:txBody>
      </p:sp>
      <p:sp>
        <p:nvSpPr>
          <p:cNvPr id="9" name="Slide Number Placeholder 8"/>
          <p:cNvSpPr>
            <a:spLocks noGrp="1"/>
          </p:cNvSpPr>
          <p:nvPr>
            <p:ph type="sldNum" sz="quarter" idx="12"/>
          </p:nvPr>
        </p:nvSpPr>
        <p:spPr/>
        <p:txBody>
          <a:bodyPr/>
          <a:lstStyle>
            <a:extLst/>
          </a:lstStyle>
          <a:p>
            <a:fld id="{67C1140F-E629-4CC0-AD66-3D7FD74490F4}" type="slidenum">
              <a:rPr lang="en-SG" smtClean="0"/>
              <a:pPr/>
              <a:t>‹#›</a:t>
            </a:fld>
            <a:endParaRPr lang="en-SG"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4" name="Footer Placeholder 3"/>
          <p:cNvSpPr>
            <a:spLocks noGrp="1"/>
          </p:cNvSpPr>
          <p:nvPr>
            <p:ph type="ftr" sz="quarter" idx="11"/>
          </p:nvPr>
        </p:nvSpPr>
        <p:spPr/>
        <p:txBody>
          <a:bodyPr/>
          <a:lstStyle>
            <a:extLst/>
          </a:lstStyle>
          <a:p>
            <a:endParaRPr lang="en-SG" dirty="0"/>
          </a:p>
        </p:txBody>
      </p:sp>
      <p:sp>
        <p:nvSpPr>
          <p:cNvPr id="5" name="Slide Number Placeholder 4"/>
          <p:cNvSpPr>
            <a:spLocks noGrp="1"/>
          </p:cNvSpPr>
          <p:nvPr>
            <p:ph type="sldNum" sz="quarter" idx="12"/>
          </p:nvPr>
        </p:nvSpPr>
        <p:spPr/>
        <p:txBody>
          <a:bodyPr/>
          <a:lstStyle>
            <a:extLst/>
          </a:lstStyle>
          <a:p>
            <a:fld id="{67C1140F-E629-4CC0-AD66-3D7FD74490F4}" type="slidenum">
              <a:rPr lang="en-SG" smtClean="0"/>
              <a:pPr/>
              <a:t>‹#›</a:t>
            </a:fld>
            <a:endParaRPr lang="en-SG"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329980-D8C2-4544-B1AF-701562646C07}" type="datetimeFigureOut">
              <a:rPr lang="en-SG" smtClean="0"/>
              <a:pPr/>
              <a:t>2/6/2020</a:t>
            </a:fld>
            <a:endParaRPr lang="en-SG" dirty="0"/>
          </a:p>
        </p:txBody>
      </p:sp>
      <p:sp>
        <p:nvSpPr>
          <p:cNvPr id="3" name="Footer Placeholder 2"/>
          <p:cNvSpPr>
            <a:spLocks noGrp="1"/>
          </p:cNvSpPr>
          <p:nvPr>
            <p:ph type="ftr" sz="quarter" idx="11"/>
          </p:nvPr>
        </p:nvSpPr>
        <p:spPr/>
        <p:txBody>
          <a:bodyPr/>
          <a:lstStyle>
            <a:extLst/>
          </a:lstStyle>
          <a:p>
            <a:endParaRPr lang="en-SG" dirty="0"/>
          </a:p>
        </p:txBody>
      </p:sp>
      <p:sp>
        <p:nvSpPr>
          <p:cNvPr id="4" name="Slide Number Placeholder 3"/>
          <p:cNvSpPr>
            <a:spLocks noGrp="1"/>
          </p:cNvSpPr>
          <p:nvPr>
            <p:ph type="sldNum" sz="quarter" idx="12"/>
          </p:nvPr>
        </p:nvSpPr>
        <p:spPr/>
        <p:txBody>
          <a:bodyPr/>
          <a:lstStyle>
            <a:extLst/>
          </a:lstStyle>
          <a:p>
            <a:fld id="{67C1140F-E629-4CC0-AD66-3D7FD74490F4}" type="slidenum">
              <a:rPr lang="en-SG" smtClean="0"/>
              <a:pPr/>
              <a:t>‹#›</a:t>
            </a:fld>
            <a:endParaRPr lang="en-SG"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329980-D8C2-4544-B1AF-701562646C07}" type="datetimeFigureOut">
              <a:rPr lang="en-SG" smtClean="0"/>
              <a:pPr/>
              <a:t>2/6/2020</a:t>
            </a:fld>
            <a:endParaRPr lang="en-SG" dirty="0"/>
          </a:p>
        </p:txBody>
      </p:sp>
      <p:sp>
        <p:nvSpPr>
          <p:cNvPr id="6" name="Footer Placeholder 5"/>
          <p:cNvSpPr>
            <a:spLocks noGrp="1"/>
          </p:cNvSpPr>
          <p:nvPr>
            <p:ph type="ftr" sz="quarter" idx="11"/>
          </p:nvPr>
        </p:nvSpPr>
        <p:spPr/>
        <p:txBody>
          <a:bodyPr/>
          <a:lstStyle>
            <a:extLst/>
          </a:lstStyle>
          <a:p>
            <a:endParaRPr lang="en-SG" dirty="0"/>
          </a:p>
        </p:txBody>
      </p:sp>
      <p:sp>
        <p:nvSpPr>
          <p:cNvPr id="7" name="Slide Number Placeholder 6"/>
          <p:cNvSpPr>
            <a:spLocks noGrp="1"/>
          </p:cNvSpPr>
          <p:nvPr>
            <p:ph type="sldNum" sz="quarter" idx="12"/>
          </p:nvPr>
        </p:nvSpPr>
        <p:spPr/>
        <p:txBody>
          <a:bodyPr/>
          <a:lstStyle>
            <a:extLst/>
          </a:lstStyle>
          <a:p>
            <a:fld id="{67C1140F-E629-4CC0-AD66-3D7FD74490F4}" type="slidenum">
              <a:rPr lang="en-SG" smtClean="0"/>
              <a:pPr/>
              <a:t>‹#›</a:t>
            </a:fld>
            <a:endParaRPr lang="en-SG"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329980-D8C2-4544-B1AF-701562646C07}" type="datetimeFigureOut">
              <a:rPr lang="en-SG" smtClean="0"/>
              <a:pPr/>
              <a:t>2/6/2020</a:t>
            </a:fld>
            <a:endParaRPr lang="en-SG"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SG"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7C1140F-E629-4CC0-AD66-3D7FD74490F4}" type="slidenum">
              <a:rPr lang="en-SG" smtClean="0"/>
              <a:pPr/>
              <a:t>‹#›</a:t>
            </a:fld>
            <a:endParaRPr lang="en-SG"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329980-D8C2-4544-B1AF-701562646C07}" type="datetimeFigureOut">
              <a:rPr lang="en-SG" smtClean="0"/>
              <a:pPr/>
              <a:t>2/6/2020</a:t>
            </a:fld>
            <a:endParaRPr lang="en-SG"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SG"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7C1140F-E629-4CC0-AD66-3D7FD74490F4}" type="slidenum">
              <a:rPr lang="en-SG" smtClean="0"/>
              <a:pPr/>
              <a:t>‹#›</a:t>
            </a:fld>
            <a:endParaRPr lang="en-SG"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vilserviceindia.com/subject/Management/notes/export-management.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ukessays.com/essays/economics/positive-and-negative-effects-of-globalisation-for-business-economics-essay.ph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simple.wikipedia.org/wiki/Globalization" TargetMode="External"/><Relationship Id="rId2" Type="http://schemas.openxmlformats.org/officeDocument/2006/relationships/hyperlink" Target="https://www.tutor2u.net/politics/reference/types-of-globalisatio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oublethedonation.com/tips/corporate-social-responsibilit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encyclopedia2.thefreedictionary.com/Multilateral+Settlement+of+Account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401080" cy="511156"/>
          </a:xfrm>
        </p:spPr>
        <p:txBody>
          <a:bodyPr>
            <a:normAutofit fontScale="90000"/>
          </a:bodyPr>
          <a:lstStyle/>
          <a:p>
            <a:r>
              <a:rPr lang="en-SG" sz="2800" dirty="0" smtClean="0">
                <a:latin typeface="Times New Roman" pitchFamily="18" charset="0"/>
                <a:cs typeface="Times New Roman" pitchFamily="18" charset="0"/>
              </a:rPr>
              <a:t/>
            </a:r>
            <a:br>
              <a:rPr lang="en-SG" sz="2800" dirty="0" smtClean="0">
                <a:latin typeface="Times New Roman" pitchFamily="18" charset="0"/>
                <a:cs typeface="Times New Roman" pitchFamily="18" charset="0"/>
              </a:rPr>
            </a:br>
            <a:r>
              <a:rPr lang="en-SG" sz="2800" dirty="0" smtClean="0">
                <a:latin typeface="Times New Roman" pitchFamily="18" charset="0"/>
                <a:cs typeface="Times New Roman" pitchFamily="18" charset="0"/>
              </a:rPr>
              <a:t>IDHAYA COLLEGE FOR WOMEN, KUMBAKONAM</a:t>
            </a:r>
            <a:br>
              <a:rPr lang="en-SG" sz="2800" dirty="0" smtClean="0">
                <a:latin typeface="Times New Roman" pitchFamily="18" charset="0"/>
                <a:cs typeface="Times New Roman" pitchFamily="18" charset="0"/>
              </a:rPr>
            </a:br>
            <a:r>
              <a:rPr lang="en-SG" sz="2800" dirty="0" smtClean="0">
                <a:latin typeface="Times New Roman" pitchFamily="18" charset="0"/>
                <a:cs typeface="Times New Roman" pitchFamily="18" charset="0"/>
              </a:rPr>
              <a:t/>
            </a:r>
            <a:br>
              <a:rPr lang="en-SG" sz="2800" dirty="0" smtClean="0">
                <a:latin typeface="Times New Roman" pitchFamily="18" charset="0"/>
                <a:cs typeface="Times New Roman" pitchFamily="18" charset="0"/>
              </a:rPr>
            </a:br>
            <a:endParaRPr lang="en-SG" sz="2800" dirty="0">
              <a:latin typeface="Times New Roman" pitchFamily="18" charset="0"/>
              <a:cs typeface="Times New Roman" pitchFamily="18" charset="0"/>
            </a:endParaRPr>
          </a:p>
        </p:txBody>
      </p:sp>
      <p:sp>
        <p:nvSpPr>
          <p:cNvPr id="9" name="Content Placeholder 8"/>
          <p:cNvSpPr>
            <a:spLocks noGrp="1"/>
          </p:cNvSpPr>
          <p:nvPr>
            <p:ph idx="1"/>
          </p:nvPr>
        </p:nvSpPr>
        <p:spPr>
          <a:xfrm>
            <a:off x="457200" y="1142984"/>
            <a:ext cx="8401080" cy="5715016"/>
          </a:xfrm>
        </p:spPr>
        <p:txBody>
          <a:bodyPr>
            <a:noAutofit/>
          </a:bodyPr>
          <a:lstStyle/>
          <a:p>
            <a:pPr algn="just">
              <a:lnSpc>
                <a:spcPct val="170000"/>
              </a:lnSpc>
              <a:spcBef>
                <a:spcPts val="0"/>
              </a:spcBef>
              <a:buNone/>
            </a:pPr>
            <a:r>
              <a:rPr lang="en-SG" sz="2000" b="1" dirty="0" smtClean="0">
                <a:latin typeface="Times New Roman" pitchFamily="18" charset="0"/>
                <a:cs typeface="Times New Roman" pitchFamily="18" charset="0"/>
              </a:rPr>
              <a:t>Semester	:</a:t>
            </a:r>
            <a:r>
              <a:rPr lang="en-SG" sz="2000" dirty="0" smtClean="0">
                <a:latin typeface="Times New Roman" pitchFamily="18" charset="0"/>
                <a:cs typeface="Times New Roman" pitchFamily="18" charset="0"/>
              </a:rPr>
              <a:t>    IV</a:t>
            </a:r>
          </a:p>
          <a:p>
            <a:pPr algn="just">
              <a:lnSpc>
                <a:spcPct val="170000"/>
              </a:lnSpc>
              <a:spcBef>
                <a:spcPts val="0"/>
              </a:spcBef>
              <a:buNone/>
            </a:pPr>
            <a:r>
              <a:rPr lang="en-SG" sz="2000" b="1" dirty="0" smtClean="0">
                <a:latin typeface="Times New Roman" pitchFamily="18" charset="0"/>
                <a:cs typeface="Times New Roman" pitchFamily="18" charset="0"/>
              </a:rPr>
              <a:t>Subject / Code	:  </a:t>
            </a:r>
            <a:r>
              <a:rPr lang="en-SG" sz="2000" dirty="0" smtClean="0">
                <a:latin typeface="Times New Roman" pitchFamily="18" charset="0"/>
                <a:cs typeface="Times New Roman" pitchFamily="18" charset="0"/>
              </a:rPr>
              <a:t>  International Business Environment / </a:t>
            </a:r>
            <a:r>
              <a:rPr lang="en-US" sz="2000" dirty="0" smtClean="0">
                <a:latin typeface="Times New Roman" pitchFamily="18" charset="0"/>
                <a:cs typeface="Times New Roman" pitchFamily="18" charset="0"/>
              </a:rPr>
              <a:t>P16MBA16 </a:t>
            </a:r>
            <a:r>
              <a:rPr lang="en-SG" sz="2000" dirty="0" smtClean="0">
                <a:latin typeface="Times New Roman" pitchFamily="18" charset="0"/>
                <a:cs typeface="Times New Roman" pitchFamily="18" charset="0"/>
              </a:rPr>
              <a:t>	</a:t>
            </a:r>
          </a:p>
          <a:p>
            <a:pPr algn="just">
              <a:lnSpc>
                <a:spcPct val="170000"/>
              </a:lnSpc>
              <a:spcBef>
                <a:spcPts val="0"/>
              </a:spcBef>
              <a:buNone/>
            </a:pPr>
            <a:r>
              <a:rPr lang="en-SG" sz="2000" b="1" dirty="0" smtClean="0">
                <a:latin typeface="Times New Roman" pitchFamily="18" charset="0"/>
                <a:cs typeface="Times New Roman" pitchFamily="18" charset="0"/>
              </a:rPr>
              <a:t>Class 		:    </a:t>
            </a:r>
            <a:r>
              <a:rPr lang="en-SG" sz="2000" dirty="0" smtClean="0">
                <a:latin typeface="Times New Roman" pitchFamily="18" charset="0"/>
                <a:cs typeface="Times New Roman" pitchFamily="18" charset="0"/>
              </a:rPr>
              <a:t>II MBA</a:t>
            </a:r>
          </a:p>
          <a:p>
            <a:pPr algn="just">
              <a:lnSpc>
                <a:spcPct val="170000"/>
              </a:lnSpc>
              <a:spcBef>
                <a:spcPts val="0"/>
              </a:spcBef>
              <a:buNone/>
            </a:pPr>
            <a:r>
              <a:rPr lang="en-SG" sz="2000" b="1" dirty="0" smtClean="0">
                <a:latin typeface="Times New Roman" pitchFamily="18" charset="0"/>
                <a:cs typeface="Times New Roman" pitchFamily="18" charset="0"/>
              </a:rPr>
              <a:t>Topic		:   </a:t>
            </a:r>
            <a:r>
              <a:rPr lang="en-SG" sz="2000" dirty="0" smtClean="0">
                <a:latin typeface="Times New Roman" pitchFamily="18" charset="0"/>
                <a:cs typeface="Times New Roman" pitchFamily="18" charset="0"/>
              </a:rPr>
              <a:t> </a:t>
            </a:r>
            <a:r>
              <a:rPr lang="en-SG" sz="2000" b="1" u="sng" dirty="0" smtClean="0">
                <a:latin typeface="Times New Roman" pitchFamily="18" charset="0"/>
                <a:cs typeface="Times New Roman" pitchFamily="18" charset="0"/>
              </a:rPr>
              <a:t>Unit V</a:t>
            </a:r>
          </a:p>
          <a:p>
            <a:pPr algn="just">
              <a:lnSpc>
                <a:spcPct val="110000"/>
              </a:lnSpc>
              <a:spcBef>
                <a:spcPts val="0"/>
              </a:spcBef>
              <a:buNone/>
            </a:pPr>
            <a:r>
              <a:rPr lang="en-SG" sz="2000" dirty="0" smtClean="0">
                <a:latin typeface="Times New Roman" pitchFamily="18" charset="0"/>
                <a:cs typeface="Times New Roman" pitchFamily="18" charset="0"/>
              </a:rPr>
              <a:t>			     1.Global Competitiveness</a:t>
            </a:r>
          </a:p>
          <a:p>
            <a:pPr algn="just">
              <a:lnSpc>
                <a:spcPct val="110000"/>
              </a:lnSpc>
              <a:spcBef>
                <a:spcPts val="0"/>
              </a:spcBef>
              <a:buNone/>
            </a:pPr>
            <a:r>
              <a:rPr lang="en-SG" sz="2000" dirty="0" smtClean="0">
                <a:latin typeface="Times New Roman" pitchFamily="18" charset="0"/>
                <a:cs typeface="Times New Roman" pitchFamily="18" charset="0"/>
              </a:rPr>
              <a:t>			     2.Export Management</a:t>
            </a:r>
          </a:p>
          <a:p>
            <a:pPr algn="just">
              <a:lnSpc>
                <a:spcPct val="110000"/>
              </a:lnSpc>
              <a:spcBef>
                <a:spcPts val="0"/>
              </a:spcBef>
              <a:buNone/>
            </a:pPr>
            <a:r>
              <a:rPr lang="en-SG" sz="2000" dirty="0" smtClean="0">
                <a:latin typeface="Times New Roman" pitchFamily="18" charset="0"/>
                <a:cs typeface="Times New Roman" pitchFamily="18" charset="0"/>
              </a:rPr>
              <a:t>			     3.Globalization and Human Resource  Development	                    4.Multilateral Settlements</a:t>
            </a:r>
          </a:p>
          <a:p>
            <a:pPr algn="just">
              <a:spcBef>
                <a:spcPts val="0"/>
              </a:spcBef>
              <a:buNone/>
            </a:pPr>
            <a:r>
              <a:rPr lang="en-SG" sz="2000" b="1" dirty="0" smtClean="0">
                <a:latin typeface="Times New Roman" pitchFamily="18" charset="0"/>
                <a:cs typeface="Times New Roman" pitchFamily="18" charset="0"/>
              </a:rPr>
              <a:t>Faculty Name	:</a:t>
            </a:r>
            <a:r>
              <a:rPr lang="en-SG" sz="2000" dirty="0" smtClean="0">
                <a:latin typeface="Times New Roman" pitchFamily="18" charset="0"/>
                <a:cs typeface="Times New Roman" pitchFamily="18" charset="0"/>
              </a:rPr>
              <a:t>   Dr. </a:t>
            </a:r>
            <a:r>
              <a:rPr lang="en-SG" sz="2000" dirty="0" err="1" smtClean="0">
                <a:latin typeface="Times New Roman" pitchFamily="18" charset="0"/>
                <a:cs typeface="Times New Roman" pitchFamily="18" charset="0"/>
              </a:rPr>
              <a:t>B.Renuka</a:t>
            </a:r>
            <a:r>
              <a:rPr lang="en-SG" sz="2000" dirty="0" smtClean="0">
                <a:latin typeface="Times New Roman" pitchFamily="18" charset="0"/>
                <a:cs typeface="Times New Roman" pitchFamily="18" charset="0"/>
              </a:rPr>
              <a:t> Devi  </a:t>
            </a:r>
            <a:r>
              <a:rPr lang="en-SG" sz="2000" dirty="0" err="1" smtClean="0">
                <a:latin typeface="Times New Roman" pitchFamily="18" charset="0"/>
                <a:cs typeface="Times New Roman" pitchFamily="18" charset="0"/>
              </a:rPr>
              <a:t>M.Com</a:t>
            </a:r>
            <a:r>
              <a:rPr lang="en-SG" sz="2000" dirty="0" smtClean="0">
                <a:latin typeface="Times New Roman" pitchFamily="18" charset="0"/>
                <a:cs typeface="Times New Roman" pitchFamily="18" charset="0"/>
              </a:rPr>
              <a:t>., B.Ed., MBA., M.Phil., Ph.D.,</a:t>
            </a:r>
          </a:p>
          <a:p>
            <a:pPr algn="just">
              <a:spcBef>
                <a:spcPts val="0"/>
              </a:spcBef>
              <a:buNone/>
            </a:pPr>
            <a:r>
              <a:rPr lang="en-SG" sz="2000" dirty="0" smtClean="0">
                <a:latin typeface="Times New Roman" pitchFamily="18" charset="0"/>
                <a:cs typeface="Times New Roman" pitchFamily="18" charset="0"/>
              </a:rPr>
              <a:t>			     Assistant Professor</a:t>
            </a:r>
          </a:p>
          <a:p>
            <a:pPr algn="just">
              <a:spcBef>
                <a:spcPts val="0"/>
              </a:spcBef>
              <a:buNone/>
            </a:pPr>
            <a:r>
              <a:rPr lang="en-SG" sz="2000" dirty="0" smtClean="0">
                <a:latin typeface="Times New Roman" pitchFamily="18" charset="0"/>
                <a:cs typeface="Times New Roman" pitchFamily="18" charset="0"/>
              </a:rPr>
              <a:t>			     Department of Management</a:t>
            </a:r>
          </a:p>
          <a:p>
            <a:pPr algn="just">
              <a:spcBef>
                <a:spcPts val="0"/>
              </a:spcBef>
              <a:buNone/>
            </a:pPr>
            <a:r>
              <a:rPr lang="en-SG" sz="2000" dirty="0" smtClean="0">
                <a:latin typeface="Times New Roman" pitchFamily="18" charset="0"/>
                <a:cs typeface="Times New Roman" pitchFamily="18" charset="0"/>
              </a:rPr>
              <a:t>			     </a:t>
            </a:r>
            <a:r>
              <a:rPr lang="en-SG" sz="2000" dirty="0" err="1" smtClean="0">
                <a:latin typeface="Times New Roman" pitchFamily="18" charset="0"/>
                <a:cs typeface="Times New Roman" pitchFamily="18" charset="0"/>
              </a:rPr>
              <a:t>Idhaya</a:t>
            </a:r>
            <a:r>
              <a:rPr lang="en-SG" sz="2000" dirty="0" smtClean="0">
                <a:latin typeface="Times New Roman" pitchFamily="18" charset="0"/>
                <a:cs typeface="Times New Roman" pitchFamily="18" charset="0"/>
              </a:rPr>
              <a:t> College for Women</a:t>
            </a:r>
          </a:p>
          <a:p>
            <a:pPr algn="just">
              <a:spcBef>
                <a:spcPts val="0"/>
              </a:spcBef>
              <a:buNone/>
            </a:pPr>
            <a:r>
              <a:rPr lang="en-SG" sz="2000" dirty="0" smtClean="0">
                <a:latin typeface="Times New Roman" pitchFamily="18" charset="0"/>
                <a:cs typeface="Times New Roman" pitchFamily="18" charset="0"/>
              </a:rPr>
              <a:t>			     </a:t>
            </a:r>
            <a:r>
              <a:rPr lang="en-SG" sz="2000" dirty="0" err="1" smtClean="0">
                <a:latin typeface="Times New Roman" pitchFamily="18" charset="0"/>
                <a:cs typeface="Times New Roman" pitchFamily="18" charset="0"/>
              </a:rPr>
              <a:t>Kumbakonam</a:t>
            </a:r>
            <a:endParaRPr lang="en-SG" sz="2000" dirty="0" smtClean="0">
              <a:latin typeface="Times New Roman" pitchFamily="18" charset="0"/>
              <a:cs typeface="Times New Roman" pitchFamily="18" charset="0"/>
            </a:endParaRPr>
          </a:p>
          <a:p>
            <a:pPr algn="just">
              <a:lnSpc>
                <a:spcPct val="170000"/>
              </a:lnSpc>
              <a:spcBef>
                <a:spcPts val="0"/>
              </a:spcBef>
              <a:buNone/>
            </a:pPr>
            <a:endParaRPr lang="en-SG" sz="1800" dirty="0" smtClean="0">
              <a:latin typeface="Times New Roman" pitchFamily="18" charset="0"/>
              <a:cs typeface="Times New Roman" pitchFamily="18" charset="0"/>
            </a:endParaRPr>
          </a:p>
          <a:p>
            <a:pPr algn="just">
              <a:lnSpc>
                <a:spcPct val="170000"/>
              </a:lnSpc>
              <a:spcBef>
                <a:spcPts val="0"/>
              </a:spcBef>
              <a:buNone/>
            </a:pPr>
            <a:endParaRPr lang="en-SG" sz="1800" dirty="0" smtClean="0">
              <a:latin typeface="Times New Roman" pitchFamily="18" charset="0"/>
              <a:cs typeface="Times New Roman" pitchFamily="18" charset="0"/>
            </a:endParaRPr>
          </a:p>
          <a:p>
            <a:pPr marL="566928" indent="-457200" algn="just">
              <a:lnSpc>
                <a:spcPct val="170000"/>
              </a:lnSpc>
              <a:spcBef>
                <a:spcPts val="0"/>
              </a:spcBef>
              <a:buNone/>
            </a:pPr>
            <a:endParaRPr lang="en-SG" sz="1800" dirty="0">
              <a:latin typeface="Times New Roman" pitchFamily="18" charset="0"/>
              <a:cs typeface="Times New Roman" pitchFamily="18" charset="0"/>
            </a:endParaRPr>
          </a:p>
        </p:txBody>
      </p:sp>
      <p:pic>
        <p:nvPicPr>
          <p:cNvPr id="1029" name="Picture 5" descr="C:\Users\general\Desktop\BRD\cOLLEGE LOGO 1.jpg"/>
          <p:cNvPicPr>
            <a:picLocks noChangeAspect="1" noChangeArrowheads="1"/>
          </p:cNvPicPr>
          <p:nvPr/>
        </p:nvPicPr>
        <p:blipFill>
          <a:blip r:embed="rId2"/>
          <a:srcRect/>
          <a:stretch>
            <a:fillRect/>
          </a:stretch>
        </p:blipFill>
        <p:spPr bwMode="auto">
          <a:xfrm>
            <a:off x="4000496" y="571480"/>
            <a:ext cx="1000131" cy="106926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4"/>
            <a:ext cx="8229600" cy="6072230"/>
          </a:xfrm>
        </p:spPr>
        <p:txBody>
          <a:bodyPr>
            <a:normAutofit lnSpcReduction="10000"/>
          </a:bodyPr>
          <a:lstStyle/>
          <a:p>
            <a:pPr algn="just">
              <a:lnSpc>
                <a:spcPct val="150000"/>
              </a:lnSpc>
            </a:pPr>
            <a:r>
              <a:rPr lang="en-SG" sz="2400" dirty="0" smtClean="0">
                <a:latin typeface="Times New Roman" pitchFamily="18" charset="0"/>
                <a:cs typeface="Times New Roman" pitchFamily="18" charset="0"/>
              </a:rPr>
              <a:t>Capital and HR have to be efficiently utilized in order to promote national and global competitiveness, this measure is known as High total factor productivity.</a:t>
            </a:r>
          </a:p>
          <a:p>
            <a:pPr algn="just">
              <a:lnSpc>
                <a:spcPct val="150000"/>
              </a:lnSpc>
            </a:pPr>
            <a:r>
              <a:rPr lang="en-SG" sz="2400" dirty="0" smtClean="0">
                <a:latin typeface="Times New Roman" pitchFamily="18" charset="0"/>
                <a:cs typeface="Times New Roman" pitchFamily="18" charset="0"/>
              </a:rPr>
              <a:t>In order to promote public-awareness and facilitate mechanisms for productivity tools and techniques, productivity campaigns are required.</a:t>
            </a:r>
          </a:p>
          <a:p>
            <a:pPr algn="just">
              <a:lnSpc>
                <a:spcPct val="150000"/>
              </a:lnSpc>
            </a:pPr>
            <a:r>
              <a:rPr lang="en-SG" sz="2400" dirty="0" smtClean="0">
                <a:latin typeface="Times New Roman" pitchFamily="18" charset="0"/>
                <a:cs typeface="Times New Roman" pitchFamily="18" charset="0"/>
              </a:rPr>
              <a:t>One more essential factor is to enhance the R&amp;D such that they contribute towards creativity, innovation and technological development.</a:t>
            </a:r>
          </a:p>
          <a:p>
            <a:pPr algn="just">
              <a:lnSpc>
                <a:spcPct val="150000"/>
              </a:lnSpc>
            </a:pPr>
            <a:r>
              <a:rPr lang="en-SG" sz="2400" dirty="0" smtClean="0">
                <a:latin typeface="Times New Roman" pitchFamily="18" charset="0"/>
                <a:cs typeface="Times New Roman" pitchFamily="18" charset="0"/>
              </a:rPr>
              <a:t>In order to increase the productive suppliers, the capacity of the SMEs has to be improved.</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7543824" cy="153966"/>
          </a:xfrm>
        </p:spPr>
        <p:txBody>
          <a:bodyPr>
            <a:normAutofit fontScale="90000"/>
          </a:bodyPr>
          <a:lstStyle/>
          <a:p>
            <a:endParaRPr lang="en-S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186766" cy="5286412"/>
          </a:xfrm>
        </p:spPr>
        <p:txBody>
          <a:bodyPr>
            <a:normAutofit/>
          </a:bodyPr>
          <a:lstStyle/>
          <a:p>
            <a:pPr algn="just">
              <a:lnSpc>
                <a:spcPct val="150000"/>
              </a:lnSpc>
            </a:pPr>
            <a:r>
              <a:rPr lang="en-SG" sz="2400" dirty="0" smtClean="0">
                <a:latin typeface="Times New Roman" pitchFamily="18" charset="0"/>
                <a:cs typeface="Times New Roman" pitchFamily="18" charset="0"/>
              </a:rPr>
              <a:t>The competitiveness of almost 144 economies of the world are being assessed and reported by the Global Competitiveness. The productivity and prosperity drivers of a particular country are being determined by Global competitiveness Report. The national competitiveness throughout the world is being assessed by the report.</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46"/>
          </a:xfrm>
        </p:spPr>
        <p:txBody>
          <a:bodyPr>
            <a:normAutofit/>
          </a:bodyPr>
          <a:lstStyle/>
          <a:p>
            <a:pPr algn="ctr"/>
            <a:r>
              <a:rPr lang="en-SG" sz="2800" dirty="0" smtClean="0">
                <a:effectLst/>
                <a:latin typeface="Times New Roman" pitchFamily="18" charset="0"/>
                <a:cs typeface="Times New Roman" pitchFamily="18" charset="0"/>
              </a:rPr>
              <a:t>Global Competitiveness Index</a:t>
            </a:r>
            <a:endParaRPr lang="en-SG" sz="2800" dirty="0">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58204" cy="6215082"/>
          </a:xfrm>
        </p:spPr>
        <p:txBody>
          <a:bodyPr>
            <a:noAutofit/>
          </a:bodyPr>
          <a:lstStyle/>
          <a:p>
            <a:pPr algn="just">
              <a:lnSpc>
                <a:spcPct val="150000"/>
              </a:lnSpc>
              <a:buNone/>
            </a:pPr>
            <a:r>
              <a:rPr lang="en-SG" sz="2400" b="1" dirty="0" smtClean="0">
                <a:latin typeface="Times New Roman" pitchFamily="18" charset="0"/>
                <a:cs typeface="Times New Roman" pitchFamily="18" charset="0"/>
              </a:rPr>
              <a:t>Concept of export management</a:t>
            </a:r>
          </a:p>
          <a:p>
            <a:pPr algn="just">
              <a:lnSpc>
                <a:spcPct val="150000"/>
              </a:lnSpc>
            </a:pPr>
            <a:r>
              <a:rPr lang="en-SG" sz="2400" dirty="0" smtClean="0">
                <a:latin typeface="Times New Roman" pitchFamily="18" charset="0"/>
                <a:cs typeface="Times New Roman" pitchFamily="18" charset="0"/>
              </a:rPr>
              <a:t>Export means transaction of products and services from one nation to other following legal rules for trade purposes. Export goods are given to international end users by domestic producers. Export management is the use of managerial process to the serviceable area of exports.</a:t>
            </a:r>
          </a:p>
          <a:p>
            <a:pPr algn="just">
              <a:lnSpc>
                <a:spcPct val="150000"/>
              </a:lnSpc>
            </a:pPr>
            <a:r>
              <a:rPr lang="en-SG" sz="2400" dirty="0" smtClean="0">
                <a:latin typeface="Times New Roman" pitchFamily="18" charset="0"/>
                <a:cs typeface="Times New Roman" pitchFamily="18" charset="0"/>
              </a:rPr>
              <a:t>Export </a:t>
            </a:r>
            <a:r>
              <a:rPr lang="en-SG" sz="2400" dirty="0">
                <a:latin typeface="Times New Roman" pitchFamily="18" charset="0"/>
                <a:cs typeface="Times New Roman" pitchFamily="18" charset="0"/>
              </a:rPr>
              <a:t>management is the use of managerial process to the serviceable area of exports. It is basically associated with export activities and type of management that brings harmonization and incorporation of an export business</a:t>
            </a:r>
            <a:r>
              <a:rPr lang="en-SG" sz="2400" dirty="0" smtClean="0">
                <a:latin typeface="Times New Roman" pitchFamily="18" charset="0"/>
                <a:cs typeface="Times New Roman" pitchFamily="18" charset="0"/>
              </a:rPr>
              <a:t>.</a:t>
            </a:r>
          </a:p>
          <a:p>
            <a:pPr marL="109728" indent="0" algn="just">
              <a:lnSpc>
                <a:spcPct val="150000"/>
              </a:lnSpc>
              <a:buNone/>
            </a:pPr>
            <a:r>
              <a:rPr lang="en-SG" sz="2400" dirty="0" smtClean="0">
                <a:latin typeface="Times New Roman" pitchFamily="18" charset="0"/>
                <a:cs typeface="Times New Roman" pitchFamily="18" charset="0"/>
                <a:hlinkClick r:id="rId2"/>
              </a:rPr>
              <a:t/>
            </a:r>
            <a:br>
              <a:rPr lang="en-SG" sz="2400" dirty="0" smtClean="0">
                <a:latin typeface="Times New Roman" pitchFamily="18" charset="0"/>
                <a:cs typeface="Times New Roman" pitchFamily="18" charset="0"/>
                <a:hlinkClick r:id="rId2"/>
              </a:rPr>
            </a:br>
            <a:endParaRPr lang="en-SG" sz="2400" dirty="0" smtClean="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043890" cy="439718"/>
          </a:xfrm>
        </p:spPr>
        <p:txBody>
          <a:bodyPr>
            <a:noAutofit/>
          </a:bodyPr>
          <a:lstStyle/>
          <a:p>
            <a:pPr algn="ctr"/>
            <a:r>
              <a:rPr lang="en-SG" sz="2800" dirty="0" smtClean="0">
                <a:effectLst/>
                <a:latin typeface="Times New Roman" pitchFamily="18" charset="0"/>
                <a:cs typeface="Times New Roman" pitchFamily="18" charset="0"/>
              </a:rPr>
              <a:t>Export Management</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398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401080" cy="5429288"/>
          </a:xfrm>
        </p:spPr>
        <p:txBody>
          <a:bodyPr>
            <a:noAutofit/>
          </a:bodyPr>
          <a:lstStyle/>
          <a:p>
            <a:pPr algn="just">
              <a:lnSpc>
                <a:spcPct val="150000"/>
              </a:lnSpc>
            </a:pPr>
            <a:r>
              <a:rPr lang="en-SG" sz="2400" dirty="0" smtClean="0">
                <a:latin typeface="Times New Roman" pitchFamily="18" charset="0"/>
                <a:cs typeface="Times New Roman" pitchFamily="18" charset="0"/>
              </a:rPr>
              <a:t>When it is decides to develop export business, the primary function is to make good plan to secure an export order. After confirming the order to the consumer, it is necessary to develop an organization structure for it and form competent team of personnel for its implementation. </a:t>
            </a:r>
          </a:p>
          <a:p>
            <a:pPr algn="just">
              <a:lnSpc>
                <a:spcPct val="150000"/>
              </a:lnSpc>
            </a:pPr>
            <a:r>
              <a:rPr lang="en-SG" sz="2400" dirty="0" smtClean="0">
                <a:latin typeface="Times New Roman" pitchFamily="18" charset="0"/>
                <a:cs typeface="Times New Roman" pitchFamily="18" charset="0"/>
              </a:rPr>
              <a:t>Export Manager has great responsibility to manage all operation in timely manner. </a:t>
            </a:r>
          </a:p>
          <a:p>
            <a:pPr algn="just">
              <a:lnSpc>
                <a:spcPct val="150000"/>
              </a:lnSpc>
            </a:pPr>
            <a:r>
              <a:rPr lang="en-SG" sz="2400" dirty="0" smtClean="0">
                <a:latin typeface="Times New Roman" pitchFamily="18" charset="0"/>
                <a:cs typeface="Times New Roman" pitchFamily="18" charset="0"/>
              </a:rPr>
              <a:t>The success of the export order depends, on his efficient management and handling of export orders. </a:t>
            </a:r>
          </a:p>
          <a:p>
            <a:pPr algn="just">
              <a:lnSpc>
                <a:spcPct val="150000"/>
              </a:lnSpc>
            </a:pPr>
            <a:endParaRPr lang="en-SG" sz="2400" dirty="0" smtClean="0">
              <a:latin typeface="Times New Roman" pitchFamily="18" charset="0"/>
              <a:cs typeface="Times New Roman" pitchFamily="18" charset="0"/>
            </a:endParaRPr>
          </a:p>
        </p:txBody>
      </p:sp>
      <p:sp>
        <p:nvSpPr>
          <p:cNvPr id="3" name="Title 2"/>
          <p:cNvSpPr>
            <a:spLocks noGrp="1"/>
          </p:cNvSpPr>
          <p:nvPr>
            <p:ph type="title"/>
          </p:nvPr>
        </p:nvSpPr>
        <p:spPr>
          <a:xfrm>
            <a:off x="457200" y="274638"/>
            <a:ext cx="7901014" cy="725470"/>
          </a:xfrm>
        </p:spPr>
        <p:txBody>
          <a:bodyPr>
            <a:normAutofit/>
          </a:bodyPr>
          <a:lstStyle/>
          <a:p>
            <a:pPr algn="ctr"/>
            <a:r>
              <a:rPr lang="en-SG" sz="2800" dirty="0" smtClean="0">
                <a:effectLst/>
                <a:latin typeface="Times New Roman" pitchFamily="18" charset="0"/>
                <a:cs typeface="Times New Roman" pitchFamily="18" charset="0"/>
              </a:rPr>
              <a:t>Process of Export Management</a:t>
            </a:r>
            <a:endParaRPr lang="en-SG" sz="2800" dirty="0">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500834"/>
          </a:xfrm>
        </p:spPr>
        <p:txBody>
          <a:bodyPr>
            <a:noAutofit/>
          </a:bodyPr>
          <a:lstStyle/>
          <a:p>
            <a:pPr algn="just">
              <a:lnSpc>
                <a:spcPct val="150000"/>
              </a:lnSpc>
            </a:pPr>
            <a:r>
              <a:rPr lang="en-SG" sz="2400" dirty="0" smtClean="0">
                <a:latin typeface="Times New Roman" pitchFamily="18" charset="0"/>
                <a:cs typeface="Times New Roman" pitchFamily="18" charset="0"/>
              </a:rPr>
              <a:t> In case, if progress is not satisfactory and some tasks are not performed as per prescribed schedules, export manager has duty to evaluate the variances and tasks suitable corrective measures, if necessary, for the purpose and ultimately submit report on the progress of work to the top management. </a:t>
            </a:r>
          </a:p>
          <a:p>
            <a:pPr algn="just">
              <a:lnSpc>
                <a:spcPct val="150000"/>
              </a:lnSpc>
              <a:buNone/>
            </a:pPr>
            <a:r>
              <a:rPr lang="en-SG" sz="2400" b="1" dirty="0" smtClean="0">
                <a:latin typeface="Times New Roman" pitchFamily="18" charset="0"/>
                <a:cs typeface="Times New Roman" pitchFamily="18" charset="0"/>
              </a:rPr>
              <a:t>The major functions of the export manager </a:t>
            </a:r>
            <a:r>
              <a:rPr lang="en-SG" sz="2400" dirty="0" smtClean="0">
                <a:latin typeface="Times New Roman" pitchFamily="18" charset="0"/>
                <a:cs typeface="Times New Roman" pitchFamily="18" charset="0"/>
              </a:rPr>
              <a:t> </a:t>
            </a:r>
          </a:p>
          <a:p>
            <a:pPr algn="just">
              <a:lnSpc>
                <a:spcPct val="150000"/>
              </a:lnSpc>
            </a:pPr>
            <a:r>
              <a:rPr lang="en-SG" sz="2400" dirty="0" smtClean="0">
                <a:latin typeface="Times New Roman" pitchFamily="18" charset="0"/>
                <a:cs typeface="Times New Roman" pitchFamily="18" charset="0"/>
              </a:rPr>
              <a:t>Procurement of export order</a:t>
            </a:r>
          </a:p>
          <a:p>
            <a:pPr algn="just">
              <a:lnSpc>
                <a:spcPct val="150000"/>
              </a:lnSpc>
            </a:pPr>
            <a:r>
              <a:rPr lang="en-SG" sz="2400" dirty="0" smtClean="0">
                <a:latin typeface="Times New Roman" pitchFamily="18" charset="0"/>
                <a:cs typeface="Times New Roman" pitchFamily="18" charset="0"/>
              </a:rPr>
              <a:t>Planning for export order execution</a:t>
            </a:r>
          </a:p>
          <a:p>
            <a:pPr algn="just">
              <a:lnSpc>
                <a:spcPct val="150000"/>
              </a:lnSpc>
            </a:pPr>
            <a:r>
              <a:rPr lang="en-SG" sz="2400" dirty="0" smtClean="0">
                <a:latin typeface="Times New Roman" pitchFamily="18" charset="0"/>
                <a:cs typeface="Times New Roman" pitchFamily="18" charset="0"/>
              </a:rPr>
              <a:t>Direction for exports </a:t>
            </a:r>
          </a:p>
          <a:p>
            <a:pPr algn="just">
              <a:lnSpc>
                <a:spcPct val="150000"/>
              </a:lnSpc>
            </a:pPr>
            <a:r>
              <a:rPr lang="en-SG" sz="2400" dirty="0" smtClean="0">
                <a:latin typeface="Times New Roman" pitchFamily="18" charset="0"/>
                <a:cs typeface="Times New Roman" pitchFamily="18" charset="0"/>
              </a:rPr>
              <a:t>Export order </a:t>
            </a:r>
            <a:r>
              <a:rPr lang="en-SG" sz="2400" dirty="0" err="1" smtClean="0">
                <a:latin typeface="Times New Roman" pitchFamily="18" charset="0"/>
                <a:cs typeface="Times New Roman" pitchFamily="18" charset="0"/>
              </a:rPr>
              <a:t>execution,Reporting</a:t>
            </a:r>
            <a:r>
              <a:rPr lang="en-SG" sz="2400" dirty="0" smtClean="0">
                <a:latin typeface="Times New Roman" pitchFamily="18" charset="0"/>
                <a:cs typeface="Times New Roman" pitchFamily="18" charset="0"/>
              </a:rPr>
              <a:t> on export order execution.</a:t>
            </a:r>
          </a:p>
          <a:p>
            <a:pPr algn="just">
              <a:lnSpc>
                <a:spcPct val="150000"/>
              </a:lnSpc>
            </a:pPr>
            <a:r>
              <a:rPr lang="en-SG" sz="2400" dirty="0" smtClean="0">
                <a:latin typeface="Times New Roman" pitchFamily="18" charset="0"/>
                <a:cs typeface="Times New Roman" pitchFamily="18" charset="0"/>
              </a:rPr>
              <a:t>Importer liaison, Export order evaluation, Reprogramming</a:t>
            </a:r>
          </a:p>
          <a:p>
            <a:pPr algn="just">
              <a:lnSpc>
                <a:spcPct val="150000"/>
              </a:lnSpc>
            </a:pPr>
            <a:endParaRPr lang="en-SG" sz="2400" dirty="0" smtClean="0">
              <a:latin typeface="Times New Roman" pitchFamily="18" charset="0"/>
              <a:cs typeface="Times New Roman" pitchFamily="18" charset="0"/>
            </a:endParaRPr>
          </a:p>
          <a:p>
            <a:pPr algn="just">
              <a:lnSpc>
                <a:spcPct val="150000"/>
              </a:lnSpc>
            </a:pPr>
            <a:endParaRPr lang="en-SG" sz="2400" dirty="0" smtClean="0">
              <a:latin typeface="Times New Roman" pitchFamily="18" charset="0"/>
              <a:cs typeface="Times New Roman" pitchFamily="18" charset="0"/>
            </a:endParaRPr>
          </a:p>
          <a:p>
            <a:pPr>
              <a:lnSpc>
                <a:spcPct val="150000"/>
              </a:lnSpc>
            </a:pPr>
            <a:endParaRPr lang="en-SG" sz="2400" dirty="0"/>
          </a:p>
        </p:txBody>
      </p:sp>
      <p:sp>
        <p:nvSpPr>
          <p:cNvPr id="3" name="Title 2"/>
          <p:cNvSpPr>
            <a:spLocks noGrp="1"/>
          </p:cNvSpPr>
          <p:nvPr>
            <p:ph type="title"/>
          </p:nvPr>
        </p:nvSpPr>
        <p:spPr>
          <a:xfrm>
            <a:off x="457200" y="274638"/>
            <a:ext cx="7472386" cy="296842"/>
          </a:xfrm>
        </p:spPr>
        <p:txBody>
          <a:bodyPr>
            <a:normAutofit fontScale="90000"/>
          </a:bodyPr>
          <a:lstStyle/>
          <a:p>
            <a:endParaRPr lang="en-S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857916"/>
          </a:xfrm>
        </p:spPr>
        <p:txBody>
          <a:bodyPr>
            <a:noAutofit/>
          </a:bodyPr>
          <a:lstStyle/>
          <a:p>
            <a:pPr algn="just">
              <a:lnSpc>
                <a:spcPct val="150000"/>
              </a:lnSpc>
              <a:buNone/>
            </a:pPr>
            <a:r>
              <a:rPr lang="en-SG" sz="2400" b="1" dirty="0" smtClean="0">
                <a:latin typeface="Times New Roman" pitchFamily="18" charset="0"/>
                <a:cs typeface="Times New Roman" pitchFamily="18" charset="0"/>
              </a:rPr>
              <a:t>Major barriers of export management include</a:t>
            </a:r>
            <a:r>
              <a:rPr lang="en-SG" sz="2400" dirty="0" smtClean="0">
                <a:latin typeface="Times New Roman" pitchFamily="18" charset="0"/>
                <a:cs typeface="Times New Roman" pitchFamily="18" charset="0"/>
              </a:rPr>
              <a:t> </a:t>
            </a:r>
          </a:p>
          <a:p>
            <a:pPr algn="just">
              <a:lnSpc>
                <a:spcPct val="150000"/>
              </a:lnSpc>
            </a:pPr>
            <a:r>
              <a:rPr lang="en-SG" sz="2400" dirty="0" smtClean="0">
                <a:latin typeface="Times New Roman" pitchFamily="18" charset="0"/>
                <a:cs typeface="Times New Roman" pitchFamily="18" charset="0"/>
              </a:rPr>
              <a:t>Language</a:t>
            </a:r>
          </a:p>
          <a:p>
            <a:pPr algn="just">
              <a:lnSpc>
                <a:spcPct val="150000"/>
              </a:lnSpc>
            </a:pPr>
            <a:r>
              <a:rPr lang="en-SG" sz="2400" dirty="0" smtClean="0">
                <a:latin typeface="Times New Roman" pitchFamily="18" charset="0"/>
                <a:cs typeface="Times New Roman" pitchFamily="18" charset="0"/>
              </a:rPr>
              <a:t>High risk</a:t>
            </a:r>
          </a:p>
          <a:p>
            <a:pPr algn="just">
              <a:lnSpc>
                <a:spcPct val="150000"/>
              </a:lnSpc>
            </a:pPr>
            <a:r>
              <a:rPr lang="en-SG" sz="2400" dirty="0" smtClean="0">
                <a:latin typeface="Times New Roman" pitchFamily="18" charset="0"/>
                <a:cs typeface="Times New Roman" pitchFamily="18" charset="0"/>
              </a:rPr>
              <a:t>Government control</a:t>
            </a:r>
          </a:p>
          <a:p>
            <a:pPr algn="just">
              <a:lnSpc>
                <a:spcPct val="150000"/>
              </a:lnSpc>
            </a:pPr>
            <a:r>
              <a:rPr lang="en-SG" sz="2400" dirty="0" smtClean="0">
                <a:latin typeface="Times New Roman" pitchFamily="18" charset="0"/>
                <a:cs typeface="Times New Roman" pitchFamily="18" charset="0"/>
              </a:rPr>
              <a:t>Difference in laws</a:t>
            </a:r>
          </a:p>
          <a:p>
            <a:pPr algn="just">
              <a:lnSpc>
                <a:spcPct val="150000"/>
              </a:lnSpc>
            </a:pPr>
            <a:r>
              <a:rPr lang="en-SG" sz="2400" dirty="0" smtClean="0">
                <a:latin typeface="Times New Roman" pitchFamily="18" charset="0"/>
                <a:cs typeface="Times New Roman" pitchFamily="18" charset="0"/>
              </a:rPr>
              <a:t>Difficulty in payment</a:t>
            </a:r>
          </a:p>
          <a:p>
            <a:pPr algn="just">
              <a:lnSpc>
                <a:spcPct val="150000"/>
              </a:lnSpc>
            </a:pPr>
            <a:r>
              <a:rPr lang="en-SG" sz="2400" dirty="0" smtClean="0">
                <a:latin typeface="Times New Roman" pitchFamily="18" charset="0"/>
                <a:cs typeface="Times New Roman" pitchFamily="18" charset="0"/>
              </a:rPr>
              <a:t> Custom duty</a:t>
            </a:r>
          </a:p>
          <a:p>
            <a:pPr>
              <a:lnSpc>
                <a:spcPct val="150000"/>
              </a:lnSpc>
            </a:pPr>
            <a:r>
              <a:rPr lang="en-SG" sz="2400" dirty="0" smtClean="0">
                <a:latin typeface="Times New Roman" pitchFamily="18" charset="0"/>
                <a:cs typeface="Times New Roman" pitchFamily="18" charset="0"/>
              </a:rPr>
              <a:t> lack of information.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500034" y="0"/>
            <a:ext cx="8229600" cy="725470"/>
          </a:xfrm>
        </p:spPr>
        <p:txBody>
          <a:bodyPr>
            <a:normAutofit/>
          </a:bodyPr>
          <a:lstStyle/>
          <a:p>
            <a:pPr algn="ctr"/>
            <a:r>
              <a:rPr lang="en-SG" sz="2800" dirty="0" smtClean="0">
                <a:effectLst/>
                <a:latin typeface="Times New Roman" pitchFamily="18" charset="0"/>
                <a:cs typeface="Times New Roman" pitchFamily="18" charset="0"/>
              </a:rPr>
              <a:t>Problems and issues in export Management</a:t>
            </a:r>
            <a:endParaRPr lang="en-SG" sz="2800" dirty="0">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lnSpc>
                <a:spcPct val="150000"/>
              </a:lnSpc>
              <a:buNone/>
            </a:pPr>
            <a:r>
              <a:rPr lang="en-SG" sz="2800" b="1" dirty="0" smtClean="0">
                <a:latin typeface="Times New Roman" pitchFamily="18" charset="0"/>
                <a:cs typeface="Times New Roman" pitchFamily="18" charset="0"/>
              </a:rPr>
              <a:t>Other problems of export management </a:t>
            </a:r>
            <a:r>
              <a:rPr lang="en-SG" sz="2800" dirty="0" smtClean="0">
                <a:latin typeface="Times New Roman" pitchFamily="18" charset="0"/>
                <a:cs typeface="Times New Roman" pitchFamily="18" charset="0"/>
              </a:rPr>
              <a:t>are</a:t>
            </a:r>
          </a:p>
          <a:p>
            <a:pPr algn="just">
              <a:lnSpc>
                <a:spcPct val="150000"/>
              </a:lnSpc>
            </a:pPr>
            <a:r>
              <a:rPr lang="en-SG" sz="2800" dirty="0" smtClean="0">
                <a:latin typeface="Times New Roman" pitchFamily="18" charset="0"/>
                <a:cs typeface="Times New Roman" pitchFamily="18" charset="0"/>
              </a:rPr>
              <a:t> Evil effects of foreign trade</a:t>
            </a:r>
          </a:p>
          <a:p>
            <a:pPr algn="just">
              <a:lnSpc>
                <a:spcPct val="150000"/>
              </a:lnSpc>
            </a:pPr>
            <a:r>
              <a:rPr lang="en-SG" sz="2800" dirty="0" smtClean="0">
                <a:latin typeface="Times New Roman" pitchFamily="18" charset="0"/>
                <a:cs typeface="Times New Roman" pitchFamily="18" charset="0"/>
              </a:rPr>
              <a:t>Economic dependence</a:t>
            </a:r>
          </a:p>
          <a:p>
            <a:pPr algn="just">
              <a:lnSpc>
                <a:spcPct val="150000"/>
              </a:lnSpc>
            </a:pPr>
            <a:r>
              <a:rPr lang="en-SG" sz="2800" dirty="0" smtClean="0">
                <a:latin typeface="Times New Roman" pitchFamily="18" charset="0"/>
                <a:cs typeface="Times New Roman" pitchFamily="18" charset="0"/>
              </a:rPr>
              <a:t>Disadvantage of agriculture country</a:t>
            </a:r>
          </a:p>
          <a:p>
            <a:pPr algn="just">
              <a:lnSpc>
                <a:spcPct val="150000"/>
              </a:lnSpc>
            </a:pPr>
            <a:r>
              <a:rPr lang="en-SG" sz="2800" dirty="0" smtClean="0">
                <a:latin typeface="Times New Roman" pitchFamily="18" charset="0"/>
                <a:cs typeface="Times New Roman" pitchFamily="18" charset="0"/>
              </a:rPr>
              <a:t>International rivalry. </a:t>
            </a:r>
          </a:p>
          <a:p>
            <a:endParaRPr lang="en-SG" dirty="0"/>
          </a:p>
        </p:txBody>
      </p:sp>
      <p:sp>
        <p:nvSpPr>
          <p:cNvPr id="3" name="Title 2"/>
          <p:cNvSpPr>
            <a:spLocks noGrp="1"/>
          </p:cNvSpPr>
          <p:nvPr>
            <p:ph type="title"/>
          </p:nvPr>
        </p:nvSpPr>
        <p:spPr/>
        <p:txBody>
          <a:bodyPr/>
          <a:lstStyle/>
          <a:p>
            <a:endParaRPr lang="en-S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6143668"/>
          </a:xfrm>
        </p:spPr>
        <p:txBody>
          <a:bodyPr>
            <a:noAutofit/>
          </a:bodyPr>
          <a:lstStyle/>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Researchers said that there is high risk in foreign trade instead of internal business because goods are transported to other countries through sea, air in which there is environmental threat and products may be damaged from poor climate, rocks etc. </a:t>
            </a:r>
          </a:p>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Usually international trade is under governmental control and licence is must for doing international trade. In export, management, there are differing law in each country therefore traders have to face many problems in conducting business. </a:t>
            </a:r>
          </a:p>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Export management become difficult when information flow is not smooth.</a:t>
            </a:r>
          </a:p>
          <a:p>
            <a:pPr algn="just">
              <a:lnSpc>
                <a:spcPct val="150000"/>
              </a:lnSpc>
            </a:pPr>
            <a:endParaRPr lang="en-SG" sz="2400" dirty="0"/>
          </a:p>
        </p:txBody>
      </p:sp>
      <p:sp>
        <p:nvSpPr>
          <p:cNvPr id="3" name="Title 2"/>
          <p:cNvSpPr>
            <a:spLocks noGrp="1"/>
          </p:cNvSpPr>
          <p:nvPr>
            <p:ph type="title"/>
          </p:nvPr>
        </p:nvSpPr>
        <p:spPr>
          <a:xfrm>
            <a:off x="457200" y="274638"/>
            <a:ext cx="7829576" cy="368280"/>
          </a:xfrm>
        </p:spPr>
        <p:txBody>
          <a:bodyPr>
            <a:normAutofit fontScale="90000"/>
          </a:bodyPr>
          <a:lstStyle/>
          <a:p>
            <a:endParaRPr lang="en-S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858000"/>
          </a:xfrm>
        </p:spPr>
        <p:txBody>
          <a:bodyPr>
            <a:normAutofit/>
          </a:bodyPr>
          <a:lstStyle/>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It is very difficult to assess the financial position of businessman located in other country.</a:t>
            </a:r>
          </a:p>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 It is observed that developed nations get advantage through export business but developing countries may suffer loss as they cannot manufacture goods at rapid rate and managerial process is also not very smooth.</a:t>
            </a:r>
          </a:p>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 Another problem is dependency on other country for raw material and if imports are stopped due to some reasons, country has to suffer a lot in terms of finance. </a:t>
            </a:r>
          </a:p>
          <a:p>
            <a:pPr marL="365760" lvl="1" indent="-256032" algn="just">
              <a:lnSpc>
                <a:spcPct val="150000"/>
              </a:lnSpc>
              <a:spcBef>
                <a:spcPts val="400"/>
              </a:spcBef>
              <a:buSzPct val="68000"/>
              <a:buFont typeface="Wingdings 3"/>
              <a:buChar char=""/>
            </a:pPr>
            <a:r>
              <a:rPr lang="en-SG" sz="2400" dirty="0" smtClean="0">
                <a:latin typeface="Times New Roman" pitchFamily="18" charset="0"/>
                <a:cs typeface="Times New Roman" pitchFamily="18" charset="0"/>
              </a:rPr>
              <a:t>Its not smooth due to low labour productivity, less technological advancement and laziness.</a:t>
            </a:r>
          </a:p>
          <a:p>
            <a:endParaRPr lang="en-SG" dirty="0"/>
          </a:p>
        </p:txBody>
      </p:sp>
      <p:sp>
        <p:nvSpPr>
          <p:cNvPr id="3" name="Title 2"/>
          <p:cNvSpPr>
            <a:spLocks noGrp="1"/>
          </p:cNvSpPr>
          <p:nvPr>
            <p:ph type="title"/>
          </p:nvPr>
        </p:nvSpPr>
        <p:spPr>
          <a:xfrm flipV="1">
            <a:off x="457200" y="214290"/>
            <a:ext cx="8229600" cy="60348"/>
          </a:xfrm>
        </p:spPr>
        <p:txBody>
          <a:bodyPr>
            <a:normAutofit fontScale="90000"/>
          </a:bodyPr>
          <a:lstStyle/>
          <a:p>
            <a:endParaRPr lang="en-S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5150059"/>
          </a:xfrm>
        </p:spPr>
        <p:txBody>
          <a:bodyPr>
            <a:noAutofit/>
          </a:bodyPr>
          <a:lstStyle/>
          <a:p>
            <a:pPr algn="just">
              <a:lnSpc>
                <a:spcPct val="150000"/>
              </a:lnSpc>
            </a:pPr>
            <a:r>
              <a:rPr lang="en-SG" sz="2400" b="1" dirty="0" smtClean="0">
                <a:latin typeface="Times New Roman" pitchFamily="18" charset="0"/>
                <a:cs typeface="Times New Roman" pitchFamily="18" charset="0"/>
              </a:rPr>
              <a:t>Definition: </a:t>
            </a:r>
          </a:p>
          <a:p>
            <a:pPr algn="just">
              <a:lnSpc>
                <a:spcPct val="150000"/>
              </a:lnSpc>
              <a:buNone/>
            </a:pPr>
            <a:r>
              <a:rPr lang="en-SG" sz="2400" dirty="0" smtClean="0">
                <a:latin typeface="Times New Roman" pitchFamily="18" charset="0"/>
                <a:cs typeface="Times New Roman" pitchFamily="18" charset="0"/>
              </a:rPr>
              <a:t>		Licensing is defined as a business arrangement, wherein a company authorizes another company by issuing a license to temporarily access its intellectual property rights, i.e. manufacturing process, brand name, copyright, trademark, patent, technology, trade secret, etc.</a:t>
            </a:r>
          </a:p>
          <a:p>
            <a:pPr algn="just">
              <a:lnSpc>
                <a:spcPct val="150000"/>
              </a:lnSpc>
              <a:buNone/>
            </a:pPr>
            <a:r>
              <a:rPr lang="en-SG" sz="2400" b="1" dirty="0" smtClean="0">
                <a:latin typeface="Times New Roman" pitchFamily="18" charset="0"/>
                <a:cs typeface="Times New Roman" pitchFamily="18" charset="0"/>
              </a:rPr>
              <a:t>		For example</a:t>
            </a:r>
            <a:r>
              <a:rPr lang="en-SG" sz="2400" dirty="0" smtClean="0">
                <a:latin typeface="Times New Roman" pitchFamily="18" charset="0"/>
                <a:cs typeface="Times New Roman" pitchFamily="18" charset="0"/>
              </a:rPr>
              <a:t>: Under licensing system, Coca-Cola and Pepsi are globally produced and sold, by local bottlers in different countries.</a:t>
            </a:r>
          </a:p>
          <a:p>
            <a:pPr>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smtClean="0">
              <a:latin typeface="Times New Roman" pitchFamily="18" charset="0"/>
              <a:cs typeface="Times New Roman" pitchFamily="18" charset="0"/>
            </a:endParaRP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582594"/>
          </a:xfrm>
        </p:spPr>
        <p:txBody>
          <a:bodyPr>
            <a:normAutofit/>
          </a:bodyPr>
          <a:lstStyle/>
          <a:p>
            <a:pPr algn="ctr"/>
            <a:r>
              <a:rPr lang="en-SG" sz="2800" dirty="0" smtClean="0">
                <a:effectLst/>
                <a:latin typeface="Times New Roman" pitchFamily="18" charset="0"/>
                <a:cs typeface="Times New Roman" pitchFamily="18" charset="0"/>
              </a:rPr>
              <a:t>Licensing</a:t>
            </a:r>
            <a:endParaRPr lang="en-SG" sz="2800" dirty="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286412"/>
          </a:xfrm>
        </p:spPr>
        <p:txBody>
          <a:bodyPr>
            <a:normAutofit/>
          </a:bodyPr>
          <a:lstStyle/>
          <a:p>
            <a:pPr algn="just">
              <a:lnSpc>
                <a:spcPct val="150000"/>
              </a:lnSpc>
            </a:pPr>
            <a:r>
              <a:rPr lang="en-SG" sz="2400" dirty="0" smtClean="0">
                <a:latin typeface="Times New Roman" pitchFamily="18" charset="0"/>
                <a:cs typeface="Times New Roman" pitchFamily="18" charset="0"/>
              </a:rPr>
              <a:t>Global Competitiveness</a:t>
            </a:r>
          </a:p>
          <a:p>
            <a:pPr algn="just">
              <a:lnSpc>
                <a:spcPct val="150000"/>
              </a:lnSpc>
            </a:pPr>
            <a:r>
              <a:rPr lang="en-SG" sz="2400" dirty="0" smtClean="0">
                <a:latin typeface="Times New Roman" pitchFamily="18" charset="0"/>
                <a:cs typeface="Times New Roman" pitchFamily="18" charset="0"/>
              </a:rPr>
              <a:t>Export Management</a:t>
            </a:r>
          </a:p>
          <a:p>
            <a:pPr algn="just">
              <a:lnSpc>
                <a:spcPct val="150000"/>
              </a:lnSpc>
            </a:pPr>
            <a:r>
              <a:rPr lang="en-SG" sz="2400" dirty="0" smtClean="0">
                <a:latin typeface="Times New Roman" pitchFamily="18" charset="0"/>
                <a:cs typeface="Times New Roman" pitchFamily="18" charset="0"/>
              </a:rPr>
              <a:t>Licensing</a:t>
            </a:r>
          </a:p>
          <a:p>
            <a:pPr algn="just">
              <a:lnSpc>
                <a:spcPct val="150000"/>
              </a:lnSpc>
            </a:pPr>
            <a:r>
              <a:rPr lang="en-SG" sz="2400" dirty="0" smtClean="0">
                <a:latin typeface="Times New Roman" pitchFamily="18" charset="0"/>
                <a:cs typeface="Times New Roman" pitchFamily="18" charset="0"/>
              </a:rPr>
              <a:t>Join ventures Technology and Global Competition</a:t>
            </a:r>
          </a:p>
          <a:p>
            <a:pPr algn="just">
              <a:lnSpc>
                <a:spcPct val="150000"/>
              </a:lnSpc>
            </a:pPr>
            <a:r>
              <a:rPr lang="en-SG" sz="2400" dirty="0" smtClean="0">
                <a:latin typeface="Times New Roman" pitchFamily="18" charset="0"/>
                <a:cs typeface="Times New Roman" pitchFamily="18" charset="0"/>
              </a:rPr>
              <a:t>Globalization and Human Resource Development</a:t>
            </a:r>
          </a:p>
          <a:p>
            <a:pPr algn="just">
              <a:lnSpc>
                <a:spcPct val="150000"/>
              </a:lnSpc>
            </a:pPr>
            <a:r>
              <a:rPr lang="en-SG" sz="2400" dirty="0" smtClean="0">
                <a:latin typeface="Times New Roman" pitchFamily="18" charset="0"/>
                <a:cs typeface="Times New Roman" pitchFamily="18" charset="0"/>
              </a:rPr>
              <a:t>Globalization with Social Responsibility</a:t>
            </a:r>
          </a:p>
          <a:p>
            <a:pPr algn="just">
              <a:lnSpc>
                <a:spcPct val="150000"/>
              </a:lnSpc>
            </a:pPr>
            <a:r>
              <a:rPr lang="en-SG" sz="2400" dirty="0" smtClean="0">
                <a:latin typeface="Times New Roman" pitchFamily="18" charset="0"/>
                <a:cs typeface="Times New Roman" pitchFamily="18" charset="0"/>
              </a:rPr>
              <a:t>Negotiating an International Business, Issues in asset</a:t>
            </a:r>
          </a:p>
          <a:p>
            <a:pPr algn="just">
              <a:lnSpc>
                <a:spcPct val="150000"/>
              </a:lnSpc>
            </a:pPr>
            <a:r>
              <a:rPr lang="en-SG" sz="2400" dirty="0" smtClean="0">
                <a:latin typeface="Times New Roman" pitchFamily="18" charset="0"/>
                <a:cs typeface="Times New Roman" pitchFamily="18" charset="0"/>
              </a:rPr>
              <a:t>Multilateral Settlements</a:t>
            </a:r>
          </a:p>
          <a:p>
            <a:pPr algn="just">
              <a:lnSpc>
                <a:spcPct val="150000"/>
              </a:lnSpc>
            </a:pPr>
            <a:endParaRPr lang="en-SG" sz="2400" dirty="0" smtClean="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868346"/>
          </a:xfrm>
        </p:spPr>
        <p:txBody>
          <a:bodyPr/>
          <a:lstStyle/>
          <a:p>
            <a:pPr algn="ctr"/>
            <a:r>
              <a:rPr lang="en-SG" sz="2800" dirty="0" smtClean="0">
                <a:effectLst/>
                <a:latin typeface="Times New Roman" pitchFamily="18" charset="0"/>
                <a:cs typeface="Times New Roman" pitchFamily="18" charset="0"/>
              </a:rPr>
              <a:t>Contents</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374461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4864307"/>
          </a:xfrm>
        </p:spPr>
        <p:txBody>
          <a:bodyPr>
            <a:normAutofit/>
          </a:bodyPr>
          <a:lstStyle/>
          <a:p>
            <a:pPr algn="just">
              <a:lnSpc>
                <a:spcPct val="150000"/>
              </a:lnSpc>
            </a:pPr>
            <a:r>
              <a:rPr lang="en-SG" sz="2400" dirty="0" smtClean="0">
                <a:latin typeface="Times New Roman" pitchFamily="18" charset="0"/>
                <a:cs typeface="Times New Roman" pitchFamily="18" charset="0"/>
              </a:rPr>
              <a:t>1. It creates an opportunity for passive income.</a:t>
            </a:r>
          </a:p>
          <a:p>
            <a:pPr algn="just">
              <a:lnSpc>
                <a:spcPct val="150000"/>
              </a:lnSpc>
            </a:pPr>
            <a:r>
              <a:rPr lang="en-SG" sz="2400" dirty="0" smtClean="0">
                <a:latin typeface="Times New Roman" pitchFamily="18" charset="0"/>
                <a:cs typeface="Times New Roman" pitchFamily="18" charset="0"/>
              </a:rPr>
              <a:t>2. It creates new business opportunities.</a:t>
            </a:r>
          </a:p>
          <a:p>
            <a:pPr algn="just">
              <a:lnSpc>
                <a:spcPct val="150000"/>
              </a:lnSpc>
            </a:pPr>
            <a:r>
              <a:rPr lang="en-SG" sz="2400" dirty="0" smtClean="0">
                <a:latin typeface="Times New Roman" pitchFamily="18" charset="0"/>
                <a:cs typeface="Times New Roman" pitchFamily="18" charset="0"/>
              </a:rPr>
              <a:t>3. It reduces risks for both parties.</a:t>
            </a:r>
          </a:p>
          <a:p>
            <a:pPr algn="just">
              <a:lnSpc>
                <a:spcPct val="150000"/>
              </a:lnSpc>
            </a:pPr>
            <a:r>
              <a:rPr lang="en-SG" sz="2400" dirty="0" smtClean="0">
                <a:latin typeface="Times New Roman" pitchFamily="18" charset="0"/>
                <a:cs typeface="Times New Roman" pitchFamily="18" charset="0"/>
              </a:rPr>
              <a:t>4. It creates an easier entry into foreign markets.</a:t>
            </a:r>
          </a:p>
          <a:p>
            <a:pPr algn="just">
              <a:lnSpc>
                <a:spcPct val="150000"/>
              </a:lnSpc>
            </a:pPr>
            <a:r>
              <a:rPr lang="en-SG" sz="2400" dirty="0" smtClean="0">
                <a:latin typeface="Times New Roman" pitchFamily="18" charset="0"/>
                <a:cs typeface="Times New Roman" pitchFamily="18" charset="0"/>
              </a:rPr>
              <a:t>5. It creates self-employment opportunities.</a:t>
            </a:r>
          </a:p>
          <a:p>
            <a:pPr algn="just">
              <a:lnSpc>
                <a:spcPct val="150000"/>
              </a:lnSpc>
            </a:pPr>
            <a:r>
              <a:rPr lang="en-SG" sz="2400" dirty="0" smtClean="0">
                <a:latin typeface="Times New Roman" pitchFamily="18" charset="0"/>
                <a:cs typeface="Times New Roman" pitchFamily="18" charset="0"/>
              </a:rPr>
              <a:t>6. It offers the freedom to develop a unique marketing approach.</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Advantages of Licensing</a:t>
            </a:r>
            <a:endParaRPr lang="en-SG" sz="2800" dirty="0">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214974"/>
          </a:xfrm>
        </p:spPr>
        <p:txBody>
          <a:bodyPr>
            <a:noAutofit/>
          </a:bodyPr>
          <a:lstStyle/>
          <a:p>
            <a:pPr algn="just">
              <a:lnSpc>
                <a:spcPct val="150000"/>
              </a:lnSpc>
            </a:pPr>
            <a:r>
              <a:rPr lang="en-SG" sz="2400" dirty="0" smtClean="0">
                <a:latin typeface="Times New Roman" pitchFamily="18" charset="0"/>
                <a:cs typeface="Times New Roman" pitchFamily="18" charset="0"/>
              </a:rPr>
              <a:t>1. It increases opportunities for IP theft.</a:t>
            </a:r>
          </a:p>
          <a:p>
            <a:pPr algn="just">
              <a:lnSpc>
                <a:spcPct val="150000"/>
              </a:lnSpc>
            </a:pPr>
            <a:r>
              <a:rPr lang="en-SG" sz="2400" dirty="0" smtClean="0">
                <a:latin typeface="Times New Roman" pitchFamily="18" charset="0"/>
                <a:cs typeface="Times New Roman" pitchFamily="18" charset="0"/>
              </a:rPr>
              <a:t>2. It creates a dependency upon the licensor.</a:t>
            </a:r>
          </a:p>
          <a:p>
            <a:pPr algn="just">
              <a:lnSpc>
                <a:spcPct val="150000"/>
              </a:lnSpc>
            </a:pPr>
            <a:r>
              <a:rPr lang="en-SG" sz="2400" dirty="0" smtClean="0">
                <a:latin typeface="Times New Roman" pitchFamily="18" charset="0"/>
                <a:cs typeface="Times New Roman" pitchFamily="18" charset="0"/>
              </a:rPr>
              <a:t>3. It creates added competition in the marketplace.</a:t>
            </a:r>
          </a:p>
          <a:p>
            <a:pPr algn="just">
              <a:lnSpc>
                <a:spcPct val="150000"/>
              </a:lnSpc>
            </a:pPr>
            <a:r>
              <a:rPr lang="en-SG" sz="2400" dirty="0" smtClean="0">
                <a:latin typeface="Times New Roman" pitchFamily="18" charset="0"/>
                <a:cs typeface="Times New Roman" pitchFamily="18" charset="0"/>
              </a:rPr>
              <a:t>4. It is offered for a limited time.</a:t>
            </a:r>
          </a:p>
          <a:p>
            <a:pPr algn="just">
              <a:lnSpc>
                <a:spcPct val="150000"/>
              </a:lnSpc>
            </a:pPr>
            <a:r>
              <a:rPr lang="en-SG" sz="2400" dirty="0" smtClean="0">
                <a:latin typeface="Times New Roman" pitchFamily="18" charset="0"/>
                <a:cs typeface="Times New Roman" pitchFamily="18" charset="0"/>
              </a:rPr>
              <a:t>5. It could damage the reputation of both parties.</a:t>
            </a:r>
          </a:p>
          <a:p>
            <a:pPr algn="just">
              <a:lnSpc>
                <a:spcPct val="150000"/>
              </a:lnSpc>
            </a:pPr>
            <a:r>
              <a:rPr lang="en-SG" sz="2400" dirty="0" smtClean="0">
                <a:latin typeface="Times New Roman" pitchFamily="18" charset="0"/>
                <a:cs typeface="Times New Roman" pitchFamily="18" charset="0"/>
              </a:rPr>
              <a:t>6. It is not a guarantee of revenues.</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186766" cy="654032"/>
          </a:xfrm>
        </p:spPr>
        <p:txBody>
          <a:bodyPr>
            <a:normAutofit/>
          </a:bodyPr>
          <a:lstStyle/>
          <a:p>
            <a:pPr algn="ctr"/>
            <a:r>
              <a:rPr lang="en-SG" sz="2800" dirty="0" smtClean="0">
                <a:effectLst/>
                <a:latin typeface="Times New Roman" pitchFamily="18" charset="0"/>
                <a:cs typeface="Times New Roman" pitchFamily="18" charset="0"/>
              </a:rPr>
              <a:t>List of the Disadvantages of Licensing</a:t>
            </a:r>
            <a:endParaRPr lang="en-SG" sz="2800" dirty="0">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fontScale="92500" lnSpcReduction="10000"/>
          </a:bodyPr>
          <a:lstStyle/>
          <a:p>
            <a:pPr algn="just">
              <a:lnSpc>
                <a:spcPct val="150000"/>
              </a:lnSpc>
            </a:pPr>
            <a:r>
              <a:rPr lang="en-SG" sz="2800" dirty="0" smtClean="0">
                <a:latin typeface="Times New Roman" pitchFamily="18" charset="0"/>
                <a:cs typeface="Times New Roman" pitchFamily="18" charset="0"/>
              </a:rPr>
              <a:t>7. It takes time for royalty payments to arrive.</a:t>
            </a:r>
          </a:p>
          <a:p>
            <a:pPr algn="just">
              <a:lnSpc>
                <a:spcPct val="150000"/>
              </a:lnSpc>
            </a:pPr>
            <a:r>
              <a:rPr lang="en-SG" sz="2800" dirty="0" smtClean="0">
                <a:latin typeface="Times New Roman" pitchFamily="18" charset="0"/>
                <a:cs typeface="Times New Roman" pitchFamily="18" charset="0"/>
              </a:rPr>
              <a:t>8. It may lead to royalty litigation.</a:t>
            </a:r>
          </a:p>
          <a:p>
            <a:pPr algn="just">
              <a:lnSpc>
                <a:spcPct val="150000"/>
              </a:lnSpc>
              <a:buNone/>
            </a:pPr>
            <a:r>
              <a:rPr lang="en-SG" sz="2800" dirty="0" smtClean="0">
                <a:latin typeface="Times New Roman" pitchFamily="18" charset="0"/>
                <a:cs typeface="Times New Roman" pitchFamily="18" charset="0"/>
              </a:rPr>
              <a:t>		The advantages and disadvantages of licensing can be managed when due diligence by both parties is performed before agreeing to anything. </a:t>
            </a:r>
          </a:p>
          <a:p>
            <a:pPr algn="just">
              <a:lnSpc>
                <a:spcPct val="150000"/>
              </a:lnSpc>
              <a:buNone/>
            </a:pPr>
            <a:r>
              <a:rPr lang="en-SG" sz="2800" dirty="0" smtClean="0">
                <a:latin typeface="Times New Roman" pitchFamily="18" charset="0"/>
                <a:cs typeface="Times New Roman" pitchFamily="18" charset="0"/>
              </a:rPr>
              <a:t>		A licensing agreement can be beneficial because both parties get the chance to earn profits. It can also be detrimental if a license is over-extended or one of the parties acts in bad faith.</a:t>
            </a:r>
          </a:p>
          <a:p>
            <a:endParaRPr lang="en-SG" dirty="0"/>
          </a:p>
        </p:txBody>
      </p:sp>
      <p:sp>
        <p:nvSpPr>
          <p:cNvPr id="3" name="Title 2"/>
          <p:cNvSpPr>
            <a:spLocks noGrp="1"/>
          </p:cNvSpPr>
          <p:nvPr>
            <p:ph type="title"/>
          </p:nvPr>
        </p:nvSpPr>
        <p:spPr>
          <a:xfrm>
            <a:off x="457200" y="274638"/>
            <a:ext cx="8229600" cy="225404"/>
          </a:xfrm>
        </p:spPr>
        <p:txBody>
          <a:bodyPr>
            <a:normAutofit fontScale="90000"/>
          </a:bodyPr>
          <a:lstStyle/>
          <a:p>
            <a:endParaRPr lang="en-S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SG" dirty="0"/>
          </a:p>
        </p:txBody>
      </p:sp>
      <p:sp>
        <p:nvSpPr>
          <p:cNvPr id="3" name="Title 2"/>
          <p:cNvSpPr>
            <a:spLocks noGrp="1"/>
          </p:cNvSpPr>
          <p:nvPr>
            <p:ph type="title"/>
          </p:nvPr>
        </p:nvSpPr>
        <p:spPr>
          <a:xfrm>
            <a:off x="457200" y="274638"/>
            <a:ext cx="8229600" cy="725470"/>
          </a:xfrm>
        </p:spPr>
        <p:txBody>
          <a:bodyPr>
            <a:normAutofit/>
          </a:bodyPr>
          <a:lstStyle/>
          <a:p>
            <a:pPr algn="ctr"/>
            <a:r>
              <a:rPr lang="en-SG" sz="2800" dirty="0" smtClean="0">
                <a:effectLst/>
                <a:latin typeface="Times New Roman" pitchFamily="18" charset="0"/>
                <a:cs typeface="Times New Roman" pitchFamily="18" charset="0"/>
              </a:rPr>
              <a:t>Join Venture Technology and Global Competition</a:t>
            </a:r>
            <a:endParaRPr lang="en-SG" sz="2800" dirty="0">
              <a:effectLst/>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00034" y="857232"/>
            <a:ext cx="8176422" cy="51640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28892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58204" cy="5715040"/>
          </a:xfrm>
        </p:spPr>
        <p:txBody>
          <a:bodyPr>
            <a:noAutofit/>
          </a:bodyPr>
          <a:lstStyle/>
          <a:p>
            <a:pPr algn="just">
              <a:lnSpc>
                <a:spcPct val="150000"/>
              </a:lnSpc>
            </a:pPr>
            <a:r>
              <a:rPr lang="en-SG" sz="2400" dirty="0" smtClean="0">
                <a:latin typeface="Times New Roman" pitchFamily="18" charset="0"/>
                <a:cs typeface="Times New Roman" pitchFamily="18" charset="0"/>
              </a:rPr>
              <a:t>A joint venture is a business opportunity that is undertaken by two or more people, organizations, or parties that still retain their distinctive identities. The goal of a joint venture is to pool specific resources from all entities engaged to accomplish a specific goal.</a:t>
            </a:r>
          </a:p>
          <a:p>
            <a:pPr algn="just">
              <a:lnSpc>
                <a:spcPct val="150000"/>
              </a:lnSpc>
            </a:pPr>
            <a:r>
              <a:rPr lang="en-SG" sz="2400" dirty="0" smtClean="0">
                <a:latin typeface="Times New Roman" pitchFamily="18" charset="0"/>
                <a:cs typeface="Times New Roman" pitchFamily="18" charset="0"/>
              </a:rPr>
              <a:t>A joint venture is technically a partnership. They can, however, be virtually any legal structure. Formed with an agreement which outlines the rights and obligations of every involved party, it is a common structure used to explore new opportunities while limiting the personal risks involved.</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smtClean="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357158" y="0"/>
            <a:ext cx="8229600" cy="642918"/>
          </a:xfrm>
        </p:spPr>
        <p:txBody>
          <a:bodyPr>
            <a:normAutofit/>
          </a:bodyPr>
          <a:lstStyle/>
          <a:p>
            <a:pPr algn="ctr"/>
            <a:r>
              <a:rPr lang="en-SG" sz="2800" dirty="0" smtClean="0">
                <a:effectLst/>
                <a:latin typeface="Times New Roman" pitchFamily="18" charset="0"/>
                <a:cs typeface="Times New Roman" pitchFamily="18" charset="0"/>
              </a:rPr>
              <a:t> Joint venture Meaning</a:t>
            </a:r>
            <a:endParaRPr lang="en-SG" sz="2800" dirty="0">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42"/>
            <a:ext cx="8229600" cy="5857916"/>
          </a:xfrm>
        </p:spPr>
        <p:txBody>
          <a:bodyPr>
            <a:noAutofit/>
          </a:bodyPr>
          <a:lstStyle/>
          <a:p>
            <a:pPr algn="just">
              <a:lnSpc>
                <a:spcPct val="150000"/>
              </a:lnSpc>
            </a:pPr>
            <a:r>
              <a:rPr lang="en-SG" sz="2400" dirty="0" smtClean="0">
                <a:latin typeface="Times New Roman" pitchFamily="18" charset="0"/>
                <a:cs typeface="Times New Roman" pitchFamily="18" charset="0"/>
              </a:rPr>
              <a:t>1. It provides a venue where multiple layers of expertise can be shared.</a:t>
            </a:r>
          </a:p>
          <a:p>
            <a:pPr algn="just">
              <a:lnSpc>
                <a:spcPct val="150000"/>
              </a:lnSpc>
            </a:pPr>
            <a:r>
              <a:rPr lang="en-SG" sz="2400" dirty="0" smtClean="0">
                <a:latin typeface="Times New Roman" pitchFamily="18" charset="0"/>
                <a:cs typeface="Times New Roman" pitchFamily="18" charset="0"/>
              </a:rPr>
              <a:t>2. It gives you access to better resources.</a:t>
            </a:r>
          </a:p>
          <a:p>
            <a:pPr algn="just">
              <a:lnSpc>
                <a:spcPct val="150000"/>
              </a:lnSpc>
            </a:pPr>
            <a:r>
              <a:rPr lang="en-SG" sz="2400" dirty="0" smtClean="0">
                <a:latin typeface="Times New Roman" pitchFamily="18" charset="0"/>
                <a:cs typeface="Times New Roman" pitchFamily="18" charset="0"/>
              </a:rPr>
              <a:t>3. It doesn’t need to be a long-term solution.</a:t>
            </a:r>
          </a:p>
          <a:p>
            <a:pPr algn="just">
              <a:lnSpc>
                <a:spcPct val="150000"/>
              </a:lnSpc>
            </a:pPr>
            <a:r>
              <a:rPr lang="en-SG" sz="2400" dirty="0" smtClean="0">
                <a:latin typeface="Times New Roman" pitchFamily="18" charset="0"/>
                <a:cs typeface="Times New Roman" pitchFamily="18" charset="0"/>
              </a:rPr>
              <a:t>4. It reduces the amount of risk that you face.</a:t>
            </a:r>
          </a:p>
          <a:p>
            <a:pPr algn="just">
              <a:lnSpc>
                <a:spcPct val="150000"/>
              </a:lnSpc>
            </a:pPr>
            <a:r>
              <a:rPr lang="en-SG" sz="2400" dirty="0" smtClean="0">
                <a:latin typeface="Times New Roman" pitchFamily="18" charset="0"/>
                <a:cs typeface="Times New Roman" pitchFamily="18" charset="0"/>
              </a:rPr>
              <a:t>5. It reduces the cost commitment required.</a:t>
            </a:r>
          </a:p>
          <a:p>
            <a:pPr algn="just">
              <a:lnSpc>
                <a:spcPct val="150000"/>
              </a:lnSpc>
            </a:pPr>
            <a:r>
              <a:rPr lang="en-SG" sz="2400" dirty="0" smtClean="0">
                <a:latin typeface="Times New Roman" pitchFamily="18" charset="0"/>
                <a:cs typeface="Times New Roman" pitchFamily="18" charset="0"/>
              </a:rPr>
              <a:t>6. It creates opportunities for flexibility.</a:t>
            </a:r>
          </a:p>
          <a:p>
            <a:pPr algn="just">
              <a:lnSpc>
                <a:spcPct val="150000"/>
              </a:lnSpc>
            </a:pPr>
            <a:r>
              <a:rPr lang="en-SG" sz="2400" dirty="0" smtClean="0">
                <a:latin typeface="Times New Roman" pitchFamily="18" charset="0"/>
                <a:cs typeface="Times New Roman" pitchFamily="18" charset="0"/>
              </a:rPr>
              <a:t>7. It offers multiple exit strategies.</a:t>
            </a:r>
          </a:p>
          <a:p>
            <a:pPr algn="just">
              <a:lnSpc>
                <a:spcPct val="150000"/>
              </a:lnSpc>
            </a:pPr>
            <a:r>
              <a:rPr lang="en-SG" sz="2400" dirty="0" smtClean="0">
                <a:latin typeface="Times New Roman" pitchFamily="18" charset="0"/>
                <a:cs typeface="Times New Roman" pitchFamily="18" charset="0"/>
              </a:rPr>
              <a:t>8. It increases your network.</a:t>
            </a:r>
          </a:p>
          <a:p>
            <a:pPr algn="just">
              <a:lnSpc>
                <a:spcPct val="150000"/>
              </a:lnSpc>
            </a:pPr>
            <a:r>
              <a:rPr lang="en-SG" sz="2400" dirty="0" smtClean="0">
                <a:latin typeface="Times New Roman" pitchFamily="18" charset="0"/>
                <a:cs typeface="Times New Roman" pitchFamily="18" charset="0"/>
              </a:rPr>
              <a:t>9. It allows you to control the potential of the partnership.</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0"/>
            <a:ext cx="8229600" cy="714356"/>
          </a:xfrm>
        </p:spPr>
        <p:txBody>
          <a:bodyPr>
            <a:normAutofit/>
          </a:bodyPr>
          <a:lstStyle/>
          <a:p>
            <a:pPr algn="ctr"/>
            <a:r>
              <a:rPr lang="en-SG" sz="2800" dirty="0" smtClean="0">
                <a:effectLst/>
                <a:latin typeface="Times New Roman" pitchFamily="18" charset="0"/>
                <a:cs typeface="Times New Roman" pitchFamily="18" charset="0"/>
              </a:rPr>
              <a:t>List of the Advantages of a Joint Venture</a:t>
            </a:r>
            <a:endParaRPr lang="en-SG" sz="2800" dirty="0">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329642" cy="5715040"/>
          </a:xfrm>
        </p:spPr>
        <p:txBody>
          <a:bodyPr>
            <a:noAutofit/>
          </a:bodyPr>
          <a:lstStyle/>
          <a:p>
            <a:pPr algn="just">
              <a:lnSpc>
                <a:spcPct val="150000"/>
              </a:lnSpc>
            </a:pPr>
            <a:r>
              <a:rPr lang="en-SG" sz="2400" dirty="0" smtClean="0">
                <a:latin typeface="Times New Roman" pitchFamily="18" charset="0"/>
                <a:cs typeface="Times New Roman" pitchFamily="18" charset="0"/>
              </a:rPr>
              <a:t>1. It requires an agreement with clear objectives.</a:t>
            </a:r>
          </a:p>
          <a:p>
            <a:pPr algn="just">
              <a:lnSpc>
                <a:spcPct val="150000"/>
              </a:lnSpc>
            </a:pPr>
            <a:r>
              <a:rPr lang="en-SG" sz="2400" dirty="0" smtClean="0">
                <a:latin typeface="Times New Roman" pitchFamily="18" charset="0"/>
                <a:cs typeface="Times New Roman" pitchFamily="18" charset="0"/>
              </a:rPr>
              <a:t>2. It is not always a flexible relationship.</a:t>
            </a:r>
          </a:p>
          <a:p>
            <a:pPr algn="just">
              <a:lnSpc>
                <a:spcPct val="150000"/>
              </a:lnSpc>
            </a:pPr>
            <a:r>
              <a:rPr lang="en-SG" sz="2400" dirty="0" smtClean="0">
                <a:latin typeface="Times New Roman" pitchFamily="18" charset="0"/>
                <a:cs typeface="Times New Roman" pitchFamily="18" charset="0"/>
              </a:rPr>
              <a:t>3. It is difficult to structure an agreement with full equality.</a:t>
            </a:r>
          </a:p>
          <a:p>
            <a:pPr algn="just">
              <a:lnSpc>
                <a:spcPct val="150000"/>
              </a:lnSpc>
            </a:pPr>
            <a:r>
              <a:rPr lang="en-SG" sz="2400" dirty="0" smtClean="0">
                <a:latin typeface="Times New Roman" pitchFamily="18" charset="0"/>
                <a:cs typeface="Times New Roman" pitchFamily="18" charset="0"/>
              </a:rPr>
              <a:t>4. It can expose an internal expertise imbalance.</a:t>
            </a:r>
          </a:p>
          <a:p>
            <a:pPr algn="just">
              <a:lnSpc>
                <a:spcPct val="150000"/>
              </a:lnSpc>
            </a:pPr>
            <a:r>
              <a:rPr lang="en-SG" sz="2400" dirty="0" smtClean="0">
                <a:latin typeface="Times New Roman" pitchFamily="18" charset="0"/>
                <a:cs typeface="Times New Roman" pitchFamily="18" charset="0"/>
              </a:rPr>
              <a:t>5. It can create a clash of cultures.</a:t>
            </a:r>
          </a:p>
          <a:p>
            <a:pPr algn="just">
              <a:lnSpc>
                <a:spcPct val="150000"/>
              </a:lnSpc>
            </a:pPr>
            <a:r>
              <a:rPr lang="en-SG" sz="2400" dirty="0" smtClean="0">
                <a:latin typeface="Times New Roman" pitchFamily="18" charset="0"/>
                <a:cs typeface="Times New Roman" pitchFamily="18" charset="0"/>
              </a:rPr>
              <a:t>6. It may limit your future outside activities while involved.</a:t>
            </a:r>
          </a:p>
          <a:p>
            <a:pPr algn="just">
              <a:lnSpc>
                <a:spcPct val="150000"/>
              </a:lnSpc>
            </a:pPr>
            <a:r>
              <a:rPr lang="en-SG" sz="2400" dirty="0" smtClean="0">
                <a:latin typeface="Times New Roman" pitchFamily="18" charset="0"/>
                <a:cs typeface="Times New Roman" pitchFamily="18" charset="0"/>
              </a:rPr>
              <a:t>7. It may be difficult to exit some joint ventures.</a:t>
            </a:r>
          </a:p>
          <a:p>
            <a:pPr algn="just">
              <a:lnSpc>
                <a:spcPct val="150000"/>
              </a:lnSpc>
            </a:pPr>
            <a:r>
              <a:rPr lang="en-SG" sz="2400" dirty="0" smtClean="0">
                <a:latin typeface="Times New Roman" pitchFamily="18" charset="0"/>
                <a:cs typeface="Times New Roman" pitchFamily="18" charset="0"/>
              </a:rPr>
              <a:t>8. It requires partnership trust to be successful.</a:t>
            </a:r>
          </a:p>
          <a:p>
            <a:pPr algn="just">
              <a:lnSpc>
                <a:spcPct val="150000"/>
              </a:lnSpc>
            </a:pPr>
            <a:r>
              <a:rPr lang="en-SG" sz="2400" dirty="0" smtClean="0">
                <a:latin typeface="Times New Roman" pitchFamily="18" charset="0"/>
                <a:cs typeface="Times New Roman" pitchFamily="18" charset="0"/>
              </a:rPr>
              <a:t>9. It may create inadequate lines of communication.</a:t>
            </a:r>
          </a:p>
          <a:p>
            <a:pPr algn="just">
              <a:lnSpc>
                <a:spcPct val="150000"/>
              </a:lnSpc>
              <a:buNone/>
            </a:pPr>
            <a:r>
              <a:rPr lang="en-SG" sz="2400" dirty="0" smtClean="0">
                <a:latin typeface="Times New Roman" pitchFamily="18" charset="0"/>
                <a:cs typeface="Times New Roman" pitchFamily="18" charset="0"/>
              </a:rPr>
              <a:t>		</a:t>
            </a: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28596" y="0"/>
            <a:ext cx="8229600" cy="642918"/>
          </a:xfrm>
        </p:spPr>
        <p:txBody>
          <a:bodyPr>
            <a:normAutofit/>
          </a:bodyPr>
          <a:lstStyle/>
          <a:p>
            <a:pPr algn="ctr"/>
            <a:r>
              <a:rPr lang="en-SG" sz="2800" dirty="0" smtClean="0">
                <a:effectLst/>
                <a:latin typeface="Times New Roman" pitchFamily="18" charset="0"/>
                <a:cs typeface="Times New Roman" pitchFamily="18" charset="0"/>
              </a:rPr>
              <a:t>List of the Disadvantages of a Joint Venture</a:t>
            </a:r>
            <a:endParaRPr lang="en-SG" sz="2800" dirty="0">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5150059"/>
          </a:xfrm>
        </p:spPr>
        <p:txBody>
          <a:bodyPr>
            <a:noAutofit/>
          </a:bodyPr>
          <a:lstStyle/>
          <a:p>
            <a:pPr algn="just">
              <a:lnSpc>
                <a:spcPct val="150000"/>
              </a:lnSpc>
              <a:buNone/>
            </a:pPr>
            <a:r>
              <a:rPr lang="en-SG" sz="2400" b="1" dirty="0" smtClean="0">
                <a:latin typeface="Times New Roman" pitchFamily="18" charset="0"/>
                <a:cs typeface="Times New Roman" pitchFamily="18" charset="0"/>
              </a:rPr>
              <a:t>Examples of joint ventures include:</a:t>
            </a:r>
            <a:endParaRPr lang="en-SG" sz="2400" dirty="0" smtClean="0">
              <a:latin typeface="Times New Roman" pitchFamily="18" charset="0"/>
              <a:cs typeface="Times New Roman" pitchFamily="18" charset="0"/>
            </a:endParaRPr>
          </a:p>
          <a:p>
            <a:pPr algn="just">
              <a:lnSpc>
                <a:spcPct val="150000"/>
              </a:lnSpc>
            </a:pPr>
            <a:r>
              <a:rPr lang="en-SG" sz="2400" dirty="0" smtClean="0">
                <a:latin typeface="Times New Roman" pitchFamily="18" charset="0"/>
                <a:cs typeface="Times New Roman" pitchFamily="18" charset="0"/>
              </a:rPr>
              <a:t>Vodafone &amp; Telephonic agreed to share their mobile network</a:t>
            </a:r>
          </a:p>
          <a:p>
            <a:pPr algn="just">
              <a:lnSpc>
                <a:spcPct val="150000"/>
              </a:lnSpc>
            </a:pPr>
            <a:r>
              <a:rPr lang="en-SG" sz="2400" dirty="0" smtClean="0">
                <a:latin typeface="Times New Roman" pitchFamily="18" charset="0"/>
                <a:cs typeface="Times New Roman" pitchFamily="18" charset="0"/>
              </a:rPr>
              <a:t>BMW and Toyota co-operate on research into hydrogen fuel cells, vehicle electrification and ultra- lightweight materials</a:t>
            </a:r>
          </a:p>
          <a:p>
            <a:pPr algn="just">
              <a:lnSpc>
                <a:spcPct val="150000"/>
              </a:lnSpc>
            </a:pPr>
            <a:r>
              <a:rPr lang="en-SG" sz="2400" dirty="0" smtClean="0">
                <a:latin typeface="Times New Roman" pitchFamily="18" charset="0"/>
                <a:cs typeface="Times New Roman" pitchFamily="18" charset="0"/>
              </a:rPr>
              <a:t>West Coast – joint venture between Virgin Rail &amp; Stagecoach</a:t>
            </a:r>
          </a:p>
          <a:p>
            <a:pPr algn="just">
              <a:lnSpc>
                <a:spcPct val="150000"/>
              </a:lnSpc>
            </a:pPr>
            <a:r>
              <a:rPr lang="en-SG" sz="2400" dirty="0" smtClean="0">
                <a:latin typeface="Times New Roman" pitchFamily="18" charset="0"/>
                <a:cs typeface="Times New Roman" pitchFamily="18" charset="0"/>
              </a:rPr>
              <a:t>Google and NASA developing Google Earth</a:t>
            </a:r>
          </a:p>
          <a:p>
            <a:pPr algn="just">
              <a:lnSpc>
                <a:spcPct val="150000"/>
              </a:lnSpc>
              <a:buNone/>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25470"/>
          </a:xfrm>
        </p:spPr>
        <p:txBody>
          <a:bodyPr>
            <a:normAutofit fontScale="90000"/>
          </a:bodyPr>
          <a:lstStyle/>
          <a:p>
            <a:pPr algn="ctr"/>
            <a:r>
              <a:rPr lang="en-SG" sz="2800" dirty="0" smtClean="0">
                <a:effectLst/>
                <a:latin typeface="Times New Roman" pitchFamily="18" charset="0"/>
                <a:cs typeface="Times New Roman" pitchFamily="18" charset="0"/>
              </a:rPr>
              <a:t>Joint ventures Technology</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lnSpc>
                <a:spcPct val="160000"/>
              </a:lnSpc>
            </a:pPr>
            <a:r>
              <a:rPr lang="en-SG" sz="2800" dirty="0" smtClean="0">
                <a:latin typeface="Times New Roman" pitchFamily="18" charset="0"/>
                <a:cs typeface="Times New Roman" pitchFamily="18" charset="0"/>
              </a:rPr>
              <a:t>Hollywood studios combining to fight internet piracy</a:t>
            </a:r>
          </a:p>
          <a:p>
            <a:pPr algn="just">
              <a:lnSpc>
                <a:spcPct val="160000"/>
              </a:lnSpc>
            </a:pPr>
            <a:r>
              <a:rPr lang="en-SG" sz="2800" dirty="0" smtClean="0">
                <a:latin typeface="Times New Roman" pitchFamily="18" charset="0"/>
                <a:cs typeface="Times New Roman" pitchFamily="18" charset="0"/>
              </a:rPr>
              <a:t>Alliances in airline industry e.g. Star Alliance and One World</a:t>
            </a:r>
          </a:p>
          <a:p>
            <a:pPr algn="just">
              <a:lnSpc>
                <a:spcPct val="160000"/>
              </a:lnSpc>
            </a:pPr>
            <a:r>
              <a:rPr lang="en-SG" sz="2800" dirty="0" smtClean="0">
                <a:latin typeface="Times New Roman" pitchFamily="18" charset="0"/>
                <a:cs typeface="Times New Roman" pitchFamily="18" charset="0"/>
              </a:rPr>
              <a:t>Renault-Nissan</a:t>
            </a:r>
          </a:p>
          <a:p>
            <a:pPr algn="just">
              <a:lnSpc>
                <a:spcPct val="160000"/>
              </a:lnSpc>
            </a:pPr>
            <a:r>
              <a:rPr lang="en-SG" sz="2800" dirty="0" smtClean="0">
                <a:latin typeface="Times New Roman" pitchFamily="18" charset="0"/>
                <a:cs typeface="Times New Roman" pitchFamily="18" charset="0"/>
              </a:rPr>
              <a:t>Docklands-Light Railway - a joint venture between French transport group </a:t>
            </a:r>
            <a:r>
              <a:rPr lang="en-SG" sz="2800" dirty="0" err="1" smtClean="0">
                <a:latin typeface="Times New Roman" pitchFamily="18" charset="0"/>
                <a:cs typeface="Times New Roman" pitchFamily="18" charset="0"/>
              </a:rPr>
              <a:t>Keolis</a:t>
            </a:r>
            <a:r>
              <a:rPr lang="en-SG" sz="2800" dirty="0" smtClean="0">
                <a:latin typeface="Times New Roman" pitchFamily="18" charset="0"/>
                <a:cs typeface="Times New Roman" pitchFamily="18" charset="0"/>
              </a:rPr>
              <a:t> and infrastructure services provider </a:t>
            </a:r>
            <a:r>
              <a:rPr lang="en-SG" sz="2800" dirty="0" err="1" smtClean="0">
                <a:latin typeface="Times New Roman" pitchFamily="18" charset="0"/>
                <a:cs typeface="Times New Roman" pitchFamily="18" charset="0"/>
              </a:rPr>
              <a:t>Amey</a:t>
            </a:r>
            <a:r>
              <a:rPr lang="en-SG" sz="2800" dirty="0" smtClean="0">
                <a:latin typeface="Times New Roman" pitchFamily="18" charset="0"/>
                <a:cs typeface="Times New Roman" pitchFamily="18" charset="0"/>
              </a:rPr>
              <a:t>, part of Spanish multinational Ferro vial.</a:t>
            </a:r>
          </a:p>
          <a:p>
            <a:pPr algn="just">
              <a:lnSpc>
                <a:spcPct val="160000"/>
              </a:lnSpc>
            </a:pPr>
            <a:r>
              <a:rPr lang="en-SG" sz="2800" dirty="0" smtClean="0">
                <a:latin typeface="Times New Roman" pitchFamily="18" charset="0"/>
                <a:cs typeface="Times New Roman" pitchFamily="18" charset="0"/>
              </a:rPr>
              <a:t>Banks collectively funding research to prevent cyber-crime</a:t>
            </a:r>
          </a:p>
          <a:p>
            <a:pPr>
              <a:buNone/>
            </a:pPr>
            <a:endParaRPr lang="en-SG" dirty="0"/>
          </a:p>
        </p:txBody>
      </p:sp>
      <p:sp>
        <p:nvSpPr>
          <p:cNvPr id="3" name="Title 2"/>
          <p:cNvSpPr>
            <a:spLocks noGrp="1"/>
          </p:cNvSpPr>
          <p:nvPr>
            <p:ph type="title"/>
          </p:nvPr>
        </p:nvSpPr>
        <p:spPr/>
        <p:txBody>
          <a:bodyPr/>
          <a:lstStyle/>
          <a:p>
            <a:endParaRPr lang="en-S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SG" sz="2400" dirty="0" smtClean="0">
                <a:latin typeface="Times New Roman" pitchFamily="18" charset="0"/>
                <a:cs typeface="Times New Roman" pitchFamily="18" charset="0"/>
              </a:rPr>
              <a:t>Global competition is the services or products provided by competing companies that serve international customers. Global competition has allowed companies to buy and sell their services internationally, which opens the door to increased profits and flattens the playing field in business.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Global Competition Meaning</a:t>
            </a:r>
            <a:endParaRPr lang="en-SG" sz="2800" dirty="0">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SG" dirty="0"/>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Objectives</a:t>
            </a:r>
            <a:endParaRPr lang="en-SG" sz="2800" dirty="0">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51520" y="1142984"/>
            <a:ext cx="8352928" cy="5429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56219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401080" cy="5500702"/>
          </a:xfrm>
        </p:spPr>
        <p:txBody>
          <a:bodyPr>
            <a:noAutofit/>
          </a:bodyPr>
          <a:lstStyle/>
          <a:p>
            <a:pPr algn="just">
              <a:lnSpc>
                <a:spcPct val="160000"/>
              </a:lnSpc>
              <a:buNone/>
            </a:pPr>
            <a:r>
              <a:rPr lang="en-SG" sz="2400" b="1" dirty="0" smtClean="0">
                <a:latin typeface="Times New Roman" pitchFamily="18" charset="0"/>
                <a:cs typeface="Times New Roman" pitchFamily="18" charset="0"/>
              </a:rPr>
              <a:t>   Globalization in HRM</a:t>
            </a:r>
          </a:p>
          <a:p>
            <a:pPr algn="just">
              <a:lnSpc>
                <a:spcPct val="160000"/>
              </a:lnSpc>
            </a:pPr>
            <a:r>
              <a:rPr lang="en-SG" sz="2400" dirty="0" smtClean="0">
                <a:latin typeface="Times New Roman" pitchFamily="18" charset="0"/>
                <a:cs typeface="Times New Roman" pitchFamily="18" charset="0"/>
              </a:rPr>
              <a:t>Globalization is a process that is drawing people together from all nations of the world into a single community linked by the vast network of communication technologies. </a:t>
            </a:r>
          </a:p>
          <a:p>
            <a:pPr algn="just">
              <a:lnSpc>
                <a:spcPct val="160000"/>
              </a:lnSpc>
            </a:pPr>
            <a:r>
              <a:rPr lang="en-SG" sz="2400" dirty="0" smtClean="0">
                <a:latin typeface="Times New Roman" pitchFamily="18" charset="0"/>
                <a:cs typeface="Times New Roman" pitchFamily="18" charset="0"/>
              </a:rPr>
              <a:t>Global HRM refers to Human Resource Management practices that deal with managing a diversity of workforce from all around the world.</a:t>
            </a:r>
            <a:br>
              <a:rPr lang="en-SG" sz="2400" dirty="0" smtClean="0">
                <a:latin typeface="Times New Roman" pitchFamily="18" charset="0"/>
                <a:cs typeface="Times New Roman" pitchFamily="18" charset="0"/>
              </a:rPr>
            </a:br>
            <a:r>
              <a:rPr lang="en-SG" sz="2400" dirty="0" smtClean="0">
                <a:latin typeface="Times New Roman" pitchFamily="18" charset="0"/>
                <a:cs typeface="Times New Roman" pitchFamily="18" charset="0"/>
                <a:hlinkClick r:id="rId2"/>
              </a:rPr>
              <a:t/>
            </a:r>
            <a:br>
              <a:rPr lang="en-SG" sz="2400" dirty="0" smtClean="0">
                <a:latin typeface="Times New Roman" pitchFamily="18" charset="0"/>
                <a:cs typeface="Times New Roman" pitchFamily="18" charset="0"/>
                <a:hlinkClick r:id="rId2"/>
              </a:rPr>
            </a:br>
            <a:endParaRPr lang="en-SG" sz="2400" dirty="0" smtClean="0">
              <a:latin typeface="Times New Roman" pitchFamily="18" charset="0"/>
              <a:cs typeface="Times New Roman" pitchFamily="18" charset="0"/>
            </a:endParaRPr>
          </a:p>
          <a:p>
            <a:pPr algn="just">
              <a:lnSpc>
                <a:spcPct val="16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186766" cy="868346"/>
          </a:xfrm>
        </p:spPr>
        <p:txBody>
          <a:bodyPr>
            <a:normAutofit/>
          </a:bodyPr>
          <a:lstStyle/>
          <a:p>
            <a:pPr algn="ctr"/>
            <a:r>
              <a:rPr lang="en-SG" sz="2800" dirty="0" smtClean="0">
                <a:effectLst/>
                <a:latin typeface="Times New Roman" pitchFamily="18" charset="0"/>
                <a:cs typeface="Times New Roman" pitchFamily="18" charset="0"/>
              </a:rPr>
              <a:t>Globalization and Human Resource Development</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541181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lstStyle/>
          <a:p>
            <a:pPr algn="just">
              <a:lnSpc>
                <a:spcPct val="160000"/>
              </a:lnSpc>
            </a:pPr>
            <a:r>
              <a:rPr lang="en-SG" sz="2800" b="1" dirty="0" smtClean="0">
                <a:latin typeface="Times New Roman" pitchFamily="18" charset="0"/>
                <a:cs typeface="Times New Roman" pitchFamily="18" charset="0"/>
              </a:rPr>
              <a:t>Effect of globalization</a:t>
            </a:r>
          </a:p>
          <a:p>
            <a:pPr algn="just">
              <a:lnSpc>
                <a:spcPct val="160000"/>
              </a:lnSpc>
              <a:buNone/>
            </a:pPr>
            <a:r>
              <a:rPr lang="en-SG" sz="2800" dirty="0" smtClean="0">
                <a:latin typeface="Times New Roman" pitchFamily="18" charset="0"/>
                <a:cs typeface="Times New Roman" pitchFamily="18" charset="0"/>
              </a:rPr>
              <a:t>		Globalization also have its side effects to the developed nations. These include some factors which are jobs insecurity, fluctuation in prices, terrorism, fluctuation in currency, capital flows and so on.</a:t>
            </a:r>
          </a:p>
          <a:p>
            <a:endParaRPr lang="en-SG" dirty="0"/>
          </a:p>
        </p:txBody>
      </p:sp>
      <p:sp>
        <p:nvSpPr>
          <p:cNvPr id="3" name="Title 2"/>
          <p:cNvSpPr>
            <a:spLocks noGrp="1"/>
          </p:cNvSpPr>
          <p:nvPr>
            <p:ph type="title"/>
          </p:nvPr>
        </p:nvSpPr>
        <p:spPr>
          <a:xfrm>
            <a:off x="457200" y="274638"/>
            <a:ext cx="8229600" cy="296842"/>
          </a:xfrm>
        </p:spPr>
        <p:txBody>
          <a:bodyPr>
            <a:normAutofit fontScale="90000"/>
          </a:bodyPr>
          <a:lstStyle/>
          <a:p>
            <a:endParaRPr lang="en-S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7972452" cy="5214974"/>
          </a:xfrm>
        </p:spPr>
        <p:txBody>
          <a:bodyPr>
            <a:noAutofit/>
          </a:bodyPr>
          <a:lstStyle/>
          <a:p>
            <a:pPr algn="just" fontAlgn="base">
              <a:lnSpc>
                <a:spcPct val="150000"/>
              </a:lnSpc>
              <a:spcBef>
                <a:spcPts val="0"/>
              </a:spcBef>
            </a:pPr>
            <a:r>
              <a:rPr lang="en-SG" sz="2400" b="1" dirty="0" smtClean="0">
                <a:latin typeface="Times New Roman" pitchFamily="18" charset="0"/>
                <a:cs typeface="Times New Roman" pitchFamily="18" charset="0"/>
              </a:rPr>
              <a:t>Recruitment</a:t>
            </a:r>
            <a:endParaRPr lang="en-SG" sz="2400" dirty="0" smtClean="0">
              <a:latin typeface="Times New Roman" pitchFamily="18" charset="0"/>
              <a:cs typeface="Times New Roman" pitchFamily="18" charset="0"/>
            </a:endParaRPr>
          </a:p>
          <a:p>
            <a:pPr algn="just" fontAlgn="base">
              <a:lnSpc>
                <a:spcPct val="150000"/>
              </a:lnSpc>
              <a:spcBef>
                <a:spcPts val="0"/>
              </a:spcBef>
              <a:buNone/>
            </a:pPr>
            <a:r>
              <a:rPr lang="en-SG" sz="2400" dirty="0" smtClean="0">
                <a:latin typeface="Times New Roman" pitchFamily="18" charset="0"/>
                <a:cs typeface="Times New Roman" pitchFamily="18" charset="0"/>
              </a:rPr>
              <a:t>		When the organization is doing overseas recruitment, the hiring dynamics change considerably. For instance, if the minimum educational requirement is MBA for a candidate, the same degree may vary from one country to another. It may be known by a different name, or even it is known by the same name, the grades and credits may differ, making it difficult to understand the candidate’s educational qualification.</a:t>
            </a:r>
          </a:p>
        </p:txBody>
      </p:sp>
      <p:sp>
        <p:nvSpPr>
          <p:cNvPr id="3" name="Title 2"/>
          <p:cNvSpPr>
            <a:spLocks noGrp="1"/>
          </p:cNvSpPr>
          <p:nvPr>
            <p:ph type="title"/>
          </p:nvPr>
        </p:nvSpPr>
        <p:spPr>
          <a:xfrm>
            <a:off x="457200" y="428604"/>
            <a:ext cx="7972452" cy="571504"/>
          </a:xfrm>
        </p:spPr>
        <p:txBody>
          <a:bodyPr>
            <a:noAutofit/>
          </a:bodyPr>
          <a:lstStyle/>
          <a:p>
            <a:pPr algn="ctr"/>
            <a:r>
              <a:rPr lang="en-SG" sz="2800" dirty="0" smtClean="0">
                <a:effectLst/>
                <a:latin typeface="Times New Roman" pitchFamily="18" charset="0"/>
                <a:cs typeface="Times New Roman" pitchFamily="18" charset="0"/>
              </a:rPr>
              <a:t>Various areas of how Globalization is affecting HRM</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Autofit/>
          </a:bodyPr>
          <a:lstStyle/>
          <a:p>
            <a:pPr algn="just" fontAlgn="base">
              <a:lnSpc>
                <a:spcPct val="150000"/>
              </a:lnSpc>
              <a:spcBef>
                <a:spcPts val="0"/>
              </a:spcBef>
            </a:pPr>
            <a:r>
              <a:rPr lang="en-SG" sz="2400" b="1" dirty="0" smtClean="0">
                <a:latin typeface="Times New Roman" pitchFamily="18" charset="0"/>
                <a:cs typeface="Times New Roman" pitchFamily="18" charset="0"/>
              </a:rPr>
              <a:t>Training</a:t>
            </a:r>
            <a:endParaRPr lang="en-SG" sz="2400" dirty="0" smtClean="0">
              <a:latin typeface="Times New Roman" pitchFamily="18" charset="0"/>
              <a:cs typeface="Times New Roman" pitchFamily="18" charset="0"/>
            </a:endParaRPr>
          </a:p>
          <a:p>
            <a:pPr algn="just" fontAlgn="base">
              <a:lnSpc>
                <a:spcPct val="150000"/>
              </a:lnSpc>
              <a:spcBef>
                <a:spcPts val="0"/>
              </a:spcBef>
              <a:buNone/>
            </a:pPr>
            <a:r>
              <a:rPr lang="en-SG" sz="2400" dirty="0" smtClean="0">
                <a:latin typeface="Times New Roman" pitchFamily="18" charset="0"/>
                <a:cs typeface="Times New Roman" pitchFamily="18" charset="0"/>
              </a:rPr>
              <a:t>		Every newly hired candidate has to be taken through training regarding the company’s policies and procedures as well as his or her job role. However, globalization calls for different training modules. For example, if you are sending a local candidate overseas, you have to train him or her regarding offshore work expectations and culture.</a:t>
            </a:r>
          </a:p>
        </p:txBody>
      </p:sp>
      <p:sp>
        <p:nvSpPr>
          <p:cNvPr id="3" name="Title 2"/>
          <p:cNvSpPr>
            <a:spLocks noGrp="1"/>
          </p:cNvSpPr>
          <p:nvPr>
            <p:ph type="title"/>
          </p:nvPr>
        </p:nvSpPr>
        <p:spPr>
          <a:xfrm>
            <a:off x="457200" y="274638"/>
            <a:ext cx="8229600" cy="654032"/>
          </a:xfrm>
        </p:spPr>
        <p:txBody>
          <a:bodyPr>
            <a:normAutofit fontScale="90000"/>
          </a:bodyPr>
          <a:lstStyle/>
          <a:p>
            <a:endParaRPr lang="en-SG"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rmAutofit/>
          </a:bodyPr>
          <a:lstStyle/>
          <a:p>
            <a:pPr algn="just" fontAlgn="base">
              <a:lnSpc>
                <a:spcPct val="150000"/>
              </a:lnSpc>
              <a:spcBef>
                <a:spcPts val="0"/>
              </a:spcBef>
            </a:pPr>
            <a:r>
              <a:rPr lang="en-SG" sz="2400" b="1" dirty="0" smtClean="0">
                <a:latin typeface="Times New Roman" pitchFamily="18" charset="0"/>
                <a:cs typeface="Times New Roman" pitchFamily="18" charset="0"/>
              </a:rPr>
              <a:t>Labour Laws</a:t>
            </a:r>
            <a:endParaRPr lang="en-SG" sz="2400" dirty="0" smtClean="0">
              <a:latin typeface="Times New Roman" pitchFamily="18" charset="0"/>
              <a:cs typeface="Times New Roman" pitchFamily="18" charset="0"/>
            </a:endParaRPr>
          </a:p>
          <a:p>
            <a:pPr algn="just" fontAlgn="base">
              <a:lnSpc>
                <a:spcPct val="150000"/>
              </a:lnSpc>
              <a:spcBef>
                <a:spcPts val="0"/>
              </a:spcBef>
              <a:buNone/>
            </a:pPr>
            <a:r>
              <a:rPr lang="en-SG" sz="2400" dirty="0" smtClean="0">
                <a:latin typeface="Times New Roman" pitchFamily="18" charset="0"/>
                <a:cs typeface="Times New Roman" pitchFamily="18" charset="0"/>
              </a:rPr>
              <a:t>		Obviously, labour laws vary from one country to another. If the minimum wage amount is ‘x’ and maximum working hours are ‘y’ in India, then it will not be same in China, United Kingdom, United States of America, Australia or any other country. The human resource managers are required to have a thorough knowledge of international and domestic labour laws or else the company may find itself in a legal soup.</a:t>
            </a:r>
          </a:p>
          <a:p>
            <a:endParaRPr lang="en-SG" sz="2400" dirty="0" smtClean="0"/>
          </a:p>
          <a:p>
            <a:endParaRPr lang="en-SG" sz="2400" dirty="0"/>
          </a:p>
        </p:txBody>
      </p:sp>
      <p:sp>
        <p:nvSpPr>
          <p:cNvPr id="3" name="Title 2"/>
          <p:cNvSpPr>
            <a:spLocks noGrp="1"/>
          </p:cNvSpPr>
          <p:nvPr>
            <p:ph type="title"/>
          </p:nvPr>
        </p:nvSpPr>
        <p:spPr>
          <a:xfrm>
            <a:off x="457200" y="274638"/>
            <a:ext cx="8229600" cy="582594"/>
          </a:xfrm>
        </p:spPr>
        <p:txBody>
          <a:bodyPr>
            <a:normAutofit fontScale="90000"/>
          </a:bodyPr>
          <a:lstStyle/>
          <a:p>
            <a:endParaRPr lang="en-S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572164"/>
          </a:xfrm>
        </p:spPr>
        <p:txBody>
          <a:bodyPr>
            <a:noAutofit/>
          </a:bodyPr>
          <a:lstStyle/>
          <a:p>
            <a:pPr algn="just" fontAlgn="base">
              <a:lnSpc>
                <a:spcPct val="150000"/>
              </a:lnSpc>
            </a:pPr>
            <a:r>
              <a:rPr lang="en-SG" sz="2400" b="1" dirty="0" smtClean="0">
                <a:latin typeface="Times New Roman" pitchFamily="18" charset="0"/>
                <a:cs typeface="Times New Roman" pitchFamily="18" charset="0"/>
              </a:rPr>
              <a:t>Communication</a:t>
            </a:r>
            <a:endParaRPr lang="en-SG" sz="2400" dirty="0" smtClean="0">
              <a:latin typeface="Times New Roman" pitchFamily="18" charset="0"/>
              <a:cs typeface="Times New Roman" pitchFamily="18" charset="0"/>
            </a:endParaRPr>
          </a:p>
          <a:p>
            <a:pPr algn="just" fontAlgn="base">
              <a:lnSpc>
                <a:spcPct val="150000"/>
              </a:lnSpc>
              <a:buNone/>
            </a:pPr>
            <a:r>
              <a:rPr lang="en-SG" sz="2400" dirty="0" smtClean="0">
                <a:latin typeface="Times New Roman" pitchFamily="18" charset="0"/>
                <a:cs typeface="Times New Roman" pitchFamily="18" charset="0"/>
              </a:rPr>
              <a:t>		The world never sleeps! If one country is closing its office, the other may be just opening or in full swing business hours. When a company is doing business in different countries, communication becomes difficult. Human resource department has to devise communication strategies which can establish synchronized co-ordination without requiring remote employees to disturb their time zone.</a:t>
            </a:r>
          </a:p>
          <a:p>
            <a:pPr algn="just" fontAlgn="base">
              <a:lnSpc>
                <a:spcPct val="150000"/>
              </a:lnSpc>
            </a:pPr>
            <a:r>
              <a:rPr lang="en-SG" sz="2400" dirty="0" smtClean="0">
                <a:latin typeface="Times New Roman" pitchFamily="18" charset="0"/>
                <a:cs typeface="Times New Roman" pitchFamily="18" charset="0"/>
              </a:rPr>
              <a:t>	</a:t>
            </a:r>
          </a:p>
          <a:p>
            <a:pPr algn="just">
              <a:lnSpc>
                <a:spcPct val="150000"/>
              </a:lnSpc>
            </a:pPr>
            <a:endParaRPr lang="en-SG" sz="2400" dirty="0"/>
          </a:p>
        </p:txBody>
      </p:sp>
      <p:sp>
        <p:nvSpPr>
          <p:cNvPr id="3" name="Title 2"/>
          <p:cNvSpPr>
            <a:spLocks noGrp="1"/>
          </p:cNvSpPr>
          <p:nvPr>
            <p:ph type="title"/>
          </p:nvPr>
        </p:nvSpPr>
        <p:spPr>
          <a:xfrm>
            <a:off x="457200" y="274638"/>
            <a:ext cx="7972452" cy="368280"/>
          </a:xfrm>
        </p:spPr>
        <p:txBody>
          <a:bodyPr>
            <a:normAutofit fontScale="90000"/>
          </a:bodyPr>
          <a:lstStyle/>
          <a:p>
            <a:endParaRPr lang="en-S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4864307"/>
          </a:xfrm>
        </p:spPr>
        <p:txBody>
          <a:bodyPr>
            <a:noAutofit/>
          </a:bodyPr>
          <a:lstStyle/>
          <a:p>
            <a:pPr algn="just" fontAlgn="base">
              <a:lnSpc>
                <a:spcPct val="150000"/>
              </a:lnSpc>
            </a:pPr>
            <a:r>
              <a:rPr lang="en-SG" sz="2400" b="1" dirty="0" smtClean="0">
                <a:latin typeface="Times New Roman" pitchFamily="18" charset="0"/>
                <a:cs typeface="Times New Roman" pitchFamily="18" charset="0"/>
              </a:rPr>
              <a:t>Expatriation</a:t>
            </a:r>
            <a:endParaRPr lang="en-SG" sz="2400" dirty="0" smtClean="0">
              <a:latin typeface="Times New Roman" pitchFamily="18" charset="0"/>
              <a:cs typeface="Times New Roman" pitchFamily="18" charset="0"/>
            </a:endParaRPr>
          </a:p>
          <a:p>
            <a:pPr algn="just" fontAlgn="base">
              <a:lnSpc>
                <a:spcPct val="150000"/>
              </a:lnSpc>
              <a:buNone/>
            </a:pPr>
            <a:r>
              <a:rPr lang="en-SG" sz="2400" dirty="0" smtClean="0">
                <a:latin typeface="Times New Roman" pitchFamily="18" charset="0"/>
                <a:cs typeface="Times New Roman" pitchFamily="18" charset="0"/>
              </a:rPr>
              <a:t>		Preparing home country employees to work in a different country or vice-a-versa is quite challenging. In spite of adequate training and competitive compensation package, the expats may not fit in the company. The recruitment, training, motivation and retention of expats call for an exclusive human resource strategy. </a:t>
            </a:r>
          </a:p>
          <a:p>
            <a:pPr algn="just" fontAlgn="base">
              <a:lnSpc>
                <a:spcPct val="150000"/>
              </a:lnSpc>
              <a:buNone/>
            </a:pPr>
            <a:r>
              <a:rPr lang="en-SG" sz="2400" dirty="0" smtClean="0">
                <a:latin typeface="Times New Roman" pitchFamily="18" charset="0"/>
                <a:cs typeface="Times New Roman" pitchFamily="18" charset="0"/>
              </a:rPr>
              <a:t>	</a:t>
            </a:r>
            <a:endParaRPr lang="en-SG" sz="2400" dirty="0"/>
          </a:p>
        </p:txBody>
      </p:sp>
      <p:sp>
        <p:nvSpPr>
          <p:cNvPr id="3" name="Title 2"/>
          <p:cNvSpPr>
            <a:spLocks noGrp="1"/>
          </p:cNvSpPr>
          <p:nvPr>
            <p:ph type="title"/>
          </p:nvPr>
        </p:nvSpPr>
        <p:spPr>
          <a:xfrm>
            <a:off x="457200" y="274638"/>
            <a:ext cx="8229600" cy="439718"/>
          </a:xfrm>
        </p:spPr>
        <p:txBody>
          <a:bodyPr>
            <a:normAutofit fontScale="90000"/>
          </a:bodyPr>
          <a:lstStyle/>
          <a:p>
            <a:endParaRPr lang="en-S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lnSpc>
                <a:spcPct val="150000"/>
              </a:lnSpc>
              <a:buNone/>
            </a:pPr>
            <a:r>
              <a:rPr lang="en-SG" sz="2400" dirty="0" smtClean="0">
                <a:latin typeface="Times New Roman" pitchFamily="18" charset="0"/>
                <a:cs typeface="Times New Roman" pitchFamily="18" charset="0"/>
              </a:rPr>
              <a:t>			To deal with these changes, human resource managers employ five primary functions to keep their departments on task.</a:t>
            </a:r>
          </a:p>
          <a:p>
            <a:pPr algn="just">
              <a:lnSpc>
                <a:spcPct val="150000"/>
              </a:lnSpc>
            </a:pPr>
            <a:r>
              <a:rPr lang="en-SG" sz="2400" dirty="0" smtClean="0">
                <a:latin typeface="Times New Roman" pitchFamily="18" charset="0"/>
                <a:cs typeface="Times New Roman" pitchFamily="18" charset="0"/>
              </a:rPr>
              <a:t>Staffing and Recruitment.</a:t>
            </a:r>
          </a:p>
          <a:p>
            <a:pPr algn="just">
              <a:lnSpc>
                <a:spcPct val="150000"/>
              </a:lnSpc>
            </a:pPr>
            <a:r>
              <a:rPr lang="en-SG" sz="2400" dirty="0" smtClean="0">
                <a:latin typeface="Times New Roman" pitchFamily="18" charset="0"/>
                <a:cs typeface="Times New Roman" pitchFamily="18" charset="0"/>
              </a:rPr>
              <a:t>Salaries and Compensation Packages. </a:t>
            </a:r>
          </a:p>
          <a:p>
            <a:pPr algn="just">
              <a:lnSpc>
                <a:spcPct val="150000"/>
              </a:lnSpc>
            </a:pPr>
            <a:r>
              <a:rPr lang="en-SG" sz="2400" dirty="0" smtClean="0">
                <a:latin typeface="Times New Roman" pitchFamily="18" charset="0"/>
                <a:cs typeface="Times New Roman" pitchFamily="18" charset="0"/>
              </a:rPr>
              <a:t>Training and Development. </a:t>
            </a:r>
          </a:p>
          <a:p>
            <a:pPr algn="just">
              <a:lnSpc>
                <a:spcPct val="150000"/>
              </a:lnSpc>
            </a:pPr>
            <a:r>
              <a:rPr lang="en-SG" sz="2400" dirty="0" smtClean="0">
                <a:latin typeface="Times New Roman" pitchFamily="18" charset="0"/>
                <a:cs typeface="Times New Roman" pitchFamily="18" charset="0"/>
              </a:rPr>
              <a:t>Administrative Tasks. </a:t>
            </a:r>
          </a:p>
          <a:p>
            <a:pPr algn="just">
              <a:lnSpc>
                <a:spcPct val="150000"/>
              </a:lnSpc>
            </a:pPr>
            <a:r>
              <a:rPr lang="en-SG" sz="2400" dirty="0" smtClean="0">
                <a:latin typeface="Times New Roman" pitchFamily="18" charset="0"/>
                <a:cs typeface="Times New Roman" pitchFamily="18" charset="0"/>
              </a:rPr>
              <a:t>Legal Compliance</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pPr algn="ctr"/>
            <a:r>
              <a:rPr lang="en-SG" sz="2800" dirty="0" smtClean="0">
                <a:effectLst/>
                <a:latin typeface="Times New Roman" pitchFamily="18" charset="0"/>
                <a:cs typeface="Times New Roman" pitchFamily="18" charset="0"/>
              </a:rPr>
              <a:t> Five Main Functions of Global Human Resource Management</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715040"/>
          </a:xfrm>
        </p:spPr>
        <p:txBody>
          <a:bodyPr>
            <a:noAutofit/>
          </a:bodyPr>
          <a:lstStyle/>
          <a:p>
            <a:pPr algn="just">
              <a:lnSpc>
                <a:spcPct val="150000"/>
              </a:lnSpc>
              <a:buNone/>
            </a:pPr>
            <a:r>
              <a:rPr lang="en-SG" sz="2400" b="1" dirty="0" smtClean="0">
                <a:latin typeface="Times New Roman" pitchFamily="18" charset="0"/>
                <a:cs typeface="Times New Roman" pitchFamily="18" charset="0"/>
              </a:rPr>
              <a:t>Globalization</a:t>
            </a:r>
            <a:r>
              <a:rPr lang="en-SG" sz="2400" dirty="0" smtClean="0">
                <a:latin typeface="Times New Roman" pitchFamily="18" charset="0"/>
                <a:cs typeface="Times New Roman" pitchFamily="18" charset="0"/>
              </a:rPr>
              <a:t> is the connection of different parts of the world resulting in the expansion of international cultural, economic, and political activities. It is the movement and integration of goods and people among different countries.</a:t>
            </a:r>
            <a:endParaRPr lang="en-SG" sz="2400" b="1" dirty="0" smtClean="0">
              <a:latin typeface="Times New Roman" pitchFamily="18" charset="0"/>
              <a:cs typeface="Times New Roman" pitchFamily="18" charset="0"/>
            </a:endParaRPr>
          </a:p>
          <a:p>
            <a:pPr algn="just">
              <a:lnSpc>
                <a:spcPct val="150000"/>
              </a:lnSpc>
              <a:buNone/>
            </a:pPr>
            <a:r>
              <a:rPr lang="en-SG" sz="2400" b="1" dirty="0" smtClean="0">
                <a:latin typeface="Times New Roman" pitchFamily="18" charset="0"/>
                <a:cs typeface="Times New Roman" pitchFamily="18" charset="0"/>
              </a:rPr>
              <a:t>Types of globalization</a:t>
            </a:r>
          </a:p>
          <a:p>
            <a:pPr algn="just">
              <a:lnSpc>
                <a:spcPct val="150000"/>
              </a:lnSpc>
              <a:buNone/>
            </a:pPr>
            <a:r>
              <a:rPr lang="en-SG" sz="2400" b="1" dirty="0" smtClean="0">
                <a:latin typeface="Times New Roman" pitchFamily="18" charset="0"/>
                <a:cs typeface="Times New Roman" pitchFamily="18" charset="0"/>
              </a:rPr>
              <a:t>		</a:t>
            </a:r>
            <a:r>
              <a:rPr lang="en-SG" sz="2400" dirty="0" smtClean="0">
                <a:latin typeface="Times New Roman" pitchFamily="18" charset="0"/>
                <a:cs typeface="Times New Roman" pitchFamily="18" charset="0"/>
              </a:rPr>
              <a:t>There are three main classifications of globalisation for the A-level politics student: political, social and economic.</a:t>
            </a:r>
          </a:p>
          <a:p>
            <a:pPr algn="just">
              <a:lnSpc>
                <a:spcPct val="150000"/>
              </a:lnSpc>
            </a:pPr>
            <a:r>
              <a:rPr lang="en-SG" sz="2400" dirty="0" smtClean="0">
                <a:latin typeface="Times New Roman" pitchFamily="18" charset="0"/>
                <a:cs typeface="Times New Roman" pitchFamily="18" charset="0"/>
              </a:rPr>
              <a:t>Political globalisation. Political globalisation refers to the amount of political co-operation that exists between different countries , Social globalisation, Economic globalisation.</a:t>
            </a:r>
          </a:p>
          <a:p>
            <a:pPr algn="just">
              <a:lnSpc>
                <a:spcPct val="150000"/>
              </a:lnSpc>
            </a:pPr>
            <a:endParaRPr lang="en-SG" sz="2400" dirty="0" smtClean="0">
              <a:latin typeface="Times New Roman" pitchFamily="18" charset="0"/>
              <a:cs typeface="Times New Roman" pitchFamily="18" charset="0"/>
            </a:endParaRPr>
          </a:p>
          <a:p>
            <a:pPr algn="just">
              <a:lnSpc>
                <a:spcPct val="150000"/>
              </a:lnSpc>
            </a:pPr>
            <a:endParaRPr lang="en-SG" sz="2400" dirty="0" smtClean="0">
              <a:latin typeface="Times New Roman" pitchFamily="18" charset="0"/>
              <a:cs typeface="Times New Roman" pitchFamily="18" charset="0"/>
            </a:endParaRPr>
          </a:p>
          <a:p>
            <a:pPr algn="just">
              <a:lnSpc>
                <a:spcPct val="150000"/>
              </a:lnSpc>
              <a:buNone/>
            </a:pPr>
            <a:r>
              <a:rPr lang="en-SG" sz="2400" dirty="0" smtClean="0">
                <a:latin typeface="Times New Roman" pitchFamily="18" charset="0"/>
                <a:cs typeface="Times New Roman" pitchFamily="18" charset="0"/>
                <a:hlinkClick r:id="rId2"/>
              </a:rPr>
              <a:t/>
            </a:r>
            <a:br>
              <a:rPr lang="en-SG" sz="2400" dirty="0" smtClean="0">
                <a:latin typeface="Times New Roman" pitchFamily="18" charset="0"/>
                <a:cs typeface="Times New Roman" pitchFamily="18" charset="0"/>
                <a:hlinkClick r:id="rId2"/>
              </a:rPr>
            </a:br>
            <a:endParaRPr lang="en-SG" sz="2400" dirty="0" smtClean="0">
              <a:latin typeface="Times New Roman" pitchFamily="18" charset="0"/>
              <a:cs typeface="Times New Roman" pitchFamily="18" charset="0"/>
            </a:endParaRPr>
          </a:p>
          <a:p>
            <a:pPr algn="just">
              <a:lnSpc>
                <a:spcPct val="150000"/>
              </a:lnSpc>
              <a:buNone/>
            </a:pPr>
            <a:r>
              <a:rPr lang="en-SG" sz="2400" dirty="0" smtClean="0">
                <a:latin typeface="Times New Roman" pitchFamily="18" charset="0"/>
                <a:cs typeface="Times New Roman" pitchFamily="18" charset="0"/>
                <a:hlinkClick r:id="rId3"/>
              </a:rPr>
              <a:t/>
            </a:r>
            <a:br>
              <a:rPr lang="en-SG" sz="2400" dirty="0" smtClean="0">
                <a:latin typeface="Times New Roman" pitchFamily="18" charset="0"/>
                <a:cs typeface="Times New Roman" pitchFamily="18" charset="0"/>
                <a:hlinkClick r:id="rId3"/>
              </a:rPr>
            </a:br>
            <a:endParaRPr lang="en-SG" sz="2400" dirty="0" smtClean="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14290"/>
            <a:ext cx="8229600" cy="500066"/>
          </a:xfrm>
        </p:spPr>
        <p:txBody>
          <a:bodyPr>
            <a:normAutofit fontScale="90000"/>
          </a:bodyPr>
          <a:lstStyle/>
          <a:p>
            <a:pPr algn="ctr"/>
            <a:r>
              <a:rPr lang="en-SG" sz="2800" dirty="0" smtClean="0">
                <a:effectLst/>
                <a:latin typeface="Times New Roman" pitchFamily="18" charset="0"/>
                <a:cs typeface="Times New Roman" pitchFamily="18" charset="0"/>
              </a:rPr>
              <a:t>Meaning and Types of Globalization</a:t>
            </a:r>
            <a:endParaRPr lang="en-SG" sz="2800" dirty="0">
              <a:effectLst/>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229600" cy="4935745"/>
          </a:xfrm>
        </p:spPr>
        <p:txBody>
          <a:bodyPr>
            <a:normAutofit/>
          </a:bodyPr>
          <a:lstStyle/>
          <a:p>
            <a:pPr algn="just">
              <a:lnSpc>
                <a:spcPct val="150000"/>
              </a:lnSpc>
            </a:pPr>
            <a:endParaRPr lang="en-SG" sz="2400" dirty="0" smtClean="0">
              <a:latin typeface="Times New Roman" pitchFamily="18" charset="0"/>
              <a:cs typeface="Times New Roman" pitchFamily="18" charset="0"/>
            </a:endParaRPr>
          </a:p>
          <a:p>
            <a:pPr algn="just">
              <a:lnSpc>
                <a:spcPct val="150000"/>
              </a:lnSpc>
            </a:pPr>
            <a:r>
              <a:rPr lang="en-SG" sz="2400" b="1" dirty="0" smtClean="0">
                <a:latin typeface="Times New Roman" pitchFamily="18" charset="0"/>
                <a:cs typeface="Times New Roman" pitchFamily="18" charset="0"/>
              </a:rPr>
              <a:t>Corporate social responsibility</a:t>
            </a:r>
            <a:r>
              <a:rPr lang="en-SG" sz="2400" dirty="0" smtClean="0">
                <a:latin typeface="Times New Roman" pitchFamily="18" charset="0"/>
                <a:cs typeface="Times New Roman" pitchFamily="18" charset="0"/>
              </a:rPr>
              <a:t> (</a:t>
            </a:r>
            <a:r>
              <a:rPr lang="en-SG" sz="2400" b="1" dirty="0" smtClean="0">
                <a:latin typeface="Times New Roman" pitchFamily="18" charset="0"/>
                <a:cs typeface="Times New Roman" pitchFamily="18" charset="0"/>
              </a:rPr>
              <a:t>CSR</a:t>
            </a:r>
            <a:r>
              <a:rPr lang="en-SG" sz="2400" dirty="0" smtClean="0">
                <a:latin typeface="Times New Roman" pitchFamily="18" charset="0"/>
                <a:cs typeface="Times New Roman" pitchFamily="18" charset="0"/>
              </a:rPr>
              <a:t>) of business activity is strongly influenced by globalisation, particularly through the change and erosion of national political power.  Business organisations have also to comply with laws and regulations as the ground rules under which they must operate.</a:t>
            </a:r>
          </a:p>
        </p:txBody>
      </p:sp>
      <p:sp>
        <p:nvSpPr>
          <p:cNvPr id="3" name="Title 2"/>
          <p:cNvSpPr>
            <a:spLocks noGrp="1"/>
          </p:cNvSpPr>
          <p:nvPr>
            <p:ph type="title"/>
          </p:nvPr>
        </p:nvSpPr>
        <p:spPr>
          <a:xfrm>
            <a:off x="457200" y="274638"/>
            <a:ext cx="8229600" cy="725470"/>
          </a:xfrm>
        </p:spPr>
        <p:txBody>
          <a:bodyPr>
            <a:normAutofit/>
          </a:bodyPr>
          <a:lstStyle/>
          <a:p>
            <a:pPr algn="ctr"/>
            <a:r>
              <a:rPr lang="en-SG" sz="2800" dirty="0" smtClean="0">
                <a:effectLst/>
                <a:latin typeface="Times New Roman" pitchFamily="18" charset="0"/>
                <a:cs typeface="Times New Roman" pitchFamily="18" charset="0"/>
              </a:rPr>
              <a:t>Globalization Impact Social Responsibility</a:t>
            </a:r>
            <a:endParaRPr lang="en-SG" sz="2800" dirty="0">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162916"/>
          </a:xfrm>
        </p:spPr>
        <p:txBody>
          <a:bodyPr>
            <a:normAutofit/>
          </a:bodyPr>
          <a:lstStyle/>
          <a:p>
            <a:pPr algn="just">
              <a:lnSpc>
                <a:spcPct val="150000"/>
              </a:lnSpc>
            </a:pPr>
            <a:r>
              <a:rPr lang="en-SG" sz="2400" dirty="0">
                <a:latin typeface="Times New Roman" pitchFamily="18" charset="0"/>
                <a:cs typeface="Times New Roman" pitchFamily="18" charset="0"/>
              </a:rPr>
              <a:t>The graduate has reliably demonstrated the ability to: Conduct an environmental scan to evaluate the impact of world issues on an organization's international business opportunities</a:t>
            </a:r>
            <a:r>
              <a:rPr lang="en-SG" sz="2400" dirty="0" smtClean="0">
                <a:latin typeface="Times New Roman" pitchFamily="18" charset="0"/>
                <a:cs typeface="Times New Roman" pitchFamily="18" charset="0"/>
              </a:rPr>
              <a:t>.</a:t>
            </a:r>
          </a:p>
          <a:p>
            <a:pPr algn="just">
              <a:lnSpc>
                <a:spcPct val="150000"/>
              </a:lnSpc>
            </a:pPr>
            <a:r>
              <a:rPr lang="en-SG" sz="2400" dirty="0" smtClean="0">
                <a:latin typeface="Times New Roman" pitchFamily="18" charset="0"/>
                <a:cs typeface="Times New Roman" pitchFamily="18" charset="0"/>
              </a:rPr>
              <a:t> </a:t>
            </a:r>
            <a:r>
              <a:rPr lang="en-SG" sz="2400" dirty="0">
                <a:latin typeface="Times New Roman" pitchFamily="18" charset="0"/>
                <a:cs typeface="Times New Roman" pitchFamily="18" charset="0"/>
              </a:rPr>
              <a:t>Conduct, evaluate and present market research to support an organization's international business </a:t>
            </a:r>
            <a:r>
              <a:rPr lang="en-SG" sz="2400" dirty="0" smtClean="0">
                <a:latin typeface="Times New Roman" pitchFamily="18" charset="0"/>
                <a:cs typeface="Times New Roman" pitchFamily="18" charset="0"/>
              </a:rPr>
              <a:t>decision-making.</a:t>
            </a: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44327"/>
            <a:ext cx="7211144" cy="612905"/>
          </a:xfrm>
        </p:spPr>
        <p:txBody>
          <a:bodyPr>
            <a:noAutofit/>
          </a:bodyPr>
          <a:lstStyle/>
          <a:p>
            <a:pPr algn="ctr"/>
            <a:r>
              <a:rPr lang="en-SG" sz="2800" dirty="0" smtClean="0">
                <a:effectLst/>
                <a:latin typeface="Times New Roman" pitchFamily="18" charset="0"/>
                <a:cs typeface="Times New Roman" pitchFamily="18" charset="0"/>
              </a:rPr>
              <a:t>Learning and Outcome</a:t>
            </a:r>
            <a:endParaRPr lang="en-SG" sz="2800" dirty="0">
              <a:effectLst/>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940152" y="4268548"/>
            <a:ext cx="2124075" cy="16925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16835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lstStyle/>
          <a:p>
            <a:endParaRPr lang="en-SG" dirty="0"/>
          </a:p>
        </p:txBody>
      </p:sp>
      <p:sp>
        <p:nvSpPr>
          <p:cNvPr id="3" name="Title 2"/>
          <p:cNvSpPr>
            <a:spLocks noGrp="1"/>
          </p:cNvSpPr>
          <p:nvPr>
            <p:ph type="title"/>
          </p:nvPr>
        </p:nvSpPr>
        <p:spPr>
          <a:xfrm>
            <a:off x="457200" y="274638"/>
            <a:ext cx="8229600" cy="654032"/>
          </a:xfrm>
        </p:spPr>
        <p:txBody>
          <a:bodyPr>
            <a:normAutofit fontScale="90000"/>
          </a:bodyPr>
          <a:lstStyle/>
          <a:p>
            <a:pPr algn="ctr"/>
            <a:r>
              <a:rPr lang="en-SG" sz="2800" dirty="0" smtClean="0">
                <a:effectLst/>
                <a:latin typeface="Times New Roman" pitchFamily="18" charset="0"/>
                <a:cs typeface="Times New Roman" pitchFamily="18" charset="0"/>
              </a:rPr>
              <a:t> Purpose of Corporate Social Responsibility</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7584" y="1484784"/>
            <a:ext cx="3726803" cy="35158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572000" y="1000108"/>
            <a:ext cx="4143404" cy="6370975"/>
          </a:xfrm>
          <a:prstGeom prst="rect">
            <a:avLst/>
          </a:prstGeom>
        </p:spPr>
        <p:txBody>
          <a:bodyPr wrap="square">
            <a:spAutoFit/>
          </a:bodyPr>
          <a:lstStyle/>
          <a:p>
            <a:pPr algn="just">
              <a:lnSpc>
                <a:spcPct val="150000"/>
              </a:lnSpc>
            </a:pPr>
            <a:r>
              <a:rPr lang="en-SG" sz="2400" dirty="0" smtClean="0">
                <a:latin typeface="Times New Roman" pitchFamily="18" charset="0"/>
                <a:cs typeface="Times New Roman" pitchFamily="18" charset="0"/>
              </a:rPr>
              <a:t>	The purpose of corporate social responsibility is to give back to the community, take part in philanthropic causes, and provide positive social value. Businesses are increasingly turning to CSR to make a difference and build a positive brand around their company.</a:t>
            </a:r>
          </a:p>
          <a:p>
            <a:pPr algn="just"/>
            <a:r>
              <a:rPr lang="en-SG" sz="2400" dirty="0" smtClean="0">
                <a:latin typeface="Times New Roman" pitchFamily="18" charset="0"/>
                <a:cs typeface="Times New Roman" pitchFamily="18" charset="0"/>
                <a:hlinkClick r:id="rId3"/>
              </a:rPr>
              <a:t/>
            </a:r>
            <a:br>
              <a:rPr lang="en-SG" sz="2400" dirty="0" smtClean="0">
                <a:latin typeface="Times New Roman" pitchFamily="18" charset="0"/>
                <a:cs typeface="Times New Roman" pitchFamily="18" charset="0"/>
                <a:hlinkClick r:id="rId3"/>
              </a:rPr>
            </a:br>
            <a:endParaRPr lang="en-SG"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152116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rmAutofit/>
          </a:bodyPr>
          <a:lstStyle/>
          <a:p>
            <a:pPr algn="just">
              <a:lnSpc>
                <a:spcPct val="150000"/>
              </a:lnSpc>
              <a:buNone/>
            </a:pPr>
            <a:r>
              <a:rPr lang="en-SG" sz="2400" b="1" dirty="0" smtClean="0">
                <a:latin typeface="Times New Roman" pitchFamily="18" charset="0"/>
                <a:cs typeface="Times New Roman" pitchFamily="18" charset="0"/>
              </a:rPr>
              <a:t>Meaning of International Negotiation</a:t>
            </a:r>
          </a:p>
          <a:p>
            <a:pPr algn="just">
              <a:lnSpc>
                <a:spcPct val="150000"/>
              </a:lnSpc>
            </a:pPr>
            <a:r>
              <a:rPr lang="en-SG" sz="2400" dirty="0" smtClean="0">
                <a:latin typeface="Times New Roman" pitchFamily="18" charset="0"/>
                <a:cs typeface="Times New Roman" pitchFamily="18" charset="0"/>
              </a:rPr>
              <a:t>International negotiation is often a process of power-based dialogue intended to achieve certain goals or ends, and which may or may not thoroughly resolve a particular dispute or disputes to the satisfaction of all parties.</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654032"/>
          </a:xfrm>
        </p:spPr>
        <p:txBody>
          <a:bodyPr>
            <a:normAutofit/>
          </a:bodyPr>
          <a:lstStyle/>
          <a:p>
            <a:pPr algn="ctr"/>
            <a:r>
              <a:rPr lang="en-SG" sz="2800" dirty="0" smtClean="0">
                <a:effectLst/>
                <a:latin typeface="Times New Roman" pitchFamily="18" charset="0"/>
                <a:cs typeface="Times New Roman" pitchFamily="18" charset="0"/>
              </a:rPr>
              <a:t>Negotiating an International Business</a:t>
            </a:r>
            <a:endParaRPr lang="en-SG" sz="2800" dirty="0">
              <a:effectLst/>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71538" y="3857628"/>
            <a:ext cx="7786742" cy="264320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1610517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SG" sz="2400" dirty="0" smtClean="0">
                <a:latin typeface="Times New Roman" pitchFamily="18" charset="0"/>
                <a:cs typeface="Times New Roman" pitchFamily="18" charset="0"/>
              </a:rPr>
              <a:t>Good negotiations are very important as they contribute much to business success and build better relations and the aim of any negotiation is to reach to an agreement that results in mutual benefits. </a:t>
            </a:r>
          </a:p>
          <a:p>
            <a:pPr algn="just">
              <a:lnSpc>
                <a:spcPct val="150000"/>
              </a:lnSpc>
            </a:pPr>
            <a:r>
              <a:rPr lang="en-SG" sz="2400" dirty="0" smtClean="0">
                <a:latin typeface="Times New Roman" pitchFamily="18" charset="0"/>
                <a:cs typeface="Times New Roman" pitchFamily="18" charset="0"/>
              </a:rPr>
              <a:t> Good negotiation means leaving each party satisfied and willing to do business with each other in future.</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428604"/>
            <a:ext cx="8229600" cy="857256"/>
          </a:xfrm>
        </p:spPr>
        <p:txBody>
          <a:bodyPr>
            <a:noAutofit/>
          </a:bodyPr>
          <a:lstStyle/>
          <a:p>
            <a:pPr algn="ctr"/>
            <a:r>
              <a:rPr lang="en-SG" sz="2800" dirty="0" smtClean="0">
                <a:effectLst/>
                <a:latin typeface="Times New Roman" pitchFamily="18" charset="0"/>
                <a:cs typeface="Times New Roman" pitchFamily="18" charset="0"/>
              </a:rPr>
              <a:t>Negotiation Important in Business</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5150059"/>
          </a:xfrm>
        </p:spPr>
        <p:txBody>
          <a:bodyPr>
            <a:normAutofit/>
          </a:bodyPr>
          <a:lstStyle/>
          <a:p>
            <a:pPr algn="just">
              <a:lnSpc>
                <a:spcPct val="150000"/>
              </a:lnSpc>
              <a:buNone/>
            </a:pPr>
            <a:r>
              <a:rPr lang="en-SG" sz="2400" b="1" dirty="0" smtClean="0">
                <a:latin typeface="Times New Roman" pitchFamily="18" charset="0"/>
                <a:cs typeface="Times New Roman" pitchFamily="18" charset="0"/>
              </a:rPr>
              <a:t>There are five steps to the negotiation process:</a:t>
            </a:r>
            <a:endParaRPr lang="en-SG" sz="2400" dirty="0" smtClean="0">
              <a:latin typeface="Times New Roman" pitchFamily="18" charset="0"/>
              <a:cs typeface="Times New Roman" pitchFamily="18" charset="0"/>
            </a:endParaRPr>
          </a:p>
          <a:p>
            <a:pPr algn="just">
              <a:lnSpc>
                <a:spcPct val="150000"/>
              </a:lnSpc>
            </a:pPr>
            <a:r>
              <a:rPr lang="en-SG" sz="2400" dirty="0" smtClean="0">
                <a:latin typeface="Times New Roman" pitchFamily="18" charset="0"/>
                <a:cs typeface="Times New Roman" pitchFamily="18" charset="0"/>
              </a:rPr>
              <a:t>Preparation and planning.</a:t>
            </a:r>
          </a:p>
          <a:p>
            <a:pPr algn="just">
              <a:lnSpc>
                <a:spcPct val="150000"/>
              </a:lnSpc>
            </a:pPr>
            <a:r>
              <a:rPr lang="en-SG" sz="2400" dirty="0" smtClean="0">
                <a:latin typeface="Times New Roman" pitchFamily="18" charset="0"/>
                <a:cs typeface="Times New Roman" pitchFamily="18" charset="0"/>
              </a:rPr>
              <a:t>Definition of ground rules.</a:t>
            </a:r>
          </a:p>
          <a:p>
            <a:pPr algn="just">
              <a:lnSpc>
                <a:spcPct val="150000"/>
              </a:lnSpc>
            </a:pPr>
            <a:r>
              <a:rPr lang="en-SG" sz="2400" dirty="0" smtClean="0">
                <a:latin typeface="Times New Roman" pitchFamily="18" charset="0"/>
                <a:cs typeface="Times New Roman" pitchFamily="18" charset="0"/>
              </a:rPr>
              <a:t>Clarification and justification.</a:t>
            </a:r>
          </a:p>
          <a:p>
            <a:pPr algn="just">
              <a:lnSpc>
                <a:spcPct val="150000"/>
              </a:lnSpc>
            </a:pPr>
            <a:r>
              <a:rPr lang="en-SG" sz="2400" dirty="0" smtClean="0">
                <a:latin typeface="Times New Roman" pitchFamily="18" charset="0"/>
                <a:cs typeface="Times New Roman" pitchFamily="18" charset="0"/>
              </a:rPr>
              <a:t>Bargaining and problem solving.</a:t>
            </a:r>
          </a:p>
          <a:p>
            <a:pPr algn="just">
              <a:lnSpc>
                <a:spcPct val="150000"/>
              </a:lnSpc>
            </a:pPr>
            <a:r>
              <a:rPr lang="en-SG" sz="2400" dirty="0" smtClean="0">
                <a:latin typeface="Times New Roman" pitchFamily="18" charset="0"/>
                <a:cs typeface="Times New Roman" pitchFamily="18" charset="0"/>
              </a:rPr>
              <a:t>Closure and implementation.</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582594"/>
          </a:xfrm>
        </p:spPr>
        <p:txBody>
          <a:bodyPr>
            <a:normAutofit/>
          </a:bodyPr>
          <a:lstStyle/>
          <a:p>
            <a:pPr algn="ctr"/>
            <a:r>
              <a:rPr lang="en-SG" sz="2800" dirty="0" smtClean="0">
                <a:effectLst/>
                <a:latin typeface="Times New Roman" pitchFamily="18" charset="0"/>
                <a:cs typeface="Times New Roman" pitchFamily="18" charset="0"/>
              </a:rPr>
              <a:t>Steps in The Negotiation Procedure</a:t>
            </a:r>
            <a:endParaRPr lang="en-SG" sz="2800" dirty="0">
              <a:effectLst/>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357850"/>
          </a:xfrm>
        </p:spPr>
        <p:txBody>
          <a:bodyPr>
            <a:normAutofit lnSpcReduction="10000"/>
          </a:bodyPr>
          <a:lstStyle/>
          <a:p>
            <a:pPr algn="just">
              <a:lnSpc>
                <a:spcPct val="150000"/>
              </a:lnSpc>
            </a:pPr>
            <a:endParaRPr lang="en-SG" sz="2400" dirty="0" smtClean="0">
              <a:latin typeface="Times New Roman" pitchFamily="18" charset="0"/>
              <a:cs typeface="Times New Roman" pitchFamily="18" charset="0"/>
            </a:endParaRPr>
          </a:p>
          <a:p>
            <a:pPr algn="just">
              <a:lnSpc>
                <a:spcPct val="150000"/>
              </a:lnSpc>
            </a:pPr>
            <a:r>
              <a:rPr lang="en-SG" sz="2400" dirty="0" smtClean="0">
                <a:latin typeface="Times New Roman" pitchFamily="18" charset="0"/>
                <a:cs typeface="Times New Roman" pitchFamily="18" charset="0"/>
              </a:rPr>
              <a:t>Rule No 1  – Everything is negotiable</a:t>
            </a:r>
          </a:p>
          <a:p>
            <a:pPr algn="just">
              <a:lnSpc>
                <a:spcPct val="150000"/>
              </a:lnSpc>
            </a:pPr>
            <a:r>
              <a:rPr lang="en-SG" sz="2400" dirty="0" smtClean="0">
                <a:latin typeface="Times New Roman" pitchFamily="18" charset="0"/>
                <a:cs typeface="Times New Roman" pitchFamily="18" charset="0"/>
              </a:rPr>
              <a:t>Rule No 2 –  Know what you want before negotiating</a:t>
            </a:r>
          </a:p>
          <a:p>
            <a:pPr algn="just">
              <a:lnSpc>
                <a:spcPct val="150000"/>
              </a:lnSpc>
            </a:pPr>
            <a:r>
              <a:rPr lang="en-SG" sz="2400" dirty="0" smtClean="0">
                <a:latin typeface="Times New Roman" pitchFamily="18" charset="0"/>
                <a:cs typeface="Times New Roman" pitchFamily="18" charset="0"/>
              </a:rPr>
              <a:t>Rule No 3  –  Aim for a Win/Win negotiation</a:t>
            </a:r>
          </a:p>
          <a:p>
            <a:pPr algn="just">
              <a:lnSpc>
                <a:spcPct val="150000"/>
              </a:lnSpc>
            </a:pPr>
            <a:r>
              <a:rPr lang="en-SG" sz="2400" dirty="0" smtClean="0">
                <a:latin typeface="Times New Roman" pitchFamily="18" charset="0"/>
                <a:cs typeface="Times New Roman" pitchFamily="18" charset="0"/>
              </a:rPr>
              <a:t>Rule No 4 – Treat Negotiating as a Game</a:t>
            </a:r>
          </a:p>
          <a:p>
            <a:pPr algn="just">
              <a:lnSpc>
                <a:spcPct val="150000"/>
              </a:lnSpc>
            </a:pPr>
            <a:r>
              <a:rPr lang="en-SG" sz="2400" dirty="0" smtClean="0">
                <a:latin typeface="Times New Roman" pitchFamily="18" charset="0"/>
                <a:cs typeface="Times New Roman" pitchFamily="18" charset="0"/>
              </a:rPr>
              <a:t>Rule No 5 –  Never believe anyone else is entirely on your side</a:t>
            </a:r>
          </a:p>
          <a:p>
            <a:pPr algn="just">
              <a:lnSpc>
                <a:spcPct val="150000"/>
              </a:lnSpc>
            </a:pPr>
            <a:r>
              <a:rPr lang="en-SG" sz="2400" dirty="0" smtClean="0">
                <a:latin typeface="Times New Roman" pitchFamily="18" charset="0"/>
                <a:cs typeface="Times New Roman" pitchFamily="18" charset="0"/>
              </a:rPr>
              <a:t>Rule No 6 – Strive to be innocent</a:t>
            </a:r>
          </a:p>
          <a:p>
            <a:pPr algn="just">
              <a:lnSpc>
                <a:spcPct val="150000"/>
              </a:lnSpc>
            </a:pPr>
            <a:r>
              <a:rPr lang="en-SG" sz="2400" dirty="0" smtClean="0">
                <a:latin typeface="Times New Roman" pitchFamily="18" charset="0"/>
                <a:cs typeface="Times New Roman" pitchFamily="18" charset="0"/>
              </a:rPr>
              <a:t>Rule 7  – Ask Questions</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46"/>
          </a:xfrm>
        </p:spPr>
        <p:txBody>
          <a:bodyPr>
            <a:normAutofit/>
          </a:bodyPr>
          <a:lstStyle/>
          <a:p>
            <a:pPr algn="ctr"/>
            <a:r>
              <a:rPr lang="en-SG" sz="2800" dirty="0" smtClean="0">
                <a:effectLst/>
                <a:latin typeface="Times New Roman" pitchFamily="18" charset="0"/>
                <a:cs typeface="Times New Roman" pitchFamily="18" charset="0"/>
              </a:rPr>
              <a:t>7 Rules of Power Negotiation</a:t>
            </a:r>
            <a:endParaRPr lang="en-SG" sz="2800" dirty="0">
              <a:effectLst/>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929354"/>
          </a:xfrm>
        </p:spPr>
        <p:txBody>
          <a:bodyPr>
            <a:noAutofit/>
          </a:bodyPr>
          <a:lstStyle/>
          <a:p>
            <a:pPr marL="109728" indent="0" algn="just">
              <a:lnSpc>
                <a:spcPct val="150000"/>
              </a:lnSpc>
              <a:buNone/>
            </a:pPr>
            <a:r>
              <a:rPr lang="en-SG" sz="2400" b="1" dirty="0" smtClean="0">
                <a:latin typeface="Times New Roman" pitchFamily="18" charset="0"/>
                <a:cs typeface="Times New Roman" pitchFamily="18" charset="0"/>
              </a:rPr>
              <a:t>Meaning of Asset protection </a:t>
            </a:r>
          </a:p>
          <a:p>
            <a:pPr marL="109728" indent="0" algn="just">
              <a:lnSpc>
                <a:spcPct val="150000"/>
              </a:lnSpc>
              <a:buNone/>
            </a:pPr>
            <a:r>
              <a:rPr lang="en-SG" sz="2400" dirty="0" smtClean="0">
                <a:latin typeface="Times New Roman" pitchFamily="18" charset="0"/>
                <a:cs typeface="Times New Roman" pitchFamily="18" charset="0"/>
              </a:rPr>
              <a:t>		It is a component of financial planning intended to protect one's assets from creditor claims. Individuals and business entities use asset protection techniques to limit creditors' access to certain valuable assets while operating within the bounds of debtor-creditor law.</a:t>
            </a:r>
          </a:p>
          <a:p>
            <a:pPr marL="109728" indent="0" algn="just">
              <a:lnSpc>
                <a:spcPct val="150000"/>
              </a:lnSpc>
              <a:buNone/>
            </a:pPr>
            <a:r>
              <a:rPr lang="en-SG" sz="2400" dirty="0">
                <a:latin typeface="Times New Roman" pitchFamily="18" charset="0"/>
                <a:cs typeface="Times New Roman" pitchFamily="18" charset="0"/>
              </a:rPr>
              <a:t/>
            </a:r>
            <a:br>
              <a:rPr lang="en-SG" sz="2400" dirty="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0"/>
            <a:ext cx="8229600" cy="714356"/>
          </a:xfrm>
        </p:spPr>
        <p:txBody>
          <a:bodyPr>
            <a:normAutofit/>
          </a:bodyPr>
          <a:lstStyle/>
          <a:p>
            <a:pPr algn="ctr"/>
            <a:r>
              <a:rPr lang="en-SG" sz="2800" dirty="0" smtClean="0">
                <a:effectLst/>
                <a:latin typeface="Times New Roman" pitchFamily="18" charset="0"/>
                <a:cs typeface="Times New Roman" pitchFamily="18" charset="0"/>
              </a:rPr>
              <a:t>Issues in Asset Protection</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1620237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lnSpc>
                <a:spcPct val="150000"/>
              </a:lnSpc>
              <a:buNone/>
            </a:pPr>
            <a:r>
              <a:rPr lang="en-SG" sz="2400" dirty="0" smtClean="0">
                <a:latin typeface="Times New Roman" pitchFamily="18" charset="0"/>
                <a:cs typeface="Times New Roman" pitchFamily="18" charset="0"/>
              </a:rPr>
              <a:t>1. Should I have a will?</a:t>
            </a:r>
          </a:p>
          <a:p>
            <a:pPr marL="109728" indent="0" algn="just">
              <a:lnSpc>
                <a:spcPct val="150000"/>
              </a:lnSpc>
              <a:buNone/>
            </a:pPr>
            <a:r>
              <a:rPr lang="en-SG" sz="2400" dirty="0" smtClean="0">
                <a:latin typeface="Times New Roman" pitchFamily="18" charset="0"/>
                <a:cs typeface="Times New Roman" pitchFamily="18" charset="0"/>
              </a:rPr>
              <a:t>2. What does my Will cover ?  </a:t>
            </a:r>
          </a:p>
          <a:p>
            <a:pPr marL="109728" indent="0" algn="just">
              <a:lnSpc>
                <a:spcPct val="150000"/>
              </a:lnSpc>
              <a:buNone/>
            </a:pPr>
            <a:r>
              <a:rPr lang="en-SG" sz="2400" dirty="0" smtClean="0">
                <a:latin typeface="Times New Roman" pitchFamily="18" charset="0"/>
                <a:cs typeface="Times New Roman" pitchFamily="18" charset="0"/>
              </a:rPr>
              <a:t>3. Non Estate Assets</a:t>
            </a:r>
          </a:p>
          <a:p>
            <a:pPr marL="109728" indent="0" algn="just">
              <a:lnSpc>
                <a:spcPct val="150000"/>
              </a:lnSpc>
              <a:buNone/>
            </a:pPr>
            <a:r>
              <a:rPr lang="en-SG" sz="2400" dirty="0" smtClean="0">
                <a:latin typeface="Times New Roman" pitchFamily="18" charset="0"/>
                <a:cs typeface="Times New Roman" pitchFamily="18" charset="0"/>
              </a:rPr>
              <a:t>4. Type of will?</a:t>
            </a:r>
          </a:p>
          <a:p>
            <a:pPr marL="109728" indent="0" algn="just">
              <a:lnSpc>
                <a:spcPct val="150000"/>
              </a:lnSpc>
              <a:buNone/>
            </a:pPr>
            <a:r>
              <a:rPr lang="en-SG" sz="2400" dirty="0" smtClean="0">
                <a:latin typeface="Times New Roman" pitchFamily="18" charset="0"/>
                <a:cs typeface="Times New Roman" pitchFamily="18" charset="0"/>
              </a:rPr>
              <a:t>5. Capital Gains Tax</a:t>
            </a:r>
          </a:p>
          <a:p>
            <a:endParaRPr lang="en-SG" sz="2400" dirty="0"/>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The top 5 issues with asset protection</a:t>
            </a:r>
            <a:endParaRPr lang="en-SG" sz="2800" dirty="0">
              <a:effectLs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Autofit/>
          </a:bodyPr>
          <a:lstStyle/>
          <a:p>
            <a:pPr algn="just">
              <a:lnSpc>
                <a:spcPct val="150000"/>
              </a:lnSpc>
            </a:pPr>
            <a:r>
              <a:rPr lang="en-SG" sz="2400" dirty="0" smtClean="0">
                <a:latin typeface="Times New Roman" pitchFamily="18" charset="0"/>
                <a:cs typeface="Times New Roman" pitchFamily="18" charset="0"/>
              </a:rPr>
              <a:t>Asset protection is important because reduces the risks of losing the property you have accumulated through your time, knowledge and labour. </a:t>
            </a:r>
          </a:p>
          <a:p>
            <a:pPr algn="just">
              <a:lnSpc>
                <a:spcPct val="150000"/>
              </a:lnSpc>
            </a:pPr>
            <a:r>
              <a:rPr lang="en-SG" sz="2400" dirty="0" smtClean="0">
                <a:latin typeface="Times New Roman" pitchFamily="18" charset="0"/>
                <a:cs typeface="Times New Roman" pitchFamily="18" charset="0"/>
              </a:rPr>
              <a:t>Assets can provide financial security. Furthermore, financial security provides peace of mind and allows for the ability to provide food, clothing and shelter. </a:t>
            </a:r>
          </a:p>
          <a:p>
            <a:pPr algn="just">
              <a:lnSpc>
                <a:spcPct val="150000"/>
              </a:lnSpc>
            </a:pPr>
            <a:r>
              <a:rPr lang="en-SG" sz="2400" dirty="0" smtClean="0">
                <a:latin typeface="Times New Roman" pitchFamily="18" charset="0"/>
                <a:cs typeface="Times New Roman" pitchFamily="18" charset="0"/>
              </a:rPr>
              <a:t>So, protecting assets is important because gives mental and physical security for yourself those who depend on you to provide for them financially.</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500042"/>
            <a:ext cx="8229600" cy="285752"/>
          </a:xfrm>
        </p:spPr>
        <p:txBody>
          <a:bodyPr>
            <a:normAutofit fontScale="90000"/>
          </a:bodyPr>
          <a:lstStyle/>
          <a:p>
            <a:pPr algn="ctr"/>
            <a:r>
              <a:rPr lang="en-SG" sz="2800" dirty="0" smtClean="0">
                <a:effectLst/>
                <a:latin typeface="Times New Roman" pitchFamily="18" charset="0"/>
                <a:cs typeface="Times New Roman" pitchFamily="18" charset="0"/>
              </a:rPr>
              <a:t> Asset Protection Important</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rmAutofit/>
          </a:bodyPr>
          <a:lstStyle/>
          <a:p>
            <a:pPr algn="just">
              <a:lnSpc>
                <a:spcPct val="150000"/>
              </a:lnSpc>
              <a:buNone/>
            </a:pPr>
            <a:r>
              <a:rPr lang="en-SG" sz="2400" b="1" dirty="0" smtClean="0">
                <a:latin typeface="Times New Roman" pitchFamily="18" charset="0"/>
                <a:cs typeface="Times New Roman" pitchFamily="18" charset="0"/>
              </a:rPr>
              <a:t>			</a:t>
            </a:r>
          </a:p>
          <a:p>
            <a:pPr algn="just">
              <a:lnSpc>
                <a:spcPct val="150000"/>
              </a:lnSpc>
              <a:buNone/>
            </a:pPr>
            <a:r>
              <a:rPr lang="en-SG" sz="2400" b="1" dirty="0" smtClean="0">
                <a:latin typeface="Times New Roman" pitchFamily="18" charset="0"/>
                <a:cs typeface="Times New Roman" pitchFamily="18" charset="0"/>
              </a:rPr>
              <a:t>			Asset Protection specialists</a:t>
            </a:r>
            <a:r>
              <a:rPr lang="en-SG" sz="2400" dirty="0" smtClean="0">
                <a:latin typeface="Times New Roman" pitchFamily="18" charset="0"/>
                <a:cs typeface="Times New Roman" pitchFamily="18" charset="0"/>
              </a:rPr>
              <a:t> are primarily responsible for preventing financial loss caused by theft and fraud and supporting safety and environmental program compliance in their assigned store or multiple stores.</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428604"/>
            <a:ext cx="8229600" cy="928694"/>
          </a:xfrm>
        </p:spPr>
        <p:txBody>
          <a:bodyPr>
            <a:normAutofit fontScale="90000"/>
          </a:bodyPr>
          <a:lstStyle/>
          <a:p>
            <a:pPr algn="ctr"/>
            <a:r>
              <a:rPr lang="en-SG" sz="2800" dirty="0" smtClean="0">
                <a:effectLst/>
                <a:latin typeface="Times New Roman" pitchFamily="18" charset="0"/>
                <a:cs typeface="Times New Roman" pitchFamily="18" charset="0"/>
              </a:rPr>
              <a:t> Asset Protection Specialist Do</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rmAutofit/>
          </a:bodyPr>
          <a:lstStyle/>
          <a:p>
            <a:pPr algn="just">
              <a:lnSpc>
                <a:spcPct val="150000"/>
              </a:lnSpc>
              <a:buNone/>
            </a:pPr>
            <a:r>
              <a:rPr lang="en-SG" sz="2400" dirty="0" smtClean="0">
                <a:latin typeface="Times New Roman" pitchFamily="18" charset="0"/>
                <a:cs typeface="Times New Roman" pitchFamily="18" charset="0"/>
              </a:rPr>
              <a:t> </a:t>
            </a:r>
            <a:r>
              <a:rPr lang="en-SG" sz="2400" b="1" dirty="0" smtClean="0">
                <a:latin typeface="Times New Roman" pitchFamily="18" charset="0"/>
                <a:cs typeface="Times New Roman" pitchFamily="18" charset="0"/>
              </a:rPr>
              <a:t>Loss Prevention</a:t>
            </a:r>
            <a:r>
              <a:rPr lang="en-SG" sz="2400" dirty="0" smtClean="0">
                <a:latin typeface="Times New Roman" pitchFamily="18" charset="0"/>
                <a:cs typeface="Times New Roman" pitchFamily="18" charset="0"/>
              </a:rPr>
              <a:t>. </a:t>
            </a:r>
          </a:p>
          <a:p>
            <a:pPr algn="just">
              <a:lnSpc>
                <a:spcPct val="150000"/>
              </a:lnSpc>
              <a:buNone/>
            </a:pPr>
            <a:r>
              <a:rPr lang="en-SG" sz="2400" b="1" dirty="0" smtClean="0">
                <a:latin typeface="Times New Roman" pitchFamily="18" charset="0"/>
                <a:cs typeface="Times New Roman" pitchFamily="18" charset="0"/>
              </a:rPr>
              <a:t>		</a:t>
            </a:r>
            <a:r>
              <a:rPr lang="en-SG" sz="2400" dirty="0" smtClean="0">
                <a:latin typeface="Times New Roman" pitchFamily="18" charset="0"/>
                <a:cs typeface="Times New Roman" pitchFamily="18" charset="0"/>
              </a:rPr>
              <a:t>Loss prevention collectively describes the strategies reducing or preventing business hazards from spiralling out of control. </a:t>
            </a:r>
          </a:p>
          <a:p>
            <a:pPr algn="just">
              <a:lnSpc>
                <a:spcPct val="150000"/>
              </a:lnSpc>
              <a:buNone/>
            </a:pPr>
            <a:r>
              <a:rPr lang="en-SG" sz="2400" b="1" dirty="0" smtClean="0">
                <a:latin typeface="Times New Roman" pitchFamily="18" charset="0"/>
                <a:cs typeface="Times New Roman" pitchFamily="18" charset="0"/>
              </a:rPr>
              <a:t>Asset protection</a:t>
            </a:r>
            <a:r>
              <a:rPr lang="en-SG" sz="2400" dirty="0" smtClean="0">
                <a:latin typeface="Times New Roman" pitchFamily="18" charset="0"/>
                <a:cs typeface="Times New Roman" pitchFamily="18" charset="0"/>
              </a:rPr>
              <a:t> </a:t>
            </a:r>
          </a:p>
          <a:p>
            <a:pPr algn="just">
              <a:lnSpc>
                <a:spcPct val="150000"/>
              </a:lnSpc>
              <a:buNone/>
            </a:pPr>
            <a:r>
              <a:rPr lang="en-SG" sz="2400" dirty="0" smtClean="0">
                <a:latin typeface="Times New Roman" pitchFamily="18" charset="0"/>
                <a:cs typeface="Times New Roman" pitchFamily="18" charset="0"/>
              </a:rPr>
              <a:t>		Asset protection in comparison is the creation of a legal framework to protect the company and the promoter at the corporate level from damaging lawsuits.</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46"/>
          </a:xfrm>
        </p:spPr>
        <p:txBody>
          <a:bodyPr>
            <a:noAutofit/>
          </a:bodyPr>
          <a:lstStyle/>
          <a:p>
            <a:pPr algn="ctr"/>
            <a:r>
              <a:rPr lang="en-SG" sz="2800" dirty="0" smtClean="0">
                <a:effectLst/>
                <a:latin typeface="Times New Roman" pitchFamily="18" charset="0"/>
                <a:cs typeface="Times New Roman" pitchFamily="18" charset="0"/>
              </a:rPr>
              <a:t>Difference Between Asset Protection and Loss Prevention</a:t>
            </a:r>
            <a:br>
              <a:rPr lang="en-SG" sz="2800" dirty="0" smtClean="0">
                <a:effectLst/>
                <a:latin typeface="Times New Roman" pitchFamily="18" charset="0"/>
                <a:cs typeface="Times New Roman" pitchFamily="18" charset="0"/>
              </a:rPr>
            </a:br>
            <a:endParaRPr lang="en-SG" sz="2800" dirty="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SG" sz="2400" dirty="0">
                <a:latin typeface="Times New Roman" pitchFamily="18" charset="0"/>
                <a:cs typeface="Times New Roman" pitchFamily="18" charset="0"/>
              </a:rPr>
              <a:t>The World Economic Forum defines global competitiveness as "the ability of a country to achieve sustained high rates of growth in gross domestic product (GDP) per capita."</a:t>
            </a:r>
          </a:p>
          <a:p>
            <a:pPr algn="just">
              <a:lnSpc>
                <a:spcPct val="150000"/>
              </a:lnSpc>
              <a:buNone/>
            </a:pPr>
            <a:r>
              <a:rPr lang="en-SG" sz="2400" dirty="0">
                <a:latin typeface="Times New Roman" pitchFamily="18" charset="0"/>
                <a:cs typeface="Times New Roman" pitchFamily="18" charset="0"/>
              </a:rPr>
              <a:t/>
            </a:r>
            <a:br>
              <a:rPr lang="en-SG" sz="2400" dirty="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Global Competitiveness</a:t>
            </a:r>
            <a:endParaRPr lang="en-SG" sz="2800" dirty="0">
              <a:effectLst/>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262313" y="3429000"/>
            <a:ext cx="2619375" cy="1743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370529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SG" sz="2400" b="1" dirty="0" smtClean="0">
                <a:latin typeface="Times New Roman" pitchFamily="18" charset="0"/>
                <a:cs typeface="Times New Roman" pitchFamily="18" charset="0"/>
              </a:rPr>
              <a:t>Meaning of Multilateral settlement</a:t>
            </a:r>
          </a:p>
          <a:p>
            <a:pPr algn="just">
              <a:lnSpc>
                <a:spcPct val="150000"/>
              </a:lnSpc>
              <a:buNone/>
            </a:pPr>
            <a:r>
              <a:rPr lang="en-SG" sz="2400" dirty="0" smtClean="0">
                <a:latin typeface="Times New Roman" pitchFamily="18" charset="0"/>
                <a:cs typeface="Times New Roman" pitchFamily="18" charset="0"/>
              </a:rPr>
              <a:t>		 Multilateral settlement  system is a unique kind of economic system through which the deficit of one country with another is balanced by its excess production with a third nation.  In this way, the deficit from other countries to Britain was balanced </a:t>
            </a:r>
            <a:r>
              <a:rPr lang="en-SG" sz="2400" dirty="0">
                <a:latin typeface="Times New Roman" pitchFamily="18" charset="0"/>
                <a:cs typeface="Times New Roman" pitchFamily="18" charset="0"/>
              </a:rPr>
              <a:t>with the surplus of </a:t>
            </a:r>
            <a:r>
              <a:rPr lang="en-SG" sz="2400" dirty="0" smtClean="0">
                <a:latin typeface="Times New Roman" pitchFamily="18" charset="0"/>
                <a:cs typeface="Times New Roman" pitchFamily="18" charset="0"/>
              </a:rPr>
              <a:t>the </a:t>
            </a:r>
            <a:r>
              <a:rPr lang="en-SG" sz="2400" dirty="0">
                <a:latin typeface="Times New Roman" pitchFamily="18" charset="0"/>
                <a:cs typeface="Times New Roman" pitchFamily="18" charset="0"/>
              </a:rPr>
              <a:t>trade from </a:t>
            </a:r>
            <a:r>
              <a:rPr lang="en-SG" sz="2400" dirty="0" smtClean="0">
                <a:latin typeface="Times New Roman" pitchFamily="18" charset="0"/>
                <a:cs typeface="Times New Roman" pitchFamily="18" charset="0"/>
              </a:rPr>
              <a:t>India. </a:t>
            </a:r>
            <a:r>
              <a:rPr lang="en-SG" sz="2400" dirty="0">
                <a:latin typeface="Times New Roman" pitchFamily="18" charset="0"/>
                <a:cs typeface="Times New Roman" pitchFamily="18" charset="0"/>
              </a:rPr>
              <a:t/>
            </a:r>
            <a:br>
              <a:rPr lang="en-SG" sz="2400" dirty="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46"/>
          </a:xfrm>
        </p:spPr>
        <p:txBody>
          <a:bodyPr>
            <a:normAutofit/>
          </a:bodyPr>
          <a:lstStyle/>
          <a:p>
            <a:pPr algn="ctr"/>
            <a:r>
              <a:rPr lang="en-SG" sz="2800" dirty="0" smtClean="0">
                <a:effectLst/>
                <a:latin typeface="Times New Roman" pitchFamily="18" charset="0"/>
                <a:cs typeface="Times New Roman" pitchFamily="18" charset="0"/>
              </a:rPr>
              <a:t>Multilateral Settlements</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1355939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rmAutofit/>
          </a:bodyPr>
          <a:lstStyle/>
          <a:p>
            <a:pPr algn="just">
              <a:lnSpc>
                <a:spcPct val="150000"/>
              </a:lnSpc>
            </a:pPr>
            <a:r>
              <a:rPr lang="en-SG" sz="2400" dirty="0" smtClean="0">
                <a:latin typeface="Times New Roman" pitchFamily="18" charset="0"/>
                <a:cs typeface="Times New Roman" pitchFamily="18" charset="0"/>
              </a:rPr>
              <a:t>Multilateral agreements can create international standards as well as create the efficiency advantages of a broader market. </a:t>
            </a:r>
          </a:p>
          <a:p>
            <a:pPr algn="just">
              <a:lnSpc>
                <a:spcPct val="150000"/>
              </a:lnSpc>
            </a:pPr>
            <a:r>
              <a:rPr lang="en-SG" sz="2400" dirty="0" smtClean="0">
                <a:latin typeface="Times New Roman" pitchFamily="18" charset="0"/>
                <a:cs typeface="Times New Roman" pitchFamily="18" charset="0"/>
              </a:rPr>
              <a:t>As tariffs on goods are relatively low across most product categories in trading countries, non-tariff barriers for both goods and services have now become the key focus of trade negotiations.</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smtClean="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6908"/>
          </a:xfrm>
        </p:spPr>
        <p:txBody>
          <a:bodyPr>
            <a:normAutofit/>
          </a:bodyPr>
          <a:lstStyle/>
          <a:p>
            <a:pPr algn="ctr"/>
            <a:r>
              <a:rPr lang="en-SG" sz="2800" dirty="0" smtClean="0">
                <a:effectLst/>
                <a:latin typeface="Times New Roman" pitchFamily="18" charset="0"/>
                <a:cs typeface="Times New Roman" pitchFamily="18" charset="0"/>
              </a:rPr>
              <a:t>Advantages Multilateral agreements</a:t>
            </a:r>
            <a:endParaRPr lang="en-SG" sz="2800" dirty="0">
              <a:effectLst/>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Autofit/>
          </a:bodyPr>
          <a:lstStyle/>
          <a:p>
            <a:pPr marL="109728" indent="0" algn="just">
              <a:lnSpc>
                <a:spcPct val="150000"/>
              </a:lnSpc>
              <a:buNone/>
            </a:pPr>
            <a:endParaRPr lang="en-SG" sz="2400" dirty="0">
              <a:latin typeface="Times New Roman" pitchFamily="18" charset="0"/>
              <a:cs typeface="Times New Roman" pitchFamily="18" charset="0"/>
            </a:endParaRPr>
          </a:p>
          <a:p>
            <a:pPr algn="just">
              <a:lnSpc>
                <a:spcPct val="150000"/>
              </a:lnSpc>
            </a:pPr>
            <a:r>
              <a:rPr lang="en-SG" sz="2400" dirty="0">
                <a:latin typeface="Times New Roman" pitchFamily="18" charset="0"/>
                <a:cs typeface="Times New Roman" pitchFamily="18" charset="0"/>
              </a:rPr>
              <a:t>Multilateral Settlement of Accounts. a system of mutual payments used in foreign trade, credits, investments, and nontrade payments that involve three or more parties. Various forms of multilateral settlement of accounts are employed in the international payment practices of both capitalist and socialist countries.</a:t>
            </a:r>
          </a:p>
          <a:p>
            <a:pPr marL="109728" indent="0" algn="just">
              <a:lnSpc>
                <a:spcPct val="150000"/>
              </a:lnSpc>
              <a:buNone/>
            </a:pPr>
            <a:r>
              <a:rPr lang="en-SG" sz="2400" dirty="0">
                <a:latin typeface="Times New Roman" pitchFamily="18" charset="0"/>
                <a:cs typeface="Times New Roman" pitchFamily="18" charset="0"/>
                <a:hlinkClick r:id="rId2"/>
              </a:rPr>
              <a:t/>
            </a:r>
            <a:br>
              <a:rPr lang="en-SG" sz="2400" dirty="0">
                <a:latin typeface="Times New Roman" pitchFamily="18" charset="0"/>
                <a:cs typeface="Times New Roman" pitchFamily="18" charset="0"/>
                <a:hlinkClick r:id="rId2"/>
              </a:rPr>
            </a:br>
            <a:endParaRPr lang="en-SG" sz="2400" dirty="0">
              <a:latin typeface="Times New Roman" pitchFamily="18" charset="0"/>
              <a:cs typeface="Times New Roman" pitchFamily="18" charset="0"/>
            </a:endParaRP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39784"/>
          </a:xfrm>
        </p:spPr>
        <p:txBody>
          <a:bodyPr>
            <a:normAutofit/>
          </a:bodyPr>
          <a:lstStyle/>
          <a:p>
            <a:pPr algn="ctr"/>
            <a:r>
              <a:rPr lang="en-SG" sz="2800" dirty="0" smtClean="0">
                <a:effectLst/>
                <a:latin typeface="Times New Roman" pitchFamily="18" charset="0"/>
                <a:cs typeface="Times New Roman" pitchFamily="18" charset="0"/>
              </a:rPr>
              <a:t>Multilateral Payment </a:t>
            </a:r>
            <a:r>
              <a:rPr lang="en-SG" sz="2800" dirty="0">
                <a:effectLst/>
                <a:latin typeface="Times New Roman" pitchFamily="18" charset="0"/>
                <a:cs typeface="Times New Roman" pitchFamily="18" charset="0"/>
              </a:rPr>
              <a:t>S</a:t>
            </a:r>
            <a:r>
              <a:rPr lang="en-SG" sz="2800" dirty="0" smtClean="0">
                <a:effectLst/>
                <a:latin typeface="Times New Roman" pitchFamily="18" charset="0"/>
                <a:cs typeface="Times New Roman" pitchFamily="18" charset="0"/>
              </a:rPr>
              <a:t>ystem</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593542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Autofit/>
          </a:bodyPr>
          <a:lstStyle/>
          <a:p>
            <a:pPr algn="just">
              <a:lnSpc>
                <a:spcPct val="150000"/>
              </a:lnSpc>
              <a:buNone/>
            </a:pPr>
            <a:endParaRPr lang="en-SG" sz="2400" dirty="0" smtClean="0">
              <a:latin typeface="Times New Roman" pitchFamily="18" charset="0"/>
              <a:cs typeface="Times New Roman" pitchFamily="18" charset="0"/>
            </a:endParaRPr>
          </a:p>
          <a:p>
            <a:pPr algn="just">
              <a:lnSpc>
                <a:spcPct val="150000"/>
              </a:lnSpc>
              <a:buNone/>
            </a:pPr>
            <a:r>
              <a:rPr lang="en-SG" sz="2400" b="1" dirty="0" smtClean="0">
                <a:latin typeface="Times New Roman" pitchFamily="18" charset="0"/>
                <a:cs typeface="Times New Roman" pitchFamily="18" charset="0"/>
              </a:rPr>
              <a:t>Bilateral agreements</a:t>
            </a:r>
            <a:r>
              <a:rPr lang="en-SG" sz="2400" dirty="0" smtClean="0">
                <a:latin typeface="Times New Roman" pitchFamily="18" charset="0"/>
                <a:cs typeface="Times New Roman" pitchFamily="18" charset="0"/>
              </a:rPr>
              <a:t> </a:t>
            </a:r>
          </a:p>
          <a:p>
            <a:pPr algn="just">
              <a:lnSpc>
                <a:spcPct val="150000"/>
              </a:lnSpc>
              <a:buNone/>
            </a:pPr>
            <a:r>
              <a:rPr lang="en-SG" sz="2400" dirty="0" smtClean="0">
                <a:latin typeface="Times New Roman" pitchFamily="18" charset="0"/>
                <a:cs typeface="Times New Roman" pitchFamily="18" charset="0"/>
              </a:rPr>
              <a:t>		Bilateral agreements are between two nations at a time, giving them favoured trading status with each other. The objectives of the bilateral deal are the same as a multilateral deal, except it is between two countries that negotiated the deal.</a:t>
            </a:r>
          </a:p>
          <a:p>
            <a:pPr>
              <a:lnSpc>
                <a:spcPct val="150000"/>
              </a:lnSpc>
              <a:buNone/>
            </a:pPr>
            <a:r>
              <a:rPr lang="en-SG" sz="2400" b="1" dirty="0" smtClean="0">
                <a:latin typeface="Times New Roman" pitchFamily="18" charset="0"/>
                <a:cs typeface="Times New Roman" pitchFamily="18" charset="0"/>
              </a:rPr>
              <a:t> </a:t>
            </a:r>
            <a:endParaRPr lang="en-SG" sz="2400" b="1"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25470"/>
          </a:xfrm>
        </p:spPr>
        <p:txBody>
          <a:bodyPr>
            <a:normAutofit/>
          </a:bodyPr>
          <a:lstStyle/>
          <a:p>
            <a:pPr algn="ctr"/>
            <a:r>
              <a:rPr lang="en-SG" sz="2800" dirty="0" smtClean="0">
                <a:effectLst/>
                <a:latin typeface="Times New Roman" pitchFamily="18" charset="0"/>
                <a:cs typeface="Times New Roman" pitchFamily="18" charset="0"/>
              </a:rPr>
              <a:t>Bilateral and Multilateral Agreements</a:t>
            </a:r>
            <a:endParaRPr lang="en-SG" sz="2800" dirty="0">
              <a:effectLst/>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buNone/>
            </a:pPr>
            <a:r>
              <a:rPr lang="en-SG" sz="2400" b="1" dirty="0" smtClean="0">
                <a:latin typeface="Times New Roman" pitchFamily="18" charset="0"/>
                <a:cs typeface="Times New Roman" pitchFamily="18" charset="0"/>
              </a:rPr>
              <a:t>		</a:t>
            </a:r>
            <a:r>
              <a:rPr lang="en-SG" sz="2400" dirty="0" smtClean="0">
                <a:latin typeface="Times New Roman" pitchFamily="18" charset="0"/>
                <a:cs typeface="Times New Roman" pitchFamily="18" charset="0"/>
              </a:rPr>
              <a:t>Kimberly </a:t>
            </a:r>
            <a:r>
              <a:rPr lang="en-SG" sz="2400" dirty="0" err="1" smtClean="0">
                <a:latin typeface="Times New Roman" pitchFamily="18" charset="0"/>
                <a:cs typeface="Times New Roman" pitchFamily="18" charset="0"/>
              </a:rPr>
              <a:t>Amadeo</a:t>
            </a:r>
            <a:r>
              <a:rPr lang="en-SG" sz="2400" dirty="0" smtClean="0">
                <a:latin typeface="Times New Roman" pitchFamily="18" charset="0"/>
                <a:cs typeface="Times New Roman" pitchFamily="18" charset="0"/>
              </a:rPr>
              <a:t>. Updated January 31, 2020. Multilateral trade agreements are commerce treaties among three or more nations. The agreements reduce tariffs and make it easier for businesses to import and export. Since they are among many countries, they are difficult to negotiate.</a:t>
            </a:r>
          </a:p>
          <a:p>
            <a:endParaRPr lang="en-SG" sz="2400" dirty="0"/>
          </a:p>
        </p:txBody>
      </p:sp>
      <p:sp>
        <p:nvSpPr>
          <p:cNvPr id="3" name="Title 2"/>
          <p:cNvSpPr>
            <a:spLocks noGrp="1"/>
          </p:cNvSpPr>
          <p:nvPr>
            <p:ph type="title"/>
          </p:nvPr>
        </p:nvSpPr>
        <p:spPr/>
        <p:txBody>
          <a:bodyPr>
            <a:normAutofit/>
          </a:bodyPr>
          <a:lstStyle/>
          <a:p>
            <a:pPr algn="ctr"/>
            <a:r>
              <a:rPr lang="en-SG" sz="2800" dirty="0" smtClean="0">
                <a:effectLst/>
                <a:latin typeface="Times New Roman" pitchFamily="18" charset="0"/>
                <a:cs typeface="Times New Roman" pitchFamily="18" charset="0"/>
              </a:rPr>
              <a:t>Multilateral Trade Agreements</a:t>
            </a:r>
            <a:endParaRPr lang="en-SG" sz="2800" dirty="0">
              <a:effectLs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58204" cy="5715040"/>
          </a:xfrm>
        </p:spPr>
        <p:txBody>
          <a:bodyPr>
            <a:noAutofit/>
          </a:bodyPr>
          <a:lstStyle/>
          <a:p>
            <a:pPr algn="just">
              <a:lnSpc>
                <a:spcPct val="150000"/>
              </a:lnSpc>
            </a:pPr>
            <a:r>
              <a:rPr lang="en-SG" sz="2400" dirty="0" smtClean="0">
                <a:latin typeface="Times New Roman" pitchFamily="18" charset="0"/>
                <a:cs typeface="Times New Roman" pitchFamily="18" charset="0"/>
              </a:rPr>
              <a:t>Reducing intercompany cash flows to one each month for each subsidiary</a:t>
            </a:r>
          </a:p>
          <a:p>
            <a:pPr algn="just">
              <a:lnSpc>
                <a:spcPct val="150000"/>
              </a:lnSpc>
            </a:pPr>
            <a:r>
              <a:rPr lang="en-SG" sz="2400" dirty="0" smtClean="0">
                <a:latin typeface="Times New Roman" pitchFamily="18" charset="0"/>
                <a:cs typeface="Times New Roman" pitchFamily="18" charset="0"/>
              </a:rPr>
              <a:t>Simplifying payment schedules</a:t>
            </a:r>
          </a:p>
          <a:p>
            <a:pPr algn="just">
              <a:lnSpc>
                <a:spcPct val="150000"/>
              </a:lnSpc>
            </a:pPr>
            <a:r>
              <a:rPr lang="en-SG" sz="2400" dirty="0" smtClean="0">
                <a:latin typeface="Times New Roman" pitchFamily="18" charset="0"/>
                <a:cs typeface="Times New Roman" pitchFamily="18" charset="0"/>
              </a:rPr>
              <a:t>Streamlining invoice reconciliation between companies</a:t>
            </a:r>
          </a:p>
          <a:p>
            <a:pPr algn="just">
              <a:lnSpc>
                <a:spcPct val="150000"/>
              </a:lnSpc>
            </a:pPr>
            <a:r>
              <a:rPr lang="en-SG" sz="2400" dirty="0" smtClean="0">
                <a:latin typeface="Times New Roman" pitchFamily="18" charset="0"/>
                <a:cs typeface="Times New Roman" pitchFamily="18" charset="0"/>
              </a:rPr>
              <a:t>Streamlining the quarterly reconciliation of accounting ledgers</a:t>
            </a:r>
          </a:p>
          <a:p>
            <a:pPr algn="just">
              <a:lnSpc>
                <a:spcPct val="150000"/>
              </a:lnSpc>
            </a:pPr>
            <a:r>
              <a:rPr lang="en-SG" sz="2400" dirty="0" smtClean="0">
                <a:latin typeface="Times New Roman" pitchFamily="18" charset="0"/>
                <a:cs typeface="Times New Roman" pitchFamily="18" charset="0"/>
              </a:rPr>
              <a:t>Easier resolution of accounting mistakes</a:t>
            </a:r>
          </a:p>
          <a:p>
            <a:pPr algn="just">
              <a:lnSpc>
                <a:spcPct val="150000"/>
              </a:lnSpc>
            </a:pPr>
            <a:r>
              <a:rPr lang="en-SG" sz="2400" dirty="0" smtClean="0">
                <a:latin typeface="Times New Roman" pitchFamily="18" charset="0"/>
                <a:cs typeface="Times New Roman" pitchFamily="18" charset="0"/>
              </a:rPr>
              <a:t>Standardizing intercompany finance procedures</a:t>
            </a:r>
          </a:p>
          <a:p>
            <a:pPr algn="just">
              <a:lnSpc>
                <a:spcPct val="150000"/>
              </a:lnSpc>
            </a:pPr>
            <a:r>
              <a:rPr lang="en-SG" sz="2400" dirty="0" smtClean="0">
                <a:latin typeface="Times New Roman" pitchFamily="18" charset="0"/>
                <a:cs typeface="Times New Roman" pitchFamily="18" charset="0"/>
              </a:rPr>
              <a:t>Reducing the costs of cross-border money transfers</a:t>
            </a:r>
          </a:p>
          <a:p>
            <a:pPr algn="just">
              <a:lnSpc>
                <a:spcPct val="15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500034" y="714356"/>
            <a:ext cx="8229600" cy="285752"/>
          </a:xfrm>
        </p:spPr>
        <p:txBody>
          <a:bodyPr>
            <a:noAutofit/>
          </a:bodyPr>
          <a:lstStyle/>
          <a:p>
            <a:pPr algn="ctr"/>
            <a:r>
              <a:rPr lang="en-SG" sz="2800" dirty="0" smtClean="0">
                <a:effectLst/>
                <a:latin typeface="Times New Roman" pitchFamily="18" charset="0"/>
                <a:cs typeface="Times New Roman" pitchFamily="18" charset="0"/>
              </a:rPr>
              <a:t>Benefits Of  Multilateral Netting Include</a:t>
            </a:r>
            <a:br>
              <a:rPr lang="en-SG" sz="2800" dirty="0" smtClean="0">
                <a:effectLst/>
                <a:latin typeface="Times New Roman" pitchFamily="18" charset="0"/>
                <a:cs typeface="Times New Roman" pitchFamily="18" charset="0"/>
              </a:rPr>
            </a:br>
            <a:r>
              <a:rPr lang="en-SG" sz="2800" dirty="0" smtClean="0">
                <a:effectLst/>
                <a:latin typeface="Times New Roman" pitchFamily="18" charset="0"/>
                <a:cs typeface="Times New Roman" pitchFamily="18" charset="0"/>
              </a:rPr>
              <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42"/>
            <a:ext cx="8229600" cy="5507249"/>
          </a:xfrm>
        </p:spPr>
        <p:txBody>
          <a:bodyPr>
            <a:normAutofit/>
          </a:bodyPr>
          <a:lstStyle/>
          <a:p>
            <a:pPr algn="just">
              <a:lnSpc>
                <a:spcPct val="150000"/>
              </a:lnSpc>
            </a:pPr>
            <a:r>
              <a:rPr lang="en-SG" sz="2400" dirty="0" smtClean="0">
                <a:latin typeface="Times New Roman" pitchFamily="18" charset="0"/>
                <a:cs typeface="Times New Roman" pitchFamily="18" charset="0"/>
              </a:rPr>
              <a:t>Consolidating debt and obtaining better interest rates</a:t>
            </a:r>
          </a:p>
          <a:p>
            <a:pPr algn="just">
              <a:lnSpc>
                <a:spcPct val="150000"/>
              </a:lnSpc>
            </a:pPr>
            <a:r>
              <a:rPr lang="en-SG" sz="2400" dirty="0" smtClean="0">
                <a:latin typeface="Times New Roman" pitchFamily="18" charset="0"/>
                <a:cs typeface="Times New Roman" pitchFamily="18" charset="0"/>
              </a:rPr>
              <a:t>Enhancing the transparency of intra-firm financial transactions</a:t>
            </a:r>
          </a:p>
          <a:p>
            <a:pPr algn="just">
              <a:lnSpc>
                <a:spcPct val="150000"/>
              </a:lnSpc>
            </a:pPr>
            <a:r>
              <a:rPr lang="en-SG" sz="2400" dirty="0" smtClean="0">
                <a:latin typeface="Times New Roman" pitchFamily="18" charset="0"/>
                <a:cs typeface="Times New Roman" pitchFamily="18" charset="0"/>
              </a:rPr>
              <a:t>Consolidating local and non-local cash pools into a single pool</a:t>
            </a:r>
          </a:p>
          <a:p>
            <a:pPr algn="just">
              <a:lnSpc>
                <a:spcPct val="150000"/>
              </a:lnSpc>
            </a:pPr>
            <a:r>
              <a:rPr lang="en-SG" sz="2400" dirty="0" smtClean="0">
                <a:latin typeface="Times New Roman" pitchFamily="18" charset="0"/>
                <a:cs typeface="Times New Roman" pitchFamily="18" charset="0"/>
              </a:rPr>
              <a:t>Centralizing risk</a:t>
            </a:r>
          </a:p>
          <a:p>
            <a:pPr algn="just">
              <a:lnSpc>
                <a:spcPct val="150000"/>
              </a:lnSpc>
            </a:pPr>
            <a:r>
              <a:rPr lang="en-SG" sz="2400" dirty="0" smtClean="0">
                <a:latin typeface="Times New Roman" pitchFamily="18" charset="0"/>
                <a:cs typeface="Times New Roman" pitchFamily="18" charset="0"/>
              </a:rPr>
              <a:t>Optimizing funds use</a:t>
            </a:r>
          </a:p>
          <a:p>
            <a:pPr algn="just">
              <a:lnSpc>
                <a:spcPct val="150000"/>
              </a:lnSpc>
            </a:pPr>
            <a:r>
              <a:rPr lang="en-SG" sz="2400" dirty="0" smtClean="0">
                <a:latin typeface="Times New Roman" pitchFamily="18" charset="0"/>
                <a:cs typeface="Times New Roman" pitchFamily="18" charset="0"/>
              </a:rPr>
              <a:t>Making payment processes for group companies more efficient</a:t>
            </a:r>
          </a:p>
          <a:p>
            <a:endParaRPr lang="en-SG" sz="2400" dirty="0"/>
          </a:p>
        </p:txBody>
      </p:sp>
      <p:sp>
        <p:nvSpPr>
          <p:cNvPr id="3" name="Title 2"/>
          <p:cNvSpPr>
            <a:spLocks noGrp="1"/>
          </p:cNvSpPr>
          <p:nvPr>
            <p:ph type="title"/>
          </p:nvPr>
        </p:nvSpPr>
        <p:spPr>
          <a:xfrm>
            <a:off x="457200" y="274638"/>
            <a:ext cx="8229600" cy="153966"/>
          </a:xfrm>
        </p:spPr>
        <p:txBody>
          <a:bodyPr>
            <a:normAutofit fontScale="90000"/>
          </a:bodyPr>
          <a:lstStyle/>
          <a:p>
            <a:endParaRPr lang="en-SG"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SG" dirty="0"/>
          </a:p>
        </p:txBody>
      </p:sp>
      <p:sp>
        <p:nvSpPr>
          <p:cNvPr id="3" name="Title 2"/>
          <p:cNvSpPr>
            <a:spLocks noGrp="1"/>
          </p:cNvSpPr>
          <p:nvPr>
            <p:ph type="title"/>
          </p:nvPr>
        </p:nvSpPr>
        <p:spPr/>
        <p:txBody>
          <a:bodyPr/>
          <a:lstStyle/>
          <a:p>
            <a:endParaRPr lang="en-SG" dirty="0"/>
          </a:p>
        </p:txBody>
      </p:sp>
      <p:pic>
        <p:nvPicPr>
          <p:cNvPr id="921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051720" y="1844824"/>
            <a:ext cx="4968551" cy="41044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0277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357850"/>
          </a:xfrm>
        </p:spPr>
        <p:txBody>
          <a:bodyPr>
            <a:normAutofit/>
          </a:bodyPr>
          <a:lstStyle/>
          <a:p>
            <a:pPr algn="just">
              <a:lnSpc>
                <a:spcPct val="150000"/>
              </a:lnSpc>
            </a:pPr>
            <a:r>
              <a:rPr lang="en-SG" sz="2400" dirty="0" smtClean="0">
                <a:latin typeface="Times New Roman" pitchFamily="18" charset="0"/>
                <a:cs typeface="Times New Roman" pitchFamily="18" charset="0"/>
              </a:rPr>
              <a:t>The capacity of a particular country for achieving high gross domestic product per capita is known as Global competitiveness.</a:t>
            </a:r>
          </a:p>
          <a:p>
            <a:pPr algn="just">
              <a:lnSpc>
                <a:spcPct val="150000"/>
              </a:lnSpc>
            </a:pPr>
            <a:r>
              <a:rPr lang="en-SG" sz="2400" dirty="0" smtClean="0">
                <a:latin typeface="Times New Roman" pitchFamily="18" charset="0"/>
                <a:cs typeface="Times New Roman" pitchFamily="18" charset="0"/>
              </a:rPr>
              <a:t>Competitiveness can be defined as the capacity of analyzing the policies and facts that enable a country in creating and maintaining of the environment which leads to creation of more value to the organizations of the country and thus resulting in more prosperity</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25470"/>
          </a:xfrm>
        </p:spPr>
        <p:txBody>
          <a:bodyPr>
            <a:normAutofit/>
          </a:bodyPr>
          <a:lstStyle/>
          <a:p>
            <a:pPr algn="ctr"/>
            <a:r>
              <a:rPr lang="en-SG" sz="2800" dirty="0" smtClean="0">
                <a:effectLst/>
                <a:latin typeface="Times New Roman" pitchFamily="18" charset="0"/>
                <a:cs typeface="Times New Roman" pitchFamily="18" charset="0"/>
              </a:rPr>
              <a:t> Meaning of Global Competitiveness</a:t>
            </a:r>
            <a:endParaRPr lang="en-SG" sz="2800" dirty="0">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229600" cy="4935745"/>
          </a:xfrm>
        </p:spPr>
        <p:txBody>
          <a:bodyPr>
            <a:normAutofit/>
          </a:bodyPr>
          <a:lstStyle/>
          <a:p>
            <a:pPr algn="just">
              <a:lnSpc>
                <a:spcPct val="150000"/>
              </a:lnSpc>
            </a:pPr>
            <a:r>
              <a:rPr lang="en-SG" sz="2400" dirty="0" smtClean="0">
                <a:latin typeface="Times New Roman" pitchFamily="18" charset="0"/>
                <a:cs typeface="Times New Roman" pitchFamily="18" charset="0"/>
              </a:rPr>
              <a:t>Competitiveness</a:t>
            </a:r>
            <a:r>
              <a:rPr lang="en-SG" sz="2400" dirty="0">
                <a:latin typeface="Times New Roman" pitchFamily="18" charset="0"/>
                <a:cs typeface="Times New Roman" pitchFamily="18" charset="0"/>
              </a:rPr>
              <a:t> is considered as a key criterion for assessing the success of countries, industries and </a:t>
            </a:r>
            <a:r>
              <a:rPr lang="en-SG" sz="2400" dirty="0" smtClean="0">
                <a:latin typeface="Times New Roman" pitchFamily="18" charset="0"/>
                <a:cs typeface="Times New Roman" pitchFamily="18" charset="0"/>
              </a:rPr>
              <a:t>companies. Putting it </a:t>
            </a:r>
            <a:r>
              <a:rPr lang="en-SG" sz="2400" dirty="0">
                <a:latin typeface="Times New Roman" pitchFamily="18" charset="0"/>
                <a:cs typeface="Times New Roman" pitchFamily="18" charset="0"/>
              </a:rPr>
              <a:t>in perspective, companies and industries must be well competitive in domestic and international markets in order to survive.</a:t>
            </a:r>
          </a:p>
          <a:p>
            <a:pPr algn="just">
              <a:lnSpc>
                <a:spcPct val="150000"/>
              </a:lnSpc>
            </a:pP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582594"/>
          </a:xfrm>
        </p:spPr>
        <p:txBody>
          <a:bodyPr>
            <a:normAutofit/>
          </a:bodyPr>
          <a:lstStyle/>
          <a:p>
            <a:pPr algn="ctr"/>
            <a:r>
              <a:rPr lang="en-SG" sz="2800" dirty="0" smtClean="0">
                <a:effectLst/>
                <a:latin typeface="Times New Roman" pitchFamily="18" charset="0"/>
                <a:cs typeface="Times New Roman" pitchFamily="18" charset="0"/>
              </a:rPr>
              <a:t>Global </a:t>
            </a:r>
            <a:r>
              <a:rPr lang="en-SG" sz="2800" dirty="0">
                <a:effectLst/>
                <a:latin typeface="Times New Roman" pitchFamily="18" charset="0"/>
                <a:cs typeface="Times New Roman" pitchFamily="18" charset="0"/>
              </a:rPr>
              <a:t>C</a:t>
            </a:r>
            <a:r>
              <a:rPr lang="en-SG" sz="2800" dirty="0" smtClean="0">
                <a:effectLst/>
                <a:latin typeface="Times New Roman" pitchFamily="18" charset="0"/>
                <a:cs typeface="Times New Roman" pitchFamily="18" charset="0"/>
              </a:rPr>
              <a:t>ompetitiveness Important</a:t>
            </a:r>
            <a:endParaRPr lang="en-SG" sz="2800" dirty="0">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703957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58204" cy="5786478"/>
          </a:xfrm>
        </p:spPr>
        <p:txBody>
          <a:bodyPr>
            <a:noAutofit/>
          </a:bodyPr>
          <a:lstStyle/>
          <a:p>
            <a:pPr algn="just">
              <a:lnSpc>
                <a:spcPct val="170000"/>
              </a:lnSpc>
              <a:buNone/>
            </a:pPr>
            <a:r>
              <a:rPr lang="en-SG" sz="2400" dirty="0" smtClean="0">
                <a:latin typeface="Times New Roman" pitchFamily="18" charset="0"/>
                <a:cs typeface="Times New Roman" pitchFamily="18" charset="0"/>
              </a:rPr>
              <a:t>	The global competitiveness is enhanced mostly by the government of a particular country. </a:t>
            </a:r>
          </a:p>
          <a:p>
            <a:pPr algn="just">
              <a:lnSpc>
                <a:spcPct val="170000"/>
              </a:lnSpc>
              <a:buNone/>
            </a:pPr>
            <a:r>
              <a:rPr lang="en-SG" sz="2400" dirty="0" smtClean="0">
                <a:latin typeface="Times New Roman" pitchFamily="18" charset="0"/>
                <a:cs typeface="Times New Roman" pitchFamily="18" charset="0"/>
              </a:rPr>
              <a:t>	This it can achieve by promoting some of the procedures, reengineering systems and trade. Added to this, the government should ready to take up the responsibility. </a:t>
            </a:r>
          </a:p>
          <a:p>
            <a:pPr algn="just">
              <a:lnSpc>
                <a:spcPct val="170000"/>
              </a:lnSpc>
              <a:buNone/>
            </a:pPr>
            <a:r>
              <a:rPr lang="en-SG" sz="2400" dirty="0" smtClean="0">
                <a:latin typeface="Times New Roman" pitchFamily="18" charset="0"/>
                <a:cs typeface="Times New Roman" pitchFamily="18" charset="0"/>
              </a:rPr>
              <a:t>	There are many factors that affect global competitiveness. Some of such factors are as follows -</a:t>
            </a:r>
          </a:p>
          <a:p>
            <a:pPr algn="just">
              <a:lnSpc>
                <a:spcPct val="170000"/>
              </a:lnSpc>
              <a:buNone/>
            </a:pPr>
            <a:r>
              <a:rPr lang="en-SG" sz="2400" dirty="0" smtClean="0">
                <a:latin typeface="Times New Roman" pitchFamily="18" charset="0"/>
                <a:cs typeface="Times New Roman" pitchFamily="18" charset="0"/>
              </a:rPr>
              <a:t/>
            </a:r>
            <a:br>
              <a:rPr lang="en-SG" sz="2400" dirty="0" smtClean="0">
                <a:latin typeface="Times New Roman" pitchFamily="18" charset="0"/>
                <a:cs typeface="Times New Roman" pitchFamily="18" charset="0"/>
              </a:rPr>
            </a:br>
            <a:endParaRPr lang="en-SG"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115328" cy="725470"/>
          </a:xfrm>
        </p:spPr>
        <p:txBody>
          <a:bodyPr>
            <a:noAutofit/>
          </a:bodyPr>
          <a:lstStyle/>
          <a:p>
            <a:pPr algn="ctr"/>
            <a:r>
              <a:rPr lang="en-SG" sz="2800" dirty="0" smtClean="0">
                <a:effectLst/>
                <a:latin typeface="Times New Roman" pitchFamily="18" charset="0"/>
                <a:cs typeface="Times New Roman" pitchFamily="18" charset="0"/>
              </a:rPr>
              <a:t>Factors affect Global Competitiveness</a:t>
            </a:r>
            <a:br>
              <a:rPr lang="en-SG" sz="2800" dirty="0" smtClean="0">
                <a:effectLst/>
                <a:latin typeface="Times New Roman" pitchFamily="18" charset="0"/>
                <a:cs typeface="Times New Roman" pitchFamily="18" charset="0"/>
              </a:rPr>
            </a:br>
            <a:endParaRPr lang="en-SG" sz="2800" dirty="0">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42"/>
            <a:ext cx="8229600" cy="5507249"/>
          </a:xfrm>
        </p:spPr>
        <p:txBody>
          <a:bodyPr>
            <a:noAutofit/>
          </a:bodyPr>
          <a:lstStyle/>
          <a:p>
            <a:pPr algn="just">
              <a:lnSpc>
                <a:spcPct val="170000"/>
              </a:lnSpc>
            </a:pPr>
            <a:r>
              <a:rPr lang="en-SG" sz="2400" dirty="0" smtClean="0">
                <a:latin typeface="Times New Roman" pitchFamily="18" charset="0"/>
                <a:cs typeface="Times New Roman" pitchFamily="18" charset="0"/>
              </a:rPr>
              <a:t>The main factor behind enhancing the global competitiveness of a country is physical infrastructure. Physical infrastructure facilitates smooth and faster movement of goods and services.</a:t>
            </a:r>
          </a:p>
          <a:p>
            <a:pPr algn="just">
              <a:lnSpc>
                <a:spcPct val="170000"/>
              </a:lnSpc>
            </a:pPr>
            <a:r>
              <a:rPr lang="en-SG" sz="2400" dirty="0" smtClean="0">
                <a:latin typeface="Times New Roman" pitchFamily="18" charset="0"/>
                <a:cs typeface="Times New Roman" pitchFamily="18" charset="0"/>
              </a:rPr>
              <a:t>Coordination among all the public-sector agencies have to be enhanced by the business environment. This can be achieved by business environment by facilitating some of the support and incentives to R &amp; D activities, improvement of the industrial blocks, productivity of SMEs need to be enhanced and new innovations and creativity has to be encouraged.</a:t>
            </a:r>
          </a:p>
          <a:p>
            <a:endParaRPr lang="en-SG" sz="2400" dirty="0"/>
          </a:p>
        </p:txBody>
      </p:sp>
      <p:sp>
        <p:nvSpPr>
          <p:cNvPr id="3" name="Title 2"/>
          <p:cNvSpPr>
            <a:spLocks noGrp="1"/>
          </p:cNvSpPr>
          <p:nvPr>
            <p:ph type="title"/>
          </p:nvPr>
        </p:nvSpPr>
        <p:spPr>
          <a:xfrm>
            <a:off x="457200" y="274638"/>
            <a:ext cx="7972452" cy="153966"/>
          </a:xfrm>
        </p:spPr>
        <p:txBody>
          <a:bodyPr>
            <a:normAutofit fontScale="90000"/>
          </a:bodyPr>
          <a:lstStyle/>
          <a:p>
            <a:endParaRPr lang="en-S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351</TotalTime>
  <Words>1696</Words>
  <Application>Microsoft Office PowerPoint</Application>
  <PresentationFormat>On-screen Show (4:3)</PresentationFormat>
  <Paragraphs>270</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Concourse</vt:lpstr>
      <vt:lpstr> IDHAYA COLLEGE FOR WOMEN, KUMBAKONAM  </vt:lpstr>
      <vt:lpstr>Contents</vt:lpstr>
      <vt:lpstr>Objectives</vt:lpstr>
      <vt:lpstr>Learning and Outcome</vt:lpstr>
      <vt:lpstr>Global Competitiveness</vt:lpstr>
      <vt:lpstr> Meaning of Global Competitiveness</vt:lpstr>
      <vt:lpstr>Global Competitiveness Important</vt:lpstr>
      <vt:lpstr>Factors affect Global Competitiveness </vt:lpstr>
      <vt:lpstr>Slide 9</vt:lpstr>
      <vt:lpstr>Slide 10</vt:lpstr>
      <vt:lpstr>Global Competitiveness Index</vt:lpstr>
      <vt:lpstr>Export Management</vt:lpstr>
      <vt:lpstr>Process of Export Management</vt:lpstr>
      <vt:lpstr>Slide 14</vt:lpstr>
      <vt:lpstr>Problems and issues in export Management</vt:lpstr>
      <vt:lpstr>Slide 16</vt:lpstr>
      <vt:lpstr>Slide 17</vt:lpstr>
      <vt:lpstr>Slide 18</vt:lpstr>
      <vt:lpstr>Licensing</vt:lpstr>
      <vt:lpstr>Advantages of Licensing</vt:lpstr>
      <vt:lpstr>List of the Disadvantages of Licensing</vt:lpstr>
      <vt:lpstr>Slide 22</vt:lpstr>
      <vt:lpstr>Join Venture Technology and Global Competition</vt:lpstr>
      <vt:lpstr> Joint venture Meaning</vt:lpstr>
      <vt:lpstr>List of the Advantages of a Joint Venture</vt:lpstr>
      <vt:lpstr>List of the Disadvantages of a Joint Venture</vt:lpstr>
      <vt:lpstr>Joint ventures Technology </vt:lpstr>
      <vt:lpstr>Slide 28</vt:lpstr>
      <vt:lpstr>Global Competition Meaning</vt:lpstr>
      <vt:lpstr>Globalization and Human Resource Development</vt:lpstr>
      <vt:lpstr>Slide 31</vt:lpstr>
      <vt:lpstr>Various areas of how Globalization is affecting HRM </vt:lpstr>
      <vt:lpstr>Slide 33</vt:lpstr>
      <vt:lpstr>Slide 34</vt:lpstr>
      <vt:lpstr>Slide 35</vt:lpstr>
      <vt:lpstr>Slide 36</vt:lpstr>
      <vt:lpstr> Five Main Functions of Global Human Resource Management </vt:lpstr>
      <vt:lpstr>Meaning and Types of Globalization</vt:lpstr>
      <vt:lpstr>Globalization Impact Social Responsibility</vt:lpstr>
      <vt:lpstr> Purpose of Corporate Social Responsibility </vt:lpstr>
      <vt:lpstr>Negotiating an International Business</vt:lpstr>
      <vt:lpstr>Negotiation Important in Business </vt:lpstr>
      <vt:lpstr>Steps in The Negotiation Procedure</vt:lpstr>
      <vt:lpstr>7 Rules of Power Negotiation</vt:lpstr>
      <vt:lpstr>Issues in Asset Protection</vt:lpstr>
      <vt:lpstr>The top 5 issues with asset protection</vt:lpstr>
      <vt:lpstr> Asset Protection Important </vt:lpstr>
      <vt:lpstr> Asset Protection Specialist Do </vt:lpstr>
      <vt:lpstr>Difference Between Asset Protection and Loss Prevention </vt:lpstr>
      <vt:lpstr>Multilateral Settlements</vt:lpstr>
      <vt:lpstr>Advantages Multilateral agreements</vt:lpstr>
      <vt:lpstr>Multilateral Payment System</vt:lpstr>
      <vt:lpstr>Bilateral and Multilateral Agreements</vt:lpstr>
      <vt:lpstr>Multilateral Trade Agreements</vt:lpstr>
      <vt:lpstr>Benefits Of  Multilateral Netting Include  </vt:lpstr>
      <vt:lpstr>Slide 56</vt:lpstr>
      <vt:lpstr>Slide 57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 Environment</dc:title>
  <dc:creator>general</dc:creator>
  <cp:lastModifiedBy>Admin</cp:lastModifiedBy>
  <cp:revision>169</cp:revision>
  <dcterms:created xsi:type="dcterms:W3CDTF">2020-05-28T20:38:56Z</dcterms:created>
  <dcterms:modified xsi:type="dcterms:W3CDTF">2020-06-02T10:21:46Z</dcterms:modified>
</cp:coreProperties>
</file>