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57" r:id="rId3"/>
    <p:sldId id="258" r:id="rId4"/>
    <p:sldId id="259" r:id="rId5"/>
    <p:sldId id="260" r:id="rId6"/>
    <p:sldId id="291" r:id="rId7"/>
    <p:sldId id="290" r:id="rId8"/>
    <p:sldId id="261" r:id="rId9"/>
    <p:sldId id="288" r:id="rId10"/>
    <p:sldId id="289" r:id="rId11"/>
    <p:sldId id="263" r:id="rId12"/>
    <p:sldId id="264" r:id="rId13"/>
    <p:sldId id="273" r:id="rId14"/>
    <p:sldId id="274" r:id="rId15"/>
    <p:sldId id="286" r:id="rId16"/>
    <p:sldId id="287" r:id="rId17"/>
    <p:sldId id="275" r:id="rId18"/>
    <p:sldId id="276" r:id="rId19"/>
    <p:sldId id="277" r:id="rId20"/>
    <p:sldId id="278" r:id="rId21"/>
    <p:sldId id="279" r:id="rId22"/>
    <p:sldId id="281" r:id="rId23"/>
    <p:sldId id="282" r:id="rId24"/>
    <p:sldId id="28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60"/>
  </p:normalViewPr>
  <p:slideViewPr>
    <p:cSldViewPr>
      <p:cViewPr varScale="1">
        <p:scale>
          <a:sx n="69" d="100"/>
          <a:sy n="69" d="100"/>
        </p:scale>
        <p:origin x="139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03/06/20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03/06/20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03/06/20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03/06/20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03/06/20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03/06/20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03/06/20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03/06/20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324600"/>
          </a:xfrm>
        </p:spPr>
        <p:txBody>
          <a:bodyPr>
            <a:normAutofit fontScale="90000"/>
          </a:bodyPr>
          <a:lstStyle/>
          <a:p>
            <a:pPr algn="l"/>
            <a:r>
              <a:rPr lang="en-US" sz="2800" dirty="0" smtClean="0">
                <a:latin typeface="Times New Roman" pitchFamily="18" charset="0"/>
                <a:cs typeface="Times New Roman" pitchFamily="18" charset="0"/>
              </a:rPr>
              <a:t>       IDHAYA COLLEGE FOR WOMEN,KUMBAKONAM</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smtClean="0">
                <a:latin typeface="Times New Roman" pitchFamily="18" charset="0"/>
                <a:cs typeface="Times New Roman" pitchFamily="18" charset="0"/>
              </a:rPr>
              <a:t/>
            </a:r>
            <a:br>
              <a:rPr lang="en-US" sz="280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Subject		:Entrepreneurial Development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Subject code	:P16MBA17</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Unit		: V</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Topic		1.Problems of entrepreneurs</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2.Women Entrepreneurs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3. SSI units</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4.Ruler Entrepreneurship</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Faculty Name	:</a:t>
            </a:r>
            <a:r>
              <a:rPr lang="en-US" sz="2400" dirty="0" err="1" smtClean="0">
                <a:latin typeface="Times New Roman" pitchFamily="18" charset="0"/>
                <a:cs typeface="Times New Roman" pitchFamily="18" charset="0"/>
              </a:rPr>
              <a:t>Mrs</a:t>
            </a:r>
            <a:r>
              <a:rPr lang="en-US" sz="2400" dirty="0" smtClean="0">
                <a:latin typeface="Times New Roman" pitchFamily="18" charset="0"/>
                <a:cs typeface="Times New Roman" pitchFamily="18" charset="0"/>
              </a:rPr>
              <a:t>  C. </a:t>
            </a:r>
            <a:r>
              <a:rPr lang="en-US" sz="2400" dirty="0" err="1" smtClean="0">
                <a:latin typeface="Times New Roman" pitchFamily="18" charset="0"/>
                <a:cs typeface="Times New Roman" pitchFamily="18" charset="0"/>
              </a:rPr>
              <a:t>Sangeetha</a:t>
            </a:r>
            <a:r>
              <a:rPr lang="en-US" sz="2400" dirty="0" smtClean="0">
                <a:latin typeface="Times New Roman" pitchFamily="18" charset="0"/>
                <a:cs typeface="Times New Roman" pitchFamily="18" charset="0"/>
              </a:rPr>
              <a:t> MBA.,</a:t>
            </a:r>
            <a:r>
              <a:rPr lang="en-US" sz="2400" dirty="0" err="1" smtClean="0">
                <a:latin typeface="Times New Roman" pitchFamily="18" charset="0"/>
                <a:cs typeface="Times New Roman" pitchFamily="18" charset="0"/>
              </a:rPr>
              <a:t>M.Com.M.Phil</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Ph.D</a:t>
            </a:r>
            <a:r>
              <a:rPr lang="en-US" sz="24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Assistant Professor</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Department of Management</a:t>
            </a:r>
            <a:br>
              <a:rPr lang="en-US" sz="22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endParaRPr lang="en-US" sz="2400" dirty="0"/>
          </a:p>
        </p:txBody>
      </p:sp>
      <p:pic>
        <p:nvPicPr>
          <p:cNvPr id="1026" name="Picture 2" descr="C:\Users\Home\Downloads\IMG-20200428-WA0139 (7).jpg"/>
          <p:cNvPicPr>
            <a:picLocks noChangeAspect="1" noChangeArrowheads="1"/>
          </p:cNvPicPr>
          <p:nvPr/>
        </p:nvPicPr>
        <p:blipFill>
          <a:blip r:embed="rId2" cstate="print"/>
          <a:srcRect/>
          <a:stretch>
            <a:fillRect/>
          </a:stretch>
        </p:blipFill>
        <p:spPr bwMode="auto">
          <a:xfrm>
            <a:off x="3124200" y="1143000"/>
            <a:ext cx="2362200" cy="1143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SOCIAL SECURITY SCHEMES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nSpc>
                <a:spcPct val="150000"/>
              </a:lnSpc>
            </a:pPr>
            <a:r>
              <a:rPr lang="en-US" dirty="0" err="1" smtClean="0">
                <a:latin typeface="Times New Roman" pitchFamily="18" charset="0"/>
                <a:cs typeface="Times New Roman" pitchFamily="18" charset="0"/>
              </a:rPr>
              <a:t>RegionSocial</a:t>
            </a:r>
            <a:r>
              <a:rPr lang="en-US" dirty="0" smtClean="0">
                <a:latin typeface="Times New Roman" pitchFamily="18" charset="0"/>
                <a:cs typeface="Times New Roman" pitchFamily="18" charset="0"/>
              </a:rPr>
              <a:t> security </a:t>
            </a:r>
            <a:r>
              <a:rPr lang="en-US" dirty="0" err="1" smtClean="0">
                <a:latin typeface="Times New Roman" pitchFamily="18" charset="0"/>
                <a:cs typeface="Times New Roman" pitchFamily="18" charset="0"/>
              </a:rPr>
              <a:t>programBillion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US$Pan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IndiaTotal</a:t>
            </a:r>
            <a:r>
              <a:rPr lang="en-US" dirty="0" smtClean="0">
                <a:latin typeface="Times New Roman" pitchFamily="18" charset="0"/>
                <a:cs typeface="Times New Roman" pitchFamily="18" charset="0"/>
              </a:rPr>
              <a:t> subsidy for FY-2013-14 (approx)60.00Pan </a:t>
            </a:r>
            <a:r>
              <a:rPr lang="en-US" dirty="0" err="1" smtClean="0">
                <a:latin typeface="Times New Roman" pitchFamily="18" charset="0"/>
                <a:cs typeface="Times New Roman" pitchFamily="18" charset="0"/>
              </a:rPr>
              <a:t>IndiaFood</a:t>
            </a:r>
            <a:r>
              <a:rPr lang="en-US" dirty="0" smtClean="0">
                <a:latin typeface="Times New Roman" pitchFamily="18" charset="0"/>
                <a:cs typeface="Times New Roman" pitchFamily="18" charset="0"/>
              </a:rPr>
              <a:t> Security (PDS) (subsidy)20.83Pan </a:t>
            </a:r>
            <a:r>
              <a:rPr lang="en-US" dirty="0" err="1" smtClean="0">
                <a:latin typeface="Times New Roman" pitchFamily="18" charset="0"/>
                <a:cs typeface="Times New Roman" pitchFamily="18" charset="0"/>
              </a:rPr>
              <a:t>IndiaPetroleum</a:t>
            </a:r>
            <a:r>
              <a:rPr lang="en-US" dirty="0" smtClean="0">
                <a:latin typeface="Times New Roman" pitchFamily="18" charset="0"/>
                <a:cs typeface="Times New Roman" pitchFamily="18" charset="0"/>
              </a:rPr>
              <a:t> (subsidy)16.17RuralFertilizer (subsidy)11.00</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BENEFITS OF INDUSTRIAL UNITS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The primary responsibility of industrial development of backward areas rests with the State Governments</a:t>
            </a:r>
          </a:p>
          <a:p>
            <a:pPr algn="just"/>
            <a:r>
              <a:rPr lang="en-US" dirty="0" smtClean="0">
                <a:latin typeface="Times New Roman" pitchFamily="18" charset="0"/>
                <a:cs typeface="Times New Roman" pitchFamily="18" charset="0"/>
              </a:rPr>
              <a:t>The Union Government supplements their efforts through various schemes launched by it with a view to promote industrialization in industrially backward areas of the country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US" dirty="0" smtClean="0">
                <a:latin typeface="Times New Roman" pitchFamily="18" charset="0"/>
                <a:cs typeface="Times New Roman" pitchFamily="18" charset="0"/>
              </a:rPr>
              <a:t>The manufacturing sector is considered as the backbone of the economic development of the country because of the following reasons:</a:t>
            </a:r>
          </a:p>
          <a:p>
            <a:pPr algn="just">
              <a:lnSpc>
                <a:spcPct val="150000"/>
              </a:lnSpc>
            </a:pPr>
            <a:r>
              <a:rPr lang="en-US" dirty="0" smtClean="0">
                <a:latin typeface="Times New Roman" pitchFamily="18" charset="0"/>
                <a:cs typeface="Times New Roman" pitchFamily="18" charset="0"/>
              </a:rPr>
              <a:t> The development of the manufacturing sector also aims to </a:t>
            </a:r>
            <a:r>
              <a:rPr lang="en-US" dirty="0" err="1" smtClean="0">
                <a:latin typeface="Times New Roman" pitchFamily="18" charset="0"/>
                <a:cs typeface="Times New Roman" pitchFamily="18" charset="0"/>
              </a:rPr>
              <a:t>minimise</a:t>
            </a:r>
            <a:r>
              <a:rPr lang="en-US" dirty="0" smtClean="0">
                <a:latin typeface="Times New Roman" pitchFamily="18" charset="0"/>
                <a:cs typeface="Times New Roman" pitchFamily="18" charset="0"/>
              </a:rPr>
              <a:t> regional disparities by setting up industries in tribal and backward regions of the country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EDP</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sz="2800" dirty="0" smtClean="0">
                <a:latin typeface="Times New Roman" pitchFamily="18" charset="0"/>
                <a:cs typeface="Times New Roman" pitchFamily="18" charset="0"/>
              </a:rPr>
              <a:t>India is an agricultural country. The Indian economy is basically agrarian. In spite of economic development and industrialization, agriculture is the backbone of the Indian economy. As Mahatma Gandhi said, “India lives in villages and agriculture is the soul of Indian economy</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Sickness of small industry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en-US" sz="2400" dirty="0" smtClean="0">
                <a:latin typeface="Times New Roman" pitchFamily="18" charset="0"/>
                <a:cs typeface="Times New Roman" pitchFamily="18" charset="0"/>
              </a:rPr>
              <a:t>Sickness in small enterprises. ... Industrial Sickness It is a define as '' an industrial company which has , at the end of any financial year accumulated losses equal to, or exceeding its entire net worth and has also suffered cash losses in such financial </a:t>
            </a:r>
            <a:r>
              <a:rPr lang="en-US" sz="2400" dirty="0" err="1" smtClean="0">
                <a:latin typeface="Times New Roman" pitchFamily="18" charset="0"/>
                <a:cs typeface="Times New Roman" pitchFamily="18" charset="0"/>
              </a:rPr>
              <a:t>year.Feb</a:t>
            </a:r>
            <a:r>
              <a:rPr lang="en-US" sz="2400" dirty="0" smtClean="0">
                <a:latin typeface="Times New Roman" pitchFamily="18" charset="0"/>
                <a:cs typeface="Times New Roman" pitchFamily="18" charset="0"/>
              </a:rPr>
              <a:t> 14, 2017</a:t>
            </a:r>
          </a:p>
          <a:p>
            <a:pPr algn="just"/>
            <a:r>
              <a:rPr lang="en-US" sz="2400" dirty="0" smtClean="0">
                <a:latin typeface="Times New Roman" pitchFamily="18" charset="0"/>
                <a:cs typeface="Times New Roman" pitchFamily="18" charset="0"/>
              </a:rPr>
              <a:t>Identifying sickness at initial stage. </a:t>
            </a:r>
          </a:p>
          <a:p>
            <a:pPr algn="just"/>
            <a:r>
              <a:rPr lang="en-US" sz="2400" dirty="0" smtClean="0">
                <a:latin typeface="Times New Roman" pitchFamily="18" charset="0"/>
                <a:cs typeface="Times New Roman" pitchFamily="18" charset="0"/>
              </a:rPr>
              <a:t>Financial assistance. </a:t>
            </a:r>
          </a:p>
          <a:p>
            <a:pPr algn="just"/>
            <a:r>
              <a:rPr lang="en-US" sz="2400" dirty="0" smtClean="0">
                <a:latin typeface="Times New Roman" pitchFamily="18" charset="0"/>
                <a:cs typeface="Times New Roman" pitchFamily="18" charset="0"/>
              </a:rPr>
              <a:t>Improving Infrastructure. </a:t>
            </a:r>
          </a:p>
          <a:p>
            <a:pPr algn="just"/>
            <a:r>
              <a:rPr lang="en-US" sz="2400" dirty="0" smtClean="0">
                <a:latin typeface="Times New Roman" pitchFamily="18" charset="0"/>
                <a:cs typeface="Times New Roman" pitchFamily="18" charset="0"/>
              </a:rPr>
              <a:t>Technology Up-gradation. </a:t>
            </a:r>
          </a:p>
          <a:p>
            <a:pPr algn="just"/>
            <a:r>
              <a:rPr lang="en-US" sz="2400" dirty="0" smtClean="0">
                <a:latin typeface="Times New Roman" pitchFamily="18" charset="0"/>
                <a:cs typeface="Times New Roman" pitchFamily="18" charset="0"/>
              </a:rPr>
              <a:t>Marketing assistance. </a:t>
            </a:r>
          </a:p>
          <a:p>
            <a:pPr algn="just"/>
            <a:r>
              <a:rPr lang="en-US" sz="2400" dirty="0" smtClean="0">
                <a:latin typeface="Times New Roman" pitchFamily="18" charset="0"/>
                <a:cs typeface="Times New Roman" pitchFamily="18" charset="0"/>
              </a:rPr>
              <a:t>Liquidation. </a:t>
            </a:r>
          </a:p>
          <a:p>
            <a:pPr algn="just"/>
            <a:r>
              <a:rPr lang="en-US" sz="2400" dirty="0" smtClean="0">
                <a:latin typeface="Times New Roman" pitchFamily="18" charset="0"/>
                <a:cs typeface="Times New Roman" pitchFamily="18" charset="0"/>
              </a:rPr>
              <a:t>Government Interventions. </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What is sickness in small unit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According to the new definition, a </a:t>
            </a:r>
            <a:r>
              <a:rPr lang="en-US" sz="2800" b="1" dirty="0" smtClean="0">
                <a:latin typeface="Times New Roman" pitchFamily="18" charset="0"/>
                <a:cs typeface="Times New Roman" pitchFamily="18" charset="0"/>
              </a:rPr>
              <a:t>small</a:t>
            </a:r>
            <a:r>
              <a:rPr lang="en-US" sz="2800" dirty="0" smtClean="0">
                <a:latin typeface="Times New Roman" pitchFamily="18" charset="0"/>
                <a:cs typeface="Times New Roman" pitchFamily="18" charset="0"/>
              </a:rPr>
              <a:t> scale </a:t>
            </a:r>
            <a:r>
              <a:rPr lang="en-US" sz="2800" b="1" dirty="0" smtClean="0">
                <a:latin typeface="Times New Roman" pitchFamily="18" charset="0"/>
                <a:cs typeface="Times New Roman" pitchFamily="18" charset="0"/>
              </a:rPr>
              <a:t>unit</a:t>
            </a:r>
            <a:r>
              <a:rPr lang="en-US" sz="2800" dirty="0" smtClean="0">
                <a:latin typeface="Times New Roman" pitchFamily="18" charset="0"/>
                <a:cs typeface="Times New Roman" pitchFamily="18" charset="0"/>
              </a:rPr>
              <a:t> will be termed sick if 50 per cent of the net worth is eroded in an accounting year on account of accumulated losses even though the </a:t>
            </a:r>
            <a:r>
              <a:rPr lang="en-US" sz="2800" b="1" dirty="0" smtClean="0">
                <a:latin typeface="Times New Roman" pitchFamily="18" charset="0"/>
                <a:cs typeface="Times New Roman" pitchFamily="18" charset="0"/>
              </a:rPr>
              <a:t>unit</a:t>
            </a:r>
            <a:r>
              <a:rPr lang="en-US" sz="2800" dirty="0" smtClean="0">
                <a:latin typeface="Times New Roman" pitchFamily="18" charset="0"/>
                <a:cs typeface="Times New Roman" pitchFamily="18" charset="0"/>
              </a:rPr>
              <a:t> has been in production for two years</a:t>
            </a:r>
          </a:p>
          <a:p>
            <a:endParaRPr lang="en-US"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229600" cy="1295400"/>
          </a:xfrm>
        </p:spPr>
        <p:txBody>
          <a:bodyPr>
            <a:normAutofit fontScale="90000"/>
          </a:bodyPr>
          <a:lstStyle/>
          <a:p>
            <a:r>
              <a:rPr lang="en-US" sz="3100" b="1" dirty="0" smtClean="0">
                <a:latin typeface="Times New Roman" pitchFamily="18" charset="0"/>
                <a:cs typeface="Times New Roman" pitchFamily="18" charset="0"/>
              </a:rPr>
              <a:t>Major Causes of Sickness in Small Scale Industries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en-US" dirty="0" smtClean="0">
                <a:latin typeface="Times New Roman" pitchFamily="18" charset="0"/>
                <a:cs typeface="Times New Roman" pitchFamily="18" charset="0"/>
              </a:rPr>
              <a:t>Inadequacy of working capital. Some units turn out sick due to inadequacy of working capital. </a:t>
            </a:r>
          </a:p>
          <a:p>
            <a:pPr algn="just"/>
            <a:r>
              <a:rPr lang="en-US" dirty="0" smtClean="0">
                <a:latin typeface="Times New Roman" pitchFamily="18" charset="0"/>
                <a:cs typeface="Times New Roman" pitchFamily="18" charset="0"/>
              </a:rPr>
              <a:t>Non-availability of credit. </a:t>
            </a:r>
          </a:p>
          <a:p>
            <a:pPr algn="just"/>
            <a:r>
              <a:rPr lang="en-US" dirty="0" smtClean="0">
                <a:latin typeface="Times New Roman" pitchFamily="18" charset="0"/>
                <a:cs typeface="Times New Roman" pitchFamily="18" charset="0"/>
              </a:rPr>
              <a:t>Poor and obsolete technology. </a:t>
            </a:r>
          </a:p>
          <a:p>
            <a:pPr algn="just"/>
            <a:r>
              <a:rPr lang="en-US" dirty="0" smtClean="0">
                <a:latin typeface="Times New Roman" pitchFamily="18" charset="0"/>
                <a:cs typeface="Times New Roman" pitchFamily="18" charset="0"/>
              </a:rPr>
              <a:t>Non availability of raw material. </a:t>
            </a:r>
          </a:p>
          <a:p>
            <a:pPr algn="just"/>
            <a:r>
              <a:rPr lang="en-US" dirty="0" smtClean="0">
                <a:latin typeface="Times New Roman" pitchFamily="18" charset="0"/>
                <a:cs typeface="Times New Roman" pitchFamily="18" charset="0"/>
              </a:rPr>
              <a:t>Marketing problems. </a:t>
            </a:r>
          </a:p>
          <a:p>
            <a:pPr algn="just"/>
            <a:r>
              <a:rPr lang="en-US" dirty="0" smtClean="0">
                <a:latin typeface="Times New Roman" pitchFamily="18" charset="0"/>
                <a:cs typeface="Times New Roman" pitchFamily="18" charset="0"/>
              </a:rPr>
              <a:t>Erratic power supply. </a:t>
            </a:r>
          </a:p>
          <a:p>
            <a:pPr algn="just"/>
            <a:r>
              <a:rPr lang="en-US" dirty="0" err="1" smtClean="0">
                <a:latin typeface="Times New Roman" pitchFamily="18" charset="0"/>
                <a:cs typeface="Times New Roman" pitchFamily="18" charset="0"/>
              </a:rPr>
              <a:t>Labour</a:t>
            </a:r>
            <a:r>
              <a:rPr lang="en-US" dirty="0" smtClean="0">
                <a:latin typeface="Times New Roman" pitchFamily="18" charset="0"/>
                <a:cs typeface="Times New Roman" pitchFamily="18" charset="0"/>
              </a:rPr>
              <a:t> problems. </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Incentives</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Say “thank you” when employees do great work.</a:t>
            </a:r>
          </a:p>
          <a:p>
            <a:r>
              <a:rPr lang="en-US" dirty="0" smtClean="0">
                <a:latin typeface="Times New Roman" pitchFamily="18" charset="0"/>
                <a:cs typeface="Times New Roman" pitchFamily="18" charset="0"/>
              </a:rPr>
              <a:t>Make sure they're using the best equipment. </a:t>
            </a:r>
          </a:p>
          <a:p>
            <a:r>
              <a:rPr lang="en-US" dirty="0" smtClean="0">
                <a:latin typeface="Times New Roman" pitchFamily="18" charset="0"/>
                <a:cs typeface="Times New Roman" pitchFamily="18" charset="0"/>
              </a:rPr>
              <a:t>Honor your best employees publicly.</a:t>
            </a:r>
          </a:p>
          <a:p>
            <a:r>
              <a:rPr lang="en-US" dirty="0" smtClean="0">
                <a:latin typeface="Times New Roman" pitchFamily="18" charset="0"/>
                <a:cs typeface="Times New Roman" pitchFamily="18" charset="0"/>
              </a:rPr>
              <a:t>Give away outside services.</a:t>
            </a:r>
          </a:p>
          <a:p>
            <a:r>
              <a:rPr lang="en-US" dirty="0" smtClean="0">
                <a:latin typeface="Times New Roman" pitchFamily="18" charset="0"/>
                <a:cs typeface="Times New Roman" pitchFamily="18" charset="0"/>
              </a:rPr>
              <a:t>Give away coupons and gift cards. </a:t>
            </a:r>
          </a:p>
          <a:p>
            <a:r>
              <a:rPr lang="en-US" dirty="0" smtClean="0">
                <a:latin typeface="Times New Roman" pitchFamily="18" charset="0"/>
                <a:cs typeface="Times New Roman" pitchFamily="18" charset="0"/>
              </a:rPr>
              <a:t>Make a fun game out of the gifts. </a:t>
            </a:r>
          </a:p>
          <a:p>
            <a:r>
              <a:rPr lang="en-US" dirty="0" smtClean="0">
                <a:latin typeface="Times New Roman" pitchFamily="18" charset="0"/>
                <a:cs typeface="Times New Roman" pitchFamily="18" charset="0"/>
              </a:rPr>
              <a:t>Create a cumulative, and funny, award.</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Remedies for SSI</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Reservation </a:t>
            </a:r>
          </a:p>
          <a:p>
            <a:r>
              <a:rPr lang="en-US" dirty="0" smtClean="0">
                <a:latin typeface="Times New Roman" pitchFamily="18" charset="0"/>
                <a:cs typeface="Times New Roman" pitchFamily="18" charset="0"/>
              </a:rPr>
              <a:t>Preference in Government purchases: </a:t>
            </a:r>
          </a:p>
          <a:p>
            <a:r>
              <a:rPr lang="en-US" dirty="0" smtClean="0">
                <a:latin typeface="Times New Roman" pitchFamily="18" charset="0"/>
                <a:cs typeface="Times New Roman" pitchFamily="18" charset="0"/>
              </a:rPr>
              <a:t>Price preference</a:t>
            </a:r>
          </a:p>
          <a:p>
            <a:r>
              <a:rPr lang="en-US" dirty="0" smtClean="0">
                <a:latin typeface="Times New Roman" pitchFamily="18" charset="0"/>
                <a:cs typeface="Times New Roman" pitchFamily="18" charset="0"/>
              </a:rPr>
              <a:t>Supply of raw materials</a:t>
            </a:r>
          </a:p>
          <a:p>
            <a:r>
              <a:rPr lang="en-US" dirty="0" smtClean="0">
                <a:latin typeface="Times New Roman" pitchFamily="18" charset="0"/>
                <a:cs typeface="Times New Roman" pitchFamily="18" charset="0"/>
              </a:rPr>
              <a:t>Excise duty: </a:t>
            </a:r>
          </a:p>
          <a:p>
            <a:r>
              <a:rPr lang="en-US" dirty="0" smtClean="0">
                <a:latin typeface="Times New Roman" pitchFamily="18" charset="0"/>
                <a:cs typeface="Times New Roman" pitchFamily="18" charset="0"/>
              </a:rPr>
              <a:t>RBI's credit guarantee scheme:</a:t>
            </a:r>
          </a:p>
          <a:p>
            <a:r>
              <a:rPr lang="en-US" dirty="0" smtClean="0">
                <a:latin typeface="Times New Roman" pitchFamily="18" charset="0"/>
                <a:cs typeface="Times New Roman" pitchFamily="18" charset="0"/>
              </a:rPr>
              <a:t>Financial assistance:</a:t>
            </a:r>
          </a:p>
          <a:p>
            <a:r>
              <a:rPr lang="en-US" dirty="0" smtClean="0">
                <a:latin typeface="Times New Roman" pitchFamily="18" charset="0"/>
                <a:cs typeface="Times New Roman" pitchFamily="18" charset="0"/>
              </a:rPr>
              <a:t>Technical consultancy services</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8229600" cy="715962"/>
          </a:xfrm>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Subsidies for Small Scale Industries (SSI)</a:t>
            </a:r>
            <a:br>
              <a:rPr lang="en-US" sz="3600"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20762"/>
            <a:ext cx="8229600" cy="5837238"/>
          </a:xfrm>
        </p:spPr>
        <p:txBody>
          <a:bodyPr>
            <a:noAutofit/>
          </a:bodyPr>
          <a:lstStyle/>
          <a:p>
            <a:pPr algn="just">
              <a:lnSpc>
                <a:spcPct val="150000"/>
              </a:lnSpc>
            </a:pPr>
            <a:r>
              <a:rPr lang="en-US" sz="2400" dirty="0" smtClean="0">
                <a:latin typeface="Times New Roman" pitchFamily="18" charset="0"/>
                <a:cs typeface="Times New Roman" pitchFamily="18" charset="0"/>
              </a:rPr>
              <a:t>To help SMEs flourish in international trade markets, the Ministry of Small Scale Industries (SSI) runs a scheme for technology up gradation of Small Scale Industries.</a:t>
            </a:r>
          </a:p>
          <a:p>
            <a:pPr algn="just">
              <a:lnSpc>
                <a:spcPct val="150000"/>
              </a:lnSpc>
            </a:pPr>
            <a:r>
              <a:rPr lang="en-US" sz="2400" dirty="0" smtClean="0">
                <a:latin typeface="Times New Roman" pitchFamily="18" charset="0"/>
                <a:cs typeface="Times New Roman" pitchFamily="18" charset="0"/>
              </a:rPr>
              <a:t>It aims at facilitating technology </a:t>
            </a:r>
            <a:r>
              <a:rPr lang="en-US" sz="2400" dirty="0" err="1" smtClean="0">
                <a:latin typeface="Times New Roman" pitchFamily="18" charset="0"/>
                <a:cs typeface="Times New Roman" pitchFamily="18" charset="0"/>
              </a:rPr>
              <a:t>upgradation</a:t>
            </a:r>
            <a:r>
              <a:rPr lang="en-US" sz="2400" dirty="0" smtClean="0">
                <a:latin typeface="Times New Roman" pitchFamily="18" charset="0"/>
                <a:cs typeface="Times New Roman" pitchFamily="18" charset="0"/>
              </a:rPr>
              <a:t> by providing upfront capital subsidy</a:t>
            </a:r>
          </a:p>
          <a:p>
            <a:pPr algn="just">
              <a:lnSpc>
                <a:spcPct val="150000"/>
              </a:lnSpc>
            </a:pPr>
            <a:r>
              <a:rPr lang="en-US" sz="2400" dirty="0" smtClean="0">
                <a:latin typeface="Times New Roman" pitchFamily="18" charset="0"/>
                <a:cs typeface="Times New Roman" pitchFamily="18" charset="0"/>
              </a:rPr>
              <a:t>Stand-Up India Scheme Features. Subsidy to Beneficiaries Under the Central-Sector Scheme of Special Central Assistance to the Scheduled Castes Sub Plan, the Below Poverty Line (BPL) Beneficiaries are eligible for subsidy at 10,000/- or 50% of the unit cost, whichever is less.</a:t>
            </a:r>
          </a:p>
          <a:p>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IN" sz="2800" b="1" u="sng" dirty="0" smtClean="0">
                <a:latin typeface="Times New Roman" pitchFamily="18" charset="0"/>
                <a:cs typeface="Times New Roman" pitchFamily="18" charset="0"/>
              </a:rPr>
              <a:t>SSI Units</a:t>
            </a:r>
          </a:p>
        </p:txBody>
      </p:sp>
      <p:sp>
        <p:nvSpPr>
          <p:cNvPr id="3" name="Content Placeholder 2"/>
          <p:cNvSpPr>
            <a:spLocks noGrp="1"/>
          </p:cNvSpPr>
          <p:nvPr>
            <p:ph idx="1"/>
          </p:nvPr>
        </p:nvSpPr>
        <p:spPr/>
        <p:txBody>
          <a:bodyPr>
            <a:normAutofit/>
          </a:bodyPr>
          <a:lstStyle/>
          <a:p>
            <a:pPr marL="0" indent="0">
              <a:lnSpc>
                <a:spcPct val="150000"/>
              </a:lnSpc>
              <a:buNone/>
            </a:pPr>
            <a:r>
              <a:rPr lang="en-IN" sz="2400" u="sng" dirty="0" smtClean="0">
                <a:latin typeface="Times New Roman" pitchFamily="18" charset="0"/>
                <a:cs typeface="Times New Roman" pitchFamily="18" charset="0"/>
              </a:rPr>
              <a:t>SSI Units</a:t>
            </a:r>
          </a:p>
          <a:p>
            <a:pPr marL="0" indent="0">
              <a:lnSpc>
                <a:spcPct val="150000"/>
              </a:lnSpc>
              <a:buNone/>
            </a:pPr>
            <a:r>
              <a:rPr lang="en-IN" sz="2400" dirty="0" smtClean="0">
                <a:latin typeface="Times New Roman" pitchFamily="18" charset="0"/>
                <a:cs typeface="Times New Roman" pitchFamily="18" charset="0"/>
              </a:rPr>
              <a:t>A unit whose turnover was less that Rs4 </a:t>
            </a:r>
            <a:r>
              <a:rPr lang="en-IN" sz="2400" dirty="0" err="1" smtClean="0">
                <a:latin typeface="Times New Roman" pitchFamily="18" charset="0"/>
                <a:cs typeface="Times New Roman" pitchFamily="18" charset="0"/>
              </a:rPr>
              <a:t>crores</a:t>
            </a:r>
            <a:r>
              <a:rPr lang="en-IN" sz="2400" dirty="0" smtClean="0">
                <a:latin typeface="Times New Roman" pitchFamily="18" charset="0"/>
                <a:cs typeface="Times New Roman" pitchFamily="18" charset="0"/>
              </a:rPr>
              <a:t> in the pervious year is entitled to full exemption up to rs150 </a:t>
            </a:r>
            <a:r>
              <a:rPr lang="en-IN" sz="2400" dirty="0" err="1" smtClean="0">
                <a:latin typeface="Times New Roman" pitchFamily="18" charset="0"/>
                <a:cs typeface="Times New Roman" pitchFamily="18" charset="0"/>
              </a:rPr>
              <a:t>lakhs</a:t>
            </a:r>
            <a:r>
              <a:rPr lang="en-IN" sz="2400" dirty="0" smtClean="0">
                <a:latin typeface="Times New Roman" pitchFamily="18" charset="0"/>
                <a:cs typeface="Times New Roman" pitchFamily="18" charset="0"/>
              </a:rPr>
              <a:t> in the current financial year. An SSI unit can avail </a:t>
            </a:r>
            <a:r>
              <a:rPr lang="en-IN" sz="2400" dirty="0" err="1" smtClean="0">
                <a:latin typeface="Times New Roman" pitchFamily="18" charset="0"/>
                <a:cs typeface="Times New Roman" pitchFamily="18" charset="0"/>
              </a:rPr>
              <a:t>Cen</a:t>
            </a:r>
            <a:r>
              <a:rPr lang="en-IN" sz="2400" dirty="0" smtClean="0">
                <a:latin typeface="Times New Roman" pitchFamily="18" charset="0"/>
                <a:cs typeface="Times New Roman" pitchFamily="18" charset="0"/>
              </a:rPr>
              <a:t> vat  credit on input and input services only after it starts paying duty.</a:t>
            </a:r>
          </a:p>
          <a:p>
            <a:pPr>
              <a:lnSpc>
                <a:spcPct val="150000"/>
              </a:lnSpc>
            </a:pP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WOMEN ENTREPRENEURSHIP</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lnSpc>
                <a:spcPct val="150000"/>
              </a:lnSpc>
            </a:pPr>
            <a:r>
              <a:rPr lang="en-US" dirty="0" smtClean="0">
                <a:latin typeface="Times New Roman" pitchFamily="18" charset="0"/>
                <a:cs typeface="Times New Roman" pitchFamily="18" charset="0"/>
              </a:rPr>
              <a:t>Women entrepreneur is any women who organizes and manages any enterprise, especially a business. ... As women enter the workforce in ever-greater numbers, they gain professional experience, and managerial skills, both necessary to be successful entrepreneurs.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Importance of Women Entrepreneur</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1"/>
            <a:ext cx="8001000" cy="2514599"/>
          </a:xfrm>
        </p:spPr>
        <p:txBody>
          <a:bodyPr>
            <a:normAutofit fontScale="62500" lnSpcReduction="20000"/>
          </a:bodyPr>
          <a:lstStyle/>
          <a:p>
            <a:pPr algn="just">
              <a:lnSpc>
                <a:spcPct val="150000"/>
              </a:lnSpc>
            </a:pPr>
            <a:r>
              <a:rPr lang="en-US" dirty="0" smtClean="0">
                <a:latin typeface="Times New Roman" pitchFamily="18" charset="0"/>
                <a:cs typeface="Times New Roman" pitchFamily="18" charset="0"/>
              </a:rPr>
              <a:t>By supporting programs that help women learn about the world of entrepreneurship, connect them with successful female entrepreneurs, and helping them find access to high-quality credit sources, women can build strong businesses, solidify their position in the global economy and local business world, and gradually build </a:t>
            </a:r>
            <a:endParaRPr lang="en-US" dirty="0">
              <a:latin typeface="Times New Roman" pitchFamily="18" charset="0"/>
              <a:cs typeface="Times New Roman" pitchFamily="18" charset="0"/>
            </a:endParaRPr>
          </a:p>
        </p:txBody>
      </p:sp>
      <p:sp>
        <p:nvSpPr>
          <p:cNvPr id="4" name="Rectangle 3"/>
          <p:cNvSpPr/>
          <p:nvPr/>
        </p:nvSpPr>
        <p:spPr>
          <a:xfrm>
            <a:off x="838200" y="4114800"/>
            <a:ext cx="7315200" cy="2277547"/>
          </a:xfrm>
          <a:prstGeom prst="rect">
            <a:avLst/>
          </a:prstGeom>
        </p:spPr>
        <p:txBody>
          <a:bodyPr wrap="square">
            <a:spAutoFit/>
          </a:bodyPr>
          <a:lstStyle/>
          <a:p>
            <a:pPr algn="just"/>
            <a:r>
              <a:rPr lang="en-US" sz="2400" b="1" dirty="0">
                <a:latin typeface="Times New Roman" pitchFamily="18" charset="0"/>
                <a:cs typeface="Times New Roman" pitchFamily="18" charset="0"/>
              </a:rPr>
              <a:t>Functions of Women Entrepreneurs:</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800" dirty="0">
                <a:latin typeface="Times New Roman" pitchFamily="18" charset="0"/>
                <a:cs typeface="Times New Roman" pitchFamily="18" charset="0"/>
              </a:rPr>
              <a:t>	</a:t>
            </a:r>
            <a:r>
              <a:rPr lang="en-US" dirty="0">
                <a:latin typeface="Times New Roman" pitchFamily="18" charset="0"/>
                <a:cs typeface="Times New Roman" pitchFamily="18" charset="0"/>
              </a:rPr>
              <a:t>Exploration of the prospects of starting a new </a:t>
            </a:r>
            <a:r>
              <a:rPr lang="en-US" dirty="0" smtClean="0">
                <a:latin typeface="Times New Roman" pitchFamily="18" charset="0"/>
                <a:cs typeface="Times New Roman" pitchFamily="18" charset="0"/>
              </a:rPr>
              <a:t>                             business </a:t>
            </a:r>
            <a:r>
              <a:rPr lang="en-US" dirty="0">
                <a:latin typeface="Times New Roman" pitchFamily="18" charset="0"/>
                <a:cs typeface="Times New Roman" pitchFamily="18" charset="0"/>
              </a:rPr>
              <a:t>enterprise. Undertaking of risks and the handling of </a:t>
            </a:r>
            <a:r>
              <a:rPr lang="en-US" dirty="0" smtClean="0">
                <a:latin typeface="Times New Roman" pitchFamily="18" charset="0"/>
                <a:cs typeface="Times New Roman" pitchFamily="18" charset="0"/>
              </a:rPr>
              <a:t>                      economic </a:t>
            </a:r>
            <a:r>
              <a:rPr lang="en-US" dirty="0">
                <a:latin typeface="Times New Roman" pitchFamily="18" charset="0"/>
                <a:cs typeface="Times New Roman" pitchFamily="18" charset="0"/>
              </a:rPr>
              <a:t>uncertainties involved in business. Introduction </a:t>
            </a:r>
            <a:r>
              <a:rPr lang="en-US" dirty="0" smtClean="0">
                <a:latin typeface="Times New Roman" pitchFamily="18" charset="0"/>
                <a:cs typeface="Times New Roman" pitchFamily="18" charset="0"/>
              </a:rPr>
              <a:t>of                     innovations  or </a:t>
            </a:r>
            <a:r>
              <a:rPr lang="en-US" dirty="0">
                <a:latin typeface="Times New Roman" pitchFamily="18" charset="0"/>
                <a:cs typeface="Times New Roman" pitchFamily="18" charset="0"/>
              </a:rPr>
              <a:t>imitation of innovations. Coordination</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administration and </a:t>
            </a:r>
            <a:r>
              <a:rPr lang="en-US" dirty="0" smtClean="0">
                <a:latin typeface="Times New Roman" pitchFamily="18" charset="0"/>
                <a:cs typeface="Times New Roman" pitchFamily="18" charset="0"/>
              </a:rPr>
              <a:t>control. Supervision </a:t>
            </a:r>
            <a:r>
              <a:rPr lang="en-US" dirty="0">
                <a:latin typeface="Times New Roman" pitchFamily="18" charset="0"/>
                <a:cs typeface="Times New Roman" pitchFamily="18" charset="0"/>
              </a:rPr>
              <a:t>and leadership.</a:t>
            </a:r>
            <a:br>
              <a:rPr lang="en-US" dirty="0">
                <a:latin typeface="Times New Roman" pitchFamily="18" charset="0"/>
                <a:cs typeface="Times New Roman" pitchFamily="18" charset="0"/>
              </a:rPr>
            </a:b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WOMEN EDP</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181600"/>
          </a:xfrm>
        </p:spPr>
        <p:txBody>
          <a:bodyPr>
            <a:normAutofit fontScale="62500" lnSpcReduction="20000"/>
          </a:bodyPr>
          <a:lstStyle/>
          <a:p>
            <a:pPr>
              <a:lnSpc>
                <a:spcPct val="170000"/>
              </a:lnSpc>
            </a:pPr>
            <a:r>
              <a:rPr lang="en-US" dirty="0" smtClean="0">
                <a:latin typeface="Times New Roman" pitchFamily="18" charset="0"/>
                <a:cs typeface="Times New Roman" pitchFamily="18" charset="0"/>
              </a:rPr>
              <a:t>Planning. Planning is the basic managerial </a:t>
            </a:r>
            <a:r>
              <a:rPr lang="en-US" b="1" dirty="0" smtClean="0">
                <a:latin typeface="Times New Roman" pitchFamily="18" charset="0"/>
                <a:cs typeface="Times New Roman" pitchFamily="18" charset="0"/>
              </a:rPr>
              <a:t>function</a:t>
            </a:r>
            <a:r>
              <a:rPr lang="en-US" dirty="0" smtClean="0">
                <a:latin typeface="Times New Roman" pitchFamily="18" charset="0"/>
                <a:cs typeface="Times New Roman" pitchFamily="18" charset="0"/>
              </a:rPr>
              <a:t> of a </a:t>
            </a:r>
            <a:r>
              <a:rPr lang="en-US" b="1" dirty="0" smtClean="0">
                <a:latin typeface="Times New Roman" pitchFamily="18" charset="0"/>
                <a:cs typeface="Times New Roman" pitchFamily="18" charset="0"/>
              </a:rPr>
              <a:t>woman entrepreneur</a:t>
            </a:r>
            <a:r>
              <a:rPr lang="en-US" dirty="0" smtClean="0">
                <a:latin typeface="Times New Roman" pitchFamily="18" charset="0"/>
                <a:cs typeface="Times New Roman" pitchFamily="18" charset="0"/>
              </a:rPr>
              <a:t>. </a:t>
            </a:r>
          </a:p>
          <a:p>
            <a:pPr>
              <a:lnSpc>
                <a:spcPct val="170000"/>
              </a:lnSpc>
            </a:pPr>
            <a:r>
              <a:rPr lang="en-US" dirty="0" smtClean="0">
                <a:latin typeface="Times New Roman" pitchFamily="18" charset="0"/>
                <a:cs typeface="Times New Roman" pitchFamily="18" charset="0"/>
              </a:rPr>
              <a:t>Organizing. Every </a:t>
            </a:r>
            <a:r>
              <a:rPr lang="en-US" b="1" dirty="0" smtClean="0">
                <a:latin typeface="Times New Roman" pitchFamily="18" charset="0"/>
                <a:cs typeface="Times New Roman" pitchFamily="18" charset="0"/>
              </a:rPr>
              <a:t>woman entrepreneur</a:t>
            </a:r>
            <a:r>
              <a:rPr lang="en-US" dirty="0" smtClean="0">
                <a:latin typeface="Times New Roman" pitchFamily="18" charset="0"/>
                <a:cs typeface="Times New Roman" pitchFamily="18" charset="0"/>
              </a:rPr>
              <a:t> needs personnel to look at the different aspects of the enterprise. </a:t>
            </a:r>
          </a:p>
          <a:p>
            <a:pPr>
              <a:lnSpc>
                <a:spcPct val="170000"/>
              </a:lnSpc>
            </a:pPr>
            <a:r>
              <a:rPr lang="en-US" dirty="0" smtClean="0">
                <a:latin typeface="Times New Roman" pitchFamily="18" charset="0"/>
                <a:cs typeface="Times New Roman" pitchFamily="18" charset="0"/>
              </a:rPr>
              <a:t>Staffing: </a:t>
            </a:r>
          </a:p>
          <a:p>
            <a:pPr>
              <a:lnSpc>
                <a:spcPct val="170000"/>
              </a:lnSpc>
            </a:pPr>
            <a:r>
              <a:rPr lang="en-US" dirty="0" smtClean="0">
                <a:latin typeface="Times New Roman" pitchFamily="18" charset="0"/>
                <a:cs typeface="Times New Roman" pitchFamily="18" charset="0"/>
              </a:rPr>
              <a:t>Directing. </a:t>
            </a:r>
          </a:p>
          <a:p>
            <a:pPr>
              <a:lnSpc>
                <a:spcPct val="170000"/>
              </a:lnSpc>
            </a:pPr>
            <a:r>
              <a:rPr lang="en-US" dirty="0" smtClean="0">
                <a:latin typeface="Times New Roman" pitchFamily="18" charset="0"/>
                <a:cs typeface="Times New Roman" pitchFamily="18" charset="0"/>
              </a:rPr>
              <a:t>Leadership.</a:t>
            </a:r>
          </a:p>
          <a:p>
            <a:pPr>
              <a:lnSpc>
                <a:spcPct val="170000"/>
              </a:lnSpc>
            </a:pPr>
            <a:r>
              <a:rPr lang="en-US" dirty="0" smtClean="0">
                <a:latin typeface="Times New Roman" pitchFamily="18" charset="0"/>
                <a:cs typeface="Times New Roman" pitchFamily="18" charset="0"/>
              </a:rPr>
              <a:t>Motivation. </a:t>
            </a:r>
          </a:p>
          <a:p>
            <a:pPr>
              <a:lnSpc>
                <a:spcPct val="170000"/>
              </a:lnSpc>
            </a:pPr>
            <a:r>
              <a:rPr lang="en-US" dirty="0" smtClean="0">
                <a:latin typeface="Times New Roman" pitchFamily="18" charset="0"/>
                <a:cs typeface="Times New Roman" pitchFamily="18" charset="0"/>
              </a:rPr>
              <a:t>Supervision: </a:t>
            </a:r>
          </a:p>
          <a:p>
            <a:pPr>
              <a:lnSpc>
                <a:spcPct val="170000"/>
              </a:lnSpc>
            </a:pPr>
            <a:r>
              <a:rPr lang="en-US" dirty="0" smtClean="0">
                <a:latin typeface="Times New Roman" pitchFamily="18" charset="0"/>
                <a:cs typeface="Times New Roman" pitchFamily="18" charset="0"/>
              </a:rPr>
              <a:t>Coordination.</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Development Initiatives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fontAlgn="base"/>
            <a:r>
              <a:rPr lang="en-US" b="1" dirty="0" smtClean="0">
                <a:latin typeface="Times New Roman" pitchFamily="18" charset="0"/>
                <a:cs typeface="Times New Roman" pitchFamily="18" charset="0"/>
              </a:rPr>
              <a:t>Development Initiatives:</a:t>
            </a:r>
            <a:endParaRPr lang="en-US" dirty="0" smtClean="0">
              <a:latin typeface="Times New Roman" pitchFamily="18" charset="0"/>
              <a:cs typeface="Times New Roman" pitchFamily="18" charset="0"/>
            </a:endParaRPr>
          </a:p>
          <a:p>
            <a:pPr algn="just" fontAlgn="base"/>
            <a:r>
              <a:rPr lang="en-US" dirty="0" smtClean="0">
                <a:latin typeface="Times New Roman" pitchFamily="18" charset="0"/>
                <a:cs typeface="Times New Roman" pitchFamily="18" charset="0"/>
              </a:rPr>
              <a:t>As far back as 1954, recognizing the presence of women as a distinct group with special needs, the State—at the Union and State levels—introduced a number of </a:t>
            </a:r>
            <a:r>
              <a:rPr lang="en-US" dirty="0" err="1" smtClean="0">
                <a:latin typeface="Times New Roman" pitchFamily="18" charset="0"/>
                <a:cs typeface="Times New Roman" pitchFamily="18" charset="0"/>
              </a:rPr>
              <a:t>programmes</a:t>
            </a:r>
            <a:r>
              <a:rPr lang="en-US" dirty="0" smtClean="0">
                <a:latin typeface="Times New Roman" pitchFamily="18" charset="0"/>
                <a:cs typeface="Times New Roman" pitchFamily="18" charset="0"/>
              </a:rPr>
              <a:t> that were basically social welfare and health schemes targeted at motherhood, family care, child welfare, etc.</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Traits of women entrepreneurs: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4000" dirty="0" smtClean="0">
                <a:latin typeface="Times New Roman" pitchFamily="18" charset="0"/>
                <a:cs typeface="Times New Roman" pitchFamily="18" charset="0"/>
              </a:rPr>
              <a:t>Imagination:</a:t>
            </a:r>
          </a:p>
          <a:p>
            <a:r>
              <a:rPr lang="en-US" sz="4000" dirty="0" smtClean="0">
                <a:latin typeface="Times New Roman" pitchFamily="18" charset="0"/>
                <a:cs typeface="Times New Roman" pitchFamily="18" charset="0"/>
              </a:rPr>
              <a:t>Attribute to Work Hard</a:t>
            </a:r>
          </a:p>
          <a:p>
            <a:r>
              <a:rPr lang="en-US" sz="4000" dirty="0" smtClean="0">
                <a:latin typeface="Times New Roman" pitchFamily="18" charset="0"/>
                <a:cs typeface="Times New Roman" pitchFamily="18" charset="0"/>
              </a:rPr>
              <a:t> Persistence</a:t>
            </a:r>
          </a:p>
          <a:p>
            <a:r>
              <a:rPr lang="en-US" sz="4000" dirty="0" smtClean="0">
                <a:latin typeface="Times New Roman" pitchFamily="18" charset="0"/>
                <a:cs typeface="Times New Roman" pitchFamily="18" charset="0"/>
              </a:rPr>
              <a:t>Ability and Desire to Take Risk</a:t>
            </a:r>
            <a:endParaRPr lang="en-US"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0"/>
          </a:xfrm>
        </p:spPr>
        <p:txBody>
          <a:bodyPr>
            <a:normAutofit/>
          </a:bodyPr>
          <a:lstStyle/>
          <a:p>
            <a:r>
              <a:rPr lang="en-IN" sz="2800" b="1" dirty="0" smtClean="0">
                <a:latin typeface="Times New Roman" pitchFamily="18" charset="0"/>
                <a:cs typeface="Times New Roman" pitchFamily="18" charset="0"/>
              </a:rPr>
              <a:t>Steps in setting up of SSI units </a:t>
            </a:r>
            <a:br>
              <a:rPr lang="en-IN" sz="2800" b="1" dirty="0" smtClean="0">
                <a:latin typeface="Times New Roman" pitchFamily="18" charset="0"/>
                <a:cs typeface="Times New Roman" pitchFamily="18" charset="0"/>
              </a:rPr>
            </a:br>
            <a:r>
              <a:rPr lang="en-IN" sz="2800" b="1" dirty="0" smtClean="0">
                <a:latin typeface="Times New Roman" pitchFamily="18" charset="0"/>
                <a:cs typeface="Times New Roman" pitchFamily="18" charset="0"/>
              </a:rPr>
              <a:t>The steps insetting up a small unit are as follows:</a:t>
            </a:r>
            <a:br>
              <a:rPr lang="en-IN" sz="2800" b="1" dirty="0" smtClean="0">
                <a:latin typeface="Times New Roman" pitchFamily="18" charset="0"/>
                <a:cs typeface="Times New Roman" pitchFamily="18" charset="0"/>
              </a:rPr>
            </a:br>
            <a:endParaRPr lang="en-US" sz="2800" dirty="0"/>
          </a:p>
        </p:txBody>
      </p:sp>
      <p:sp>
        <p:nvSpPr>
          <p:cNvPr id="3" name="Content Placeholder 2"/>
          <p:cNvSpPr>
            <a:spLocks noGrp="1"/>
          </p:cNvSpPr>
          <p:nvPr>
            <p:ph idx="1"/>
          </p:nvPr>
        </p:nvSpPr>
        <p:spPr/>
        <p:txBody>
          <a:bodyPr>
            <a:normAutofit fontScale="92500" lnSpcReduction="10000"/>
          </a:bodyPr>
          <a:lstStyle/>
          <a:p>
            <a:pPr marL="514350" indent="-514350">
              <a:lnSpc>
                <a:spcPct val="150000"/>
              </a:lnSpc>
              <a:buFont typeface="+mj-lt"/>
              <a:buAutoNum type="arabicPeriod"/>
            </a:pPr>
            <a:r>
              <a:rPr lang="en-IN" sz="2400" dirty="0" smtClean="0">
                <a:latin typeface="Times New Roman" pitchFamily="18" charset="0"/>
                <a:cs typeface="Times New Roman" pitchFamily="18" charset="0"/>
              </a:rPr>
              <a:t>Analysing strengths, weaknesses</a:t>
            </a:r>
          </a:p>
          <a:p>
            <a:pPr marL="514350" indent="-514350">
              <a:lnSpc>
                <a:spcPct val="150000"/>
              </a:lnSpc>
              <a:buFont typeface="+mj-lt"/>
              <a:buAutoNum type="arabicPeriod"/>
            </a:pPr>
            <a:r>
              <a:rPr lang="en-IN" sz="2400" dirty="0" smtClean="0">
                <a:latin typeface="Times New Roman" pitchFamily="18" charset="0"/>
                <a:cs typeface="Times New Roman" pitchFamily="18" charset="0"/>
              </a:rPr>
              <a:t>Availability of own money</a:t>
            </a:r>
          </a:p>
          <a:p>
            <a:pPr marL="514350" indent="-514350">
              <a:lnSpc>
                <a:spcPct val="150000"/>
              </a:lnSpc>
              <a:buFont typeface="+mj-lt"/>
              <a:buAutoNum type="arabicPeriod"/>
            </a:pPr>
            <a:r>
              <a:rPr lang="en-IN" sz="2400" dirty="0" smtClean="0">
                <a:latin typeface="Times New Roman" pitchFamily="18" charset="0"/>
                <a:cs typeface="Times New Roman" pitchFamily="18" charset="0"/>
              </a:rPr>
              <a:t>Scanning of business environment</a:t>
            </a:r>
          </a:p>
          <a:p>
            <a:pPr marL="514350" indent="-514350">
              <a:lnSpc>
                <a:spcPct val="150000"/>
              </a:lnSpc>
              <a:buFont typeface="+mj-lt"/>
              <a:buAutoNum type="arabicPeriod"/>
            </a:pPr>
            <a:r>
              <a:rPr lang="en-IN" sz="2400" dirty="0" smtClean="0">
                <a:latin typeface="Times New Roman" pitchFamily="18" charset="0"/>
                <a:cs typeface="Times New Roman" pitchFamily="18" charset="0"/>
              </a:rPr>
              <a:t>Training</a:t>
            </a:r>
          </a:p>
          <a:p>
            <a:pPr marL="514350" indent="-514350">
              <a:lnSpc>
                <a:spcPct val="150000"/>
              </a:lnSpc>
              <a:buFont typeface="+mj-lt"/>
              <a:buAutoNum type="arabicPeriod"/>
            </a:pPr>
            <a:r>
              <a:rPr lang="en-IN" sz="2400" dirty="0" smtClean="0">
                <a:latin typeface="Times New Roman" pitchFamily="18" charset="0"/>
                <a:cs typeface="Times New Roman" pitchFamily="18" charset="0"/>
              </a:rPr>
              <a:t>Product selection</a:t>
            </a:r>
          </a:p>
          <a:p>
            <a:pPr marL="514350" indent="-514350">
              <a:lnSpc>
                <a:spcPct val="150000"/>
              </a:lnSpc>
              <a:buFont typeface="+mj-lt"/>
              <a:buAutoNum type="arabicPeriod"/>
            </a:pPr>
            <a:r>
              <a:rPr lang="en-IN" sz="2400" dirty="0" smtClean="0">
                <a:latin typeface="Times New Roman" pitchFamily="18" charset="0"/>
                <a:cs typeface="Times New Roman" pitchFamily="18" charset="0"/>
              </a:rPr>
              <a:t>Market survey</a:t>
            </a:r>
          </a:p>
          <a:p>
            <a:pPr marL="514350" indent="-514350">
              <a:lnSpc>
                <a:spcPct val="150000"/>
              </a:lnSpc>
              <a:buFont typeface="+mj-lt"/>
              <a:buAutoNum type="arabicPeriod"/>
            </a:pPr>
            <a:r>
              <a:rPr lang="en-IN" sz="2400" dirty="0" smtClean="0">
                <a:latin typeface="Times New Roman" pitchFamily="18" charset="0"/>
                <a:cs typeface="Times New Roman" pitchFamily="18" charset="0"/>
              </a:rPr>
              <a:t>Selection of form of ownership/organisation.</a:t>
            </a:r>
          </a:p>
          <a:p>
            <a:pPr marL="514350" indent="-514350">
              <a:lnSpc>
                <a:spcPct val="150000"/>
              </a:lnSpc>
              <a:buFont typeface="+mj-lt"/>
              <a:buAutoNum type="arabicPeriod"/>
            </a:pPr>
            <a:r>
              <a:rPr lang="en-IN" sz="2400" dirty="0" smtClean="0">
                <a:latin typeface="Times New Roman" pitchFamily="18" charset="0"/>
                <a:cs typeface="Times New Roman" pitchFamily="18" charset="0"/>
              </a:rPr>
              <a:t>Decision to be self-employed</a:t>
            </a:r>
          </a:p>
          <a:p>
            <a:pPr marL="514350" indent="-514350">
              <a:lnSpc>
                <a:spcPct val="150000"/>
              </a:lnSpc>
              <a:buFont typeface="+mj-lt"/>
              <a:buAutoNum type="arabicPeriod"/>
            </a:pP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IN" sz="2800" b="1" dirty="0" smtClean="0">
                <a:latin typeface="Times New Roman" pitchFamily="18" charset="0"/>
                <a:cs typeface="Times New Roman" pitchFamily="18" charset="0"/>
              </a:rPr>
              <a:t>Problems of entrepreneur</a:t>
            </a:r>
            <a:endParaRPr lang="en-US" sz="2800" b="1" dirty="0"/>
          </a:p>
        </p:txBody>
      </p:sp>
      <p:sp>
        <p:nvSpPr>
          <p:cNvPr id="3" name="Content Placeholder 2"/>
          <p:cNvSpPr>
            <a:spLocks noGrp="1"/>
          </p:cNvSpPr>
          <p:nvPr>
            <p:ph idx="1"/>
          </p:nvPr>
        </p:nvSpPr>
        <p:spPr>
          <a:xfrm>
            <a:off x="484909" y="990600"/>
            <a:ext cx="8229600" cy="5791200"/>
          </a:xfrm>
        </p:spPr>
        <p:txBody>
          <a:bodyPr>
            <a:normAutofit fontScale="40000" lnSpcReduction="20000"/>
          </a:bodyPr>
          <a:lstStyle/>
          <a:p>
            <a:pPr marL="914400" indent="-914400">
              <a:lnSpc>
                <a:spcPct val="170000"/>
              </a:lnSpc>
              <a:buNone/>
            </a:pPr>
            <a:r>
              <a:rPr lang="en-IN" sz="5100" dirty="0" smtClean="0">
                <a:latin typeface="Times New Roman" pitchFamily="18" charset="0"/>
                <a:cs typeface="Times New Roman" pitchFamily="18" charset="0"/>
              </a:rPr>
              <a:t>The top 10 challenges faced by entrepreneur's today : solved</a:t>
            </a:r>
          </a:p>
          <a:p>
            <a:pPr marL="914400" indent="-914400">
              <a:lnSpc>
                <a:spcPct val="170000"/>
              </a:lnSpc>
              <a:buFont typeface="+mj-lt"/>
              <a:buAutoNum type="arabicPeriod"/>
            </a:pPr>
            <a:r>
              <a:rPr lang="en-IN" sz="5100" dirty="0" smtClean="0">
                <a:latin typeface="Times New Roman" pitchFamily="18" charset="0"/>
                <a:cs typeface="Times New Roman" pitchFamily="18" charset="0"/>
              </a:rPr>
              <a:t>Cash flow management. The challenge cash flow is essential to small business survival yet many entrepreneurs struggle to pay the bills while they're waiting for checks to arrive</a:t>
            </a:r>
          </a:p>
          <a:p>
            <a:pPr marL="914400" indent="-914400">
              <a:lnSpc>
                <a:spcPct val="170000"/>
              </a:lnSpc>
              <a:buFont typeface="+mj-lt"/>
              <a:buAutoNum type="arabicPeriod"/>
            </a:pPr>
            <a:r>
              <a:rPr lang="en-IN" sz="5100" dirty="0" smtClean="0">
                <a:latin typeface="Times New Roman" pitchFamily="18" charset="0"/>
                <a:cs typeface="Times New Roman" pitchFamily="18" charset="0"/>
              </a:rPr>
              <a:t>Hiring employees</a:t>
            </a:r>
          </a:p>
          <a:p>
            <a:pPr marL="914400" indent="-914400">
              <a:lnSpc>
                <a:spcPct val="170000"/>
              </a:lnSpc>
              <a:buFont typeface="+mj-lt"/>
              <a:buAutoNum type="arabicPeriod"/>
            </a:pPr>
            <a:r>
              <a:rPr lang="en-IN" sz="5100" dirty="0" smtClean="0">
                <a:latin typeface="Times New Roman" pitchFamily="18" charset="0"/>
                <a:cs typeface="Times New Roman" pitchFamily="18" charset="0"/>
              </a:rPr>
              <a:t>Time management </a:t>
            </a:r>
          </a:p>
          <a:p>
            <a:pPr marL="914400" indent="-914400">
              <a:lnSpc>
                <a:spcPct val="170000"/>
              </a:lnSpc>
              <a:buFont typeface="+mj-lt"/>
              <a:buAutoNum type="arabicPeriod"/>
            </a:pPr>
            <a:r>
              <a:rPr lang="en-IN" sz="5100" dirty="0" smtClean="0">
                <a:latin typeface="Times New Roman" pitchFamily="18" charset="0"/>
                <a:cs typeface="Times New Roman" pitchFamily="18" charset="0"/>
              </a:rPr>
              <a:t>Delegating tasks.</a:t>
            </a:r>
          </a:p>
          <a:p>
            <a:pPr marL="914400" indent="-914400">
              <a:lnSpc>
                <a:spcPct val="170000"/>
              </a:lnSpc>
              <a:buFont typeface="+mj-lt"/>
              <a:buAutoNum type="arabicPeriod"/>
            </a:pPr>
            <a:r>
              <a:rPr lang="en-IN" sz="5100" dirty="0" smtClean="0">
                <a:latin typeface="Times New Roman" pitchFamily="18" charset="0"/>
                <a:cs typeface="Times New Roman" pitchFamily="18" charset="0"/>
              </a:rPr>
              <a:t>Choosing what to sell</a:t>
            </a:r>
          </a:p>
          <a:p>
            <a:pPr marL="914400" indent="-914400">
              <a:lnSpc>
                <a:spcPct val="170000"/>
              </a:lnSpc>
              <a:buFont typeface="+mj-lt"/>
              <a:buAutoNum type="arabicPeriod"/>
            </a:pPr>
            <a:r>
              <a:rPr lang="en-IN" sz="5100" dirty="0" smtClean="0">
                <a:latin typeface="Times New Roman" pitchFamily="18" charset="0"/>
                <a:cs typeface="Times New Roman" pitchFamily="18" charset="0"/>
              </a:rPr>
              <a:t>Marketing strategy </a:t>
            </a:r>
          </a:p>
          <a:p>
            <a:pPr marL="914400" indent="-914400">
              <a:lnSpc>
                <a:spcPct val="170000"/>
              </a:lnSpc>
              <a:buFont typeface="+mj-lt"/>
              <a:buAutoNum type="arabicPeriod"/>
            </a:pPr>
            <a:r>
              <a:rPr lang="en-IN" sz="5100" dirty="0" smtClean="0">
                <a:latin typeface="Times New Roman" pitchFamily="18" charset="0"/>
                <a:cs typeface="Times New Roman" pitchFamily="18" charset="0"/>
              </a:rPr>
              <a:t>Capital </a:t>
            </a:r>
          </a:p>
          <a:p>
            <a:pPr marL="914400" indent="-914400">
              <a:lnSpc>
                <a:spcPct val="170000"/>
              </a:lnSpc>
              <a:buFont typeface="+mj-lt"/>
              <a:buAutoNum type="arabicPeriod"/>
            </a:pPr>
            <a:r>
              <a:rPr lang="en-IN" sz="5100" dirty="0" smtClean="0">
                <a:latin typeface="Times New Roman" pitchFamily="18" charset="0"/>
                <a:cs typeface="Times New Roman" pitchFamily="18" charset="0"/>
              </a:rPr>
              <a:t>Strapped budget</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smtClean="0">
                <a:latin typeface="Times New Roman" pitchFamily="18" charset="0"/>
                <a:cs typeface="Times New Roman" pitchFamily="18" charset="0"/>
              </a:rPr>
              <a:t>Rural entrepreneurship</a:t>
            </a:r>
            <a:endParaRPr lang="en-US" sz="2800" dirty="0"/>
          </a:p>
        </p:txBody>
      </p:sp>
      <p:sp>
        <p:nvSpPr>
          <p:cNvPr id="3" name="Content Placeholder 2"/>
          <p:cNvSpPr>
            <a:spLocks noGrp="1"/>
          </p:cNvSpPr>
          <p:nvPr>
            <p:ph idx="1"/>
          </p:nvPr>
        </p:nvSpPr>
        <p:spPr/>
        <p:txBody>
          <a:bodyPr>
            <a:normAutofit fontScale="85000" lnSpcReduction="10000"/>
          </a:bodyPr>
          <a:lstStyle/>
          <a:p>
            <a:pPr algn="just">
              <a:lnSpc>
                <a:spcPct val="150000"/>
              </a:lnSpc>
              <a:buFont typeface="Wingdings" pitchFamily="2" charset="2"/>
              <a:buChar char="Ø"/>
            </a:pPr>
            <a:r>
              <a:rPr lang="en-IN" sz="2400" dirty="0" smtClean="0">
                <a:latin typeface="Times New Roman" pitchFamily="18" charset="0"/>
                <a:cs typeface="Times New Roman" pitchFamily="18" charset="0"/>
              </a:rPr>
              <a:t>Rural entrepreneurships is defined as entrepreneurship whose roots the in the rural areas but has a lot of potential to drive various endeavours in business, industry, agriculture, etc., and contribute to the economic development of the country.</a:t>
            </a:r>
          </a:p>
          <a:p>
            <a:pPr algn="just">
              <a:lnSpc>
                <a:spcPct val="150000"/>
              </a:lnSpc>
              <a:buFont typeface="Wingdings" pitchFamily="2" charset="2"/>
              <a:buChar char="Ø"/>
            </a:pPr>
            <a:r>
              <a:rPr lang="en-IN" sz="2400" dirty="0" smtClean="0">
                <a:latin typeface="Times New Roman" pitchFamily="18" charset="0"/>
                <a:cs typeface="Times New Roman" pitchFamily="18" charset="0"/>
              </a:rPr>
              <a:t>This leads to migration of people from rural to urban areas.</a:t>
            </a:r>
          </a:p>
          <a:p>
            <a:pPr algn="just">
              <a:lnSpc>
                <a:spcPct val="150000"/>
              </a:lnSpc>
              <a:buFont typeface="Wingdings" pitchFamily="2" charset="2"/>
              <a:buChar char="Ø"/>
            </a:pPr>
            <a:r>
              <a:rPr lang="en-IN" sz="2400" dirty="0" smtClean="0">
                <a:latin typeface="Times New Roman" pitchFamily="18" charset="0"/>
                <a:cs typeface="Times New Roman" pitchFamily="18" charset="0"/>
              </a:rPr>
              <a:t>Major difficulties faced by rural entrepreneurs include low level of purchasing power of rural consumer so saes volume is insufficient, lack of finance to start business, reduced profits due to completion, pricing of goods and services, financial statements are difficult to be maintained by rural entrepreneur.</a:t>
            </a:r>
          </a:p>
          <a:p>
            <a:pPr>
              <a:lnSpc>
                <a:spcPct val="150000"/>
              </a:lnSpc>
              <a:buNone/>
            </a:pP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rural development</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mj-lt"/>
              </a:rPr>
              <a:t>The basic objectives of Rural Development </a:t>
            </a:r>
            <a:r>
              <a:rPr lang="en-US" sz="2400" dirty="0" err="1" smtClean="0">
                <a:latin typeface="+mj-lt"/>
              </a:rPr>
              <a:t>Programmes</a:t>
            </a:r>
            <a:r>
              <a:rPr lang="en-US" sz="2400" dirty="0" smtClean="0">
                <a:latin typeface="+mj-lt"/>
              </a:rPr>
              <a:t> have been alleviation of poverty and unemployment through creation of basic social and economic infrastructure, provision of training to rural unemployed youth and providing employment to marginal Farmers/</a:t>
            </a:r>
            <a:r>
              <a:rPr lang="en-US" sz="2400" dirty="0" err="1" smtClean="0">
                <a:latin typeface="+mj-lt"/>
              </a:rPr>
              <a:t>Labourers</a:t>
            </a:r>
            <a:r>
              <a:rPr lang="en-US" sz="2400" dirty="0" smtClean="0">
                <a:latin typeface="+mj-lt"/>
              </a:rPr>
              <a:t> to discourage seasonal and permanent migration to </a:t>
            </a:r>
          </a:p>
          <a:p>
            <a:pPr>
              <a:lnSpc>
                <a:spcPct val="150000"/>
              </a:lnSpc>
            </a:pPr>
            <a:endParaRPr lang="en-US" sz="2400"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rural entrepreneurship</a:t>
            </a:r>
            <a:endParaRPr lang="en-US" dirty="0"/>
          </a:p>
        </p:txBody>
      </p:sp>
      <p:sp>
        <p:nvSpPr>
          <p:cNvPr id="3" name="Content Placeholder 2"/>
          <p:cNvSpPr>
            <a:spLocks noGrp="1"/>
          </p:cNvSpPr>
          <p:nvPr>
            <p:ph idx="1"/>
          </p:nvPr>
        </p:nvSpPr>
        <p:spPr>
          <a:xfrm>
            <a:off x="457200" y="1600200"/>
            <a:ext cx="8534400" cy="4525963"/>
          </a:xfrm>
        </p:spPr>
        <p:txBody>
          <a:bodyPr/>
          <a:lstStyle/>
          <a:p>
            <a:pPr algn="just"/>
            <a:r>
              <a:rPr lang="en-US" dirty="0" smtClean="0"/>
              <a:t>This type of entrepreneurship is quite prevalent in rural areas where an entrepreneur has limited resources.</a:t>
            </a:r>
          </a:p>
          <a:p>
            <a:pPr algn="just"/>
            <a:r>
              <a:rPr lang="en-US" dirty="0" smtClean="0"/>
              <a:t> It is </a:t>
            </a:r>
            <a:r>
              <a:rPr lang="en-US" dirty="0" err="1" smtClean="0"/>
              <a:t>alassified</a:t>
            </a:r>
            <a:r>
              <a:rPr lang="en-US" dirty="0" smtClean="0"/>
              <a:t> into mainly three types such as </a:t>
            </a:r>
            <a:r>
              <a:rPr lang="en-US" dirty="0" err="1" smtClean="0"/>
              <a:t>i</a:t>
            </a:r>
            <a:r>
              <a:rPr lang="en-US" dirty="0" smtClean="0"/>
              <a:t>) Partnership; ii) Private Limited Company and iii) Public Limited Company. In this case there is no individual ownership of the unit.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GOVERNMENT INCENTIVES SHEMES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lnSpc>
                <a:spcPct val="150000"/>
              </a:lnSpc>
            </a:pPr>
            <a:r>
              <a:rPr lang="en-US" sz="2800" dirty="0" smtClean="0">
                <a:latin typeface="Times New Roman" pitchFamily="18" charset="0"/>
                <a:cs typeface="Times New Roman" pitchFamily="18" charset="0"/>
              </a:rPr>
              <a:t>PRADHAN MANTRI KAUSHAL VIKAS YOJANA (PMKVY): A flagship initiative of the Ministry of Skill </a:t>
            </a:r>
            <a:r>
              <a:rPr lang="en-US" sz="2800" b="1" dirty="0" smtClean="0">
                <a:latin typeface="Times New Roman" pitchFamily="18" charset="0"/>
                <a:cs typeface="Times New Roman" pitchFamily="18" charset="0"/>
              </a:rPr>
              <a:t>Development</a:t>
            </a:r>
            <a:r>
              <a:rPr lang="en-US" sz="2800" dirty="0" smtClean="0">
                <a:latin typeface="Times New Roman" pitchFamily="18" charset="0"/>
                <a:cs typeface="Times New Roman" pitchFamily="18" charset="0"/>
              </a:rPr>
              <a:t> &amp; </a:t>
            </a:r>
            <a:r>
              <a:rPr lang="en-US" sz="2800" b="1" dirty="0" smtClean="0">
                <a:latin typeface="Times New Roman" pitchFamily="18" charset="0"/>
                <a:cs typeface="Times New Roman" pitchFamily="18" charset="0"/>
              </a:rPr>
              <a:t>Entrepreneurship</a:t>
            </a:r>
            <a:r>
              <a:rPr lang="en-US" sz="2800" dirty="0" smtClean="0">
                <a:latin typeface="Times New Roman" pitchFamily="18" charset="0"/>
                <a:cs typeface="Times New Roman" pitchFamily="18" charset="0"/>
              </a:rPr>
              <a:t> (MSDE), this is a Skill Certification initiative that aims to train youth in industry-relevant skills to enhance opportunities for livelihood creation and employability (Training and Assessment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Schemes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pPr>
              <a:lnSpc>
                <a:spcPct val="170000"/>
              </a:lnSpc>
            </a:pPr>
            <a:r>
              <a:rPr lang="en-US" dirty="0" err="1" smtClean="0">
                <a:latin typeface="Times New Roman" pitchFamily="18" charset="0"/>
                <a:cs typeface="Times New Roman" pitchFamily="18" charset="0"/>
              </a:rPr>
              <a:t>Pradhan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Mantri</a:t>
            </a:r>
            <a:r>
              <a:rPr lang="en-US" dirty="0" smtClean="0">
                <a:latin typeface="Times New Roman" pitchFamily="18" charset="0"/>
                <a:cs typeface="Times New Roman" pitchFamily="18" charset="0"/>
              </a:rPr>
              <a:t> Jan </a:t>
            </a:r>
            <a:r>
              <a:rPr lang="en-US" dirty="0" err="1" smtClean="0">
                <a:latin typeface="Times New Roman" pitchFamily="18" charset="0"/>
                <a:cs typeface="Times New Roman" pitchFamily="18" charset="0"/>
              </a:rPr>
              <a:t>Dhan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Yojana</a:t>
            </a:r>
            <a:r>
              <a:rPr lang="en-US" dirty="0" smtClean="0">
                <a:latin typeface="Times New Roman" pitchFamily="18" charset="0"/>
                <a:cs typeface="Times New Roman" pitchFamily="18" charset="0"/>
              </a:rPr>
              <a:t> (PMJDY) </a:t>
            </a:r>
          </a:p>
          <a:p>
            <a:pPr>
              <a:lnSpc>
                <a:spcPct val="170000"/>
              </a:lnSpc>
            </a:pPr>
            <a:r>
              <a:rPr lang="en-US" dirty="0" smtClean="0">
                <a:latin typeface="Times New Roman" pitchFamily="18" charset="0"/>
                <a:cs typeface="Times New Roman" pitchFamily="18" charset="0"/>
              </a:rPr>
              <a:t>From Jan </a:t>
            </a:r>
            <a:r>
              <a:rPr lang="en-US" dirty="0" err="1" smtClean="0">
                <a:latin typeface="Times New Roman" pitchFamily="18" charset="0"/>
                <a:cs typeface="Times New Roman" pitchFamily="18" charset="0"/>
              </a:rPr>
              <a:t>Dhan</a:t>
            </a:r>
            <a:r>
              <a:rPr lang="en-US" dirty="0" smtClean="0">
                <a:latin typeface="Times New Roman" pitchFamily="18" charset="0"/>
                <a:cs typeface="Times New Roman" pitchFamily="18" charset="0"/>
              </a:rPr>
              <a:t> to Jan </a:t>
            </a:r>
            <a:r>
              <a:rPr lang="en-US" dirty="0" err="1" smtClean="0">
                <a:latin typeface="Times New Roman" pitchFamily="18" charset="0"/>
                <a:cs typeface="Times New Roman" pitchFamily="18" charset="0"/>
              </a:rPr>
              <a:t>Suraksha</a:t>
            </a:r>
            <a:r>
              <a:rPr lang="en-US" dirty="0" smtClean="0">
                <a:latin typeface="Times New Roman" pitchFamily="18" charset="0"/>
                <a:cs typeface="Times New Roman" pitchFamily="18" charset="0"/>
              </a:rPr>
              <a:t>. </a:t>
            </a:r>
          </a:p>
          <a:p>
            <a:pPr>
              <a:lnSpc>
                <a:spcPct val="170000"/>
              </a:lnSpc>
            </a:pPr>
            <a:r>
              <a:rPr lang="en-US" dirty="0" err="1" smtClean="0">
                <a:latin typeface="Times New Roman" pitchFamily="18" charset="0"/>
                <a:cs typeface="Times New Roman" pitchFamily="18" charset="0"/>
              </a:rPr>
              <a:t>Pradhan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Mantri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Jeevan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Jyoti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Yojana</a:t>
            </a:r>
            <a:r>
              <a:rPr lang="en-US" dirty="0" smtClean="0">
                <a:latin typeface="Times New Roman" pitchFamily="18" charset="0"/>
                <a:cs typeface="Times New Roman" pitchFamily="18" charset="0"/>
              </a:rPr>
              <a:t> (PMJJBY) </a:t>
            </a:r>
          </a:p>
          <a:p>
            <a:pPr>
              <a:lnSpc>
                <a:spcPct val="170000"/>
              </a:lnSpc>
            </a:pPr>
            <a:r>
              <a:rPr lang="en-US" dirty="0" err="1" smtClean="0">
                <a:latin typeface="Times New Roman" pitchFamily="18" charset="0"/>
                <a:cs typeface="Times New Roman" pitchFamily="18" charset="0"/>
              </a:rPr>
              <a:t>Pradhan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Mantri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Suraksha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Yojana</a:t>
            </a:r>
            <a:r>
              <a:rPr lang="en-US" dirty="0" smtClean="0">
                <a:latin typeface="Times New Roman" pitchFamily="18" charset="0"/>
                <a:cs typeface="Times New Roman" pitchFamily="18" charset="0"/>
              </a:rPr>
              <a:t> (PMSBY) ...</a:t>
            </a:r>
          </a:p>
          <a:p>
            <a:pPr>
              <a:lnSpc>
                <a:spcPct val="170000"/>
              </a:lnSpc>
            </a:pPr>
            <a:r>
              <a:rPr lang="en-US" dirty="0" err="1" smtClean="0">
                <a:latin typeface="Times New Roman" pitchFamily="18" charset="0"/>
                <a:cs typeface="Times New Roman" pitchFamily="18" charset="0"/>
              </a:rPr>
              <a:t>Atal</a:t>
            </a:r>
            <a:r>
              <a:rPr lang="en-US" dirty="0" smtClean="0">
                <a:latin typeface="Times New Roman" pitchFamily="18" charset="0"/>
                <a:cs typeface="Times New Roman" pitchFamily="18" charset="0"/>
              </a:rPr>
              <a:t> Pension </a:t>
            </a:r>
            <a:r>
              <a:rPr lang="en-US" dirty="0" err="1" smtClean="0">
                <a:latin typeface="Times New Roman" pitchFamily="18" charset="0"/>
                <a:cs typeface="Times New Roman" pitchFamily="18" charset="0"/>
              </a:rPr>
              <a:t>Yojana</a:t>
            </a:r>
            <a:r>
              <a:rPr lang="en-US" dirty="0" smtClean="0">
                <a:latin typeface="Times New Roman" pitchFamily="18" charset="0"/>
                <a:cs typeface="Times New Roman" pitchFamily="18" charset="0"/>
              </a:rPr>
              <a:t> (APY) </a:t>
            </a:r>
          </a:p>
          <a:p>
            <a:pPr>
              <a:lnSpc>
                <a:spcPct val="170000"/>
              </a:lnSpc>
            </a:pPr>
            <a:r>
              <a:rPr lang="en-US" dirty="0" err="1" smtClean="0">
                <a:latin typeface="Times New Roman" pitchFamily="18" charset="0"/>
                <a:cs typeface="Times New Roman" pitchFamily="18" charset="0"/>
              </a:rPr>
              <a:t>Pradhan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Mantri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Mudra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Yojana</a:t>
            </a:r>
            <a:r>
              <a:rPr lang="en-US" dirty="0" smtClean="0">
                <a:latin typeface="Times New Roman" pitchFamily="18" charset="0"/>
                <a:cs typeface="Times New Roman" pitchFamily="18" charset="0"/>
              </a:rPr>
              <a:t>. </a:t>
            </a:r>
          </a:p>
          <a:p>
            <a:pPr>
              <a:lnSpc>
                <a:spcPct val="170000"/>
              </a:lnSpc>
            </a:pPr>
            <a:r>
              <a:rPr lang="en-US" dirty="0" smtClean="0">
                <a:latin typeface="Times New Roman" pitchFamily="18" charset="0"/>
                <a:cs typeface="Times New Roman" pitchFamily="18" charset="0"/>
              </a:rPr>
              <a:t>Stand Up India Scheme. </a:t>
            </a:r>
          </a:p>
          <a:p>
            <a:pPr>
              <a:lnSpc>
                <a:spcPct val="170000"/>
              </a:lnSpc>
            </a:pPr>
            <a:r>
              <a:rPr lang="en-US" dirty="0" err="1" smtClean="0">
                <a:latin typeface="Times New Roman" pitchFamily="18" charset="0"/>
                <a:cs typeface="Times New Roman" pitchFamily="18" charset="0"/>
              </a:rPr>
              <a:t>Pradhan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Mantri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Vandana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Yojana</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639</Words>
  <Application>Microsoft Office PowerPoint</Application>
  <PresentationFormat>On-screen Show (4:3)</PresentationFormat>
  <Paragraphs>115</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Times New Roman</vt:lpstr>
      <vt:lpstr>Wingdings</vt:lpstr>
      <vt:lpstr>Office Theme</vt:lpstr>
      <vt:lpstr>       IDHAYA COLLEGE FOR WOMEN,KUMBAKONAM      Subject  :Entrepreneurial Development Subject code :P16MBA17 Unit  : V Topic  1.Problems of entrepreneurs   2.Women Entrepreneurs    3. SSI units   4.Ruler Entrepreneurship Faculty Name :Mrs  C. Sangeetha MBA.,M.Com.M.Phil.,(Ph.D)  Assistant Professor   Department of Management   </vt:lpstr>
      <vt:lpstr>SSI Units</vt:lpstr>
      <vt:lpstr>Steps in setting up of SSI units  The steps insetting up a small unit are as follows: </vt:lpstr>
      <vt:lpstr>Problems of entrepreneur</vt:lpstr>
      <vt:lpstr>Rural entrepreneurship</vt:lpstr>
      <vt:lpstr>objectives of rural development</vt:lpstr>
      <vt:lpstr>types of rural entrepreneurship</vt:lpstr>
      <vt:lpstr>GOVERNMENT INCENTIVES SHEMES</vt:lpstr>
      <vt:lpstr> Schemes </vt:lpstr>
      <vt:lpstr>SOCIAL SECURITY SCHEMES</vt:lpstr>
      <vt:lpstr>BENEFITS OF INDUSTRIAL UNITS</vt:lpstr>
      <vt:lpstr>PowerPoint Presentation</vt:lpstr>
      <vt:lpstr>EDP</vt:lpstr>
      <vt:lpstr>Sickness of small industry</vt:lpstr>
      <vt:lpstr>What is sickness in small unit</vt:lpstr>
      <vt:lpstr>Major Causes of Sickness in Small Scale Industries </vt:lpstr>
      <vt:lpstr>Incentives </vt:lpstr>
      <vt:lpstr>Remedies for SSI </vt:lpstr>
      <vt:lpstr> Subsidies for Small Scale Industries (SSI) </vt:lpstr>
      <vt:lpstr>WOMEN ENTREPRENEURSHIP</vt:lpstr>
      <vt:lpstr>Importance of Women Entrepreneur</vt:lpstr>
      <vt:lpstr>WOMEN EDP</vt:lpstr>
      <vt:lpstr>Development Initiatives</vt:lpstr>
      <vt:lpstr>Traits of women entrepreneurs: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udhaya</cp:lastModifiedBy>
  <cp:revision>73</cp:revision>
  <dcterms:created xsi:type="dcterms:W3CDTF">2006-08-16T00:00:00Z</dcterms:created>
  <dcterms:modified xsi:type="dcterms:W3CDTF">2020-06-03T15:49:12Z</dcterms:modified>
</cp:coreProperties>
</file>