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96" r:id="rId2"/>
    <p:sldId id="257" r:id="rId3"/>
    <p:sldId id="259" r:id="rId4"/>
    <p:sldId id="258" r:id="rId5"/>
    <p:sldId id="260" r:id="rId6"/>
    <p:sldId id="261" r:id="rId7"/>
    <p:sldId id="262" r:id="rId8"/>
    <p:sldId id="275" r:id="rId9"/>
    <p:sldId id="276" r:id="rId10"/>
    <p:sldId id="277" r:id="rId11"/>
    <p:sldId id="263" r:id="rId12"/>
    <p:sldId id="26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65" r:id="rId21"/>
    <p:sldId id="26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7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EDDBA-15C9-4FFC-A3B0-83A45676A638}" type="datetimeFigureOut">
              <a:rPr lang="en-US" smtClean="0"/>
              <a:pPr/>
              <a:t>6/4/2020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C8F22-2E2E-40EF-8B9C-4DE162DFE3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79DE-6A05-42BB-B151-7964188C187D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5409-45C8-4137-B2C2-09E2F9BC01C1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DAAF-A67E-4009-AA58-34A7A963CCE8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6E5E-20A2-444E-8A6D-A96843AAD0CB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6106-3F4F-44BA-A05B-7DB08BD9C984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368-29E6-44F2-8CE0-1D0A30E4A302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7C09-C639-4736-BBAB-6F90051F5D60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CD5D-863B-4C36-8E11-76CFB437F317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EF5-20D3-4CFB-8024-FBFF7272D36A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DCD4-E971-4E8A-911D-B8DE77CC3F7D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B98C-A86D-489B-BCEB-0D632F34A224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30E34-5DFA-421F-8FA8-65F9C1DFDC20}" type="datetime1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essays.com/essays/information-technology/advantages-and-disadvantages-of-iso-9000-information-technology-essay.php" TargetMode="External"/><Relationship Id="rId2" Type="http://schemas.openxmlformats.org/officeDocument/2006/relationships/hyperlink" Target="https://asq.org/quality-resources/iso-900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nsumer-voice.org/food/know-your-quality-marks/" TargetMode="External"/><Relationship Id="rId4" Type="http://schemas.openxmlformats.org/officeDocument/2006/relationships/hyperlink" Target="https://www.isocertificateonline.in/iso-1400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24384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IDHAYA COLLEGE FOR WOMEN, KUMBAKONAM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458200" cy="4343400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		IV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		Total Quality Management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	P16MBA18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			V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			II MBA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			1.  ISO 9000</a:t>
            </a:r>
          </a:p>
          <a:p>
            <a:pPr algn="l"/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2.  ISO 14000</a:t>
            </a: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	Dr. </a:t>
            </a:r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Chitra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Isac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M.B.A., M. Phil., S.E.T., Ph. D.,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Head- Department of Management</a:t>
            </a:r>
          </a:p>
          <a:p>
            <a:pPr algn="l"/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Idhaya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College for Women,  </a:t>
            </a:r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Kumbakonam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ownloads\IMG-20200428-WA0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990600"/>
            <a:ext cx="1066800" cy="1004047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A procedure is a uniform method that outlines how to perform a process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Why the procedure is required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needs to be accomplished and how it will be executed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Who performs what action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Where the inputs come from and where the outputs go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locational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requirements (i.e. where an activity is performed)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criteria they must meet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Tools, information or other resources required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Terminology, definitions, explanations, etc.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Advantage &amp; Disadvantages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Advantages	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Increased marketability; </a:t>
            </a:r>
          </a:p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Reduced operational expenditures;</a:t>
            </a:r>
          </a:p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Improved internal communication; 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Improved customer service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Reduction of product liability risks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Attractiveness to investors</a:t>
            </a:r>
          </a:p>
          <a:p>
            <a:pPr fontAlgn="base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David" pitchFamily="34" charset="-79"/>
                <a:cs typeface="David" pitchFamily="34" charset="-79"/>
              </a:rPr>
              <a:t>Disadvantages</a:t>
            </a:r>
            <a:endParaRPr lang="en-IN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Lack of adequate understanding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Less funding available,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Heavy document workload.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Process require long time.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New version</a:t>
            </a:r>
            <a:br>
              <a:rPr lang="en-I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ISO 9000:2015 principles of Quality Management</a:t>
            </a:r>
            <a:br>
              <a:rPr lang="en-IN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Chitra Isac Oct 2019\Teaching Aid\TQM\Quality management principl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14400" y="1828800"/>
            <a:ext cx="7696199" cy="4559761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 Customer focus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 Understand the needs of existing and future customers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Align organizational objectives with customer needs and expectations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Meet customer requirements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Measure customer satisfaction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Manage customer relationships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6. Aim to exceed customer expectations</a:t>
            </a:r>
          </a:p>
          <a:p>
            <a:pPr lvl="1"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7. Learn more about the customer experience and customer satisfaction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Leadership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Establish a vision and direction for the organization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Set challenging goals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Model organizational values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Establish trust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Equip and empower employees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Recognize employee contributions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Learn more about leadership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Engagement of people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Ensure that people’s abilities are used and valued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Make people accountable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Enable participation in continual improvement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Evaluate individual performance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Enable learning and knowledge sharing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Enable open discussion of problems and constraints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Learn more about employee involvement</a:t>
            </a:r>
          </a:p>
          <a:p>
            <a:pPr>
              <a:buFont typeface="Wingdings" pitchFamily="2" charset="2"/>
              <a:buChar char="Ø"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Process approach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Manage activities as processes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Measure the capability of activities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Identify linkages between activities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Prioritize improvement opportunities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Deploy resources effectively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Learn more about a process view of work and see process analysis tool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Improvement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/>
          </a:bodyPr>
          <a:lstStyle/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Improve organizational performance and capabilities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Align improvement activities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Empower people to make improvements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Measure improvement consistently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Celebrate improvements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Learn more about approaches to continual improvement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.Evidence-based decision making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Ensure the accessibility of accurate and reliable data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Use appropriate methods to analyze data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Make decisions based on analysis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Balance data analysis with practical experience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 tools for decision making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7. Relationship Management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Identify and select suppliers to manage costs, optimize resources, and create value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Establish relationships considering both the short and long term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Share expertise, resources, information, and plans with partners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Collaborate on improvement and development activities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Recognize supplier successes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Learn more about supplier quality and see resources related to managing the supply chain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Content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Need for ISO 9000- ISO 9000-2000 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Process of obtaining ISO Certification,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Advantages of ISO certification,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New version of ISO standards Documentation,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ISO 14000 – Concepts, Requirements and Benefits</a:t>
            </a:r>
            <a:endParaRPr lang="en-IN" sz="2800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Documentation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esktop\Chitra Isac Oct 2019\Teaching Aid\TQM\QMS_documentation_hierarchy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447800"/>
            <a:ext cx="3505200" cy="4876799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41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1) Quality manual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2) Quality policy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3) Quality procedures-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Title/ Purpose / Responsibilities and authorities/ Records / Document control / Description / Appendices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4) Work instructions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ISO -14000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4102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What is ISO 14000?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Series of international, voluntary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Environmental Management Standards (EMS)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Guides and technical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reports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Establishing an Environmental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policy determining the environmental impacts - products or services, planning environmental objectives, implementing programs to meet the various objectives, and conducting corrective action and management review.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ISO -14000- Objective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promote effective 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environmental management systems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organizations/ to provide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cost-effective tools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that make use of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best practices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for organizing /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applying information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environmental management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History  &amp; Revision of ISO 14000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International Organisation for Standardization (ISO) created the ISO 14000 family of standards in </a:t>
            </a:r>
          </a:p>
          <a:p>
            <a:pPr algn="ctr">
              <a:buNone/>
            </a:pPr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1996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2004 revised - ISO 14001 –</a:t>
            </a:r>
          </a:p>
          <a:p>
            <a:pPr algn="ctr">
              <a:buNone/>
            </a:pPr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September 2015</a:t>
            </a: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Series of ISO 14000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Environmental Management Systems (EMS)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Environmental Auditing &amp; Related Investigations (EA&amp;RI)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Environmental Labels and Declarations (EL)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Environmental Performance Evaluation (EPE)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Life Cycle Assessment (LCA)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Terms and Definitions (T&amp;D)</a:t>
            </a:r>
          </a:p>
          <a:p>
            <a:pPr algn="just">
              <a:buFont typeface="Wingdings" pitchFamily="2" charset="2"/>
              <a:buChar char="Ø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Compliances for the ISO 14000 EMS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Assurance to the customers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of your commitment to demonstrable environment management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Public relations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must be excellent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Investor criteria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must be satisfied and improve access to capital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Insurance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must be obtained at a reasonable cost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Image enhancement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market share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Registration requirements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must be met with the clients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Cost control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must be improved by identifying and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eliminating waste and inefficiency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Lessen the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incidents end up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in liability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Reduction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consumption of materials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energy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Facilitates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attainment of permits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authorizations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the cost of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Complying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regulations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between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improves</a:t>
            </a:r>
          </a:p>
          <a:p>
            <a:pPr algn="just">
              <a:buNone/>
            </a:pP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Principles of the ISO 14000 Standards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Result in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better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environmental management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Encompass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environmental management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system and the aspects of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environmental products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Applicable in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all countries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Promote the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broader interests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public as well as users of these standards.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Cost-effective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 well as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non-perspective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so they are able to meet the differing needs of organizations of any type or size, worldwide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Flexibility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 to be suitable for internal and external verification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Scientifically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based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Practical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usable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Benefits of getting the ISO 14000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Identifies and controls the environmental impact of its activities, product or services.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Continuously improve its environmental performance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Implementing a systematic approach to setting environmental objectives to achieving these and to demonstrating that they have been achieved.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Ensuring legal compliance.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endParaRPr lang="en-IN" sz="2800" dirty="0" smtClean="0">
              <a:latin typeface="Book Antiqua" pitchFamily="18" charset="0"/>
            </a:endParaRP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Internal Benefits</a:t>
            </a:r>
          </a:p>
          <a:p>
            <a:endParaRPr lang="en-IN" sz="28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Assurance to the management: 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Assure employees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External Benefits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Assurance on environmental issues to the external stakeholders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Comply with the regulations of the environment. 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Claims and communication:.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Demonstrate conformity: 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Quality Marks in India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ISI -certification marks scheme - Bureau of Indian Standards (BIS), earlier known as Indian Standards Institute (ISI)- under the provisions of BIS Act, 1986. Any product that has the ISI mark is supposed to be of minimum standard and safe for use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Mandatory ISI certification -cement, electrical appliances, LPG cylinder, Batteries, Oil pressure stove, Automobile Accessories, Medical equipment, steel products, Stainless Steel, Chemicals, Fertilizers,  infant foods and packaged drinking  water</a:t>
            </a:r>
          </a:p>
          <a:p>
            <a:pPr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126" name="Picture 6" descr="C:\Users\Admin\Desktop\Chitra Isac Oct 2019\Teaching Aid\TQM\ISI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419600"/>
            <a:ext cx="2381250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Objective &amp; Learning Outcome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sz="3800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70000"/>
              </a:lnSpc>
            </a:pP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	To understand the statutory and regulatory requirement of quality management</a:t>
            </a:r>
          </a:p>
          <a:p>
            <a:pPr algn="just">
              <a:lnSpc>
                <a:spcPct val="170000"/>
              </a:lnSpc>
              <a:buNone/>
            </a:pPr>
            <a:r>
              <a:rPr lang="en-IN" sz="3800" b="1" dirty="0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800" b="1" dirty="0" smtClean="0">
                <a:latin typeface="Times New Roman" pitchFamily="18" charset="0"/>
                <a:cs typeface="Times New Roman" pitchFamily="18" charset="0"/>
              </a:rPr>
              <a:t>Outcome</a:t>
            </a: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70000"/>
              </a:lnSpc>
            </a:pP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	To have understood the need, importance and process of applying of </a:t>
            </a:r>
            <a:r>
              <a:rPr lang="en-IN" sz="3800" dirty="0" err="1" smtClean="0">
                <a:latin typeface="Times New Roman" pitchFamily="18" charset="0"/>
                <a:cs typeface="Times New Roman" pitchFamily="18" charset="0"/>
              </a:rPr>
              <a:t>qualty</a:t>
            </a: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 standards through ISO Series</a:t>
            </a:r>
          </a:p>
          <a:p>
            <a:pPr algn="just">
              <a:lnSpc>
                <a:spcPct val="170000"/>
              </a:lnSpc>
              <a:buNone/>
            </a:pPr>
            <a:r>
              <a:rPr lang="en-IN" sz="3800" b="1" dirty="0" smtClean="0">
                <a:latin typeface="Times New Roman" pitchFamily="18" charset="0"/>
                <a:cs typeface="Times New Roman" pitchFamily="18" charset="0"/>
              </a:rPr>
              <a:t>Takeaways</a:t>
            </a: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70000"/>
              </a:lnSpc>
            </a:pP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Quality standard Institutions in India</a:t>
            </a:r>
          </a:p>
          <a:p>
            <a:pPr algn="just">
              <a:buNone/>
            </a:pPr>
            <a:r>
              <a:rPr lang="en-IN" sz="3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cap="all" dirty="0" smtClean="0">
                <a:latin typeface="Times New Roman" pitchFamily="18" charset="0"/>
                <a:cs typeface="Times New Roman" pitchFamily="18" charset="0"/>
              </a:rPr>
              <a:t>AGMARK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Agricultural commodities-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Directorate of Marketing and Inspection-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GOI agency-some 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205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different commodities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Pulses, Cereals, Essential Oils, Vegetable Oils, Fruits and Vegetables, and semi-processed products</a:t>
            </a:r>
          </a:p>
          <a:p>
            <a:pPr algn="just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Agricultural Produce (Grading &amp; Marking) Act, 1937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026" name="Picture 2" descr="C:\Users\Admin\Desktop\Chitra Isac Oct 2019\Teaching Aid\TQM\Ag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029200"/>
            <a:ext cx="1973763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cap="all" dirty="0" smtClean="0">
                <a:latin typeface="Times New Roman" pitchFamily="18" charset="0"/>
                <a:cs typeface="Times New Roman" pitchFamily="18" charset="0"/>
              </a:rPr>
              <a:t>VEGETARIAN AND </a:t>
            </a:r>
            <a:br>
              <a:rPr lang="en-IN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cap="all" dirty="0" smtClean="0">
                <a:latin typeface="Times New Roman" pitchFamily="18" charset="0"/>
                <a:cs typeface="Times New Roman" pitchFamily="18" charset="0"/>
              </a:rPr>
              <a:t>NON-VEGETARIAN MARKs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As per Food Safety &amp; Standards (Packaging &amp; Labelling) Regulations, 2011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2050" name="Picture 2" descr="C:\Users\Admin\Desktop\Chitra Isac Oct 2019\Teaching Aid\TQM\Veg-and-Non-Veg-Mark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352800"/>
            <a:ext cx="2381250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Hallmark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Bureau of Indian Standards (BIS)-behest - GOI,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gold -2000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silver jewellery -2005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The scheme is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voluntary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 nature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Purity in Carat/fineness mark. With reference to gold, the marks are: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916 corresponds to 22 carat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750 corresponds to 18 carat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585 corresponds to 14 carat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074" name="Picture 2" descr="C:\Users\Admin\Desktop\Chitra Isac Oct 2019\Teaching Aid\TQM\Hallmark-300x258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2857500" cy="2457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cap="all" dirty="0" smtClean="0">
                <a:latin typeface="Times New Roman" pitchFamily="18" charset="0"/>
                <a:cs typeface="Times New Roman" pitchFamily="18" charset="0"/>
              </a:rPr>
              <a:t>BEE’ STAR LABEL MARK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saving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cost saving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-electrical household and other equipments,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Launched by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Bureau of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Electical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Efficiency (BEE)- Ministry of Power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GOI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frost-free (no frost) refrigerators, tubular fluorescent lamps, room air conditioners, direct cool refrigerators, distribution transformers, induction motors, pump sets, ceiling fans, LPG stoves, electric geysers and colour TVs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4098" name="Picture 2" descr="C:\Users\Admin\Desktop\Chitra Isac Oct 2019\Teaching Aid\TQM\BEE-Star-Label-300x2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142852"/>
            <a:ext cx="1409700" cy="1212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Wool mark of Australia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Silk Mark Organization of India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(SMOI), Central Silk Board, Ministry of Textiles, GOI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146" name="Picture 2" descr="C:\Users\Admin\Desktop\Chitra Isac Oct 2019\Teaching Aid\TQM\Woolmark-Logos_0-600x18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95400"/>
            <a:ext cx="5714286" cy="1733333"/>
          </a:xfrm>
          <a:prstGeom prst="rect">
            <a:avLst/>
          </a:prstGeom>
          <a:noFill/>
        </p:spPr>
      </p:pic>
      <p:pic>
        <p:nvPicPr>
          <p:cNvPr id="6147" name="Picture 3" descr="C:\Users\Admin\Desktop\Chitra Isac Oct 2019\Teaching Aid\TQM\Silkmark-300x2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114800"/>
            <a:ext cx="1866900" cy="1692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8305800" cy="194627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n-IN" sz="4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Eco mark</a:t>
            </a:r>
            <a:r>
              <a:rPr lang="en-IN" b="0" dirty="0" smtClean="0">
                <a:latin typeface="Times New Roman" pitchFamily="18" charset="0"/>
                <a:cs typeface="Times New Roman" pitchFamily="18" charset="0"/>
              </a:rPr>
              <a:t> - certification mark -  BIS- National Standard s organization of India – products -  least impact on the </a:t>
            </a:r>
            <a:r>
              <a:rPr lang="en-IN" sz="3300" dirty="0" smtClean="0">
                <a:latin typeface="Times New Roman" pitchFamily="18" charset="0"/>
                <a:cs typeface="Times New Roman" pitchFamily="18" charset="0"/>
              </a:rPr>
              <a:t>ecosystem</a:t>
            </a:r>
            <a:r>
              <a:rPr lang="en-IN" sz="33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0" dirty="0" smtClean="0">
                <a:latin typeface="Times New Roman" pitchFamily="18" charset="0"/>
                <a:cs typeface="Times New Roman" pitchFamily="18" charset="0"/>
              </a:rPr>
              <a:t>- started in 1991-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not a mandatory </a:t>
            </a:r>
            <a:r>
              <a:rPr lang="en-IN" b="0" dirty="0" smtClean="0">
                <a:latin typeface="Times New Roman" pitchFamily="18" charset="0"/>
                <a:cs typeface="Times New Roman" pitchFamily="18" charset="0"/>
              </a:rPr>
              <a:t>quality mark but is advisory. </a:t>
            </a:r>
          </a:p>
          <a:p>
            <a:pPr algn="just"/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Soaps and Detergents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Paints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Paper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Plastics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Cosmetics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Textiles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Batteries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Wood Substitutes</a:t>
            </a:r>
          </a:p>
          <a:p>
            <a:pPr algn="just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Propellants and Aerosols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Food Items (edible oils – including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Vanaspati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Tea and Coffee)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Electrical and Electronics Goods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Packing/Packaging Materials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Lubricating/Speciality Oils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Drugs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Foods Preservatives and Additives and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Pesticides.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Leather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170" name="Picture 2" descr="C:\Users\Admin\Desktop\Chitra Isac Oct 2019\Teaching Aid\TQM\Eco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8950" y="4943475"/>
            <a:ext cx="2305050" cy="1914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Food Safety and Standards Authority of India (FSSAI)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Not an obligatory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certification mark -signifies that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food is hygienic-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approved safety standards set for food items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Food and Safety and Standards (FSS) Act, 2006 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issues a  14-digit license number &amp; FSSAI logo to Food Business Operators,  is to displayed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194" name="Picture 2" descr="C:\Users\Admin\Desktop\Chitra Isac Oct 2019\Teaching Aid\TQM\fssai-logo_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791200"/>
            <a:ext cx="1637943" cy="808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https://asq.org/quality-resources/iso-9000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https://www.ukessays.com/essays/information-technology/advantages-and-disadvantages-of-iso-9000-information-technology-essay.php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https://www.isocertificateonline.in/iso-14000/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https://www.consumer-voice.org/food/know-your-quality-marks/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The ISO 9000 SERIES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What?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Set of international standards</a:t>
            </a:r>
          </a:p>
          <a:p>
            <a:pPr algn="just">
              <a:buNone/>
            </a:pPr>
            <a:r>
              <a:rPr lang="en-IN" b="1" spc="300" dirty="0" smtClean="0">
                <a:latin typeface="Times New Roman" pitchFamily="18" charset="0"/>
                <a:cs typeface="Times New Roman" pitchFamily="18" charset="0"/>
              </a:rPr>
              <a:t>Quality Management+ Quality Assurance </a:t>
            </a:r>
            <a:r>
              <a:rPr lang="en-IN" b="1" spc="3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b="1" spc="300" dirty="0" smtClean="0">
                <a:latin typeface="Times New Roman" pitchFamily="18" charset="0"/>
                <a:cs typeface="Times New Roman" pitchFamily="18" charset="0"/>
              </a:rPr>
              <a:t> Effectively Document The Quality System 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Why? 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maintain an efficient quality system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First step or the base level of a quality system</a:t>
            </a:r>
          </a:p>
          <a:p>
            <a:pPr algn="just"/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not specific to any one industry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Who benefits?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Customers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Government- Regulatory requirements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Organization- Continual improvement</a:t>
            </a:r>
          </a:p>
          <a:p>
            <a:pPr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History and Revisions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First published in </a:t>
            </a:r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1987</a:t>
            </a:r>
            <a:endParaRPr lang="en-IN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International Organization for Standardization (ISO) 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Specialized International Agency - national standards bodies of more than </a:t>
            </a:r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160 countries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Revisions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2000 , 2008 and 2015</a:t>
            </a:r>
          </a:p>
          <a:p>
            <a:pPr algn="just"/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>9000:2015 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 September 2015 (Current Version)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ISO 9000:2000</a:t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refers - ISO 9000 update released in the year 2000.</a:t>
            </a:r>
          </a:p>
          <a:p>
            <a:pPr algn="just">
              <a:buNone/>
            </a:pPr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Five Goals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Meet stakeholder needs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Be usable by all sizes of organizations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Be usable by all sectors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Be simple and clearly understood</a:t>
            </a:r>
          </a:p>
          <a:p>
            <a:pPr algn="just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Connect quality management system to business processes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Process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\Desktop\Chitra Isac Oct 2019\Teaching Aid\TQM\Process-Procedure-Work-Instruction-Hierarch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838200" y="1219200"/>
            <a:ext cx="7162800" cy="28956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81000" y="4419601"/>
            <a:ext cx="8305801" cy="1706562"/>
          </a:xfrm>
        </p:spPr>
        <p:txBody>
          <a:bodyPr>
            <a:noAutofit/>
          </a:bodyPr>
          <a:lstStyle/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states 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needs to be done and why</a:t>
            </a:r>
          </a:p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states 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needs to be done</a:t>
            </a:r>
          </a:p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work instruction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explains 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to carry out the 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C:\Users\Admin\Desktop\Chitra Isac Oct 2019\Teaching Aid\TQM\Process-Diagram-2-1-768x33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3048000" cy="4419599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762000"/>
            <a:ext cx="5105400" cy="5791200"/>
          </a:xfrm>
        </p:spPr>
        <p:txBody>
          <a:bodyPr>
            <a:noAutofit/>
          </a:bodyPr>
          <a:lstStyle/>
          <a:p>
            <a:pPr algn="just" fontAlgn="base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Inputs/Resources:</a:t>
            </a:r>
          </a:p>
          <a:p>
            <a:pPr lvl="1" algn="just" fontAlgn="base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Specified requirements (needs), for example: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What information do you need to start work?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Where does that information come from?</a:t>
            </a:r>
          </a:p>
          <a:p>
            <a:pPr algn="just" fontAlgn="base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Activities:</a:t>
            </a:r>
          </a:p>
          <a:p>
            <a:pPr lvl="1" algn="just" fontAlgn="base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Interrelated or interacting activities that use resources needed to achieve a specific output</a:t>
            </a:r>
          </a:p>
          <a:p>
            <a:pPr lvl="1" algn="just" fontAlgn="base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All of the operations, activities, and sub-processes carried out to produce the desired result, for example: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What are the basic jobs carried out in your department?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Can you explain to me your operations here?</a:t>
            </a:r>
          </a:p>
          <a:p>
            <a:pPr algn="just" fontAlgn="base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Outputs:</a:t>
            </a:r>
          </a:p>
          <a:p>
            <a:pPr lvl="1" algn="just" fontAlgn="base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Satisfying requirements (results), for example: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Who receives the result of your work?</a:t>
            </a:r>
          </a:p>
          <a:p>
            <a:pPr lvl="2" algn="just" fontAlgn="base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How do you know if you’ve done your job correctly? (met objectives)</a:t>
            </a: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Inputs/Resources:</a:t>
            </a:r>
          </a:p>
          <a:p>
            <a:pPr lvl="1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Specified requirements (needs), for example: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information do you need to start work?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Where does that information come from?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Activities:</a:t>
            </a:r>
          </a:p>
          <a:p>
            <a:pPr lvl="1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Interrelated or interacting activities that use resources needed to achieve a specific output</a:t>
            </a:r>
          </a:p>
          <a:p>
            <a:pPr lvl="1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All of the operations, activities, and sub-processes carried out to produce the desired result, for example: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What are the basic jobs carried out in your department?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Can you explain to me your operations here?</a:t>
            </a:r>
          </a:p>
          <a:p>
            <a:pPr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Outputs:</a:t>
            </a:r>
          </a:p>
          <a:p>
            <a:pPr lvl="1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Satisfying requirements (results), for example: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Who receives the result of your work?</a:t>
            </a:r>
          </a:p>
          <a:p>
            <a:pPr lvl="2" algn="just" fontAlgn="base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How do you know if you’ve done your job correctly? (met objectives)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1443</Words>
  <Application>Microsoft Office PowerPoint</Application>
  <PresentationFormat>On-screen Show (4:3)</PresentationFormat>
  <Paragraphs>328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   IDHAYA COLLEGE FOR WOMEN, KUMBAKONAM       </vt:lpstr>
      <vt:lpstr>Content</vt:lpstr>
      <vt:lpstr>Objective &amp; Learning Outcome</vt:lpstr>
      <vt:lpstr>The ISO 9000 SERIES</vt:lpstr>
      <vt:lpstr>History and Revisions</vt:lpstr>
      <vt:lpstr> ISO 9000:2000 </vt:lpstr>
      <vt:lpstr>Process</vt:lpstr>
      <vt:lpstr>Slide 8</vt:lpstr>
      <vt:lpstr>Slide 9</vt:lpstr>
      <vt:lpstr> Procedure </vt:lpstr>
      <vt:lpstr>Advantage &amp; Disadvantages</vt:lpstr>
      <vt:lpstr> New version  ISO 9000:2015 principles of Quality Management </vt:lpstr>
      <vt:lpstr> 1. Customer focus </vt:lpstr>
      <vt:lpstr> 2. Leadership </vt:lpstr>
      <vt:lpstr> 3. Engagement of people </vt:lpstr>
      <vt:lpstr> 4. Process approach </vt:lpstr>
      <vt:lpstr> 5. Improvement </vt:lpstr>
      <vt:lpstr> 6.Evidence-based decision making </vt:lpstr>
      <vt:lpstr> 7. Relationship Management </vt:lpstr>
      <vt:lpstr>Documentation</vt:lpstr>
      <vt:lpstr>ISO -14000</vt:lpstr>
      <vt:lpstr>ISO -14000- Objective</vt:lpstr>
      <vt:lpstr> History  &amp; Revision of ISO 14000 </vt:lpstr>
      <vt:lpstr> Series of ISO 14000 </vt:lpstr>
      <vt:lpstr>Compliances for the ISO 14000 EMS</vt:lpstr>
      <vt:lpstr>Principles of the ISO 14000 Standards</vt:lpstr>
      <vt:lpstr>Benefits of getting the ISO 14000</vt:lpstr>
      <vt:lpstr>Slide 28</vt:lpstr>
      <vt:lpstr>Quality Marks in India</vt:lpstr>
      <vt:lpstr>AGMARK</vt:lpstr>
      <vt:lpstr>VEGETARIAN AND  NON-VEGETARIAN MARKs</vt:lpstr>
      <vt:lpstr>Hallmark</vt:lpstr>
      <vt:lpstr>BEE’ STAR LABEL MARK</vt:lpstr>
      <vt:lpstr>Slide 34</vt:lpstr>
      <vt:lpstr>Slide 35</vt:lpstr>
      <vt:lpstr>The Food Safety and Standards Authority of India (FSSAI) 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Quality Management P16MBA18</dc:title>
  <dc:creator/>
  <cp:lastModifiedBy>Dell</cp:lastModifiedBy>
  <cp:revision>70</cp:revision>
  <dcterms:created xsi:type="dcterms:W3CDTF">2006-08-16T00:00:00Z</dcterms:created>
  <dcterms:modified xsi:type="dcterms:W3CDTF">2020-06-04T11:28:14Z</dcterms:modified>
</cp:coreProperties>
</file>