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78" r:id="rId24"/>
    <p:sldId id="280" r:id="rId25"/>
    <p:sldId id="281" r:id="rId26"/>
    <p:sldId id="282" r:id="rId27"/>
    <p:sldId id="283" r:id="rId28"/>
    <p:sldId id="284" r:id="rId29"/>
    <p:sldId id="285" r:id="rId30"/>
    <p:sldId id="286" r:id="rId31"/>
    <p:sldId id="289" r:id="rId32"/>
    <p:sldId id="290" r:id="rId33"/>
    <p:sldId id="291" r:id="rId34"/>
    <p:sldId id="293" r:id="rId35"/>
    <p:sldId id="294" r:id="rId36"/>
    <p:sldId id="29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03/06/20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03/06/20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03/06/20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03/06/20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03/06/20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Autofit/>
          </a:bodyPr>
          <a:lstStyle/>
          <a:p>
            <a:pPr algn="l"/>
            <a:r>
              <a:rPr lang="en-US" sz="2400" dirty="0" smtClean="0">
                <a:solidFill>
                  <a:srgbClr val="FF0000"/>
                </a:solidFill>
                <a:latin typeface="Times New Roman" pitchFamily="18" charset="0"/>
                <a:cs typeface="Times New Roman" pitchFamily="18" charset="0"/>
              </a:rPr>
              <a:t>         IDHAYA COLLEGE FOR WOMEN,KUMBAKONAM</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
            </a:r>
            <a:br>
              <a:rPr lang="en-US" sz="2000" dirty="0" smtClean="0">
                <a:solidFill>
                  <a:srgbClr val="FF0000"/>
                </a:solidFill>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
            </a:r>
            <a:br>
              <a:rPr lang="en-US" sz="2000" dirty="0" smtClean="0">
                <a:solidFill>
                  <a:srgbClr val="FF0000"/>
                </a:solidFill>
                <a:latin typeface="Times New Roman" pitchFamily="18" charset="0"/>
                <a:cs typeface="Times New Roman" pitchFamily="18" charset="0"/>
              </a:rPr>
            </a:b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Semester	:</a:t>
            </a:r>
            <a:r>
              <a:rPr lang="en-US" sz="2000" dirty="0" smtClean="0">
                <a:latin typeface="Times New Roman" pitchFamily="18" charset="0"/>
                <a:cs typeface="Times New Roman" pitchFamily="18" charset="0"/>
              </a:rPr>
              <a:t>IV</a:t>
            </a:r>
            <a:br>
              <a:rPr lang="en-US" sz="2000" dirty="0" smtClean="0">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Subject</a:t>
            </a:r>
            <a:r>
              <a:rPr lang="en-US" sz="2000" dirty="0" smtClean="0">
                <a:latin typeface="Times New Roman" pitchFamily="18" charset="0"/>
                <a:cs typeface="Times New Roman" pitchFamily="18" charset="0"/>
              </a:rPr>
              <a:t>		:Global Financial Management</a:t>
            </a:r>
            <a:br>
              <a:rPr lang="en-US" sz="2000" dirty="0" smtClean="0">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Subject code</a:t>
            </a:r>
            <a:r>
              <a:rPr lang="en-US" sz="2000" dirty="0" smtClean="0">
                <a:latin typeface="Times New Roman" pitchFamily="18" charset="0"/>
                <a:cs typeface="Times New Roman" pitchFamily="18" charset="0"/>
              </a:rPr>
              <a:t>	:P16MBAE4EF5</a:t>
            </a:r>
            <a:br>
              <a:rPr lang="en-US" sz="2000" dirty="0" smtClean="0">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Unit</a:t>
            </a:r>
            <a:r>
              <a:rPr lang="en-US" sz="2000" dirty="0" smtClean="0">
                <a:latin typeface="Times New Roman" pitchFamily="18" charset="0"/>
                <a:cs typeface="Times New Roman" pitchFamily="18" charset="0"/>
              </a:rPr>
              <a:t>		:V</a:t>
            </a:r>
            <a:br>
              <a:rPr lang="en-US" sz="2000" dirty="0" smtClean="0">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Topic</a:t>
            </a:r>
            <a:r>
              <a:rPr lang="en-US" sz="2000" dirty="0" smtClean="0">
                <a:latin typeface="Times New Roman" pitchFamily="18" charset="0"/>
                <a:cs typeface="Times New Roman" pitchFamily="18" charset="0"/>
              </a:rPr>
              <a:t>		1.Foreign Direct Investment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2.Formes of FDI</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3.Host countries</a:t>
            </a:r>
            <a:br>
              <a:rPr lang="en-US" sz="2000" dirty="0" smtClean="0">
                <a:latin typeface="Times New Roman" pitchFamily="18" charset="0"/>
                <a:cs typeface="Times New Roman" pitchFamily="18" charset="0"/>
              </a:rPr>
            </a:br>
            <a:r>
              <a:rPr lang="en-US" sz="2000" dirty="0" smtClean="0">
                <a:solidFill>
                  <a:srgbClr val="FF0000"/>
                </a:solidFill>
                <a:latin typeface="Times New Roman" pitchFamily="18" charset="0"/>
                <a:cs typeface="Times New Roman" pitchFamily="18" charset="0"/>
              </a:rPr>
              <a:t>Faculty Name</a:t>
            </a:r>
            <a:r>
              <a:rPr lang="en-US" sz="2000" dirty="0" smtClean="0">
                <a:latin typeface="Times New Roman" pitchFamily="18" charset="0"/>
                <a:cs typeface="Times New Roman" pitchFamily="18" charset="0"/>
              </a:rPr>
              <a:t>	</a:t>
            </a:r>
            <a:r>
              <a:rPr lang="en-US" sz="2000" smtClean="0">
                <a:latin typeface="Times New Roman" pitchFamily="18" charset="0"/>
                <a:cs typeface="Times New Roman" pitchFamily="18" charset="0"/>
              </a:rPr>
              <a:t>:</a:t>
            </a:r>
            <a:r>
              <a:rPr lang="en-US" sz="2000" smtClean="0">
                <a:latin typeface="Times New Roman" pitchFamily="18" charset="0"/>
                <a:cs typeface="Times New Roman" pitchFamily="18" charset="0"/>
              </a:rPr>
              <a:t>Mrs. </a:t>
            </a:r>
            <a:r>
              <a:rPr lang="en-US" sz="2000" dirty="0" err="1" smtClean="0">
                <a:latin typeface="Times New Roman" pitchFamily="18" charset="0"/>
                <a:cs typeface="Times New Roman" pitchFamily="18" charset="0"/>
              </a:rPr>
              <a:t>C.Sangeetha</a:t>
            </a:r>
            <a:r>
              <a:rPr lang="en-US" sz="2000" dirty="0" smtClean="0">
                <a:latin typeface="Times New Roman" pitchFamily="18" charset="0"/>
                <a:cs typeface="Times New Roman" pitchFamily="18" charset="0"/>
              </a:rPr>
              <a:t>, MBA.,</a:t>
            </a:r>
            <a:r>
              <a:rPr lang="en-US" sz="2000" dirty="0" err="1" smtClean="0">
                <a:latin typeface="Times New Roman" pitchFamily="18" charset="0"/>
                <a:cs typeface="Times New Roman" pitchFamily="18" charset="0"/>
              </a:rPr>
              <a:t>M.Com</a:t>
            </a:r>
            <a:r>
              <a:rPr lang="en-US" sz="2000" dirty="0" smtClean="0">
                <a:latin typeface="Times New Roman" pitchFamily="18" charset="0"/>
                <a:cs typeface="Times New Roman" pitchFamily="18" charset="0"/>
              </a:rPr>
              <a:t>., M.Phil., (</a:t>
            </a:r>
            <a:r>
              <a:rPr lang="en-US" sz="2000" dirty="0" err="1" smtClean="0">
                <a:latin typeface="Times New Roman" pitchFamily="18" charset="0"/>
                <a:cs typeface="Times New Roman" pitchFamily="18" charset="0"/>
              </a:rPr>
              <a:t>Ph.D</a:t>
            </a: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Assistant Professor</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Department of Management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endParaRPr lang="en-US" sz="1800" dirty="0"/>
          </a:p>
        </p:txBody>
      </p:sp>
      <p:pic>
        <p:nvPicPr>
          <p:cNvPr id="1026" name="Picture 2" descr="C:\Users\Home\Downloads\IMG-20200428-WA0139 (9).jpg"/>
          <p:cNvPicPr>
            <a:picLocks noChangeAspect="1" noChangeArrowheads="1"/>
          </p:cNvPicPr>
          <p:nvPr/>
        </p:nvPicPr>
        <p:blipFill>
          <a:blip r:embed="rId2" cstate="print"/>
          <a:srcRect/>
          <a:stretch>
            <a:fillRect/>
          </a:stretch>
        </p:blipFill>
        <p:spPr bwMode="auto">
          <a:xfrm>
            <a:off x="3695700" y="1295400"/>
            <a:ext cx="1752600" cy="152356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CALCULATE ROI </a:t>
            </a:r>
            <a:endParaRPr lang="en-US" sz="2800" dirty="0"/>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The basic formula for ROI is: </a:t>
            </a:r>
          </a:p>
          <a:p>
            <a:pPr algn="just">
              <a:buNone/>
            </a:pPr>
            <a:r>
              <a:rPr lang="en-US" sz="2400" dirty="0" smtClean="0">
                <a:latin typeface="Times New Roman" pitchFamily="18" charset="0"/>
                <a:cs typeface="Times New Roman" pitchFamily="18" charset="0"/>
              </a:rPr>
              <a:t>ROI = Net Profit / Total Investment * 100. </a:t>
            </a:r>
          </a:p>
          <a:p>
            <a:pPr algn="just"/>
            <a:r>
              <a:rPr lang="en-US" sz="2400" dirty="0" smtClean="0">
                <a:latin typeface="Times New Roman" pitchFamily="18" charset="0"/>
                <a:cs typeface="Times New Roman" pitchFamily="18" charset="0"/>
              </a:rPr>
              <a:t>Keep in mind that if you have a net loss on your investment, the ROI will be negative. Shareholders can evaluate the ROI of their stock holding by using this formula:</a:t>
            </a:r>
          </a:p>
          <a:p>
            <a:pPr algn="just"/>
            <a:r>
              <a:rPr lang="en-US" sz="2400" dirty="0" smtClean="0">
                <a:latin typeface="Times New Roman" pitchFamily="18" charset="0"/>
                <a:cs typeface="Times New Roman" pitchFamily="18" charset="0"/>
              </a:rPr>
              <a:t> ROI = (Net Income + (Current Value - Original Value)) / Original Value * 100.</a:t>
            </a:r>
          </a:p>
          <a:p>
            <a:pPr algn="just"/>
            <a:r>
              <a:rPr lang="en-US" sz="2400" dirty="0" smtClean="0">
                <a:latin typeface="Times New Roman" pitchFamily="18" charset="0"/>
                <a:cs typeface="Times New Roman" pitchFamily="18" charset="0"/>
              </a:rPr>
              <a:t>Oct 30, 2015</a:t>
            </a:r>
          </a:p>
          <a:p>
            <a:pPr algn="just"/>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Two types of Foreign Direct Investment (FDI)</a:t>
            </a:r>
            <a:endParaRPr lang="en-US" sz="3200" dirty="0"/>
          </a:p>
        </p:txBody>
      </p:sp>
      <p:sp>
        <p:nvSpPr>
          <p:cNvPr id="3" name="Content Placeholder 2"/>
          <p:cNvSpPr>
            <a:spLocks noGrp="1"/>
          </p:cNvSpPr>
          <p:nvPr>
            <p:ph idx="1"/>
          </p:nvPr>
        </p:nvSpPr>
        <p:spPr/>
        <p:txBody>
          <a:bodyPr>
            <a:noAutofit/>
          </a:bodyPr>
          <a:lstStyle/>
          <a:p>
            <a:pPr algn="just">
              <a:lnSpc>
                <a:spcPct val="150000"/>
              </a:lnSpc>
            </a:pPr>
            <a:r>
              <a:rPr lang="en-US" sz="2400" dirty="0" err="1" smtClean="0">
                <a:latin typeface="Times New Roman" pitchFamily="18" charset="0"/>
                <a:cs typeface="Times New Roman" pitchFamily="18" charset="0"/>
              </a:rPr>
              <a:t>Evwe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Yerifor</a:t>
            </a:r>
            <a:r>
              <a:rPr lang="en-US" sz="2400" dirty="0" smtClean="0">
                <a:latin typeface="Times New Roman" pitchFamily="18" charset="0"/>
                <a:cs typeface="Times New Roman" pitchFamily="18" charset="0"/>
              </a:rPr>
              <a:t> discusses the two types of Foreign Direct Investment (FDI)</a:t>
            </a:r>
          </a:p>
          <a:p>
            <a:pPr algn="just">
              <a:lnSpc>
                <a:spcPct val="150000"/>
              </a:lnSpc>
            </a:pPr>
            <a:r>
              <a:rPr lang="en-US" sz="2400" dirty="0" smtClean="0">
                <a:latin typeface="Times New Roman" pitchFamily="18" charset="0"/>
                <a:cs typeface="Times New Roman" pitchFamily="18" charset="0"/>
              </a:rPr>
              <a:t>Horizontal FDI are investments in businesses like those the investing company runs. ...</a:t>
            </a:r>
          </a:p>
          <a:p>
            <a:pPr algn="just">
              <a:lnSpc>
                <a:spcPct val="150000"/>
              </a:lnSpc>
            </a:pPr>
            <a:r>
              <a:rPr lang="en-US" sz="2400" dirty="0" smtClean="0">
                <a:latin typeface="Times New Roman" pitchFamily="18" charset="0"/>
                <a:cs typeface="Times New Roman" pitchFamily="18" charset="0"/>
              </a:rPr>
              <a:t>Vertical FDI refers to any investments into businesses that fit somewhere in the investing company's value chain.</a:t>
            </a:r>
          </a:p>
          <a:p>
            <a:pPr>
              <a:lnSpc>
                <a:spcPct val="150000"/>
              </a:lnSpc>
            </a:pPr>
            <a:endParaRPr lang="en-US" sz="2400" dirty="0" smtClean="0">
              <a:latin typeface="Times New Roman" pitchFamily="18" charset="0"/>
              <a:cs typeface="Times New Roman" pitchFamily="18" charset="0"/>
            </a:endParaRPr>
          </a:p>
          <a:p>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
            </a:r>
            <a:br>
              <a:rPr lang="en-US" sz="2800" b="1" dirty="0" smtClean="0"/>
            </a:br>
            <a:r>
              <a:rPr lang="en-US" sz="2800" b="1" dirty="0" smtClean="0"/>
              <a:t/>
            </a:r>
            <a:br>
              <a:rPr lang="en-US" sz="2800" b="1" dirty="0" smtClean="0"/>
            </a:br>
            <a:r>
              <a:rPr lang="en-US" sz="2800" b="1" dirty="0" smtClean="0"/>
              <a:t> </a:t>
            </a:r>
            <a:r>
              <a:rPr lang="en-US" sz="2800" b="1" dirty="0" smtClean="0">
                <a:latin typeface="Times New Roman" pitchFamily="18" charset="0"/>
                <a:cs typeface="Times New Roman" pitchFamily="18" charset="0"/>
              </a:rPr>
              <a:t>FDI</a:t>
            </a:r>
            <a:r>
              <a:rPr lang="en-US" sz="2800" b="1" dirty="0" smtClean="0"/>
              <a:t> – Basic Requirements</a:t>
            </a:r>
            <a:br>
              <a:rPr lang="en-US" sz="2800" b="1" dirty="0" smtClean="0"/>
            </a:br>
            <a:r>
              <a:rPr lang="en-US" sz="2800" b="1" dirty="0" smtClean="0"/>
              <a:t/>
            </a:r>
            <a:br>
              <a:rPr lang="en-US" sz="2800" b="1" dirty="0" smtClean="0"/>
            </a:br>
            <a:r>
              <a:rPr lang="en-US" sz="2800" b="1" dirty="0" smtClean="0"/>
              <a:t/>
            </a:r>
            <a:br>
              <a:rPr lang="en-US" sz="2800" b="1" dirty="0" smtClean="0"/>
            </a:br>
            <a:endParaRPr lang="en-US" sz="2800" dirty="0"/>
          </a:p>
        </p:txBody>
      </p:sp>
      <p:sp>
        <p:nvSpPr>
          <p:cNvPr id="3" name="Content Placeholder 2"/>
          <p:cNvSpPr>
            <a:spLocks noGrp="1"/>
          </p:cNvSpPr>
          <p:nvPr>
            <p:ph idx="1"/>
          </p:nvPr>
        </p:nvSpPr>
        <p:spPr/>
        <p:txBody>
          <a:bodyPr>
            <a:normAutofit/>
          </a:bodyPr>
          <a:lstStyle/>
          <a:p>
            <a:pPr>
              <a:lnSpc>
                <a:spcPct val="150000"/>
              </a:lnSpc>
            </a:pPr>
            <a:r>
              <a:rPr lang="en-US" sz="2800" dirty="0" smtClean="0">
                <a:latin typeface="Times New Roman" pitchFamily="18" charset="0"/>
                <a:cs typeface="Times New Roman" pitchFamily="18" charset="0"/>
              </a:rPr>
              <a:t>Assessment of internal resources,</a:t>
            </a:r>
          </a:p>
          <a:p>
            <a:pPr>
              <a:lnSpc>
                <a:spcPct val="150000"/>
              </a:lnSpc>
            </a:pPr>
            <a:r>
              <a:rPr lang="en-US" sz="2800" dirty="0" smtClean="0">
                <a:latin typeface="Times New Roman" pitchFamily="18" charset="0"/>
                <a:cs typeface="Times New Roman" pitchFamily="18" charset="0"/>
              </a:rPr>
              <a:t>Competitiveness,</a:t>
            </a:r>
          </a:p>
          <a:p>
            <a:pPr>
              <a:lnSpc>
                <a:spcPct val="150000"/>
              </a:lnSpc>
            </a:pPr>
            <a:r>
              <a:rPr lang="en-US" sz="2800" dirty="0" smtClean="0">
                <a:latin typeface="Times New Roman" pitchFamily="18" charset="0"/>
                <a:cs typeface="Times New Roman" pitchFamily="18" charset="0"/>
              </a:rPr>
              <a:t>Market analysis, and</a:t>
            </a:r>
          </a:p>
          <a:p>
            <a:pPr>
              <a:lnSpc>
                <a:spcPct val="150000"/>
              </a:lnSpc>
            </a:pPr>
            <a:r>
              <a:rPr lang="en-US" sz="2800" dirty="0" smtClean="0">
                <a:latin typeface="Times New Roman" pitchFamily="18" charset="0"/>
                <a:cs typeface="Times New Roman" pitchFamily="18" charset="0"/>
              </a:rPr>
              <a:t>Market expectations</a:t>
            </a:r>
          </a:p>
          <a:p>
            <a:pPr>
              <a:lnSpc>
                <a:spcPct val="150000"/>
              </a:lnSpc>
            </a:pPr>
            <a:endParaRPr lang="en-US" sz="2000" dirty="0" smtClean="0">
              <a:latin typeface="Times New Roman" pitchFamily="18" charset="0"/>
              <a:cs typeface="Times New Roman" pitchFamily="18" charset="0"/>
            </a:endParaRPr>
          </a:p>
          <a:p>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FDI IN INDIA</a:t>
            </a:r>
            <a:br>
              <a:rPr lang="en-US" sz="2800" b="1" dirty="0" smtClean="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Foreign direct investment (FDI) in India is a major monetary source for economic development in India.</a:t>
            </a:r>
          </a:p>
          <a:p>
            <a:pPr algn="just">
              <a:lnSpc>
                <a:spcPct val="150000"/>
              </a:lnSpc>
            </a:pPr>
            <a:r>
              <a:rPr lang="en-US" sz="2400" dirty="0" smtClean="0">
                <a:latin typeface="Times New Roman" pitchFamily="18" charset="0"/>
                <a:cs typeface="Times New Roman" pitchFamily="18" charset="0"/>
              </a:rPr>
              <a:t> Foreign companies invest directly in fast growing private Indian businesses to take benefits of cheaper wages and changing business environment of India.</a:t>
            </a:r>
          </a:p>
          <a:p>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FDI started in India</a:t>
            </a:r>
            <a:br>
              <a:rPr lang="en-US" sz="2800" b="1" dirty="0" smtClean="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dirty="0" smtClean="0">
                <a:latin typeface="Times New Roman" pitchFamily="18" charset="0"/>
                <a:cs typeface="Times New Roman" pitchFamily="18" charset="0"/>
              </a:rPr>
              <a:t>1991</a:t>
            </a:r>
          </a:p>
          <a:p>
            <a:pPr algn="just">
              <a:lnSpc>
                <a:spcPct val="150000"/>
              </a:lnSpc>
            </a:pPr>
            <a:r>
              <a:rPr lang="en-US" dirty="0" smtClean="0">
                <a:latin typeface="Times New Roman" pitchFamily="18" charset="0"/>
                <a:cs typeface="Times New Roman" pitchFamily="18" charset="0"/>
              </a:rPr>
              <a:t>FDI was introduced in the year 1991 under Foreign Exchange Management Act (FEMA), by then finance minister Dr. </a:t>
            </a:r>
            <a:r>
              <a:rPr lang="en-US" dirty="0" err="1" smtClean="0">
                <a:latin typeface="Times New Roman" pitchFamily="18" charset="0"/>
                <a:cs typeface="Times New Roman" pitchFamily="18" charset="0"/>
              </a:rPr>
              <a:t>Manmohan</a:t>
            </a:r>
            <a:r>
              <a:rPr lang="en-US" dirty="0" smtClean="0">
                <a:latin typeface="Times New Roman" pitchFamily="18" charset="0"/>
                <a:cs typeface="Times New Roman" pitchFamily="18" charset="0"/>
              </a:rPr>
              <a:t> Singh. It started with a baseline of $1 billion in 1990. India is considered as second important destination for foreign investment.</a:t>
            </a:r>
          </a:p>
          <a:p>
            <a:pPr>
              <a:lnSpc>
                <a:spcPct val="150000"/>
              </a:lnSpc>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305800" cy="5181600"/>
          </a:xfrm>
        </p:spPr>
        <p:txBody>
          <a:bodyPr>
            <a:noAutofit/>
          </a:bodyPr>
          <a:lstStyle/>
          <a:p>
            <a:pPr marL="514350" indent="-514350" algn="l">
              <a:lnSpc>
                <a:spcPct val="150000"/>
              </a:lnSpc>
              <a:buFont typeface="Arial" pitchFamily="34" charset="0"/>
              <a:buChar char="•"/>
            </a:pPr>
            <a:r>
              <a:rPr lang="en-US" sz="2800" dirty="0" smtClean="0">
                <a:latin typeface="Times New Roman" pitchFamily="18" charset="0"/>
                <a:cs typeface="Times New Roman" pitchFamily="18" charset="0"/>
              </a:rPr>
              <a:t>List of countries received FDI</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Ranked Country Stock of FDI at home (millions  USD)</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European Union- 6,938,0001 USD</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Netherlands- 4,888,0002 USD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United States- 4,084,0003 USD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United Kingdom- 2,027,000 USD </a:t>
            </a:r>
            <a:br>
              <a:rPr lang="en-US" sz="2800" dirty="0" smtClean="0">
                <a:latin typeface="Times New Roman" pitchFamily="18" charset="0"/>
                <a:cs typeface="Times New Roman" pitchFamily="18" charset="0"/>
              </a:rPr>
            </a:b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World's Best Countries To Investments</a:t>
            </a:r>
            <a:endParaRPr lang="en-US" sz="2800" b="1" dirty="0"/>
          </a:p>
        </p:txBody>
      </p:sp>
      <p:sp>
        <p:nvSpPr>
          <p:cNvPr id="3" name="Content Placeholder 2"/>
          <p:cNvSpPr>
            <a:spLocks noGrp="1"/>
          </p:cNvSpPr>
          <p:nvPr>
            <p:ph idx="1"/>
          </p:nvPr>
        </p:nvSpPr>
        <p:spPr/>
        <p:txBody>
          <a:bodyPr>
            <a:normAutofit/>
          </a:bodyPr>
          <a:lstStyle/>
          <a:p>
            <a:pPr>
              <a:lnSpc>
                <a:spcPct val="150000"/>
              </a:lnSpc>
              <a:buNone/>
            </a:pPr>
            <a:r>
              <a:rPr lang="en-US" sz="2400" dirty="0" smtClean="0">
                <a:latin typeface="Times New Roman" pitchFamily="18" charset="0"/>
                <a:cs typeface="Times New Roman" pitchFamily="18" charset="0"/>
              </a:rPr>
              <a:t>World's Best Countries to Invest in or do Business for 2020</a:t>
            </a:r>
          </a:p>
          <a:p>
            <a:pPr>
              <a:lnSpc>
                <a:spcPct val="150000"/>
              </a:lnSpc>
              <a:buNone/>
            </a:pPr>
            <a:r>
              <a:rPr lang="en-US" sz="2400" dirty="0" smtClean="0">
                <a:latin typeface="Times New Roman" pitchFamily="18" charset="0"/>
                <a:cs typeface="Times New Roman" pitchFamily="18" charset="0"/>
              </a:rPr>
              <a:t>1. Singapore</a:t>
            </a:r>
          </a:p>
          <a:p>
            <a:pPr>
              <a:lnSpc>
                <a:spcPct val="150000"/>
              </a:lnSpc>
              <a:buNone/>
            </a:pPr>
            <a:r>
              <a:rPr lang="en-US" sz="2400" dirty="0" smtClean="0">
                <a:latin typeface="Times New Roman" pitchFamily="18" charset="0"/>
                <a:cs typeface="Times New Roman" pitchFamily="18" charset="0"/>
              </a:rPr>
              <a:t>2. United Kingdom</a:t>
            </a:r>
          </a:p>
          <a:p>
            <a:pPr>
              <a:lnSpc>
                <a:spcPct val="150000"/>
              </a:lnSpc>
              <a:buNone/>
            </a:pPr>
            <a:r>
              <a:rPr lang="en-US" sz="2400" dirty="0" smtClean="0">
                <a:latin typeface="Times New Roman" pitchFamily="18" charset="0"/>
                <a:cs typeface="Times New Roman" pitchFamily="18" charset="0"/>
              </a:rPr>
              <a:t>3. Poland</a:t>
            </a:r>
          </a:p>
          <a:p>
            <a:pPr>
              <a:lnSpc>
                <a:spcPct val="150000"/>
              </a:lnSpc>
              <a:buNone/>
            </a:pPr>
            <a:r>
              <a:rPr lang="en-US" sz="2400" dirty="0" smtClean="0">
                <a:latin typeface="Times New Roman" pitchFamily="18" charset="0"/>
                <a:cs typeface="Times New Roman" pitchFamily="18" charset="0"/>
              </a:rPr>
              <a:t>4. Indonesia</a:t>
            </a:r>
          </a:p>
          <a:p>
            <a:pPr>
              <a:lnSpc>
                <a:spcPct val="150000"/>
              </a:lnSpc>
            </a:pP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Difference</a:t>
            </a:r>
            <a:r>
              <a:rPr lang="en-US" sz="2800" b="1" dirty="0" smtClean="0"/>
              <a:t> between FDI and ODI</a:t>
            </a:r>
            <a:endParaRPr lang="en-US" sz="2800"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FDI- The non resident invest in the shares of the resident company. </a:t>
            </a:r>
          </a:p>
          <a:p>
            <a:pPr algn="just">
              <a:lnSpc>
                <a:spcPct val="150000"/>
              </a:lnSpc>
            </a:pPr>
            <a:r>
              <a:rPr lang="en-US" sz="2400" dirty="0" smtClean="0">
                <a:latin typeface="Times New Roman" pitchFamily="18" charset="0"/>
                <a:cs typeface="Times New Roman" pitchFamily="18" charset="0"/>
              </a:rPr>
              <a:t>ODI- The resident company invest in other countries in wholly owned subsidiary (WOS) or joint venture (JV) for horizontal and vertical expansion of their business.</a:t>
            </a:r>
          </a:p>
          <a:p>
            <a:pPr algn="just">
              <a:lnSpc>
                <a:spcPct val="150000"/>
              </a:lnSpc>
            </a:pPr>
            <a:r>
              <a:rPr lang="en-US" sz="2400" dirty="0" smtClean="0">
                <a:latin typeface="Times New Roman" pitchFamily="18" charset="0"/>
                <a:cs typeface="Times New Roman" pitchFamily="18" charset="0"/>
              </a:rPr>
              <a:t> In India it is done via Automatic route or Approval Route.</a:t>
            </a:r>
          </a:p>
          <a:p>
            <a:pPr algn="just">
              <a:lnSpc>
                <a:spcPct val="150000"/>
              </a:lnSpc>
            </a:pPr>
            <a:endParaRPr lang="en-US" sz="2400" dirty="0" smtClean="0">
              <a:latin typeface="Times New Roman" pitchFamily="18" charset="0"/>
              <a:cs typeface="Times New Roman" pitchFamily="18" charset="0"/>
            </a:endParaRPr>
          </a:p>
          <a:p>
            <a:pPr algn="just"/>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EFFECTS OF FDI</a:t>
            </a:r>
            <a:endParaRPr lang="en-US" sz="2800" dirty="0"/>
          </a:p>
        </p:txBody>
      </p:sp>
      <p:sp>
        <p:nvSpPr>
          <p:cNvPr id="3" name="Content Placeholder 2"/>
          <p:cNvSpPr>
            <a:spLocks noGrp="1"/>
          </p:cNvSpPr>
          <p:nvPr>
            <p:ph idx="1"/>
          </p:nvPr>
        </p:nvSpPr>
        <p:spPr/>
        <p:txBody>
          <a:bodyPr>
            <a:noAutofit/>
          </a:bodyPr>
          <a:lstStyle/>
          <a:p>
            <a:pPr algn="just">
              <a:lnSpc>
                <a:spcPct val="150000"/>
              </a:lnSpc>
            </a:pPr>
            <a:r>
              <a:rPr lang="en-US" sz="2400" dirty="0" smtClean="0">
                <a:latin typeface="Times New Roman" pitchFamily="18" charset="0"/>
                <a:cs typeface="Times New Roman" pitchFamily="18" charset="0"/>
              </a:rPr>
              <a:t>For Indian economy which has tremendous potential, FDI has had a positive impact</a:t>
            </a:r>
          </a:p>
          <a:p>
            <a:pPr algn="just">
              <a:lnSpc>
                <a:spcPct val="150000"/>
              </a:lnSpc>
            </a:pPr>
            <a:r>
              <a:rPr lang="en-US" sz="2400" dirty="0" smtClean="0">
                <a:latin typeface="Times New Roman" pitchFamily="18" charset="0"/>
                <a:cs typeface="Times New Roman" pitchFamily="18" charset="0"/>
              </a:rPr>
              <a:t> FDI inflow supplements domestic capital, as well as technology and skills of existing companies. </a:t>
            </a:r>
          </a:p>
          <a:p>
            <a:pPr algn="just">
              <a:lnSpc>
                <a:spcPct val="150000"/>
              </a:lnSpc>
            </a:pPr>
            <a:r>
              <a:rPr lang="en-US" sz="2400" dirty="0" smtClean="0">
                <a:latin typeface="Times New Roman" pitchFamily="18" charset="0"/>
                <a:cs typeface="Times New Roman" pitchFamily="18" charset="0"/>
              </a:rPr>
              <a:t>It also helps to establish new companies. All of these contribute to economic growth of the Indian Economy.</a:t>
            </a:r>
          </a:p>
          <a:p>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Who approves FDI in India</a:t>
            </a:r>
            <a:endParaRPr lang="en-US" sz="4000" b="1" dirty="0"/>
          </a:p>
        </p:txBody>
      </p:sp>
      <p:sp>
        <p:nvSpPr>
          <p:cNvPr id="3" name="Content Placeholder 2"/>
          <p:cNvSpPr>
            <a:spLocks noGrp="1"/>
          </p:cNvSpPr>
          <p:nvPr>
            <p:ph idx="1"/>
          </p:nvPr>
        </p:nvSpPr>
        <p:spPr>
          <a:xfrm>
            <a:off x="457200" y="1600200"/>
            <a:ext cx="8229600" cy="4953000"/>
          </a:xfrm>
        </p:spPr>
        <p:txBody>
          <a:bodyPr>
            <a:noAutofit/>
          </a:bodyPr>
          <a:lstStyle/>
          <a:p>
            <a:pPr algn="just">
              <a:lnSpc>
                <a:spcPct val="150000"/>
              </a:lnSpc>
            </a:pPr>
            <a:r>
              <a:rPr lang="en-US" sz="2800" dirty="0" smtClean="0">
                <a:latin typeface="Times New Roman" pitchFamily="18" charset="0"/>
                <a:cs typeface="Times New Roman" pitchFamily="18" charset="0"/>
              </a:rPr>
              <a:t>Reserve Bank of India</a:t>
            </a:r>
          </a:p>
          <a:p>
            <a:pPr algn="just">
              <a:lnSpc>
                <a:spcPct val="150000"/>
              </a:lnSpc>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Automatic route</a:t>
            </a:r>
            <a:r>
              <a:rPr lang="en-US" sz="2800" dirty="0" smtClean="0">
                <a:latin typeface="Times New Roman" pitchFamily="18" charset="0"/>
                <a:cs typeface="Times New Roman" pitchFamily="18" charset="0"/>
              </a:rPr>
              <a:t>: By this route FDI is allowed without prior approval by </a:t>
            </a:r>
            <a:r>
              <a:rPr lang="en-US" sz="2800" b="1" dirty="0" smtClean="0">
                <a:latin typeface="Times New Roman" pitchFamily="18" charset="0"/>
                <a:cs typeface="Times New Roman" pitchFamily="18" charset="0"/>
              </a:rPr>
              <a:t>Government or Reserve Bank of India</a:t>
            </a:r>
          </a:p>
          <a:p>
            <a:pPr algn="just">
              <a:lnSpc>
                <a:spcPct val="150000"/>
              </a:lnSpc>
            </a:pPr>
            <a:endParaRPr lang="en-US" sz="4000" dirty="0" smtClean="0">
              <a:latin typeface="Times New Roman" pitchFamily="18" charset="0"/>
              <a:cs typeface="Times New Roman" pitchFamily="18" charset="0"/>
            </a:endParaRPr>
          </a:p>
          <a:p>
            <a:pPr algn="just">
              <a:lnSpc>
                <a:spcPct val="150000"/>
              </a:lnSpc>
            </a:pP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Foreign Direct Investment</a:t>
            </a:r>
            <a:endParaRPr lang="en-US" dirty="0"/>
          </a:p>
        </p:txBody>
      </p:sp>
      <p:sp>
        <p:nvSpPr>
          <p:cNvPr id="3" name="Content Placeholder 2"/>
          <p:cNvSpPr>
            <a:spLocks noGrp="1"/>
          </p:cNvSpPr>
          <p:nvPr>
            <p:ph idx="1"/>
          </p:nvPr>
        </p:nvSpPr>
        <p:spPr/>
        <p:txBody>
          <a:bodyPr>
            <a:normAutofit fontScale="77500" lnSpcReduction="20000"/>
          </a:bodyPr>
          <a:lstStyle/>
          <a:p>
            <a:pPr>
              <a:lnSpc>
                <a:spcPct val="150000"/>
              </a:lnSpc>
              <a:buNone/>
            </a:pPr>
            <a:r>
              <a:rPr lang="en-US" dirty="0" smtClean="0">
                <a:latin typeface="Times New Roman" pitchFamily="18" charset="0"/>
                <a:cs typeface="Times New Roman" pitchFamily="18" charset="0"/>
              </a:rPr>
              <a:t>Meaning:</a:t>
            </a:r>
          </a:p>
          <a:p>
            <a:pPr>
              <a:lnSpc>
                <a:spcPct val="150000"/>
              </a:lnSpc>
              <a:buNone/>
            </a:pP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Foreign Direct investment is an investment in a business by an investors from another country for which the foreign investors has control over the company purchased.  The organization of economic cooperation and development defined control as owing 10% or more of the business.</a:t>
            </a:r>
          </a:p>
          <a:p>
            <a:pPr algn="just">
              <a:lnSpc>
                <a:spcPct val="150000"/>
              </a:lnSpc>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FDI limit</a:t>
            </a:r>
            <a:endParaRPr lang="en-US" sz="2800" dirty="0"/>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FDI in service sector was increased to 46% in 2014–15. </a:t>
            </a:r>
          </a:p>
          <a:p>
            <a:pPr>
              <a:lnSpc>
                <a:spcPct val="150000"/>
              </a:lnSpc>
            </a:pPr>
            <a:r>
              <a:rPr lang="en-US" sz="2400" dirty="0" smtClean="0">
                <a:latin typeface="Times New Roman" pitchFamily="18" charset="0"/>
                <a:cs typeface="Times New Roman" pitchFamily="18" charset="0"/>
              </a:rPr>
              <a:t>It is US $1.88 billion in 2017. </a:t>
            </a:r>
          </a:p>
          <a:p>
            <a:pPr>
              <a:lnSpc>
                <a:spcPct val="150000"/>
              </a:lnSpc>
            </a:pPr>
            <a:r>
              <a:rPr lang="en-US" sz="2400" dirty="0" smtClean="0">
                <a:latin typeface="Times New Roman" pitchFamily="18" charset="0"/>
                <a:cs typeface="Times New Roman" pitchFamily="18" charset="0"/>
              </a:rPr>
              <a:t>FDI limit in insurance sector was raised from 26% to 49% in 2014.</a:t>
            </a:r>
          </a:p>
          <a:p>
            <a:pPr>
              <a:lnSpc>
                <a:spcPct val="150000"/>
              </a:lnSpc>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Which country is largest investor in India</a:t>
            </a:r>
            <a:endParaRPr lang="en-US" sz="2800" dirty="0"/>
          </a:p>
        </p:txBody>
      </p:sp>
      <p:sp>
        <p:nvSpPr>
          <p:cNvPr id="3" name="Content Placeholder 2"/>
          <p:cNvSpPr>
            <a:spLocks noGrp="1"/>
          </p:cNvSpPr>
          <p:nvPr>
            <p:ph idx="1"/>
          </p:nvPr>
        </p:nvSpPr>
        <p:spPr/>
        <p:txBody>
          <a:bodyPr>
            <a:normAutofit fontScale="77500" lnSpcReduction="20000"/>
          </a:bodyPr>
          <a:lstStyle/>
          <a:p>
            <a:pPr algn="just">
              <a:lnSpc>
                <a:spcPct val="150000"/>
              </a:lnSpc>
            </a:pPr>
            <a:r>
              <a:rPr lang="en-US" dirty="0" smtClean="0">
                <a:latin typeface="Times New Roman" pitchFamily="18" charset="0"/>
                <a:cs typeface="Times New Roman" pitchFamily="18" charset="0"/>
              </a:rPr>
              <a:t>SINGAPORE : After coming in second to Mauritius for two years, </a:t>
            </a:r>
          </a:p>
          <a:p>
            <a:pPr algn="just">
              <a:lnSpc>
                <a:spcPct val="150000"/>
              </a:lnSpc>
            </a:pPr>
            <a:r>
              <a:rPr lang="en-US" dirty="0" smtClean="0">
                <a:latin typeface="Times New Roman" pitchFamily="18" charset="0"/>
                <a:cs typeface="Times New Roman" pitchFamily="18" charset="0"/>
              </a:rPr>
              <a:t>Singapore regained top spot as India's largest source of Foreign Direct Investment (FDI) in the 2018-19 financial year,</a:t>
            </a:r>
          </a:p>
          <a:p>
            <a:pPr algn="just">
              <a:lnSpc>
                <a:spcPct val="150000"/>
              </a:lnSpc>
            </a:pPr>
            <a:r>
              <a:rPr lang="en-US" dirty="0" smtClean="0">
                <a:latin typeface="Times New Roman" pitchFamily="18" charset="0"/>
                <a:cs typeface="Times New Roman" pitchFamily="18" charset="0"/>
              </a:rPr>
              <a:t> which ended in March. For the last fiscal, USD 16.2 billion of foreign investment originated from the island republic.</a:t>
            </a:r>
          </a:p>
          <a:p>
            <a:pPr>
              <a:lnSpc>
                <a:spcPct val="150000"/>
              </a:lnSpc>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382000" cy="5440362"/>
          </a:xfrm>
        </p:spPr>
        <p:txBody>
          <a:bodyPr>
            <a:noAutofit/>
          </a:bodyPr>
          <a:lstStyle/>
          <a:p>
            <a:pPr marL="514350" indent="-514350" algn="just"/>
            <a:r>
              <a:rPr lang="en-US" sz="28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1.Overseas Direct Investment means that Indian person or companies can invest directly their funds into foreign countries subject to the </a:t>
            </a:r>
            <a:r>
              <a:rPr lang="en-US" sz="2400" dirty="0" err="1" smtClean="0">
                <a:latin typeface="Times New Roman" pitchFamily="18" charset="0"/>
                <a:cs typeface="Times New Roman" pitchFamily="18" charset="0"/>
              </a:rPr>
              <a:t>indian</a:t>
            </a:r>
            <a:r>
              <a:rPr lang="en-US" sz="2400" dirty="0" smtClean="0">
                <a:latin typeface="Times New Roman" pitchFamily="18" charset="0"/>
                <a:cs typeface="Times New Roman" pitchFamily="18" charset="0"/>
              </a:rPr>
              <a:t> taxation laws.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2.	In Overseas Direct Investment, Indians will invest their money into other countries or companies in other countries for want of better returns.</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Benefits FDI</a:t>
            </a:r>
            <a:endParaRPr lang="en-US" dirty="0"/>
          </a:p>
        </p:txBody>
      </p:sp>
      <p:sp>
        <p:nvSpPr>
          <p:cNvPr id="3" name="Content Placeholder 2"/>
          <p:cNvSpPr>
            <a:spLocks noGrp="1"/>
          </p:cNvSpPr>
          <p:nvPr>
            <p:ph idx="1"/>
          </p:nvPr>
        </p:nvSpPr>
        <p:spPr/>
        <p:txBody>
          <a:bodyPr>
            <a:normAutofit/>
          </a:bodyPr>
          <a:lstStyle/>
          <a:p>
            <a:pPr marL="514350" indent="-514350" algn="just">
              <a:lnSpc>
                <a:spcPct val="150000"/>
              </a:lnSpc>
              <a:buAutoNum type="arabicPeriod"/>
            </a:pPr>
            <a:r>
              <a:rPr lang="en-US" sz="2400" dirty="0" smtClean="0">
                <a:latin typeface="Times New Roman" pitchFamily="18" charset="0"/>
                <a:cs typeface="Times New Roman" pitchFamily="18" charset="0"/>
              </a:rPr>
              <a:t>Increased employment and economic growth</a:t>
            </a:r>
          </a:p>
          <a:p>
            <a:pPr marL="514350" indent="-514350" algn="just">
              <a:lnSpc>
                <a:spcPct val="150000"/>
              </a:lnSpc>
              <a:buAutoNum type="arabicPeriod"/>
            </a:pPr>
            <a:r>
              <a:rPr lang="en-US" sz="2400" dirty="0" smtClean="0">
                <a:latin typeface="Times New Roman" pitchFamily="18" charset="0"/>
                <a:cs typeface="Times New Roman" pitchFamily="18" charset="0"/>
              </a:rPr>
              <a:t>Human Resource Development</a:t>
            </a:r>
          </a:p>
          <a:p>
            <a:pPr marL="514350" indent="-514350" algn="just">
              <a:lnSpc>
                <a:spcPct val="150000"/>
              </a:lnSpc>
              <a:buAutoNum type="arabicPeriod"/>
            </a:pPr>
            <a:r>
              <a:rPr lang="en-US" sz="2400" dirty="0" smtClean="0">
                <a:latin typeface="Times New Roman" pitchFamily="18" charset="0"/>
                <a:cs typeface="Times New Roman" pitchFamily="18" charset="0"/>
              </a:rPr>
              <a:t>Development of Backward areas</a:t>
            </a:r>
          </a:p>
          <a:p>
            <a:pPr marL="514350" indent="-514350" algn="just">
              <a:lnSpc>
                <a:spcPct val="150000"/>
              </a:lnSpc>
              <a:buAutoNum type="arabicPeriod"/>
            </a:pPr>
            <a:r>
              <a:rPr lang="en-US" sz="2400" dirty="0" smtClean="0">
                <a:latin typeface="Times New Roman" pitchFamily="18" charset="0"/>
                <a:cs typeface="Times New Roman" pitchFamily="18" charset="0"/>
              </a:rPr>
              <a:t>Provisions of finance and Technology</a:t>
            </a:r>
          </a:p>
          <a:p>
            <a:pPr marL="514350" indent="-514350" algn="just">
              <a:lnSpc>
                <a:spcPct val="150000"/>
              </a:lnSpc>
              <a:buAutoNum type="arabicPeriod"/>
            </a:pPr>
            <a:r>
              <a:rPr lang="en-US" sz="2400" dirty="0" smtClean="0">
                <a:latin typeface="Times New Roman" pitchFamily="18" charset="0"/>
                <a:cs typeface="Times New Roman" pitchFamily="18" charset="0"/>
              </a:rPr>
              <a:t>Increase in exports</a:t>
            </a:r>
          </a:p>
          <a:p>
            <a:pPr marL="514350" indent="-514350" algn="just">
              <a:lnSpc>
                <a:spcPct val="150000"/>
              </a:lnSpc>
              <a:buAutoNum type="arabicPeriod"/>
            </a:pPr>
            <a:r>
              <a:rPr lang="en-US" sz="2400" dirty="0" smtClean="0">
                <a:latin typeface="Times New Roman" pitchFamily="18" charset="0"/>
                <a:cs typeface="Times New Roman" pitchFamily="18" charset="0"/>
              </a:rPr>
              <a:t>Exchange rate stability</a:t>
            </a:r>
          </a:p>
          <a:p>
            <a:pPr marL="514350" indent="-514350" algn="just">
              <a:lnSpc>
                <a:spcPct val="150000"/>
              </a:lnSpc>
              <a:buAutoNum type="arabicPeriod"/>
            </a:pPr>
            <a:r>
              <a:rPr lang="en-US" sz="2400" dirty="0" smtClean="0">
                <a:latin typeface="Times New Roman" pitchFamily="18" charset="0"/>
                <a:cs typeface="Times New Roman" pitchFamily="18" charset="0"/>
              </a:rPr>
              <a:t>Improve capital flow</a:t>
            </a:r>
          </a:p>
          <a:p>
            <a:pPr algn="just"/>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Pros and Cons of Foreign Direct Investment</a:t>
            </a:r>
            <a:br>
              <a:rPr lang="en-US" sz="3600" b="1" dirty="0" smtClean="0">
                <a:latin typeface="Times New Roman" pitchFamily="18" charset="0"/>
                <a:cs typeface="Times New Roman" pitchFamily="18" charset="0"/>
              </a:rPr>
            </a:br>
            <a:endParaRPr lang="en-US" sz="3600"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Improved capital flows.</a:t>
            </a:r>
          </a:p>
          <a:p>
            <a:pPr algn="just">
              <a:lnSpc>
                <a:spcPct val="150000"/>
              </a:lnSpc>
            </a:pPr>
            <a:r>
              <a:rPr lang="en-US" sz="2400" dirty="0" smtClean="0">
                <a:latin typeface="Times New Roman" pitchFamily="18" charset="0"/>
                <a:cs typeface="Times New Roman" pitchFamily="18" charset="0"/>
              </a:rPr>
              <a:t>Technology transfer.</a:t>
            </a:r>
          </a:p>
          <a:p>
            <a:pPr algn="just">
              <a:lnSpc>
                <a:spcPct val="150000"/>
              </a:lnSpc>
            </a:pPr>
            <a:r>
              <a:rPr lang="en-US" sz="2400" dirty="0" smtClean="0">
                <a:latin typeface="Times New Roman" pitchFamily="18" charset="0"/>
                <a:cs typeface="Times New Roman" pitchFamily="18" charset="0"/>
              </a:rPr>
              <a:t>Regional development.</a:t>
            </a:r>
          </a:p>
          <a:p>
            <a:pPr algn="just">
              <a:lnSpc>
                <a:spcPct val="150000"/>
              </a:lnSpc>
            </a:pPr>
            <a:r>
              <a:rPr lang="en-US" sz="2400" dirty="0" smtClean="0">
                <a:latin typeface="Times New Roman" pitchFamily="18" charset="0"/>
                <a:cs typeface="Times New Roman" pitchFamily="18" charset="0"/>
              </a:rPr>
              <a:t>Increased competition that benefits the economy.</a:t>
            </a:r>
          </a:p>
          <a:p>
            <a:pPr algn="just">
              <a:lnSpc>
                <a:spcPct val="150000"/>
              </a:lnSpc>
            </a:pPr>
            <a:r>
              <a:rPr lang="en-US" sz="2400" dirty="0" smtClean="0">
                <a:latin typeface="Times New Roman" pitchFamily="18" charset="0"/>
                <a:cs typeface="Times New Roman" pitchFamily="18" charset="0"/>
              </a:rPr>
              <a:t>Favorable balance of payments.</a:t>
            </a:r>
          </a:p>
          <a:p>
            <a:pPr algn="just">
              <a:lnSpc>
                <a:spcPct val="150000"/>
              </a:lnSpc>
            </a:pPr>
            <a:r>
              <a:rPr lang="en-US" sz="2400" dirty="0" smtClean="0">
                <a:latin typeface="Times New Roman" pitchFamily="18" charset="0"/>
                <a:cs typeface="Times New Roman" pitchFamily="18" charset="0"/>
              </a:rPr>
              <a:t>Increased employment opportunities.</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FDI benefit the Home Country</a:t>
            </a:r>
            <a:endParaRPr lang="en-US" sz="3600"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Some of them are Internet, technological advancement, flexible rules and regulations of the country and lesser communication costs. </a:t>
            </a:r>
          </a:p>
          <a:p>
            <a:pPr algn="just">
              <a:lnSpc>
                <a:spcPct val="150000"/>
              </a:lnSpc>
            </a:pPr>
            <a:r>
              <a:rPr lang="en-US" sz="2400" dirty="0" smtClean="0">
                <a:latin typeface="Times New Roman" pitchFamily="18" charset="0"/>
                <a:cs typeface="Times New Roman" pitchFamily="18" charset="0"/>
              </a:rPr>
              <a:t>FDI stimulates competition, capital, technological and managerial skills which has a positive effect on both host and home country's economic growth.</a:t>
            </a:r>
          </a:p>
          <a:p>
            <a:pPr algn="just"/>
            <a:endParaRPr lang="en-US"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Advantage FDI</a:t>
            </a:r>
            <a:endParaRPr lang="en-US" sz="4000" dirty="0"/>
          </a:p>
        </p:txBody>
      </p:sp>
      <p:sp>
        <p:nvSpPr>
          <p:cNvPr id="3" name="Content Placeholder 2"/>
          <p:cNvSpPr>
            <a:spLocks noGrp="1"/>
          </p:cNvSpPr>
          <p:nvPr>
            <p:ph idx="1"/>
          </p:nvPr>
        </p:nvSpPr>
        <p:spPr/>
        <p:txBody>
          <a:bodyPr>
            <a:normAutofit fontScale="70000" lnSpcReduction="20000"/>
          </a:bodyPr>
          <a:lstStyle/>
          <a:p>
            <a:pPr marL="514350" indent="-514350" algn="just">
              <a:lnSpc>
                <a:spcPct val="150000"/>
              </a:lnSpc>
              <a:buAutoNum type="arabicPeriod"/>
            </a:pPr>
            <a:r>
              <a:rPr lang="en-US" dirty="0" smtClean="0">
                <a:latin typeface="Times New Roman" pitchFamily="18" charset="0"/>
                <a:cs typeface="Times New Roman" pitchFamily="18" charset="0"/>
              </a:rPr>
              <a:t>Economic Development stimulation</a:t>
            </a:r>
          </a:p>
          <a:p>
            <a:pPr marL="514350" indent="-514350" algn="just">
              <a:lnSpc>
                <a:spcPct val="150000"/>
              </a:lnSpc>
              <a:buAutoNum type="arabicPeriod"/>
            </a:pPr>
            <a:r>
              <a:rPr lang="en-US" dirty="0" smtClean="0">
                <a:latin typeface="Times New Roman" pitchFamily="18" charset="0"/>
                <a:cs typeface="Times New Roman" pitchFamily="18" charset="0"/>
              </a:rPr>
              <a:t>Easy international  Trade</a:t>
            </a:r>
          </a:p>
          <a:p>
            <a:pPr marL="514350" indent="-514350" algn="just">
              <a:lnSpc>
                <a:spcPct val="150000"/>
              </a:lnSpc>
              <a:buAutoNum type="arabicPeriod"/>
            </a:pPr>
            <a:r>
              <a:rPr lang="en-US" dirty="0" smtClean="0">
                <a:latin typeface="Times New Roman" pitchFamily="18" charset="0"/>
                <a:cs typeface="Times New Roman" pitchFamily="18" charset="0"/>
              </a:rPr>
              <a:t>Employment and economic Boost</a:t>
            </a:r>
          </a:p>
          <a:p>
            <a:pPr marL="514350" indent="-514350" algn="just">
              <a:lnSpc>
                <a:spcPct val="150000"/>
              </a:lnSpc>
              <a:buAutoNum type="arabicPeriod"/>
            </a:pPr>
            <a:r>
              <a:rPr lang="en-US" dirty="0" smtClean="0">
                <a:latin typeface="Times New Roman" pitchFamily="18" charset="0"/>
                <a:cs typeface="Times New Roman" pitchFamily="18" charset="0"/>
              </a:rPr>
              <a:t>Development of human capital resources</a:t>
            </a:r>
          </a:p>
          <a:p>
            <a:pPr marL="514350" indent="-514350" algn="just">
              <a:lnSpc>
                <a:spcPct val="150000"/>
              </a:lnSpc>
              <a:buAutoNum type="arabicPeriod"/>
            </a:pPr>
            <a:r>
              <a:rPr lang="en-US" dirty="0" smtClean="0">
                <a:latin typeface="Times New Roman" pitchFamily="18" charset="0"/>
                <a:cs typeface="Times New Roman" pitchFamily="18" charset="0"/>
              </a:rPr>
              <a:t>Tax incentive</a:t>
            </a:r>
          </a:p>
          <a:p>
            <a:pPr marL="514350" indent="-514350" algn="just">
              <a:lnSpc>
                <a:spcPct val="150000"/>
              </a:lnSpc>
              <a:buAutoNum type="arabicPeriod"/>
            </a:pPr>
            <a:r>
              <a:rPr lang="en-US" dirty="0" smtClean="0">
                <a:latin typeface="Times New Roman" pitchFamily="18" charset="0"/>
                <a:cs typeface="Times New Roman" pitchFamily="18" charset="0"/>
              </a:rPr>
              <a:t>Resource Transfer</a:t>
            </a:r>
          </a:p>
          <a:p>
            <a:pPr marL="514350" indent="-514350" algn="just">
              <a:lnSpc>
                <a:spcPct val="150000"/>
              </a:lnSpc>
              <a:buAutoNum type="arabicPeriod"/>
            </a:pPr>
            <a:r>
              <a:rPr lang="en-US" dirty="0" smtClean="0">
                <a:latin typeface="Times New Roman" pitchFamily="18" charset="0"/>
                <a:cs typeface="Times New Roman" pitchFamily="18" charset="0"/>
              </a:rPr>
              <a:t>Increased productivity</a:t>
            </a:r>
          </a:p>
          <a:p>
            <a:pPr marL="514350" indent="-514350" algn="just">
              <a:lnSpc>
                <a:spcPct val="150000"/>
              </a:lnSpc>
              <a:buAutoNum type="arabicPeriod"/>
            </a:pPr>
            <a:r>
              <a:rPr lang="en-US" dirty="0" smtClean="0">
                <a:latin typeface="Times New Roman" pitchFamily="18" charset="0"/>
                <a:cs typeface="Times New Roman" pitchFamily="18" charset="0"/>
              </a:rPr>
              <a:t>Increased in income</a:t>
            </a:r>
          </a:p>
          <a:p>
            <a:pPr algn="just">
              <a:lnSpc>
                <a:spcPct val="150000"/>
              </a:lnSpc>
            </a:pPr>
            <a:endParaRPr lang="en-US" dirty="0" smtClean="0">
              <a:latin typeface="Times New Roman" pitchFamily="18" charset="0"/>
              <a:cs typeface="Times New Roman" pitchFamily="18" charset="0"/>
            </a:endParaRPr>
          </a:p>
          <a:p>
            <a:pPr algn="just"/>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Disadvantage of FDI</a:t>
            </a:r>
            <a:endParaRPr lang="en-US" sz="3600" dirty="0"/>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Hindrance to Domestic investment</a:t>
            </a:r>
          </a:p>
          <a:p>
            <a:pPr>
              <a:lnSpc>
                <a:spcPct val="150000"/>
              </a:lnSpc>
            </a:pPr>
            <a:r>
              <a:rPr lang="en-US" sz="2400" dirty="0" smtClean="0">
                <a:latin typeface="Times New Roman" pitchFamily="18" charset="0"/>
                <a:cs typeface="Times New Roman" pitchFamily="18" charset="0"/>
              </a:rPr>
              <a:t>Risk from political changes</a:t>
            </a:r>
          </a:p>
          <a:p>
            <a:pPr>
              <a:lnSpc>
                <a:spcPct val="150000"/>
              </a:lnSpc>
            </a:pPr>
            <a:r>
              <a:rPr lang="en-US" sz="2400" dirty="0" smtClean="0">
                <a:latin typeface="Times New Roman" pitchFamily="18" charset="0"/>
                <a:cs typeface="Times New Roman" pitchFamily="18" charset="0"/>
              </a:rPr>
              <a:t>Higher costs</a:t>
            </a:r>
          </a:p>
          <a:p>
            <a:pPr>
              <a:lnSpc>
                <a:spcPct val="150000"/>
              </a:lnSpc>
            </a:pPr>
            <a:r>
              <a:rPr lang="en-US" sz="2400" dirty="0" smtClean="0">
                <a:latin typeface="Times New Roman" pitchFamily="18" charset="0"/>
                <a:cs typeface="Times New Roman" pitchFamily="18" charset="0"/>
              </a:rPr>
              <a:t>Economic Non-Viability</a:t>
            </a:r>
          </a:p>
          <a:p>
            <a:pPr>
              <a:lnSpc>
                <a:spcPct val="150000"/>
              </a:lnSpc>
            </a:pPr>
            <a:r>
              <a:rPr lang="en-US" sz="2400" dirty="0" smtClean="0">
                <a:latin typeface="Times New Roman" pitchFamily="18" charset="0"/>
                <a:cs typeface="Times New Roman" pitchFamily="18" charset="0"/>
              </a:rPr>
              <a:t>Expropriation</a:t>
            </a:r>
          </a:p>
          <a:p>
            <a:pPr>
              <a:lnSpc>
                <a:spcPct val="150000"/>
              </a:lnSpc>
            </a:pPr>
            <a:r>
              <a:rPr lang="en-US" sz="2400" dirty="0" smtClean="0">
                <a:latin typeface="Times New Roman" pitchFamily="18" charset="0"/>
                <a:cs typeface="Times New Roman" pitchFamily="18" charset="0"/>
              </a:rPr>
              <a:t>Modern Economic colonialism</a:t>
            </a:r>
          </a:p>
          <a:p>
            <a:pPr>
              <a:lnSpc>
                <a:spcPct val="150000"/>
              </a:lnSpc>
            </a:pPr>
            <a:endParaRPr lang="en-US" sz="2400" dirty="0" smtClean="0">
              <a:latin typeface="Times New Roman" pitchFamily="18" charset="0"/>
              <a:cs typeface="Times New Roman" pitchFamily="18" charset="0"/>
            </a:endParaRPr>
          </a:p>
          <a:p>
            <a:pPr>
              <a:lnSpc>
                <a:spcPct val="150000"/>
              </a:lnSpc>
            </a:pP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Effectiveness of FDI</a:t>
            </a:r>
            <a:endParaRPr lang="en-US" sz="3600" dirty="0"/>
          </a:p>
        </p:txBody>
      </p:sp>
      <p:sp>
        <p:nvSpPr>
          <p:cNvPr id="3" name="Content Placeholder 2"/>
          <p:cNvSpPr>
            <a:spLocks noGrp="1"/>
          </p:cNvSpPr>
          <p:nvPr>
            <p:ph idx="1"/>
          </p:nvPr>
        </p:nvSpPr>
        <p:spPr/>
        <p:txBody>
          <a:bodyPr>
            <a:normAutofit fontScale="77500" lnSpcReduction="20000"/>
          </a:bodyPr>
          <a:lstStyle/>
          <a:p>
            <a:pPr>
              <a:lnSpc>
                <a:spcPct val="150000"/>
              </a:lnSpc>
            </a:pPr>
            <a:r>
              <a:rPr lang="en-US" dirty="0" smtClean="0">
                <a:latin typeface="Times New Roman" pitchFamily="18" charset="0"/>
                <a:cs typeface="Times New Roman" pitchFamily="18" charset="0"/>
              </a:rPr>
              <a:t>Improve foreign exchange position of the country</a:t>
            </a:r>
          </a:p>
          <a:p>
            <a:pPr>
              <a:lnSpc>
                <a:spcPct val="150000"/>
              </a:lnSpc>
            </a:pPr>
            <a:r>
              <a:rPr lang="en-US" dirty="0" smtClean="0">
                <a:latin typeface="Times New Roman" pitchFamily="18" charset="0"/>
                <a:cs typeface="Times New Roman" pitchFamily="18" charset="0"/>
              </a:rPr>
              <a:t>Employment generation and increase in production</a:t>
            </a:r>
          </a:p>
          <a:p>
            <a:pPr>
              <a:lnSpc>
                <a:spcPct val="150000"/>
              </a:lnSpc>
            </a:pPr>
            <a:r>
              <a:rPr lang="en-US" dirty="0" smtClean="0">
                <a:latin typeface="Times New Roman" pitchFamily="18" charset="0"/>
                <a:cs typeface="Times New Roman" pitchFamily="18" charset="0"/>
              </a:rPr>
              <a:t>Help in capital formation by bringing fresh capital</a:t>
            </a:r>
          </a:p>
          <a:p>
            <a:pPr>
              <a:lnSpc>
                <a:spcPct val="150000"/>
              </a:lnSpc>
            </a:pPr>
            <a:r>
              <a:rPr lang="en-US" dirty="0" smtClean="0">
                <a:latin typeface="Times New Roman" pitchFamily="18" charset="0"/>
                <a:cs typeface="Times New Roman" pitchFamily="18" charset="0"/>
              </a:rPr>
              <a:t>Helps in transfer of new technologies and management skills</a:t>
            </a:r>
          </a:p>
          <a:p>
            <a:pPr>
              <a:lnSpc>
                <a:spcPct val="150000"/>
              </a:lnSpc>
            </a:pPr>
            <a:r>
              <a:rPr lang="en-US" dirty="0" smtClean="0">
                <a:latin typeface="Times New Roman" pitchFamily="18" charset="0"/>
                <a:cs typeface="Times New Roman" pitchFamily="18" charset="0"/>
              </a:rPr>
              <a:t>Helps in increase exports</a:t>
            </a:r>
          </a:p>
          <a:p>
            <a:pPr>
              <a:lnSpc>
                <a:spcPct val="150000"/>
              </a:lnSpc>
            </a:pPr>
            <a:r>
              <a:rPr lang="en-US" dirty="0" smtClean="0">
                <a:latin typeface="Times New Roman" pitchFamily="18" charset="0"/>
                <a:cs typeface="Times New Roman" pitchFamily="18" charset="0"/>
              </a:rPr>
              <a:t>Increase tax revenues</a:t>
            </a:r>
          </a:p>
          <a:p>
            <a:pPr>
              <a:lnSpc>
                <a:spcPct val="150000"/>
              </a:lnSpc>
            </a:pPr>
            <a:r>
              <a:rPr lang="en-US" dirty="0" smtClean="0">
                <a:latin typeface="Times New Roman" pitchFamily="18" charset="0"/>
                <a:cs typeface="Times New Roman" pitchFamily="18" charset="0"/>
              </a:rPr>
              <a:t>Balance of payment</a:t>
            </a:r>
          </a:p>
          <a:p>
            <a:pPr>
              <a:lnSpc>
                <a:spcPct val="150000"/>
              </a:lnSpc>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Needs for FDI in the World</a:t>
            </a:r>
            <a:endParaRPr lang="en-US" sz="2800" dirty="0"/>
          </a:p>
        </p:txBody>
      </p:sp>
      <p:sp>
        <p:nvSpPr>
          <p:cNvPr id="3" name="Content Placeholder 2"/>
          <p:cNvSpPr>
            <a:spLocks noGrp="1"/>
          </p:cNvSpPr>
          <p:nvPr>
            <p:ph idx="1"/>
          </p:nvPr>
        </p:nvSpPr>
        <p:spPr/>
        <p:txBody>
          <a:bodyPr>
            <a:normAutofit/>
          </a:bodyPr>
          <a:lstStyle/>
          <a:p>
            <a:pPr>
              <a:lnSpc>
                <a:spcPct val="150000"/>
              </a:lnSpc>
            </a:pPr>
            <a:r>
              <a:rPr lang="en-US" sz="2800" dirty="0" smtClean="0">
                <a:latin typeface="Times New Roman" pitchFamily="18" charset="0"/>
                <a:cs typeface="Times New Roman" pitchFamily="18" charset="0"/>
              </a:rPr>
              <a:t>Improvement of economic infrastructure</a:t>
            </a:r>
          </a:p>
          <a:p>
            <a:pPr>
              <a:lnSpc>
                <a:spcPct val="150000"/>
              </a:lnSpc>
            </a:pPr>
            <a:r>
              <a:rPr lang="en-US" sz="2800" dirty="0" smtClean="0">
                <a:latin typeface="Times New Roman" pitchFamily="18" charset="0"/>
                <a:cs typeface="Times New Roman" pitchFamily="18" charset="0"/>
              </a:rPr>
              <a:t>Technological  Up gradation</a:t>
            </a:r>
          </a:p>
          <a:p>
            <a:pPr>
              <a:lnSpc>
                <a:spcPct val="150000"/>
              </a:lnSpc>
            </a:pPr>
            <a:r>
              <a:rPr lang="en-US" sz="2800" dirty="0" smtClean="0">
                <a:latin typeface="Times New Roman" pitchFamily="18" charset="0"/>
                <a:cs typeface="Times New Roman" pitchFamily="18" charset="0"/>
              </a:rPr>
              <a:t>Exploitation of natural resources</a:t>
            </a:r>
          </a:p>
          <a:p>
            <a:pPr>
              <a:lnSpc>
                <a:spcPct val="150000"/>
              </a:lnSpc>
            </a:pPr>
            <a:r>
              <a:rPr lang="en-US" sz="2800" dirty="0" smtClean="0">
                <a:latin typeface="Times New Roman" pitchFamily="18" charset="0"/>
                <a:cs typeface="Times New Roman" pitchFamily="18" charset="0"/>
              </a:rPr>
              <a:t>Scope of employment</a:t>
            </a:r>
          </a:p>
          <a:p>
            <a:pPr>
              <a:lnSpc>
                <a:spcPct val="150000"/>
              </a:lnSpc>
            </a:pPr>
            <a:r>
              <a:rPr lang="en-US" sz="2800" dirty="0" smtClean="0">
                <a:latin typeface="Times New Roman" pitchFamily="18" charset="0"/>
                <a:cs typeface="Times New Roman" pitchFamily="18" charset="0"/>
              </a:rPr>
              <a:t>Improvement of export competitiveness</a:t>
            </a:r>
          </a:p>
          <a:p>
            <a:pPr>
              <a:lnSpc>
                <a:spcPct val="150000"/>
              </a:lnSpc>
            </a:pPr>
            <a:r>
              <a:rPr lang="en-US" sz="2800" dirty="0" smtClean="0">
                <a:latin typeface="Times New Roman" pitchFamily="18" charset="0"/>
                <a:cs typeface="Times New Roman" pitchFamily="18" charset="0"/>
              </a:rPr>
              <a:t>Benefits to consumers</a:t>
            </a:r>
          </a:p>
          <a:p>
            <a:pPr>
              <a:lnSpc>
                <a:spcPct val="150000"/>
              </a:lnSpc>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FDI as per RBI</a:t>
            </a:r>
            <a:endParaRPr lang="en-US" sz="2800" dirty="0"/>
          </a:p>
        </p:txBody>
      </p:sp>
      <p:sp>
        <p:nvSpPr>
          <p:cNvPr id="3" name="Content Placeholder 2"/>
          <p:cNvSpPr>
            <a:spLocks noGrp="1"/>
          </p:cNvSpPr>
          <p:nvPr>
            <p:ph idx="1"/>
          </p:nvPr>
        </p:nvSpPr>
        <p:spPr/>
        <p:txBody>
          <a:bodyPr>
            <a:noAutofit/>
          </a:bodyPr>
          <a:lstStyle/>
          <a:p>
            <a:pPr algn="just">
              <a:lnSpc>
                <a:spcPct val="150000"/>
              </a:lnSpc>
            </a:pPr>
            <a:r>
              <a:rPr lang="en-US" sz="2400" dirty="0" smtClean="0">
                <a:latin typeface="Times New Roman" pitchFamily="18" charset="0"/>
                <a:cs typeface="Times New Roman" pitchFamily="18" charset="0"/>
              </a:rPr>
              <a:t>Foreign Direct Investment (FDI) is the investment through capital instruments by a person resident outside India</a:t>
            </a:r>
          </a:p>
          <a:p>
            <a:pPr algn="just">
              <a:lnSpc>
                <a:spcPct val="150000"/>
              </a:lnSpc>
            </a:pPr>
            <a:r>
              <a:rPr lang="en-US" sz="2400" dirty="0" smtClean="0">
                <a:latin typeface="Times New Roman" pitchFamily="18" charset="0"/>
                <a:cs typeface="Times New Roman" pitchFamily="18" charset="0"/>
              </a:rPr>
              <a:t> (a) in an unlisted Indian company; or</a:t>
            </a:r>
          </a:p>
          <a:p>
            <a:pPr algn="just">
              <a:lnSpc>
                <a:spcPct val="150000"/>
              </a:lnSpc>
            </a:pPr>
            <a:r>
              <a:rPr lang="en-US" sz="2400" dirty="0" smtClean="0">
                <a:latin typeface="Times New Roman" pitchFamily="18" charset="0"/>
                <a:cs typeface="Times New Roman" pitchFamily="18" charset="0"/>
              </a:rPr>
              <a:t> (b) in 10 percent or more of the post issue paid-up equity capital on a fully diluted basis of a listed Indian company.</a:t>
            </a:r>
          </a:p>
          <a:p>
            <a:pPr algn="just">
              <a:lnSpc>
                <a:spcPct val="150000"/>
              </a:lnSpc>
            </a:pPr>
            <a:endParaRPr lang="en-US" sz="2400" dirty="0" smtClean="0">
              <a:latin typeface="Times New Roman" pitchFamily="18" charset="0"/>
              <a:cs typeface="Times New Roman" pitchFamily="18" charset="0"/>
            </a:endParaRPr>
          </a:p>
          <a:p>
            <a:endParaRPr lang="en-U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Benefit of Host Countries</a:t>
            </a:r>
            <a:endParaRPr lang="en-US" sz="2800" dirty="0"/>
          </a:p>
        </p:txBody>
      </p:sp>
      <p:sp>
        <p:nvSpPr>
          <p:cNvPr id="3" name="Content Placeholder 2"/>
          <p:cNvSpPr>
            <a:spLocks noGrp="1"/>
          </p:cNvSpPr>
          <p:nvPr>
            <p:ph idx="1"/>
          </p:nvPr>
        </p:nvSpPr>
        <p:spPr/>
        <p:txBody>
          <a:bodyPr/>
          <a:lstStyle/>
          <a:p>
            <a:pPr>
              <a:lnSpc>
                <a:spcPct val="150000"/>
              </a:lnSpc>
            </a:pPr>
            <a:r>
              <a:rPr lang="en-US" dirty="0" smtClean="0">
                <a:latin typeface="Times New Roman" pitchFamily="18" charset="0"/>
                <a:cs typeface="Times New Roman" pitchFamily="18" charset="0"/>
              </a:rPr>
              <a:t>Provision of significant employment and training to the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force in the host country.</a:t>
            </a:r>
          </a:p>
          <a:p>
            <a:pPr>
              <a:lnSpc>
                <a:spcPct val="150000"/>
              </a:lnSpc>
            </a:pPr>
            <a:r>
              <a:rPr lang="en-US" dirty="0" smtClean="0">
                <a:latin typeface="Times New Roman" pitchFamily="18" charset="0"/>
                <a:cs typeface="Times New Roman" pitchFamily="18" charset="0"/>
              </a:rPr>
              <a:t>Transfer of skills and expertise, helping to develop the quality of the host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force</a:t>
            </a:r>
            <a:r>
              <a:rPr lang="en-US" sz="28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MNC affect its host country</a:t>
            </a:r>
            <a:endParaRPr lang="en-US" sz="3600" dirty="0"/>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The potential benefits of MNCs on host countries include: Provision of significant employment and training to the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force in the host country. </a:t>
            </a:r>
          </a:p>
          <a:p>
            <a:pPr>
              <a:lnSpc>
                <a:spcPct val="150000"/>
              </a:lnSpc>
            </a:pPr>
            <a:r>
              <a:rPr lang="en-US" sz="2400" dirty="0" smtClean="0">
                <a:latin typeface="Times New Roman" pitchFamily="18" charset="0"/>
                <a:cs typeface="Times New Roman" pitchFamily="18" charset="0"/>
              </a:rPr>
              <a:t>Profitable MNCs are a source of significant tax revenues for the host economy (for example on profits earned as well as payroll and sales-related taxes</a:t>
            </a:r>
          </a:p>
          <a:p>
            <a:pPr>
              <a:lnSpc>
                <a:spcPct val="150000"/>
              </a:lnSpc>
            </a:pPr>
            <a:endParaRPr lang="en-US" sz="2400" dirty="0" smtClean="0">
              <a:latin typeface="Times New Roman" pitchFamily="18" charset="0"/>
              <a:cs typeface="Times New Roman" pitchFamily="18" charset="0"/>
            </a:endParaRPr>
          </a:p>
          <a:p>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Multinational Companies</a:t>
            </a:r>
            <a:endParaRPr lang="en-US" sz="3600" dirty="0"/>
          </a:p>
        </p:txBody>
      </p:sp>
      <p:sp>
        <p:nvSpPr>
          <p:cNvPr id="3" name="Content Placeholder 2"/>
          <p:cNvSpPr>
            <a:spLocks noGrp="1"/>
          </p:cNvSpPr>
          <p:nvPr>
            <p:ph idx="1"/>
          </p:nvPr>
        </p:nvSpPr>
        <p:spPr/>
        <p:txBody>
          <a:bodyPr>
            <a:noAutofit/>
          </a:bodyPr>
          <a:lstStyle/>
          <a:p>
            <a:pPr>
              <a:buNone/>
            </a:pPr>
            <a:endParaRPr lang="en-US" sz="2400" dirty="0" smtClean="0">
              <a:latin typeface="Times New Roman" pitchFamily="18" charset="0"/>
              <a:cs typeface="Times New Roman" pitchFamily="18" charset="0"/>
            </a:endParaRPr>
          </a:p>
          <a:p>
            <a:pPr marL="514350" indent="-514350">
              <a:buFont typeface="+mj-lt"/>
              <a:buAutoNum type="arabicPeriod"/>
            </a:pPr>
            <a:r>
              <a:rPr lang="en-US" sz="2400" dirty="0" smtClean="0">
                <a:latin typeface="Times New Roman" pitchFamily="18" charset="0"/>
                <a:cs typeface="Times New Roman" pitchFamily="18" charset="0"/>
              </a:rPr>
              <a:t>Microsoft.</a:t>
            </a:r>
          </a:p>
          <a:p>
            <a:pPr marL="514350" indent="-514350">
              <a:buFont typeface="+mj-lt"/>
              <a:buAutoNum type="arabicPeriod"/>
            </a:pPr>
            <a:r>
              <a:rPr lang="en-US" sz="2400" dirty="0" smtClean="0">
                <a:latin typeface="Times New Roman" pitchFamily="18" charset="0"/>
                <a:cs typeface="Times New Roman" pitchFamily="18" charset="0"/>
              </a:rPr>
              <a:t>Nokia.</a:t>
            </a:r>
          </a:p>
          <a:p>
            <a:pPr marL="514350" indent="-514350">
              <a:buFont typeface="+mj-lt"/>
              <a:buAutoNum type="arabicPeriod"/>
            </a:pPr>
            <a:r>
              <a:rPr lang="en-US" sz="2400" dirty="0" smtClean="0">
                <a:latin typeface="Times New Roman" pitchFamily="18" charset="0"/>
                <a:cs typeface="Times New Roman" pitchFamily="18" charset="0"/>
              </a:rPr>
              <a:t>Toyota.</a:t>
            </a:r>
          </a:p>
          <a:p>
            <a:pPr marL="514350" indent="-514350">
              <a:buFont typeface="+mj-lt"/>
              <a:buAutoNum type="arabicPeriod"/>
            </a:pPr>
            <a:r>
              <a:rPr lang="en-US" sz="2400" dirty="0" smtClean="0">
                <a:latin typeface="Times New Roman" pitchFamily="18" charset="0"/>
                <a:cs typeface="Times New Roman" pitchFamily="18" charset="0"/>
              </a:rPr>
              <a:t>Intel.</a:t>
            </a:r>
          </a:p>
          <a:p>
            <a:pPr marL="514350" indent="-514350">
              <a:buFont typeface="+mj-lt"/>
              <a:buAutoNum type="arabicPeriod"/>
            </a:pPr>
            <a:r>
              <a:rPr lang="en-US" sz="2400" dirty="0" smtClean="0">
                <a:latin typeface="Times New Roman" pitchFamily="18" charset="0"/>
                <a:cs typeface="Times New Roman" pitchFamily="18" charset="0"/>
              </a:rPr>
              <a:t>Coca-Cola.</a:t>
            </a:r>
          </a:p>
          <a:p>
            <a:pPr marL="514350" indent="-514350">
              <a:buFont typeface="+mj-lt"/>
              <a:buAutoNum type="arabicPeriod"/>
            </a:pPr>
            <a:r>
              <a:rPr lang="en-US" sz="2400" dirty="0" smtClean="0">
                <a:latin typeface="Times New Roman" pitchFamily="18" charset="0"/>
                <a:cs typeface="Times New Roman" pitchFamily="18" charset="0"/>
              </a:rPr>
              <a:t>Sony.</a:t>
            </a:r>
          </a:p>
          <a:p>
            <a:pPr marL="514350" indent="-514350">
              <a:buFont typeface="+mj-lt"/>
              <a:buAutoNum type="arabicPeriod"/>
            </a:pPr>
            <a:r>
              <a:rPr lang="en-US" sz="2400" dirty="0" smtClean="0">
                <a:latin typeface="Times New Roman" pitchFamily="18" charset="0"/>
                <a:cs typeface="Times New Roman" pitchFamily="18" charset="0"/>
              </a:rPr>
              <a:t>IBM.</a:t>
            </a:r>
          </a:p>
          <a:p>
            <a:pPr marL="514350" indent="-514350">
              <a:buFont typeface="+mj-lt"/>
              <a:buAutoNum type="arabicPeriod"/>
            </a:pPr>
            <a:r>
              <a:rPr lang="en-US" sz="2400" dirty="0" smtClean="0">
                <a:latin typeface="Times New Roman" pitchFamily="18" charset="0"/>
                <a:cs typeface="Times New Roman" pitchFamily="18" charset="0"/>
              </a:rPr>
              <a:t>General Electric.</a:t>
            </a:r>
          </a:p>
          <a:p>
            <a:pPr>
              <a:buNone/>
            </a:pPr>
            <a:endParaRPr lang="en-US" sz="2400" dirty="0" smtClean="0">
              <a:latin typeface="Times New Roman" pitchFamily="18" charset="0"/>
              <a:cs typeface="Times New Roman" pitchFamily="18" charset="0"/>
            </a:endParaRPr>
          </a:p>
          <a:p>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POLITICAL RISK IN FDI </a:t>
            </a:r>
            <a:endParaRPr lang="en-US" sz="3600" dirty="0"/>
          </a:p>
        </p:txBody>
      </p:sp>
      <p:sp>
        <p:nvSpPr>
          <p:cNvPr id="3" name="Content Placeholder 2"/>
          <p:cNvSpPr>
            <a:spLocks noGrp="1"/>
          </p:cNvSpPr>
          <p:nvPr>
            <p:ph idx="1"/>
          </p:nvPr>
        </p:nvSpPr>
        <p:spPr/>
        <p:txBody>
          <a:bodyPr>
            <a:normAutofit fontScale="85000" lnSpcReduction="20000"/>
          </a:bodyPr>
          <a:lstStyle/>
          <a:p>
            <a:pPr algn="just">
              <a:lnSpc>
                <a:spcPct val="150000"/>
              </a:lnSpc>
            </a:pPr>
            <a:r>
              <a:rPr lang="en-US" dirty="0" smtClean="0">
                <a:latin typeface="Times New Roman" pitchFamily="18" charset="0"/>
                <a:cs typeface="Times New Roman" pitchFamily="18" charset="0"/>
              </a:rPr>
              <a:t>Nationalization or deprivation</a:t>
            </a:r>
          </a:p>
          <a:p>
            <a:pPr algn="just">
              <a:lnSpc>
                <a:spcPct val="150000"/>
              </a:lnSpc>
            </a:pPr>
            <a:r>
              <a:rPr lang="en-US" dirty="0" smtClean="0">
                <a:latin typeface="Times New Roman" pitchFamily="18" charset="0"/>
                <a:cs typeface="Times New Roman" pitchFamily="18" charset="0"/>
              </a:rPr>
              <a:t>Forced divestiture</a:t>
            </a:r>
          </a:p>
          <a:p>
            <a:pPr algn="just">
              <a:lnSpc>
                <a:spcPct val="150000"/>
              </a:lnSpc>
            </a:pPr>
            <a:r>
              <a:rPr lang="en-US" dirty="0" smtClean="0">
                <a:latin typeface="Times New Roman" pitchFamily="18" charset="0"/>
                <a:cs typeface="Times New Roman" pitchFamily="18" charset="0"/>
              </a:rPr>
              <a:t>Gradual expropriation</a:t>
            </a:r>
          </a:p>
          <a:p>
            <a:pPr algn="just">
              <a:lnSpc>
                <a:spcPct val="150000"/>
              </a:lnSpc>
            </a:pPr>
            <a:r>
              <a:rPr lang="en-US" dirty="0" smtClean="0">
                <a:latin typeface="Times New Roman" pitchFamily="18" charset="0"/>
                <a:cs typeface="Times New Roman" pitchFamily="18" charset="0"/>
              </a:rPr>
              <a:t>Currency inconvertibility and exchange</a:t>
            </a:r>
          </a:p>
          <a:p>
            <a:pPr algn="just">
              <a:lnSpc>
                <a:spcPct val="150000"/>
              </a:lnSpc>
            </a:pPr>
            <a:r>
              <a:rPr lang="en-US" dirty="0" smtClean="0">
                <a:latin typeface="Times New Roman" pitchFamily="18" charset="0"/>
                <a:cs typeface="Times New Roman" pitchFamily="18" charset="0"/>
              </a:rPr>
              <a:t>Termination of fuel supply agreements</a:t>
            </a:r>
          </a:p>
          <a:p>
            <a:pPr algn="just">
              <a:lnSpc>
                <a:spcPct val="150000"/>
              </a:lnSpc>
            </a:pPr>
            <a:r>
              <a:rPr lang="en-US" dirty="0" smtClean="0">
                <a:latin typeface="Times New Roman" pitchFamily="18" charset="0"/>
                <a:cs typeface="Times New Roman" pitchFamily="18" charset="0"/>
              </a:rPr>
              <a:t>Confiscation</a:t>
            </a:r>
          </a:p>
          <a:p>
            <a:pPr algn="just">
              <a:lnSpc>
                <a:spcPct val="150000"/>
              </a:lnSpc>
            </a:pPr>
            <a:r>
              <a:rPr lang="en-US" dirty="0" smtClean="0">
                <a:latin typeface="Times New Roman" pitchFamily="18" charset="0"/>
                <a:cs typeface="Times New Roman" pitchFamily="18" charset="0"/>
              </a:rPr>
              <a:t>Terrorism and kidnapping</a:t>
            </a:r>
          </a:p>
          <a:p>
            <a:pPr algn="just">
              <a:lnSpc>
                <a:spcPct val="150000"/>
              </a:lnSpc>
            </a:pPr>
            <a:endParaRPr lang="en-US" dirty="0" smtClean="0">
              <a:latin typeface="Times New Roman" pitchFamily="18" charset="0"/>
              <a:cs typeface="Times New Roman" pitchFamily="18" charset="0"/>
            </a:endParaRPr>
          </a:p>
          <a:p>
            <a:pPr algn="just"/>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Political risks</a:t>
            </a:r>
            <a:endParaRPr lang="en-US" sz="2800" dirty="0"/>
          </a:p>
        </p:txBody>
      </p:sp>
      <p:sp>
        <p:nvSpPr>
          <p:cNvPr id="3" name="Content Placeholder 2"/>
          <p:cNvSpPr>
            <a:spLocks noGrp="1"/>
          </p:cNvSpPr>
          <p:nvPr>
            <p:ph idx="1"/>
          </p:nvPr>
        </p:nvSpPr>
        <p:spPr>
          <a:xfrm>
            <a:off x="533400" y="1524000"/>
            <a:ext cx="8153400" cy="4602163"/>
          </a:xfrm>
        </p:spPr>
        <p:txBody>
          <a:bodyPr>
            <a:normAutofit/>
          </a:bodyPr>
          <a:lstStyle/>
          <a:p>
            <a:pPr algn="just">
              <a:lnSpc>
                <a:spcPct val="150000"/>
              </a:lnSpc>
            </a:pPr>
            <a:r>
              <a:rPr lang="en-US" sz="2400" dirty="0" smtClean="0">
                <a:latin typeface="Times New Roman" pitchFamily="18" charset="0"/>
                <a:cs typeface="Times New Roman" pitchFamily="18" charset="0"/>
              </a:rPr>
              <a:t>Political risks are risks associated with changes that occur within a country's policies, business laws, or investment regulations.</a:t>
            </a:r>
          </a:p>
          <a:p>
            <a:pPr algn="just">
              <a:lnSpc>
                <a:spcPct val="150000"/>
              </a:lnSpc>
            </a:pPr>
            <a:r>
              <a:rPr lang="en-US" sz="2400" dirty="0" smtClean="0">
                <a:latin typeface="Times New Roman" pitchFamily="18" charset="0"/>
                <a:cs typeface="Times New Roman" pitchFamily="18" charset="0"/>
              </a:rPr>
              <a:t> Other influential factors include international relationships and any other situation which may have an influence on the economy of a given country.</a:t>
            </a:r>
          </a:p>
          <a:p>
            <a:pPr algn="just"/>
            <a:endParaRPr 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Political Risk Affect Investments</a:t>
            </a:r>
            <a:br>
              <a:rPr lang="en-US" sz="2800" b="1" dirty="0" smtClean="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p:txBody>
          <a:bodyPr>
            <a:noAutofit/>
          </a:bodyPr>
          <a:lstStyle/>
          <a:p>
            <a:pPr algn="just">
              <a:lnSpc>
                <a:spcPct val="150000"/>
              </a:lnSpc>
            </a:pPr>
            <a:r>
              <a:rPr lang="en-US" sz="2800" dirty="0" smtClean="0">
                <a:latin typeface="Times New Roman" pitchFamily="18" charset="0"/>
                <a:cs typeface="Times New Roman" pitchFamily="18" charset="0"/>
              </a:rPr>
              <a:t>Some political risks can be insured against through international agencies or other government bodies. </a:t>
            </a:r>
          </a:p>
          <a:p>
            <a:pPr algn="just">
              <a:lnSpc>
                <a:spcPct val="150000"/>
              </a:lnSpc>
            </a:pPr>
            <a:r>
              <a:rPr lang="en-US" sz="2800" dirty="0" smtClean="0">
                <a:latin typeface="Times New Roman" pitchFamily="18" charset="0"/>
                <a:cs typeface="Times New Roman" pitchFamily="18" charset="0"/>
              </a:rPr>
              <a:t>The outcome of political risk could drag down investment returns or even go so far as to remove the ability to withdraw capital from an investment.</a:t>
            </a:r>
          </a:p>
          <a:p>
            <a:pPr algn="just">
              <a:lnSpc>
                <a:spcPct val="150000"/>
              </a:lnSpc>
            </a:pPr>
            <a:endParaRPr lang="en-US" sz="2800" dirty="0" smtClean="0">
              <a:latin typeface="Times New Roman" pitchFamily="18" charset="0"/>
              <a:cs typeface="Times New Roman" pitchFamily="18" charset="0"/>
            </a:endParaRPr>
          </a:p>
          <a:p>
            <a:pPr algn="just"/>
            <a:endParaRPr lang="en-US"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Five main types of political risk</a:t>
            </a:r>
            <a:endParaRPr lang="en-US" sz="3600" dirty="0"/>
          </a:p>
        </p:txBody>
      </p:sp>
      <p:sp>
        <p:nvSpPr>
          <p:cNvPr id="3" name="Content Placeholder 2"/>
          <p:cNvSpPr>
            <a:spLocks noGrp="1"/>
          </p:cNvSpPr>
          <p:nvPr>
            <p:ph idx="1"/>
          </p:nvPr>
        </p:nvSpPr>
        <p:spPr/>
        <p:txBody>
          <a:bodyPr>
            <a:noAutofit/>
          </a:bodyPr>
          <a:lstStyle/>
          <a:p>
            <a:pPr>
              <a:lnSpc>
                <a:spcPct val="150000"/>
              </a:lnSpc>
            </a:pPr>
            <a:r>
              <a:rPr lang="en-US" dirty="0" smtClean="0">
                <a:latin typeface="Times New Roman" pitchFamily="18" charset="0"/>
                <a:cs typeface="Times New Roman" pitchFamily="18" charset="0"/>
              </a:rPr>
              <a:t>Expropriation</a:t>
            </a:r>
          </a:p>
          <a:p>
            <a:pPr>
              <a:lnSpc>
                <a:spcPct val="150000"/>
              </a:lnSpc>
            </a:pPr>
            <a:r>
              <a:rPr lang="en-US" dirty="0" smtClean="0">
                <a:latin typeface="Times New Roman" pitchFamily="18" charset="0"/>
                <a:cs typeface="Times New Roman" pitchFamily="18" charset="0"/>
              </a:rPr>
              <a:t>government interference. </a:t>
            </a:r>
          </a:p>
          <a:p>
            <a:pPr>
              <a:lnSpc>
                <a:spcPct val="150000"/>
              </a:lnSpc>
            </a:pPr>
            <a:r>
              <a:rPr lang="en-US" dirty="0" smtClean="0">
                <a:latin typeface="Times New Roman" pitchFamily="18" charset="0"/>
                <a:cs typeface="Times New Roman" pitchFamily="18" charset="0"/>
              </a:rPr>
              <a:t>Transfer </a:t>
            </a:r>
          </a:p>
          <a:p>
            <a:pPr>
              <a:lnSpc>
                <a:spcPct val="150000"/>
              </a:lnSpc>
            </a:pPr>
            <a:r>
              <a:rPr lang="en-US" dirty="0" smtClean="0">
                <a:latin typeface="Times New Roman" pitchFamily="18" charset="0"/>
                <a:cs typeface="Times New Roman" pitchFamily="18" charset="0"/>
              </a:rPr>
              <a:t> Conversion.</a:t>
            </a:r>
          </a:p>
          <a:p>
            <a:pPr>
              <a:lnSpc>
                <a:spcPct val="150000"/>
              </a:lnSpc>
            </a:pPr>
            <a:r>
              <a:rPr lang="en-US" dirty="0" smtClean="0">
                <a:latin typeface="Times New Roman" pitchFamily="18" charset="0"/>
                <a:cs typeface="Times New Roman" pitchFamily="18" charset="0"/>
              </a:rPr>
              <a:t> Political violence.</a:t>
            </a:r>
          </a:p>
          <a:p>
            <a:pPr>
              <a:lnSpc>
                <a:spcPct val="150000"/>
              </a:lnSpc>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Government Initiatives</a:t>
            </a:r>
            <a:br>
              <a:rPr lang="en-US" sz="2800" b="1" dirty="0" smtClean="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p:txBody>
          <a:bodyPr>
            <a:normAutofit fontScale="70000" lnSpcReduction="20000"/>
          </a:bodyPr>
          <a:lstStyle/>
          <a:p>
            <a:pPr algn="just">
              <a:lnSpc>
                <a:spcPct val="150000"/>
              </a:lnSpc>
            </a:pPr>
            <a:r>
              <a:rPr lang="en-US" dirty="0" smtClean="0">
                <a:latin typeface="Times New Roman" pitchFamily="18" charset="0"/>
                <a:cs typeface="Times New Roman" pitchFamily="18" charset="0"/>
              </a:rPr>
              <a:t>In May 2020, government increased FDI in Defense manufacturing under the automatic route from 49 per cent to 74 per cent.</a:t>
            </a:r>
          </a:p>
          <a:p>
            <a:pPr algn="just">
              <a:lnSpc>
                <a:spcPct val="150000"/>
              </a:lnSpc>
            </a:pPr>
            <a:r>
              <a:rPr lang="en-US" dirty="0" smtClean="0">
                <a:latin typeface="Times New Roman" pitchFamily="18" charset="0"/>
                <a:cs typeface="Times New Roman" pitchFamily="18" charset="0"/>
              </a:rPr>
              <a:t>In April 2020, government amended existing consolidated FDI policy for restricting opportunistic takeovers or acquisition of Indian companies from neighboring nations.</a:t>
            </a:r>
          </a:p>
          <a:p>
            <a:pPr algn="just">
              <a:lnSpc>
                <a:spcPct val="150000"/>
              </a:lnSpc>
            </a:pPr>
            <a:r>
              <a:rPr lang="en-US" dirty="0" smtClean="0">
                <a:latin typeface="Times New Roman" pitchFamily="18" charset="0"/>
                <a:cs typeface="Times New Roman" pitchFamily="18" charset="0"/>
              </a:rPr>
              <a:t>In March 2020, government permitted non-resident Indians (NRIs) to acquire up to 100 per cent stake in Air India.</a:t>
            </a:r>
          </a:p>
          <a:p>
            <a:pPr algn="just">
              <a:lnSpc>
                <a:spcPct val="150000"/>
              </a:lnSpc>
            </a:pPr>
            <a:r>
              <a:rPr lang="en-US" dirty="0" smtClean="0">
                <a:latin typeface="Times New Roman" pitchFamily="18" charset="0"/>
                <a:cs typeface="Times New Roman" pitchFamily="18" charset="0"/>
              </a:rPr>
              <a:t>In December 2019, government permitted 26 per cent FDI in digital sectors.</a:t>
            </a:r>
          </a:p>
          <a:p>
            <a:pPr>
              <a:lnSpc>
                <a:spcPct val="150000"/>
              </a:lnSpc>
              <a:buNone/>
            </a:pPr>
            <a:endParaRPr lang="en-US" dirty="0" smtClean="0">
              <a:latin typeface="Times New Roman" pitchFamily="18" charset="0"/>
              <a:cs typeface="Times New Roman" pitchFamily="18" charset="0"/>
            </a:endParaRPr>
          </a:p>
          <a:p>
            <a:pPr>
              <a:lnSpc>
                <a:spcPct val="150000"/>
              </a:lnSpc>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Methods of Foreign Direct Investment</a:t>
            </a:r>
            <a:endParaRPr lang="en-US" sz="2800" dirty="0"/>
          </a:p>
        </p:txBody>
      </p:sp>
      <p:sp>
        <p:nvSpPr>
          <p:cNvPr id="3" name="Content Placeholder 2"/>
          <p:cNvSpPr>
            <a:spLocks noGrp="1"/>
          </p:cNvSpPr>
          <p:nvPr>
            <p:ph idx="1"/>
          </p:nvPr>
        </p:nvSpPr>
        <p:spPr/>
        <p:txBody>
          <a:bodyPr>
            <a:normAutofit fontScale="70000" lnSpcReduction="20000"/>
          </a:bodyPr>
          <a:lstStyle/>
          <a:p>
            <a:pPr>
              <a:lnSpc>
                <a:spcPct val="160000"/>
              </a:lnSpc>
            </a:pPr>
            <a:r>
              <a:rPr lang="en-US" dirty="0" smtClean="0">
                <a:latin typeface="Times New Roman" pitchFamily="18" charset="0"/>
                <a:cs typeface="Times New Roman" pitchFamily="18" charset="0"/>
              </a:rPr>
              <a:t>Acquiring voting stock in a foreign company.</a:t>
            </a:r>
          </a:p>
          <a:p>
            <a:pPr>
              <a:lnSpc>
                <a:spcPct val="160000"/>
              </a:lnSpc>
            </a:pPr>
            <a:r>
              <a:rPr lang="en-US" dirty="0" smtClean="0">
                <a:latin typeface="Times New Roman" pitchFamily="18" charset="0"/>
                <a:cs typeface="Times New Roman" pitchFamily="18" charset="0"/>
              </a:rPr>
              <a:t>Mergers and acquisitions. Learn how mergers and acquisitions and deals are completed. </a:t>
            </a:r>
          </a:p>
          <a:p>
            <a:pPr>
              <a:lnSpc>
                <a:spcPct val="160000"/>
              </a:lnSpc>
            </a:pPr>
            <a:r>
              <a:rPr lang="en-US" dirty="0" smtClean="0">
                <a:latin typeface="Times New Roman" pitchFamily="18" charset="0"/>
                <a:cs typeface="Times New Roman" pitchFamily="18" charset="0"/>
              </a:rPr>
              <a:t>Joint ventures. Companies often enter into a joint venture to pursue specific projects. </a:t>
            </a:r>
          </a:p>
          <a:p>
            <a:pPr>
              <a:lnSpc>
                <a:spcPct val="160000"/>
              </a:lnSpc>
            </a:pPr>
            <a:r>
              <a:rPr lang="en-US" dirty="0" smtClean="0">
                <a:latin typeface="Times New Roman" pitchFamily="18" charset="0"/>
                <a:cs typeface="Times New Roman" pitchFamily="18" charset="0"/>
              </a:rPr>
              <a:t>Starting a subsidiary of a domestic firm in a foreign country.</a:t>
            </a:r>
          </a:p>
          <a:p>
            <a:pPr>
              <a:lnSpc>
                <a:spcPct val="160000"/>
              </a:lnSpc>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Government Initiatives</a:t>
            </a:r>
            <a:br>
              <a:rPr lang="en-US" sz="2800" b="1" dirty="0" smtClean="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p:txBody>
          <a:bodyPr>
            <a:normAutofit fontScale="77500" lnSpcReduction="20000"/>
          </a:bodyPr>
          <a:lstStyle/>
          <a:p>
            <a:pPr algn="just">
              <a:lnSpc>
                <a:spcPct val="150000"/>
              </a:lnSpc>
            </a:pPr>
            <a:r>
              <a:rPr lang="en-US" dirty="0" smtClean="0">
                <a:latin typeface="Times New Roman" pitchFamily="18" charset="0"/>
                <a:cs typeface="Times New Roman" pitchFamily="18" charset="0"/>
              </a:rPr>
              <a:t>In August 2019, government permitted 100 per cent FDI under the automatic route in coal mining for open sale (as well as in developing allied infrastructure like </a:t>
            </a:r>
            <a:r>
              <a:rPr lang="en-US" dirty="0" err="1" smtClean="0">
                <a:latin typeface="Times New Roman" pitchFamily="18" charset="0"/>
                <a:cs typeface="Times New Roman" pitchFamily="18" charset="0"/>
              </a:rPr>
              <a:t>washeries</a:t>
            </a:r>
            <a:r>
              <a:rPr lang="en-US" dirty="0" smtClean="0">
                <a:latin typeface="Times New Roman" pitchFamily="18" charset="0"/>
                <a:cs typeface="Times New Roman" pitchFamily="18" charset="0"/>
              </a:rPr>
              <a:t>).</a:t>
            </a:r>
          </a:p>
          <a:p>
            <a:pPr algn="just">
              <a:lnSpc>
                <a:spcPct val="150000"/>
              </a:lnSpc>
            </a:pPr>
            <a:r>
              <a:rPr lang="en-US" dirty="0" smtClean="0">
                <a:latin typeface="Times New Roman" pitchFamily="18" charset="0"/>
                <a:cs typeface="Times New Roman" pitchFamily="18" charset="0"/>
              </a:rPr>
              <a:t>In Union Budget 2019-20, the government of India proposed opening FDI in aviation, media (animation, AVGC) and insurance sectors in consultation with all stakeholders.</a:t>
            </a:r>
          </a:p>
          <a:p>
            <a:pPr algn="just">
              <a:lnSpc>
                <a:spcPct val="150000"/>
              </a:lnSpc>
            </a:pPr>
            <a:r>
              <a:rPr lang="en-US" dirty="0" smtClean="0">
                <a:latin typeface="Times New Roman" pitchFamily="18" charset="0"/>
                <a:cs typeface="Times New Roman" pitchFamily="18" charset="0"/>
              </a:rPr>
              <a:t>100 per cent FDI is permitted in insurance intermediaries</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Current FDI rate of India</a:t>
            </a:r>
            <a:endParaRPr lang="en-US" sz="2800" dirty="0"/>
          </a:p>
        </p:txBody>
      </p:sp>
      <p:sp>
        <p:nvSpPr>
          <p:cNvPr id="3" name="Content Placeholder 2"/>
          <p:cNvSpPr>
            <a:spLocks noGrp="1"/>
          </p:cNvSpPr>
          <p:nvPr>
            <p:ph idx="1"/>
          </p:nvPr>
        </p:nvSpPr>
        <p:spPr/>
        <p:txBody>
          <a:bodyPr>
            <a:normAutofit fontScale="77500" lnSpcReduction="20000"/>
          </a:bodyPr>
          <a:lstStyle/>
          <a:p>
            <a:pPr algn="just">
              <a:lnSpc>
                <a:spcPct val="150000"/>
              </a:lnSpc>
            </a:pPr>
            <a:r>
              <a:rPr lang="en-US" dirty="0" smtClean="0">
                <a:latin typeface="Times New Roman" pitchFamily="18" charset="0"/>
                <a:cs typeface="Times New Roman" pitchFamily="18" charset="0"/>
              </a:rPr>
              <a:t>Earlier, the government had issued a notification allowing 100%</a:t>
            </a:r>
          </a:p>
          <a:p>
            <a:pPr algn="just">
              <a:lnSpc>
                <a:spcPct val="150000"/>
              </a:lnSpc>
            </a:pPr>
            <a:r>
              <a:rPr lang="en-US" dirty="0" smtClean="0">
                <a:latin typeface="Times New Roman" pitchFamily="18" charset="0"/>
                <a:cs typeface="Times New Roman" pitchFamily="18" charset="0"/>
              </a:rPr>
              <a:t> FDI in insurance intermediaries. The government also allowed up to 26% </a:t>
            </a:r>
          </a:p>
          <a:p>
            <a:pPr algn="just">
              <a:lnSpc>
                <a:spcPct val="150000"/>
              </a:lnSpc>
            </a:pPr>
            <a:r>
              <a:rPr lang="en-US" dirty="0" smtClean="0">
                <a:latin typeface="Times New Roman" pitchFamily="18" charset="0"/>
                <a:cs typeface="Times New Roman" pitchFamily="18" charset="0"/>
              </a:rPr>
              <a:t>FDI in digital news and current affairs media on a prior approval basis. India-bound FDI had dipped 1% to $44.4 billion in 2018-19 from $44.8 billion in the previous </a:t>
            </a:r>
            <a:r>
              <a:rPr lang="en-US" dirty="0" err="1" smtClean="0">
                <a:latin typeface="Times New Roman" pitchFamily="18" charset="0"/>
                <a:cs typeface="Times New Roman" pitchFamily="18" charset="0"/>
              </a:rPr>
              <a:t>fisca</a:t>
            </a:r>
            <a:endParaRPr lang="en-US" dirty="0" smtClean="0">
              <a:latin typeface="Times New Roman" pitchFamily="18" charset="0"/>
              <a:cs typeface="Times New Roman" pitchFamily="18" charset="0"/>
            </a:endParaRPr>
          </a:p>
          <a:p>
            <a:pPr algn="just">
              <a:lnSpc>
                <a:spcPct val="150000"/>
              </a:lnSpc>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The most famous investor</a:t>
            </a:r>
            <a:endParaRPr lang="en-US" sz="2800" dirty="0"/>
          </a:p>
        </p:txBody>
      </p:sp>
      <p:sp>
        <p:nvSpPr>
          <p:cNvPr id="3" name="Content Placeholder 2"/>
          <p:cNvSpPr>
            <a:spLocks noGrp="1"/>
          </p:cNvSpPr>
          <p:nvPr>
            <p:ph idx="1"/>
          </p:nvPr>
        </p:nvSpPr>
        <p:spPr/>
        <p:txBody>
          <a:bodyPr>
            <a:noAutofit/>
          </a:bodyPr>
          <a:lstStyle/>
          <a:p>
            <a:pPr>
              <a:lnSpc>
                <a:spcPct val="150000"/>
              </a:lnSpc>
            </a:pPr>
            <a:r>
              <a:rPr lang="en-US" sz="2400" dirty="0" smtClean="0">
                <a:latin typeface="Times New Roman" pitchFamily="18" charset="0"/>
                <a:cs typeface="Times New Roman" pitchFamily="18" charset="0"/>
              </a:rPr>
              <a:t>Warren Buffett</a:t>
            </a:r>
          </a:p>
          <a:p>
            <a:pPr algn="just">
              <a:lnSpc>
                <a:spcPct val="150000"/>
              </a:lnSpc>
            </a:pPr>
            <a:r>
              <a:rPr lang="en-US" sz="2400" dirty="0" smtClean="0">
                <a:latin typeface="Times New Roman" pitchFamily="18" charset="0"/>
                <a:cs typeface="Times New Roman" pitchFamily="18" charset="0"/>
              </a:rPr>
              <a:t>Warren Buffett is widely considered to be the most successful investor in history. Not only is he one of the richest men in the world, but he also has had the financial ear of numerous presidents and world leaders. When Buffett talks, world markets move based on his words</a:t>
            </a:r>
          </a:p>
          <a:p>
            <a:pPr>
              <a:lnSpc>
                <a:spcPct val="150000"/>
              </a:lnSpc>
            </a:pPr>
            <a:endParaRPr lang="en-US" sz="2400" dirty="0" smtClean="0">
              <a:latin typeface="Times New Roman" pitchFamily="18" charset="0"/>
              <a:cs typeface="Times New Roman" pitchFamily="18" charset="0"/>
            </a:endParaRPr>
          </a:p>
          <a:p>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10 investment avenues Indians</a:t>
            </a:r>
            <a:endParaRPr lang="en-US" sz="2800" dirty="0"/>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Direct equity. </a:t>
            </a:r>
          </a:p>
          <a:p>
            <a:pPr>
              <a:lnSpc>
                <a:spcPct val="150000"/>
              </a:lnSpc>
            </a:pPr>
            <a:r>
              <a:rPr lang="en-US" sz="2400" dirty="0" smtClean="0">
                <a:latin typeface="Times New Roman" pitchFamily="18" charset="0"/>
                <a:cs typeface="Times New Roman" pitchFamily="18" charset="0"/>
              </a:rPr>
              <a:t>Equity mutual funds. </a:t>
            </a:r>
          </a:p>
          <a:p>
            <a:pPr>
              <a:lnSpc>
                <a:spcPct val="150000"/>
              </a:lnSpc>
            </a:pPr>
            <a:r>
              <a:rPr lang="en-US" sz="2400" dirty="0" smtClean="0">
                <a:latin typeface="Times New Roman" pitchFamily="18" charset="0"/>
                <a:cs typeface="Times New Roman" pitchFamily="18" charset="0"/>
              </a:rPr>
              <a:t>Debt mutual funds. </a:t>
            </a:r>
          </a:p>
          <a:p>
            <a:pPr>
              <a:lnSpc>
                <a:spcPct val="150000"/>
              </a:lnSpc>
            </a:pPr>
            <a:r>
              <a:rPr lang="en-US" sz="2400" dirty="0" smtClean="0">
                <a:latin typeface="Times New Roman" pitchFamily="18" charset="0"/>
                <a:cs typeface="Times New Roman" pitchFamily="18" charset="0"/>
              </a:rPr>
              <a:t>National Pension System (NPS) </a:t>
            </a:r>
          </a:p>
          <a:p>
            <a:pPr>
              <a:lnSpc>
                <a:spcPct val="150000"/>
              </a:lnSpc>
            </a:pPr>
            <a:r>
              <a:rPr lang="en-US" sz="2400" dirty="0" smtClean="0">
                <a:latin typeface="Times New Roman" pitchFamily="18" charset="0"/>
                <a:cs typeface="Times New Roman" pitchFamily="18" charset="0"/>
              </a:rPr>
              <a:t>Public Provident Fund (PPF) </a:t>
            </a:r>
          </a:p>
          <a:p>
            <a:pPr>
              <a:lnSpc>
                <a:spcPct val="150000"/>
              </a:lnSpc>
            </a:pPr>
            <a:r>
              <a:rPr lang="en-US" sz="2400" dirty="0" smtClean="0">
                <a:latin typeface="Times New Roman" pitchFamily="18" charset="0"/>
                <a:cs typeface="Times New Roman" pitchFamily="18" charset="0"/>
              </a:rPr>
              <a:t>Bank fixed deposit (FD) </a:t>
            </a:r>
          </a:p>
          <a:p>
            <a:pPr>
              <a:lnSpc>
                <a:spcPct val="150000"/>
              </a:lnSpc>
            </a:pPr>
            <a:r>
              <a:rPr lang="en-US" sz="2400" dirty="0" smtClean="0">
                <a:latin typeface="Times New Roman" pitchFamily="18" charset="0"/>
                <a:cs typeface="Times New Roman" pitchFamily="18" charset="0"/>
              </a:rPr>
              <a:t>Senior Citizens' </a:t>
            </a:r>
            <a:r>
              <a:rPr lang="en-US" sz="2400" dirty="0" err="1" smtClean="0">
                <a:latin typeface="Times New Roman" pitchFamily="18" charset="0"/>
                <a:cs typeface="Times New Roman" pitchFamily="18" charset="0"/>
              </a:rPr>
              <a:t>Savi</a:t>
            </a:r>
            <a:endParaRPr lang="en-US" sz="2400" dirty="0" smtClean="0">
              <a:latin typeface="Times New Roman" pitchFamily="18" charset="0"/>
              <a:cs typeface="Times New Roman" pitchFamily="18" charset="0"/>
            </a:endParaRPr>
          </a:p>
          <a:p>
            <a:pPr>
              <a:lnSpc>
                <a:spcPct val="150000"/>
              </a:lnSpc>
            </a:pPr>
            <a:endParaRPr lang="en-US" sz="2400" dirty="0" smtClean="0">
              <a:latin typeface="Times New Roman" pitchFamily="18" charset="0"/>
              <a:cs typeface="Times New Roman" pitchFamily="18" charset="0"/>
            </a:endParaRPr>
          </a:p>
          <a:p>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779</Words>
  <Application>Microsoft Office PowerPoint</Application>
  <PresentationFormat>On-screen Show (4:3)</PresentationFormat>
  <Paragraphs>174</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Times New Roman</vt:lpstr>
      <vt:lpstr>Office Theme</vt:lpstr>
      <vt:lpstr>         IDHAYA COLLEGE FOR WOMEN,KUMBAKONAM        Semester :IV Subject  :Global Financial Management Subject code :P16MBAE4EF5 Unit  :V Topic  1.Foreign Direct Investment   2.Formes of FDI   3.Host countries Faculty Name :Mrs. C.Sangeetha, MBA.,M.Com., M.Phil., (Ph.D)    Assistant Professor   Department of Management    </vt:lpstr>
      <vt:lpstr>Foreign Direct Investment</vt:lpstr>
      <vt:lpstr>FDI as per RBI</vt:lpstr>
      <vt:lpstr>Government Initiatives </vt:lpstr>
      <vt:lpstr>Methods of Foreign Direct Investment</vt:lpstr>
      <vt:lpstr>Government Initiatives </vt:lpstr>
      <vt:lpstr>Current FDI rate of India</vt:lpstr>
      <vt:lpstr>The most famous investor</vt:lpstr>
      <vt:lpstr>10 investment avenues Indians</vt:lpstr>
      <vt:lpstr>CALCULATE ROI </vt:lpstr>
      <vt:lpstr>Two types of Foreign Direct Investment (FDI)</vt:lpstr>
      <vt:lpstr>   FDI – Basic Requirements   </vt:lpstr>
      <vt:lpstr>FDI IN INDIA </vt:lpstr>
      <vt:lpstr> FDI started in India </vt:lpstr>
      <vt:lpstr>List of countries received FDI Ranked Country Stock of FDI at home (millions  USD) European Union- 6,938,0001 USD Netherlands- 4,888,0002 USD  United States- 4,084,0003 USD  United Kingdom- 2,027,000 USD  </vt:lpstr>
      <vt:lpstr>World's Best Countries To Investments</vt:lpstr>
      <vt:lpstr>Difference between FDI and ODI</vt:lpstr>
      <vt:lpstr>EFFECTS OF FDI</vt:lpstr>
      <vt:lpstr>Who approves FDI in India</vt:lpstr>
      <vt:lpstr>FDI limit</vt:lpstr>
      <vt:lpstr>Which country is largest investor in India</vt:lpstr>
      <vt:lpstr> 1.Overseas Direct Investment means that Indian person or companies can invest directly their funds into foreign countries subject to the indian taxation laws.   2. In Overseas Direct Investment, Indians will invest their money into other countries or companies in other countries for want of better returns.</vt:lpstr>
      <vt:lpstr>Benefits FDI</vt:lpstr>
      <vt:lpstr>Pros and Cons of Foreign Direct Investment </vt:lpstr>
      <vt:lpstr>FDI benefit the Home Country</vt:lpstr>
      <vt:lpstr>Advantage FDI</vt:lpstr>
      <vt:lpstr>Disadvantage of FDI</vt:lpstr>
      <vt:lpstr>Effectiveness of FDI</vt:lpstr>
      <vt:lpstr>Needs for FDI in the World</vt:lpstr>
      <vt:lpstr>Benefit of Host Countries</vt:lpstr>
      <vt:lpstr>MNC affect its host country</vt:lpstr>
      <vt:lpstr>Multinational Companies</vt:lpstr>
      <vt:lpstr>POLITICAL RISK IN FDI </vt:lpstr>
      <vt:lpstr>Political risks</vt:lpstr>
      <vt:lpstr>Political Risk Affect Investments </vt:lpstr>
      <vt:lpstr>Five main types of political risk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udhaya</cp:lastModifiedBy>
  <cp:revision>27</cp:revision>
  <dcterms:created xsi:type="dcterms:W3CDTF">2006-08-16T00:00:00Z</dcterms:created>
  <dcterms:modified xsi:type="dcterms:W3CDTF">2020-06-03T15:45:17Z</dcterms:modified>
</cp:coreProperties>
</file>