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75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273ECC-F193-409D-8799-888D13721B34}" type="datetimeFigureOut">
              <a:rPr lang="en-SG" smtClean="0"/>
              <a:pPr/>
              <a:t>3/6/2020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EDDC7A-921A-4DEB-9C25-373C1A86B7A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neycrashers.com/open-house-buyer-etiquett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en.wikipedia.org/wiki/Tournamen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en.wikipedia.org/wiki/Lobbyi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fx.com/internet-marketing/best-online-advertising-strategies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dictionary.com/browse/exhibi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SG" sz="1800" b="1" dirty="0" smtClean="0">
                <a:latin typeface="Times New Roman" pitchFamily="18" charset="0"/>
                <a:cs typeface="Times New Roman" pitchFamily="18" charset="0"/>
              </a:rPr>
              <a:t>Semester	: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        IV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SG" sz="1800" b="1" dirty="0" smtClean="0">
                <a:latin typeface="Times New Roman" pitchFamily="18" charset="0"/>
                <a:cs typeface="Times New Roman" pitchFamily="18" charset="0"/>
              </a:rPr>
              <a:t>Subject / Code	:  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      Public Relation Management /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P16MBA4EH4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SG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SG" sz="1800" b="1" dirty="0" smtClean="0">
                <a:latin typeface="Times New Roman" pitchFamily="18" charset="0"/>
                <a:cs typeface="Times New Roman" pitchFamily="18" charset="0"/>
              </a:rPr>
              <a:t>Class     	:   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     I MBA</a:t>
            </a:r>
          </a:p>
          <a:p>
            <a:pPr algn="just">
              <a:lnSpc>
                <a:spcPct val="150000"/>
              </a:lnSpc>
              <a:buNone/>
            </a:pPr>
            <a:r>
              <a:rPr lang="en-SG" sz="1800" b="1" dirty="0" smtClean="0">
                <a:latin typeface="Times New Roman" pitchFamily="18" charset="0"/>
                <a:cs typeface="Times New Roman" pitchFamily="18" charset="0"/>
              </a:rPr>
              <a:t>Topic		:        </a:t>
            </a:r>
            <a:r>
              <a:rPr lang="en-SG" sz="1800" b="1" u="sng" dirty="0" smtClean="0">
                <a:latin typeface="Times New Roman" pitchFamily="18" charset="0"/>
                <a:cs typeface="Times New Roman" pitchFamily="18" charset="0"/>
              </a:rPr>
              <a:t>Unit V</a:t>
            </a:r>
          </a:p>
          <a:p>
            <a:pPr algn="just"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</a:t>
            </a:r>
            <a:r>
              <a:rPr lang="en-SG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1. Advertising and promotional Techniques</a:t>
            </a:r>
          </a:p>
          <a:p>
            <a:pPr algn="just"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2. Promoting and Positioning the Organisation </a:t>
            </a:r>
            <a:r>
              <a:rPr lang="en-SG" sz="1800" smtClean="0">
                <a:latin typeface="Times New Roman" pitchFamily="18" charset="0"/>
                <a:cs typeface="Times New Roman" pitchFamily="18" charset="0"/>
              </a:rPr>
              <a:t>through  			Advertising</a:t>
            </a:r>
            <a:endParaRPr lang="en-SG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3. Exhibitions, Open House, Tournaments ,Lobbying</a:t>
            </a:r>
          </a:p>
          <a:p>
            <a:pPr algn="just"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4. Managing Rumours and Leaks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1800" b="1" dirty="0" smtClean="0">
                <a:latin typeface="Times New Roman" pitchFamily="18" charset="0"/>
                <a:cs typeface="Times New Roman" pitchFamily="18" charset="0"/>
              </a:rPr>
              <a:t>Faculty Name	: 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         Dr. </a:t>
            </a:r>
            <a:r>
              <a:rPr lang="en-SG" sz="1800" dirty="0" err="1" smtClean="0">
                <a:latin typeface="Times New Roman" pitchFamily="18" charset="0"/>
                <a:cs typeface="Times New Roman" pitchFamily="18" charset="0"/>
              </a:rPr>
              <a:t>B.Renuka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 Devi  </a:t>
            </a:r>
            <a:r>
              <a:rPr lang="en-SG" sz="1800" dirty="0" err="1" smtClean="0">
                <a:latin typeface="Times New Roman" pitchFamily="18" charset="0"/>
                <a:cs typeface="Times New Roman" pitchFamily="18" charset="0"/>
              </a:rPr>
              <a:t>M.Com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., B.Ed., MBA., M.Phil., Ph.D.,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  Assistant Professor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  Department of Management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  </a:t>
            </a:r>
            <a:r>
              <a:rPr lang="en-SG" sz="1800" dirty="0" err="1" smtClean="0">
                <a:latin typeface="Times New Roman" pitchFamily="18" charset="0"/>
                <a:cs typeface="Times New Roman" pitchFamily="18" charset="0"/>
              </a:rPr>
              <a:t>Idhaya</a:t>
            </a: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 College for Women</a:t>
            </a:r>
          </a:p>
          <a:p>
            <a:pPr algn="just">
              <a:spcBef>
                <a:spcPts val="0"/>
              </a:spcBef>
              <a:buNone/>
            </a:pPr>
            <a:r>
              <a:rPr lang="en-SG" sz="1800" dirty="0" smtClean="0">
                <a:latin typeface="Times New Roman" pitchFamily="18" charset="0"/>
                <a:cs typeface="Times New Roman" pitchFamily="18" charset="0"/>
              </a:rPr>
              <a:t>			            </a:t>
            </a:r>
            <a:r>
              <a:rPr lang="en-SG" sz="1800" dirty="0" err="1" smtClean="0">
                <a:latin typeface="Times New Roman" pitchFamily="18" charset="0"/>
                <a:cs typeface="Times New Roman" pitchFamily="18" charset="0"/>
              </a:rPr>
              <a:t>Kumbakonam</a:t>
            </a:r>
            <a:endParaRPr lang="en-SG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SG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SG" sz="2500" dirty="0" smtClean="0">
                <a:effectLst/>
                <a:latin typeface="Times New Roman" pitchFamily="18" charset="0"/>
                <a:cs typeface="Times New Roman" pitchFamily="18" charset="0"/>
              </a:rPr>
              <a:t>IDHAYA COLLEGE FOR WOMEN, KUMBAKONAM</a:t>
            </a:r>
            <a:br>
              <a:rPr lang="en-SG" sz="25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SG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SG" sz="3000" dirty="0" smtClean="0">
                <a:latin typeface="Times New Roman" pitchFamily="18" charset="0"/>
                <a:cs typeface="Times New Roman" pitchFamily="18" charset="0"/>
              </a:rPr>
            </a:br>
            <a:endParaRPr lang="en-SG" sz="3000" dirty="0"/>
          </a:p>
        </p:txBody>
      </p:sp>
      <p:pic>
        <p:nvPicPr>
          <p:cNvPr id="4" name="Picture 5" descr="C:\Users\general\Desktop\BRD\cOLLEGE LOGO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571480"/>
            <a:ext cx="1000131" cy="1069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traditional exhibition is a large-scale event that uses a variety of media and means to promote products, corporate image and establish good public relations. </a:t>
            </a:r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haracteristics are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Most companies are treating exhibition as a great opportunity for them to form to shape and display their best image to the public.</a:t>
            </a:r>
          </a:p>
          <a:p>
            <a:pPr algn="just"/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Purpose </a:t>
            </a:r>
            <a:r>
              <a:rPr lang="en-SG" sz="3500" dirty="0">
                <a:effectLst/>
                <a:latin typeface="Times New Roman" pitchFamily="18" charset="0"/>
                <a:cs typeface="Times New Roman" pitchFamily="18" charset="0"/>
              </a:rPr>
              <a:t>of an exhibition</a:t>
            </a:r>
            <a:endParaRPr lang="en-SG" sz="35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071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party or reception during which anyone who wishes may visit to share in a celebration, meet a special guest, etc. See more.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S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SG" dirty="0">
                <a:latin typeface="Times New Roman" pitchFamily="18" charset="0"/>
                <a:cs typeface="Times New Roman" pitchFamily="18" charset="0"/>
              </a:rPr>
            </a:b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en-SG" sz="3500" dirty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ouse Definition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828924"/>
            <a:ext cx="2865090" cy="247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489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S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	During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an open house, the seller or seller's agent allows potential buyers to enter and walk through the property at their leisure or guided by a realtor. The goal of an open house is to secure interest from buyers.</a:t>
            </a:r>
          </a:p>
          <a:p>
            <a:pPr algn="just">
              <a:lnSpc>
                <a:spcPct val="150000"/>
              </a:lnSpc>
              <a:buNone/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SG" sz="4400" dirty="0" smtClean="0">
                <a:effectLst/>
                <a:latin typeface="Times New Roman" pitchFamily="18" charset="0"/>
                <a:cs typeface="Times New Roman" pitchFamily="18" charset="0"/>
              </a:rPr>
              <a:t>Purpose </a:t>
            </a:r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SG" sz="4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4400" dirty="0"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SG" sz="4400" dirty="0" smtClean="0">
                <a:effectLst/>
                <a:latin typeface="Times New Roman" pitchFamily="18" charset="0"/>
                <a:cs typeface="Times New Roman" pitchFamily="18" charset="0"/>
              </a:rPr>
              <a:t>n Open House</a:t>
            </a:r>
            <a:endParaRPr lang="en-SG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4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2336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Follow the Rules. Some homeowners request that potential buyers remove their shoes before they tour the home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SG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Don't Bring Children or Pets 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Along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Do Introduce Yourself and Sign In. </a:t>
            </a:r>
          </a:p>
          <a:p>
            <a:pPr algn="just">
              <a:lnSpc>
                <a:spcPct val="150000"/>
              </a:lnSpc>
            </a:pP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Don't Crowd Other Prospective Buyers. </a:t>
            </a:r>
          </a:p>
          <a:p>
            <a:pPr algn="just">
              <a:lnSpc>
                <a:spcPct val="150000"/>
              </a:lnSpc>
            </a:pP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Do Mention Problem Areas to the Agent.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SG" sz="2400" dirty="0"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en-SG" sz="2400" dirty="0">
                <a:latin typeface="Times New Roman" pitchFamily="18" charset="0"/>
                <a:cs typeface="Times New Roman" pitchFamily="18" charset="0"/>
                <a:hlinkClick r:id="rId2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Etiquette </a:t>
            </a:r>
            <a:r>
              <a:rPr lang="en-SG" sz="3500" dirty="0">
                <a:effectLst/>
                <a:latin typeface="Times New Roman" pitchFamily="18" charset="0"/>
                <a:cs typeface="Times New Roman" pitchFamily="18" charset="0"/>
              </a:rPr>
              <a:t>Tips for Every Open House</a:t>
            </a:r>
            <a:br>
              <a:rPr lang="en-SG" sz="35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05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 tournament is a competition involving a relatively large number of competitors, all participating in a sport or game. More specifically, the term may be used in either of two overlapping senses: One or more competitions held at a single venue and concentrated into a relatively short time interval.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SG" sz="2400" dirty="0"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en-SG" sz="2400" dirty="0">
                <a:latin typeface="Times New Roman" pitchFamily="18" charset="0"/>
                <a:cs typeface="Times New Roman" pitchFamily="18" charset="0"/>
                <a:hlinkClick r:id="rId2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Tournament Meaning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77072"/>
            <a:ext cx="302433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293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607223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'Lobbying' (also 'lobby') is a form of advocacy with the intention of influencing decisions made by the government by individuals or more usually by lobby groups; it includes all attempts to influence legislators and officials, whether by other legislators, constituents, or organized groups.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The act of attempting to influence business and government leaders to create legislation or conduct an activity that will help a particular organization. People who do lobbying are called lobbyists. See also lobby.</a:t>
            </a:r>
          </a:p>
          <a:p>
            <a:pPr>
              <a:lnSpc>
                <a:spcPct val="150000"/>
              </a:lnSpc>
              <a:buNone/>
            </a:pPr>
            <a:r>
              <a:rPr lang="en-SG" sz="2400" dirty="0" smtClean="0"/>
              <a:t/>
            </a:r>
            <a:br>
              <a:rPr lang="en-SG" sz="2400" dirty="0" smtClean="0"/>
            </a:br>
            <a:r>
              <a:rPr lang="en-SG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en-SG" sz="2400" dirty="0" smtClean="0">
                <a:latin typeface="Times New Roman" pitchFamily="18" charset="0"/>
                <a:cs typeface="Times New Roman" pitchFamily="18" charset="0"/>
                <a:hlinkClick r:id="rId2"/>
              </a:rPr>
            </a:br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758138" cy="500042"/>
          </a:xfrm>
        </p:spPr>
        <p:txBody>
          <a:bodyPr>
            <a:no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Lobbying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onald Trump Signs 5-Year Lobbying Ban for Administration | 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pic>
        <p:nvPicPr>
          <p:cNvPr id="1028" name="Picture 4" descr="C:\Users\general\Desktop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857760"/>
            <a:ext cx="3429024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4353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Deal with rumours</a:t>
            </a:r>
          </a:p>
          <a:p>
            <a:pPr algn="just">
              <a:lnSpc>
                <a:spcPct val="17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Turn to a trusted adult for support. Talk to someone you can confide in, like a parent, teacher, school counsellor, or coach. </a:t>
            </a:r>
          </a:p>
          <a:p>
            <a:pPr algn="just">
              <a:lnSpc>
                <a:spcPct val="17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Find your friends. Find a friend or two who will stick by you and who won't listen to rumours. </a:t>
            </a:r>
          </a:p>
          <a:p>
            <a:pPr algn="just">
              <a:lnSpc>
                <a:spcPct val="17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Speak up. Consider speaking to the girl who's spreading rumours. </a:t>
            </a:r>
          </a:p>
          <a:p>
            <a:pPr algn="just">
              <a:lnSpc>
                <a:spcPct val="17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Care for yourself.</a:t>
            </a:r>
          </a:p>
          <a:p>
            <a:pPr algn="just">
              <a:lnSpc>
                <a:spcPct val="17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SG" sz="2400" dirty="0" smtClean="0">
                <a:latin typeface="Times New Roman" pitchFamily="18" charset="0"/>
                <a:cs typeface="Times New Roman" pitchFamily="18" charset="0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Managing Rumours and Leaks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28675" name="Picture 3" descr="C:\Users\general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3" y="1609676"/>
            <a:ext cx="4286280" cy="3390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Advertising and promotional Techniques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Promoting and Positioning the Organisation through Advertising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Exhibitions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Open House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Tournaments etc.,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Lobbying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Managing Rumours and Leaks</a:t>
            </a: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Contents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07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472518" cy="41622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Maintain a positive reputation of the brand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 Maintain a strategic relationship with the public, prospective customers, partners, investors, employees and other stakeholders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which leads to a positive image of the brand and makes it seem honest, successful, important and relevant. </a:t>
            </a:r>
            <a:br>
              <a:rPr lang="en-SG" sz="2400" dirty="0" smtClean="0">
                <a:latin typeface="Times New Roman" pitchFamily="18" charset="0"/>
                <a:cs typeface="Times New Roman" pitchFamily="18" charset="0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Objectives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fontScale="92500" lnSpcReduction="20000"/>
          </a:bodyPr>
          <a:lstStyle/>
          <a:p>
            <a:pPr marL="365760" lvl="1" indent="-256032" algn="just">
              <a:lnSpc>
                <a:spcPct val="150000"/>
              </a:lnSpc>
              <a:spcBef>
                <a:spcPts val="400"/>
              </a:spcBef>
              <a:buSzPct val="68000"/>
              <a:buFont typeface="Wingdings" pitchFamily="2" charset="2"/>
              <a:buChar char="Ø"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Improve the analytical skills to guide the development of communication objectives and public relations activities, evaluate their impact, and support organizational objectives and stakeholder relationships.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Conduct a communication audit to achieve client goals and meet the needs of diverse publics.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Utilize persuasion and communication theories when formulating public relations tactics.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Assess an organization's public relations needs and recommend solutions that can be carried out via social media. </a:t>
            </a:r>
            <a:br>
              <a:rPr lang="en-SG" sz="2400" dirty="0" smtClean="0">
                <a:latin typeface="Times New Roman" pitchFamily="18" charset="0"/>
                <a:cs typeface="Times New Roman" pitchFamily="18" charset="0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Learning Outcome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92500"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			Advertising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is the action of calling public attention to an idea, good, or service through paid announcements by an identified sponsor.</a:t>
            </a:r>
          </a:p>
          <a:p>
            <a:pPr algn="just" fontAlgn="base">
              <a:lnSpc>
                <a:spcPct val="150000"/>
              </a:lnSpc>
            </a:pPr>
            <a:r>
              <a:rPr lang="en-SG" sz="2400" b="1" dirty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SG" sz="2400" b="1" dirty="0" err="1">
                <a:latin typeface="Times New Roman" pitchFamily="18" charset="0"/>
                <a:cs typeface="Times New Roman" pitchFamily="18" charset="0"/>
              </a:rPr>
              <a:t>Kotler</a:t>
            </a:r>
            <a:r>
              <a:rPr lang="en-SG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 algn="just" fontAlgn="base">
              <a:lnSpc>
                <a:spcPct val="15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	Advertising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is any paid form of non-personal presentation &amp; promotion of ideas, goods, or services by an identified sponsor.</a:t>
            </a:r>
          </a:p>
          <a:p>
            <a:pPr algn="just" fontAlgn="base">
              <a:lnSpc>
                <a:spcPct val="150000"/>
              </a:lnSpc>
            </a:pPr>
            <a:r>
              <a:rPr lang="en-SG" sz="2400" b="1" dirty="0">
                <a:latin typeface="Times New Roman" pitchFamily="18" charset="0"/>
                <a:cs typeface="Times New Roman" pitchFamily="18" charset="0"/>
              </a:rPr>
              <a:t>According to the Advertising Association of the UK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09728" indent="0" algn="just" fontAlgn="base">
              <a:lnSpc>
                <a:spcPct val="15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	Advertising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is any communication, usually paid-for, specifically intended to inform and/or influence one or more people.</a:t>
            </a: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Advertising Meaning and Definition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3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 smtClean="0"/>
          </a:p>
          <a:p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/>
          <a:lstStyle/>
          <a:p>
            <a:endParaRPr lang="en-S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640"/>
            <a:ext cx="4176464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31714"/>
            <a:ext cx="5544615" cy="36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66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Advertising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strategies and promotion are used by manufacturers as a means for consumers to make a specific action, such as buying a product. Promotional strategies are generally for short-term work, trying to get consumers to act fast before the promotion expires.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Promoting and Positioning Your Organization Through Advertising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5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Web design. Your website is one of the most essential parts of your business.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Search engine optimization (SEO) Your website can be a great marketing tool — but only if your potential customers can find it.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Pay-per-click (PPC) advertising.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Social media marketing.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Content marketing.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Email marketing.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en-SG" sz="2400" dirty="0" smtClean="0">
                <a:latin typeface="Times New Roman" pitchFamily="18" charset="0"/>
                <a:cs typeface="Times New Roman" pitchFamily="18" charset="0"/>
                <a:hlinkClick r:id="rId2"/>
              </a:rPr>
            </a:br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 Good Advertising Strategies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3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91264" cy="54532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An exhibition is a public event at which pictures, sculptures, or other objects of interest are displayed, for example at a museum or art gallery. </a:t>
            </a:r>
          </a:p>
          <a:p>
            <a:pPr algn="just">
              <a:lnSpc>
                <a:spcPct val="150000"/>
              </a:lnSpc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An exhibition of a particular skilful activity is a display or example of it that people notice or admire.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n-SG" sz="2400" dirty="0"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en-SG" sz="2400" dirty="0">
                <a:latin typeface="Times New Roman" pitchFamily="18" charset="0"/>
                <a:cs typeface="Times New Roman" pitchFamily="18" charset="0"/>
                <a:hlinkClick r:id="rId2"/>
              </a:rPr>
            </a:br>
            <a:endParaRPr lang="en-SG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S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en-SG" sz="3500" dirty="0" smtClean="0">
                <a:effectLst/>
                <a:latin typeface="Times New Roman" pitchFamily="18" charset="0"/>
                <a:cs typeface="Times New Roman" pitchFamily="18" charset="0"/>
              </a:rPr>
              <a:t>Exhibition Meaning</a:t>
            </a:r>
            <a:endParaRPr lang="en-SG" sz="35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869160"/>
            <a:ext cx="266429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70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356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IDHAYA COLLEGE FOR WOMEN, KUMBAKONAM  </vt:lpstr>
      <vt:lpstr>Contents</vt:lpstr>
      <vt:lpstr>Objectives</vt:lpstr>
      <vt:lpstr>Learning Outcome</vt:lpstr>
      <vt:lpstr>Advertising Meaning and Definition</vt:lpstr>
      <vt:lpstr>PowerPoint Presentation</vt:lpstr>
      <vt:lpstr>Promoting and Positioning Your Organization Through Advertising</vt:lpstr>
      <vt:lpstr> Good Advertising Strategies</vt:lpstr>
      <vt:lpstr>Exhibition Meaning</vt:lpstr>
      <vt:lpstr>Purpose of an exhibition</vt:lpstr>
      <vt:lpstr>Open House Definition</vt:lpstr>
      <vt:lpstr>Purpose of an Open House</vt:lpstr>
      <vt:lpstr>Etiquette Tips for Every Open House </vt:lpstr>
      <vt:lpstr>Tournament Meaning</vt:lpstr>
      <vt:lpstr>Lobbying</vt:lpstr>
      <vt:lpstr>Managing Rumours and Leaks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general</dc:creator>
  <cp:lastModifiedBy>udhaya</cp:lastModifiedBy>
  <cp:revision>81</cp:revision>
  <dcterms:created xsi:type="dcterms:W3CDTF">2020-05-28T17:16:39Z</dcterms:created>
  <dcterms:modified xsi:type="dcterms:W3CDTF">2020-06-03T14:41:34Z</dcterms:modified>
</cp:coreProperties>
</file>