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9" r:id="rId4"/>
    <p:sldId id="257" r:id="rId5"/>
    <p:sldId id="270" r:id="rId6"/>
    <p:sldId id="267" r:id="rId7"/>
    <p:sldId id="271" r:id="rId8"/>
    <p:sldId id="261" r:id="rId9"/>
    <p:sldId id="272" r:id="rId10"/>
    <p:sldId id="262" r:id="rId11"/>
    <p:sldId id="263" r:id="rId12"/>
    <p:sldId id="264" r:id="rId13"/>
    <p:sldId id="265"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09025F-511A-4ECA-BE25-064F01B031B6}"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09025F-511A-4ECA-BE25-064F01B031B6}"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09025F-511A-4ECA-BE25-064F01B031B6}"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09025F-511A-4ECA-BE25-064F01B031B6}"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09025F-511A-4ECA-BE25-064F01B031B6}"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09025F-511A-4ECA-BE25-064F01B031B6}"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09025F-511A-4ECA-BE25-064F01B031B6}" type="datetimeFigureOut">
              <a:rPr lang="en-US" smtClean="0"/>
              <a:pPr/>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09025F-511A-4ECA-BE25-064F01B031B6}" type="datetimeFigureOut">
              <a:rPr lang="en-US" smtClean="0"/>
              <a:pPr/>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09025F-511A-4ECA-BE25-064F01B031B6}" type="datetimeFigureOut">
              <a:rPr lang="en-US" smtClean="0"/>
              <a:pPr/>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09025F-511A-4ECA-BE25-064F01B031B6}"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09025F-511A-4ECA-BE25-064F01B031B6}"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FB5974-AC0E-45A4-BED3-1306BE2AB5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09025F-511A-4ECA-BE25-064F01B031B6}" type="datetimeFigureOut">
              <a:rPr lang="en-US" smtClean="0"/>
              <a:pPr/>
              <a:t>6/3/2020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FB5974-AC0E-45A4-BED3-1306BE2AB5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earcherp.techtarget.com/definition/kaizen-or-continuous-improvemen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oolshero.com/toolsheroes/shigeo-shing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oolshero.com/quality-management/zero-defec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086600" cy="609600"/>
          </a:xfrm>
        </p:spPr>
        <p:txBody>
          <a:bodyPr anchor="b">
            <a:noAutofit/>
          </a:bodyPr>
          <a:lstStyle/>
          <a:p>
            <a:r>
              <a:rPr lang="en-US" sz="3000" b="1" dirty="0" smtClean="0">
                <a:latin typeface="Times New Roman" pitchFamily="18" charset="0"/>
                <a:cs typeface="Times New Roman" pitchFamily="18" charset="0"/>
              </a:rPr>
              <a:t>IDHAYA COLLEGE FOR WOMEN, KUMBAKONAM</a:t>
            </a:r>
            <a:br>
              <a:rPr lang="en-US" sz="3000" b="1" dirty="0" smtClean="0">
                <a:latin typeface="Times New Roman" pitchFamily="18" charset="0"/>
                <a:cs typeface="Times New Roman" pitchFamily="18" charset="0"/>
              </a:rPr>
            </a:br>
            <a:endParaRPr lang="en-US" sz="3000" dirty="0"/>
          </a:p>
        </p:txBody>
      </p:sp>
      <p:sp>
        <p:nvSpPr>
          <p:cNvPr id="3" name="Subtitle 2"/>
          <p:cNvSpPr>
            <a:spLocks noGrp="1"/>
          </p:cNvSpPr>
          <p:nvPr>
            <p:ph type="subTitle" idx="1"/>
          </p:nvPr>
        </p:nvSpPr>
        <p:spPr>
          <a:xfrm>
            <a:off x="533400" y="2057400"/>
            <a:ext cx="8382000" cy="4800600"/>
          </a:xfrm>
        </p:spPr>
        <p:txBody>
          <a:bodyPr>
            <a:normAutofit fontScale="62500" lnSpcReduction="20000"/>
          </a:bodyPr>
          <a:lstStyle/>
          <a:p>
            <a:pPr algn="just">
              <a:lnSpc>
                <a:spcPct val="170000"/>
              </a:lnSpc>
              <a:spcBef>
                <a:spcPts val="0"/>
              </a:spcBef>
            </a:pPr>
            <a:r>
              <a:rPr lang="en-SG" b="1" dirty="0" smtClean="0">
                <a:solidFill>
                  <a:schemeClr val="tx1"/>
                </a:solidFill>
                <a:latin typeface="Times New Roman" pitchFamily="18" charset="0"/>
                <a:cs typeface="Times New Roman" pitchFamily="18" charset="0"/>
              </a:rPr>
              <a:t>Semester	:  </a:t>
            </a:r>
            <a:r>
              <a:rPr lang="en-SG" dirty="0" smtClean="0">
                <a:solidFill>
                  <a:schemeClr val="tx1"/>
                </a:solidFill>
                <a:latin typeface="Times New Roman" pitchFamily="18" charset="0"/>
                <a:cs typeface="Times New Roman" pitchFamily="18" charset="0"/>
              </a:rPr>
              <a:t>II</a:t>
            </a:r>
          </a:p>
          <a:p>
            <a:pPr algn="just">
              <a:lnSpc>
                <a:spcPct val="170000"/>
              </a:lnSpc>
              <a:spcBef>
                <a:spcPts val="0"/>
              </a:spcBef>
            </a:pPr>
            <a:r>
              <a:rPr lang="en-SG" b="1" dirty="0" smtClean="0">
                <a:solidFill>
                  <a:schemeClr val="tx1"/>
                </a:solidFill>
                <a:latin typeface="Times New Roman" pitchFamily="18" charset="0"/>
                <a:cs typeface="Times New Roman" pitchFamily="18" charset="0"/>
              </a:rPr>
              <a:t>Subject / Code	:</a:t>
            </a:r>
            <a:r>
              <a:rPr lang="en-SG" dirty="0" smtClean="0">
                <a:solidFill>
                  <a:schemeClr val="tx1"/>
                </a:solidFill>
                <a:latin typeface="Times New Roman" pitchFamily="18" charset="0"/>
                <a:cs typeface="Times New Roman" pitchFamily="18" charset="0"/>
              </a:rPr>
              <a:t>  Production Management/</a:t>
            </a:r>
            <a:r>
              <a:rPr lang="en-US" dirty="0" smtClean="0">
                <a:solidFill>
                  <a:schemeClr val="tx1"/>
                </a:solidFill>
                <a:latin typeface="Times New Roman" pitchFamily="18" charset="0"/>
                <a:cs typeface="Times New Roman" pitchFamily="18" charset="0"/>
              </a:rPr>
              <a:t> P16MBA8</a:t>
            </a:r>
            <a:endParaRPr lang="en-SG" dirty="0" smtClean="0">
              <a:solidFill>
                <a:schemeClr val="tx1"/>
              </a:solidFill>
              <a:latin typeface="Times New Roman" pitchFamily="18" charset="0"/>
              <a:cs typeface="Times New Roman" pitchFamily="18" charset="0"/>
            </a:endParaRPr>
          </a:p>
          <a:p>
            <a:pPr algn="just">
              <a:lnSpc>
                <a:spcPct val="170000"/>
              </a:lnSpc>
              <a:spcBef>
                <a:spcPts val="0"/>
              </a:spcBef>
            </a:pPr>
            <a:r>
              <a:rPr lang="en-SG" b="1" dirty="0" smtClean="0">
                <a:solidFill>
                  <a:schemeClr val="tx1"/>
                </a:solidFill>
                <a:latin typeface="Times New Roman" pitchFamily="18" charset="0"/>
                <a:cs typeface="Times New Roman" pitchFamily="18" charset="0"/>
              </a:rPr>
              <a:t>Class 		: </a:t>
            </a:r>
            <a:r>
              <a:rPr lang="en-SG" dirty="0" smtClean="0">
                <a:solidFill>
                  <a:schemeClr val="tx1"/>
                </a:solidFill>
                <a:latin typeface="Times New Roman" pitchFamily="18" charset="0"/>
                <a:cs typeface="Times New Roman" pitchFamily="18" charset="0"/>
              </a:rPr>
              <a:t> I MBA</a:t>
            </a:r>
          </a:p>
          <a:p>
            <a:pPr algn="just">
              <a:lnSpc>
                <a:spcPct val="170000"/>
              </a:lnSpc>
              <a:spcBef>
                <a:spcPts val="0"/>
              </a:spcBef>
            </a:pPr>
            <a:r>
              <a:rPr lang="en-SG" b="1" dirty="0" smtClean="0">
                <a:solidFill>
                  <a:schemeClr val="tx1"/>
                </a:solidFill>
                <a:latin typeface="Times New Roman" pitchFamily="18" charset="0"/>
                <a:cs typeface="Times New Roman" pitchFamily="18" charset="0"/>
              </a:rPr>
              <a:t>Topic		:  </a:t>
            </a:r>
            <a:r>
              <a:rPr lang="en-SG" b="1" u="sng" dirty="0" smtClean="0">
                <a:solidFill>
                  <a:schemeClr val="tx1"/>
                </a:solidFill>
                <a:latin typeface="Times New Roman" pitchFamily="18" charset="0"/>
                <a:cs typeface="Times New Roman" pitchFamily="18" charset="0"/>
              </a:rPr>
              <a:t>Unit V</a:t>
            </a:r>
          </a:p>
          <a:p>
            <a:pPr algn="just">
              <a:spcBef>
                <a:spcPts val="0"/>
              </a:spcBef>
            </a:pPr>
            <a:r>
              <a:rPr lang="en-SG" dirty="0" smtClean="0">
                <a:solidFill>
                  <a:schemeClr val="tx1"/>
                </a:solidFill>
                <a:latin typeface="Times New Roman" pitchFamily="18" charset="0"/>
                <a:cs typeface="Times New Roman" pitchFamily="18" charset="0"/>
              </a:rPr>
              <a:t>		   1. </a:t>
            </a:r>
            <a:r>
              <a:rPr lang="en-US" dirty="0" smtClean="0">
                <a:solidFill>
                  <a:schemeClr val="tx1"/>
                </a:solidFill>
                <a:latin typeface="Times New Roman" pitchFamily="18" charset="0"/>
                <a:cs typeface="Times New Roman" pitchFamily="18" charset="0"/>
              </a:rPr>
              <a:t>Flexible Manufacturing Systems</a:t>
            </a:r>
            <a:endParaRPr lang="en-SG" dirty="0" smtClean="0">
              <a:solidFill>
                <a:schemeClr val="tx1"/>
              </a:solidFill>
              <a:latin typeface="Times New Roman" pitchFamily="18" charset="0"/>
              <a:cs typeface="Times New Roman" pitchFamily="18" charset="0"/>
            </a:endParaRPr>
          </a:p>
          <a:p>
            <a:pPr algn="just"/>
            <a:r>
              <a:rPr lang="en-SG" dirty="0" smtClean="0">
                <a:solidFill>
                  <a:schemeClr val="tx1"/>
                </a:solidFill>
                <a:latin typeface="Times New Roman" pitchFamily="18" charset="0"/>
                <a:cs typeface="Times New Roman" pitchFamily="18" charset="0"/>
              </a:rPr>
              <a:t>	                 2. </a:t>
            </a:r>
            <a:r>
              <a:rPr lang="en-US" dirty="0" err="1" smtClean="0">
                <a:solidFill>
                  <a:schemeClr val="tx1"/>
                </a:solidFill>
                <a:latin typeface="Times New Roman" pitchFamily="18" charset="0"/>
                <a:cs typeface="Times New Roman" pitchFamily="18" charset="0"/>
              </a:rPr>
              <a:t>Poka</a:t>
            </a:r>
            <a:r>
              <a:rPr lang="en-US" dirty="0" smtClean="0">
                <a:solidFill>
                  <a:schemeClr val="tx1"/>
                </a:solidFill>
                <a:latin typeface="Times New Roman" pitchFamily="18" charset="0"/>
                <a:cs typeface="Times New Roman" pitchFamily="18" charset="0"/>
              </a:rPr>
              <a:t> yoke stages</a:t>
            </a:r>
            <a:endParaRPr lang="en-SG" dirty="0" smtClean="0">
              <a:solidFill>
                <a:schemeClr val="tx1"/>
              </a:solidFill>
              <a:latin typeface="Times New Roman" pitchFamily="18" charset="0"/>
              <a:cs typeface="Times New Roman" pitchFamily="18" charset="0"/>
            </a:endParaRPr>
          </a:p>
          <a:p>
            <a:pPr algn="just"/>
            <a:r>
              <a:rPr lang="en-SG" dirty="0" smtClean="0">
                <a:solidFill>
                  <a:schemeClr val="tx1"/>
                </a:solidFill>
                <a:latin typeface="Times New Roman" pitchFamily="18" charset="0"/>
                <a:cs typeface="Times New Roman" pitchFamily="18" charset="0"/>
              </a:rPr>
              <a:t>		   3. </a:t>
            </a:r>
            <a:r>
              <a:rPr lang="en-US" dirty="0" smtClean="0">
                <a:solidFill>
                  <a:schemeClr val="tx1"/>
                </a:solidFill>
                <a:latin typeface="Times New Roman" pitchFamily="18" charset="0"/>
                <a:cs typeface="Times New Roman" pitchFamily="18" charset="0"/>
              </a:rPr>
              <a:t>Elements of kaizen</a:t>
            </a:r>
            <a:endParaRPr lang="en-SG" dirty="0" smtClean="0">
              <a:solidFill>
                <a:schemeClr val="tx1"/>
              </a:solidFill>
              <a:latin typeface="Times New Roman" pitchFamily="18" charset="0"/>
              <a:cs typeface="Times New Roman" pitchFamily="18" charset="0"/>
            </a:endParaRPr>
          </a:p>
          <a:p>
            <a:pPr algn="just"/>
            <a:r>
              <a:rPr lang="en-SG" dirty="0" smtClean="0">
                <a:solidFill>
                  <a:schemeClr val="tx1"/>
                </a:solidFill>
                <a:latin typeface="Times New Roman" pitchFamily="18" charset="0"/>
                <a:cs typeface="Times New Roman" pitchFamily="18" charset="0"/>
              </a:rPr>
              <a:t>                                4. </a:t>
            </a:r>
            <a:r>
              <a:rPr lang="en-US" dirty="0" smtClean="0">
                <a:solidFill>
                  <a:schemeClr val="tx1"/>
                </a:solidFill>
                <a:latin typeface="Times New Roman" pitchFamily="18" charset="0"/>
                <a:cs typeface="Times New Roman" pitchFamily="18" charset="0"/>
              </a:rPr>
              <a:t>Implementing kaizen</a:t>
            </a:r>
          </a:p>
          <a:p>
            <a:pPr algn="just"/>
            <a:endParaRPr lang="en-SG" dirty="0" smtClean="0">
              <a:solidFill>
                <a:schemeClr val="tx1"/>
              </a:solidFill>
              <a:latin typeface="Times New Roman" pitchFamily="18" charset="0"/>
              <a:cs typeface="Times New Roman" pitchFamily="18" charset="0"/>
            </a:endParaRPr>
          </a:p>
          <a:p>
            <a:pPr algn="just">
              <a:spcBef>
                <a:spcPts val="0"/>
              </a:spcBef>
            </a:pPr>
            <a:r>
              <a:rPr lang="en-SG" b="1" dirty="0" smtClean="0">
                <a:solidFill>
                  <a:schemeClr val="tx1"/>
                </a:solidFill>
                <a:latin typeface="Times New Roman" pitchFamily="18" charset="0"/>
                <a:cs typeface="Times New Roman" pitchFamily="18" charset="0"/>
              </a:rPr>
              <a:t>Faculty Name	:</a:t>
            </a:r>
            <a:r>
              <a:rPr lang="en-SG" dirty="0" smtClean="0">
                <a:solidFill>
                  <a:schemeClr val="tx1"/>
                </a:solidFill>
                <a:latin typeface="Times New Roman" pitchFamily="18" charset="0"/>
                <a:cs typeface="Times New Roman" pitchFamily="18" charset="0"/>
              </a:rPr>
              <a:t>  Dr. </a:t>
            </a:r>
            <a:r>
              <a:rPr lang="en-SG" dirty="0" err="1" smtClean="0">
                <a:solidFill>
                  <a:schemeClr val="tx1"/>
                </a:solidFill>
                <a:latin typeface="Times New Roman" pitchFamily="18" charset="0"/>
                <a:cs typeface="Times New Roman" pitchFamily="18" charset="0"/>
              </a:rPr>
              <a:t>N.Isvarya</a:t>
            </a:r>
            <a:r>
              <a:rPr lang="en-SG" dirty="0" smtClean="0">
                <a:solidFill>
                  <a:schemeClr val="tx1"/>
                </a:solidFill>
                <a:latin typeface="Times New Roman" pitchFamily="18" charset="0"/>
                <a:cs typeface="Times New Roman" pitchFamily="18" charset="0"/>
              </a:rPr>
              <a:t> </a:t>
            </a:r>
            <a:r>
              <a:rPr lang="en-SG" dirty="0" err="1" smtClean="0">
                <a:solidFill>
                  <a:schemeClr val="tx1"/>
                </a:solidFill>
                <a:latin typeface="Times New Roman" pitchFamily="18" charset="0"/>
                <a:cs typeface="Times New Roman" pitchFamily="18" charset="0"/>
              </a:rPr>
              <a:t>M.Com</a:t>
            </a:r>
            <a:r>
              <a:rPr lang="en-SG" dirty="0" smtClean="0">
                <a:solidFill>
                  <a:schemeClr val="tx1"/>
                </a:solidFill>
                <a:latin typeface="Times New Roman" pitchFamily="18" charset="0"/>
                <a:cs typeface="Times New Roman" pitchFamily="18" charset="0"/>
              </a:rPr>
              <a:t> ., M.Phil., MBA., Ph.D.,</a:t>
            </a:r>
          </a:p>
          <a:p>
            <a:pPr algn="just">
              <a:spcBef>
                <a:spcPts val="0"/>
              </a:spcBef>
            </a:pPr>
            <a:r>
              <a:rPr lang="en-SG" dirty="0" smtClean="0">
                <a:solidFill>
                  <a:schemeClr val="tx1"/>
                </a:solidFill>
                <a:latin typeface="Times New Roman" pitchFamily="18" charset="0"/>
                <a:cs typeface="Times New Roman" pitchFamily="18" charset="0"/>
              </a:rPr>
              <a:t>		    Assistant Professor</a:t>
            </a:r>
          </a:p>
          <a:p>
            <a:pPr algn="just">
              <a:spcBef>
                <a:spcPts val="0"/>
              </a:spcBef>
            </a:pPr>
            <a:r>
              <a:rPr lang="en-SG" dirty="0" smtClean="0">
                <a:solidFill>
                  <a:schemeClr val="tx1"/>
                </a:solidFill>
                <a:latin typeface="Times New Roman" pitchFamily="18" charset="0"/>
                <a:cs typeface="Times New Roman" pitchFamily="18" charset="0"/>
              </a:rPr>
              <a:t>		    Department of Management</a:t>
            </a:r>
          </a:p>
          <a:p>
            <a:pPr algn="just">
              <a:spcBef>
                <a:spcPts val="0"/>
              </a:spcBef>
            </a:pPr>
            <a:r>
              <a:rPr lang="en-SG" dirty="0" smtClean="0">
                <a:solidFill>
                  <a:schemeClr val="tx1"/>
                </a:solidFill>
                <a:latin typeface="Times New Roman" pitchFamily="18" charset="0"/>
                <a:cs typeface="Times New Roman" pitchFamily="18" charset="0"/>
              </a:rPr>
              <a:t>		    </a:t>
            </a:r>
            <a:r>
              <a:rPr lang="en-SG" dirty="0" err="1" smtClean="0">
                <a:solidFill>
                  <a:schemeClr val="tx1"/>
                </a:solidFill>
                <a:latin typeface="Times New Roman" pitchFamily="18" charset="0"/>
                <a:cs typeface="Times New Roman" pitchFamily="18" charset="0"/>
              </a:rPr>
              <a:t>Idhaya</a:t>
            </a:r>
            <a:r>
              <a:rPr lang="en-SG" dirty="0" smtClean="0">
                <a:solidFill>
                  <a:schemeClr val="tx1"/>
                </a:solidFill>
                <a:latin typeface="Times New Roman" pitchFamily="18" charset="0"/>
                <a:cs typeface="Times New Roman" pitchFamily="18" charset="0"/>
              </a:rPr>
              <a:t> College for Women</a:t>
            </a:r>
          </a:p>
          <a:p>
            <a:pPr algn="just">
              <a:spcBef>
                <a:spcPts val="0"/>
              </a:spcBef>
            </a:pPr>
            <a:r>
              <a:rPr lang="en-SG" dirty="0" smtClean="0">
                <a:solidFill>
                  <a:schemeClr val="tx1"/>
                </a:solidFill>
                <a:latin typeface="Times New Roman" pitchFamily="18" charset="0"/>
                <a:cs typeface="Times New Roman" pitchFamily="18" charset="0"/>
              </a:rPr>
              <a:t>		    </a:t>
            </a:r>
            <a:r>
              <a:rPr lang="en-SG" dirty="0" err="1" smtClean="0">
                <a:solidFill>
                  <a:schemeClr val="tx1"/>
                </a:solidFill>
                <a:latin typeface="Times New Roman" pitchFamily="18" charset="0"/>
                <a:cs typeface="Times New Roman" pitchFamily="18" charset="0"/>
              </a:rPr>
              <a:t>Kumbakonam</a:t>
            </a:r>
            <a:endParaRPr lang="en-SG" dirty="0" smtClean="0">
              <a:solidFill>
                <a:schemeClr val="tx1"/>
              </a:solidFill>
              <a:latin typeface="Times New Roman" pitchFamily="18" charset="0"/>
              <a:cs typeface="Times New Roman" pitchFamily="18" charset="0"/>
            </a:endParaRPr>
          </a:p>
          <a:p>
            <a:pPr algn="r"/>
            <a:endParaRPr lang="en-US" dirty="0">
              <a:solidFill>
                <a:schemeClr val="tx1"/>
              </a:solidFill>
              <a:latin typeface="Times New Roman" pitchFamily="18" charset="0"/>
              <a:cs typeface="Times New Roman" pitchFamily="18" charset="0"/>
            </a:endParaRPr>
          </a:p>
        </p:txBody>
      </p:sp>
      <p:pic>
        <p:nvPicPr>
          <p:cNvPr id="4" name="Picture 5" descr="C:\Users\general\Desktop\BRD\cOLLEGE LOGO 1.jpg"/>
          <p:cNvPicPr>
            <a:picLocks noChangeAspect="1" noChangeArrowheads="1"/>
          </p:cNvPicPr>
          <p:nvPr/>
        </p:nvPicPr>
        <p:blipFill>
          <a:blip r:embed="rId2"/>
          <a:srcRect/>
          <a:stretch>
            <a:fillRect/>
          </a:stretch>
        </p:blipFill>
        <p:spPr bwMode="auto">
          <a:xfrm>
            <a:off x="3200400" y="1021154"/>
            <a:ext cx="1676400" cy="134031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Kaizen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lnSpc>
                <a:spcPct val="170000"/>
              </a:lnSpc>
              <a:buNone/>
            </a:pPr>
            <a:r>
              <a:rPr lang="en-US" sz="2400" b="1" dirty="0" smtClean="0">
                <a:latin typeface="Times New Roman" pitchFamily="18" charset="0"/>
                <a:cs typeface="Times New Roman" pitchFamily="18" charset="0"/>
              </a:rPr>
              <a:t>		Kaizen</a:t>
            </a:r>
            <a:r>
              <a:rPr lang="en-US" sz="2400" dirty="0">
                <a:latin typeface="Times New Roman" pitchFamily="18" charset="0"/>
                <a:cs typeface="Times New Roman" pitchFamily="18" charset="0"/>
              </a:rPr>
              <a:t> is an approach to creating continuous improvement based on the idea that small, ongoing positive changes can reap significant improvements. </a:t>
            </a:r>
            <a:endParaRPr lang="en-US" sz="2400" dirty="0" smtClean="0">
              <a:latin typeface="Times New Roman" pitchFamily="18" charset="0"/>
              <a:cs typeface="Times New Roman" pitchFamily="18" charset="0"/>
            </a:endParaRPr>
          </a:p>
          <a:p>
            <a:pPr algn="just">
              <a:lnSpc>
                <a:spcPct val="170000"/>
              </a:lnSpc>
              <a:buNone/>
            </a:pPr>
            <a:r>
              <a:rPr lang="en-US" sz="2400" dirty="0" smtClean="0">
                <a:latin typeface="Times New Roman" pitchFamily="18" charset="0"/>
                <a:cs typeface="Times New Roman" pitchFamily="18" charset="0"/>
              </a:rPr>
              <a:t>		Typically</a:t>
            </a:r>
            <a:r>
              <a:rPr lang="en-US" sz="2400" dirty="0">
                <a:latin typeface="Times New Roman" pitchFamily="18" charset="0"/>
                <a:cs typeface="Times New Roman" pitchFamily="18" charset="0"/>
              </a:rPr>
              <a:t>, it is based on cooperation and commitment and stands in contrast to approaches that use radical or top-down changes to achieve transformation.</a:t>
            </a:r>
          </a:p>
          <a:p>
            <a:pPr algn="just">
              <a:lnSpc>
                <a:spcPct val="170000"/>
              </a:lnSpc>
              <a:buNone/>
            </a:pPr>
            <a:r>
              <a:rPr lang="en-US" sz="2400" dirty="0">
                <a:latin typeface="Times New Roman" pitchFamily="18" charset="0"/>
                <a:cs typeface="Times New Roman" pitchFamily="18" charset="0"/>
                <a:hlinkClick r:id="rId2"/>
              </a:rPr>
              <a:t/>
            </a:r>
            <a:br>
              <a:rPr lang="en-US" sz="2400" dirty="0">
                <a:latin typeface="Times New Roman" pitchFamily="18" charset="0"/>
                <a:cs typeface="Times New Roman" pitchFamily="18" charset="0"/>
                <a:hlinkClick r:id="rId2"/>
              </a:rPr>
            </a:br>
            <a:endParaRPr lang="en-US" sz="2400" dirty="0">
              <a:latin typeface="Times New Roman" pitchFamily="18" charset="0"/>
              <a:cs typeface="Times New Roman" pitchFamily="18" charset="0"/>
            </a:endParaRPr>
          </a:p>
          <a:p>
            <a:pPr algn="just">
              <a:lnSpc>
                <a:spcPct val="170000"/>
              </a:lnSpc>
            </a:pPr>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smtClean="0">
                <a:latin typeface="Times New Roman" pitchFamily="18" charset="0"/>
                <a:cs typeface="Times New Roman" pitchFamily="18" charset="0"/>
              </a:rPr>
              <a:t>5 Elements of Kaizen</a:t>
            </a:r>
            <a:endParaRPr lang="en-US" sz="35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eamwork</a:t>
            </a:r>
            <a:r>
              <a:rPr lang="en-US" sz="2400" dirty="0">
                <a:latin typeface="Times New Roman" pitchFamily="18" charset="0"/>
                <a:cs typeface="Times New Roman" pitchFamily="18" charset="0"/>
              </a:rPr>
              <a:t>,</a:t>
            </a:r>
          </a:p>
          <a:p>
            <a:pPr>
              <a:lnSpc>
                <a:spcPct val="150000"/>
              </a:lnSpc>
            </a:pP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ersonal </a:t>
            </a:r>
            <a:r>
              <a:rPr lang="en-US" sz="2400" dirty="0">
                <a:latin typeface="Times New Roman" pitchFamily="18" charset="0"/>
                <a:cs typeface="Times New Roman" pitchFamily="18" charset="0"/>
              </a:rPr>
              <a:t>discipline,</a:t>
            </a:r>
          </a:p>
          <a:p>
            <a:pPr>
              <a:lnSpc>
                <a:spcPct val="150000"/>
              </a:lnSpc>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mproved </a:t>
            </a:r>
            <a:r>
              <a:rPr lang="en-US" sz="2400" dirty="0">
                <a:latin typeface="Times New Roman" pitchFamily="18" charset="0"/>
                <a:cs typeface="Times New Roman" pitchFamily="18" charset="0"/>
              </a:rPr>
              <a:t>morale,</a:t>
            </a:r>
          </a:p>
          <a:p>
            <a:pPr>
              <a:lnSpc>
                <a:spcPct val="150000"/>
              </a:lnSpc>
            </a:pPr>
            <a:r>
              <a:rPr lang="en-US" sz="2400" dirty="0">
                <a:latin typeface="Times New Roman" pitchFamily="18" charset="0"/>
                <a:cs typeface="Times New Roman" pitchFamily="18" charset="0"/>
              </a:rPr>
              <a:t>Q</a:t>
            </a:r>
            <a:r>
              <a:rPr lang="en-US" sz="2400" dirty="0" smtClean="0">
                <a:latin typeface="Times New Roman" pitchFamily="18" charset="0"/>
                <a:cs typeface="Times New Roman" pitchFamily="18" charset="0"/>
              </a:rPr>
              <a:t>uality </a:t>
            </a:r>
            <a:r>
              <a:rPr lang="en-US" sz="2400" dirty="0">
                <a:latin typeface="Times New Roman" pitchFamily="18" charset="0"/>
                <a:cs typeface="Times New Roman" pitchFamily="18" charset="0"/>
              </a:rPr>
              <a:t>circles, and.</a:t>
            </a:r>
          </a:p>
          <a:p>
            <a:pPr>
              <a:lnSpc>
                <a:spcPct val="150000"/>
              </a:lnSpc>
            </a:pPr>
            <a:r>
              <a:rPr lang="en-US" sz="2400" dirty="0">
                <a:latin typeface="Times New Roman" pitchFamily="18" charset="0"/>
                <a:cs typeface="Times New Roman" pitchFamily="18" charset="0"/>
              </a:rPr>
              <a:t>S</a:t>
            </a:r>
            <a:r>
              <a:rPr lang="en-US" sz="2400" dirty="0" smtClean="0">
                <a:latin typeface="Times New Roman" pitchFamily="18" charset="0"/>
                <a:cs typeface="Times New Roman" pitchFamily="18" charset="0"/>
              </a:rPr>
              <a:t>uggestions </a:t>
            </a:r>
            <a:r>
              <a:rPr lang="en-US" sz="2400" dirty="0">
                <a:latin typeface="Times New Roman" pitchFamily="18" charset="0"/>
                <a:cs typeface="Times New Roman" pitchFamily="18" charset="0"/>
              </a:rPr>
              <a:t>for improvement</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4 Types of Kaizen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lnSpcReduction="10000"/>
          </a:bodyPr>
          <a:lstStyle/>
          <a:p>
            <a:pPr algn="just">
              <a:lnSpc>
                <a:spcPct val="150000"/>
              </a:lnSpc>
              <a:buNone/>
            </a:pPr>
            <a:endParaRPr lang="en-US" sz="2400" dirty="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Kaizen </a:t>
            </a:r>
            <a:r>
              <a:rPr lang="en-US" sz="2400" dirty="0" err="1">
                <a:latin typeface="Times New Roman" pitchFamily="18" charset="0"/>
                <a:cs typeface="Times New Roman" pitchFamily="18" charset="0"/>
              </a:rPr>
              <a:t>Teian</a:t>
            </a:r>
            <a:r>
              <a:rPr lang="en-US" sz="2400" dirty="0">
                <a:latin typeface="Times New Roman" pitchFamily="18" charset="0"/>
                <a:cs typeface="Times New Roman" pitchFamily="18" charset="0"/>
              </a:rPr>
              <a:t>: Bottom-Up Improvement. Kaizen </a:t>
            </a:r>
            <a:r>
              <a:rPr lang="en-US" sz="2400" dirty="0" err="1">
                <a:latin typeface="Times New Roman" pitchFamily="18" charset="0"/>
                <a:cs typeface="Times New Roman" pitchFamily="18" charset="0"/>
              </a:rPr>
              <a:t>Teian</a:t>
            </a:r>
            <a:r>
              <a:rPr lang="en-US" sz="2400" dirty="0">
                <a:latin typeface="Times New Roman" pitchFamily="18" charset="0"/>
                <a:cs typeface="Times New Roman" pitchFamily="18" charset="0"/>
              </a:rPr>
              <a:t> describes a form of improvement where people participate to improve their own processes. </a:t>
            </a:r>
          </a:p>
          <a:p>
            <a:pPr algn="just">
              <a:lnSpc>
                <a:spcPct val="150000"/>
              </a:lnSpc>
            </a:pPr>
            <a:r>
              <a:rPr lang="en-US" sz="2400" dirty="0">
                <a:latin typeface="Times New Roman" pitchFamily="18" charset="0"/>
                <a:cs typeface="Times New Roman" pitchFamily="18" charset="0"/>
              </a:rPr>
              <a:t>Kaizen Events: Defined Improvements. </a:t>
            </a:r>
          </a:p>
          <a:p>
            <a:pPr algn="just">
              <a:lnSpc>
                <a:spcPct val="150000"/>
              </a:lnSpc>
            </a:pPr>
            <a:r>
              <a:rPr lang="en-US" sz="2400" dirty="0" err="1">
                <a:latin typeface="Times New Roman" pitchFamily="18" charset="0"/>
                <a:cs typeface="Times New Roman" pitchFamily="18" charset="0"/>
              </a:rPr>
              <a:t>Kaikaku</a:t>
            </a:r>
            <a:r>
              <a:rPr lang="en-US" sz="2400" dirty="0">
                <a:latin typeface="Times New Roman" pitchFamily="18" charset="0"/>
                <a:cs typeface="Times New Roman" pitchFamily="18" charset="0"/>
              </a:rPr>
              <a:t>: Radical Change. </a:t>
            </a:r>
          </a:p>
          <a:p>
            <a:pPr algn="just">
              <a:lnSpc>
                <a:spcPct val="150000"/>
              </a:lnSpc>
            </a:pPr>
            <a:r>
              <a:rPr lang="en-US" sz="2400" dirty="0" err="1">
                <a:latin typeface="Times New Roman" pitchFamily="18" charset="0"/>
                <a:cs typeface="Times New Roman" pitchFamily="18" charset="0"/>
              </a:rPr>
              <a:t>Kakushin</a:t>
            </a:r>
            <a:r>
              <a:rPr lang="en-US" sz="2400" dirty="0">
                <a:latin typeface="Times New Roman" pitchFamily="18" charset="0"/>
                <a:cs typeface="Times New Roman" pitchFamily="18" charset="0"/>
              </a:rPr>
              <a:t>: Break-through Innovation. </a:t>
            </a:r>
          </a:p>
          <a:p>
            <a:pPr algn="just">
              <a:lnSpc>
                <a:spcPct val="150000"/>
              </a:lnSpc>
            </a:pPr>
            <a:r>
              <a:rPr lang="en-US" sz="2400" dirty="0">
                <a:latin typeface="Times New Roman" pitchFamily="18" charset="0"/>
                <a:cs typeface="Times New Roman" pitchFamily="18" charset="0"/>
              </a:rPr>
              <a:t>Finding The Right Tool.</a:t>
            </a:r>
          </a:p>
          <a:p>
            <a:pPr algn="just">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500" b="1" dirty="0" smtClean="0">
                <a:latin typeface="Times New Roman" pitchFamily="18" charset="0"/>
                <a:cs typeface="Times New Roman" pitchFamily="18" charset="0"/>
              </a:rPr>
              <a:t>Steps in  Implementing Kaizen</a:t>
            </a:r>
            <a:endParaRPr lang="en-US" sz="35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410200"/>
          </a:xfrm>
        </p:spPr>
        <p:txBody>
          <a:bodyPr>
            <a:normAutofit/>
          </a:bodyPr>
          <a:lstStyle/>
          <a:p>
            <a:pPr algn="just">
              <a:lnSpc>
                <a:spcPct val="150000"/>
              </a:lnSpc>
              <a:buNone/>
            </a:pPr>
            <a:r>
              <a:rPr lang="en-US" sz="2400" dirty="0" smtClean="0">
                <a:latin typeface="Times New Roman" pitchFamily="18" charset="0"/>
                <a:cs typeface="Times New Roman" pitchFamily="18" charset="0"/>
              </a:rPr>
              <a:t>1)	 Have </a:t>
            </a:r>
            <a:r>
              <a:rPr lang="en-US" sz="2400" dirty="0">
                <a:latin typeface="Times New Roman" pitchFamily="18" charset="0"/>
                <a:cs typeface="Times New Roman" pitchFamily="18" charset="0"/>
              </a:rPr>
              <a:t>strong 5S basics across all organization</a:t>
            </a:r>
          </a:p>
          <a:p>
            <a:pPr algn="just">
              <a:lnSpc>
                <a:spcPct val="150000"/>
              </a:lnSpc>
              <a:buNone/>
            </a:pPr>
            <a:r>
              <a:rPr lang="en-US" sz="2400" dirty="0" smtClean="0">
                <a:latin typeface="Times New Roman" pitchFamily="18" charset="0"/>
                <a:cs typeface="Times New Roman" pitchFamily="18" charset="0"/>
              </a:rPr>
              <a:t>2)	 Codify </a:t>
            </a:r>
            <a:r>
              <a:rPr lang="en-US" sz="2400" dirty="0">
                <a:latin typeface="Times New Roman" pitchFamily="18" charset="0"/>
                <a:cs typeface="Times New Roman" pitchFamily="18" charset="0"/>
              </a:rPr>
              <a:t>and standardize all processes and </a:t>
            </a:r>
            <a:r>
              <a:rPr lang="en-US" sz="2400" dirty="0" smtClean="0">
                <a:latin typeface="Times New Roman" pitchFamily="18" charset="0"/>
                <a:cs typeface="Times New Roman" pitchFamily="18" charset="0"/>
              </a:rPr>
              <a:t>	activities</a:t>
            </a:r>
            <a:endParaRPr lang="en-US" sz="2400" dirty="0">
              <a:latin typeface="Times New Roman" pitchFamily="18" charset="0"/>
              <a:cs typeface="Times New Roman" pitchFamily="18" charset="0"/>
            </a:endParaRPr>
          </a:p>
          <a:p>
            <a:pPr algn="just">
              <a:lnSpc>
                <a:spcPct val="150000"/>
              </a:lnSpc>
              <a:buNone/>
            </a:pPr>
            <a:r>
              <a:rPr lang="en-US" sz="2400" dirty="0" smtClean="0">
                <a:latin typeface="Times New Roman" pitchFamily="18" charset="0"/>
                <a:cs typeface="Times New Roman" pitchFamily="18" charset="0"/>
              </a:rPr>
              <a:t>3)	 Teams </a:t>
            </a:r>
            <a:r>
              <a:rPr lang="en-US" sz="2400" dirty="0">
                <a:latin typeface="Times New Roman" pitchFamily="18" charset="0"/>
                <a:cs typeface="Times New Roman" pitchFamily="18" charset="0"/>
              </a:rPr>
              <a:t>are mapping wastes and creating </a:t>
            </a:r>
            <a:r>
              <a:rPr lang="en-US" sz="2400" dirty="0" smtClean="0">
                <a:latin typeface="Times New Roman" pitchFamily="18" charset="0"/>
                <a:cs typeface="Times New Roman" pitchFamily="18" charset="0"/>
              </a:rPr>
              <a:t>  	action </a:t>
            </a:r>
            <a:r>
              <a:rPr lang="en-US" sz="2400" dirty="0">
                <a:latin typeface="Times New Roman" pitchFamily="18" charset="0"/>
                <a:cs typeface="Times New Roman" pitchFamily="18" charset="0"/>
              </a:rPr>
              <a:t>plan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reduce </a:t>
            </a:r>
            <a:r>
              <a:rPr lang="en-US" sz="2400" dirty="0" smtClean="0">
                <a:latin typeface="Times New Roman" pitchFamily="18" charset="0"/>
                <a:cs typeface="Times New Roman" pitchFamily="18" charset="0"/>
              </a:rPr>
              <a:t> them</a:t>
            </a:r>
            <a:endParaRPr lang="en-US" sz="2400" dirty="0">
              <a:latin typeface="Times New Roman" pitchFamily="18" charset="0"/>
              <a:cs typeface="Times New Roman" pitchFamily="18" charset="0"/>
            </a:endParaRPr>
          </a:p>
          <a:p>
            <a:pPr algn="just">
              <a:lnSpc>
                <a:spcPct val="150000"/>
              </a:lnSpc>
              <a:buNone/>
            </a:pPr>
            <a:r>
              <a:rPr lang="en-US" sz="2400" dirty="0">
                <a:latin typeface="Times New Roman" pitchFamily="18" charset="0"/>
                <a:cs typeface="Times New Roman" pitchFamily="18" charset="0"/>
              </a:rPr>
              <a:t>4) </a:t>
            </a:r>
            <a:r>
              <a:rPr lang="en-US" sz="2400" dirty="0" smtClean="0">
                <a:latin typeface="Times New Roman" pitchFamily="18" charset="0"/>
                <a:cs typeface="Times New Roman" pitchFamily="18" charset="0"/>
              </a:rPr>
              <a:t>	Wastes </a:t>
            </a:r>
            <a:r>
              <a:rPr lang="en-US" sz="2400" dirty="0">
                <a:latin typeface="Times New Roman" pitchFamily="18" charset="0"/>
                <a:cs typeface="Times New Roman" pitchFamily="18" charset="0"/>
              </a:rPr>
              <a:t>are visual identified</a:t>
            </a:r>
          </a:p>
          <a:p>
            <a:pPr algn="just">
              <a:lnSpc>
                <a:spcPct val="150000"/>
              </a:lnSpc>
              <a:spcBef>
                <a:spcPts val="0"/>
              </a:spcBef>
              <a:buNone/>
            </a:pPr>
            <a:r>
              <a:rPr lang="en-US" sz="2400" dirty="0">
                <a:latin typeface="Times New Roman" pitchFamily="18" charset="0"/>
                <a:cs typeface="Times New Roman" pitchFamily="18" charset="0"/>
              </a:rPr>
              <a:t>5) </a:t>
            </a:r>
            <a:r>
              <a:rPr lang="en-US" sz="2400" dirty="0" smtClean="0">
                <a:latin typeface="Times New Roman" pitchFamily="18" charset="0"/>
                <a:cs typeface="Times New Roman" pitchFamily="18" charset="0"/>
              </a:rPr>
              <a:t>	Allow </a:t>
            </a:r>
            <a:r>
              <a:rPr lang="en-US" sz="2400" dirty="0">
                <a:latin typeface="Times New Roman" pitchFamily="18" charset="0"/>
                <a:cs typeface="Times New Roman" pitchFamily="18" charset="0"/>
              </a:rPr>
              <a:t>employees to dedicate time in daily </a:t>
            </a:r>
            <a:r>
              <a:rPr lang="en-US" sz="2400" dirty="0" smtClean="0">
                <a:latin typeface="Times New Roman" pitchFamily="18" charset="0"/>
                <a:cs typeface="Times New Roman" pitchFamily="18" charset="0"/>
              </a:rPr>
              <a:t>basis </a:t>
            </a:r>
            <a:r>
              <a:rPr lang="en-US" sz="2400" dirty="0">
                <a:latin typeface="Times New Roman" pitchFamily="18" charset="0"/>
                <a:cs typeface="Times New Roman" pitchFamily="18" charset="0"/>
              </a:rPr>
              <a:t>to review KPI and develop action plan</a:t>
            </a:r>
          </a:p>
          <a:p>
            <a:pPr algn="just">
              <a:lnSpc>
                <a:spcPct val="150000"/>
              </a:lnSpc>
              <a:buNone/>
            </a:pP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a:bodyPr>
          <a:lstStyle/>
          <a:p>
            <a:pPr algn="just">
              <a:lnSpc>
                <a:spcPct val="150000"/>
              </a:lnSpc>
              <a:buNone/>
            </a:pPr>
            <a:r>
              <a:rPr lang="en-US" sz="2400" dirty="0" smtClean="0">
                <a:latin typeface="Times New Roman" pitchFamily="18" charset="0"/>
                <a:cs typeface="Times New Roman" pitchFamily="18" charset="0"/>
              </a:rPr>
              <a:t>6) 	Employees are involved in generating and   implementing ideas to improve their daily 	work</a:t>
            </a:r>
          </a:p>
          <a:p>
            <a:pPr algn="just">
              <a:lnSpc>
                <a:spcPct val="150000"/>
              </a:lnSpc>
              <a:buNone/>
            </a:pPr>
            <a:r>
              <a:rPr lang="en-US" sz="2400" dirty="0" smtClean="0">
                <a:latin typeface="Times New Roman" pitchFamily="18" charset="0"/>
                <a:cs typeface="Times New Roman" pitchFamily="18" charset="0"/>
              </a:rPr>
              <a:t>7) 	Exist for each employee a development 	plan  	to improve his skills</a:t>
            </a:r>
          </a:p>
          <a:p>
            <a:pPr algn="just">
              <a:lnSpc>
                <a:spcPct val="150000"/>
              </a:lnSpc>
              <a:buNone/>
            </a:pPr>
            <a:r>
              <a:rPr lang="en-US" sz="2400" dirty="0" smtClean="0">
                <a:latin typeface="Times New Roman" pitchFamily="18" charset="0"/>
                <a:cs typeface="Times New Roman" pitchFamily="18" charset="0"/>
              </a:rPr>
              <a:t>8) 	Each Leader runs coaching sessions in 	weekly bases with his team</a:t>
            </a:r>
          </a:p>
          <a:p>
            <a:pPr algn="just">
              <a:lnSpc>
                <a:spcPct val="150000"/>
              </a:lnSpc>
              <a:buNone/>
            </a:pPr>
            <a:r>
              <a:rPr lang="en-US" sz="2400" dirty="0" smtClean="0">
                <a:latin typeface="Times New Roman" pitchFamily="18" charset="0"/>
                <a:cs typeface="Times New Roman" pitchFamily="18" charset="0"/>
              </a:rPr>
              <a:t>9) 	Employees are encouraged to try and try	until success without fear of failures</a:t>
            </a:r>
          </a:p>
          <a:p>
            <a:pPr algn="just">
              <a:lnSpc>
                <a:spcPct val="150000"/>
              </a:lnSpc>
              <a:buNone/>
            </a:pPr>
            <a:r>
              <a:rPr lang="en-US" sz="2400" dirty="0" smtClean="0">
                <a:latin typeface="Times New Roman" pitchFamily="18" charset="0"/>
                <a:cs typeface="Times New Roman" pitchFamily="18" charset="0"/>
              </a:rPr>
              <a:t>10) Company rewards Team &amp; People that are 	focusing on improvement and challenges</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SG"/>
          </a:p>
        </p:txBody>
      </p:sp>
      <p:sp>
        <p:nvSpPr>
          <p:cNvPr id="4" name="Text Placeholder 3"/>
          <p:cNvSpPr>
            <a:spLocks noGrp="1"/>
          </p:cNvSpPr>
          <p:nvPr>
            <p:ph type="body" idx="1"/>
          </p:nvPr>
        </p:nvSpPr>
        <p:spPr/>
        <p:txBody>
          <a:bodyPr>
            <a:normAutofit fontScale="92500" lnSpcReduction="20000"/>
          </a:bodyPr>
          <a:lstStyle/>
          <a:p>
            <a:pPr algn="ctr"/>
            <a:r>
              <a:rPr lang="en-SG" sz="11500" i="1" dirty="0" smtClean="0">
                <a:solidFill>
                  <a:schemeClr val="tx1"/>
                </a:solidFill>
                <a:latin typeface="Times New Roman" pitchFamily="18" charset="0"/>
                <a:cs typeface="Times New Roman" pitchFamily="18" charset="0"/>
              </a:rPr>
              <a:t>Thank You</a:t>
            </a:r>
            <a:endParaRPr lang="en-SG" i="1"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Flexible Manufacturing Systems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lnSpc>
                <a:spcPct val="150000"/>
              </a:lnSpc>
            </a:pPr>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flexible manufacturing system (FMS) is a manufacturing system in which there is some amount of flexibility that allows the system to react in the case of changes, whether predicted or unpredicted. This flexibility is generally considered to fall into two categories, which both contain numerous subcategories</a:t>
            </a:r>
            <a:r>
              <a:rPr lang="en-US" sz="2800" dirty="0" smtClean="0">
                <a:latin typeface="Times New Roman" pitchFamily="18" charset="0"/>
                <a:cs typeface="Times New Roman" pitchFamily="18" charset="0"/>
              </a:rPr>
              <a:t>.</a:t>
            </a:r>
          </a:p>
          <a:p>
            <a:pPr algn="just">
              <a:lnSpc>
                <a:spcPct val="150000"/>
              </a:lnSpc>
              <a:buNone/>
            </a:pP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34962"/>
          </a:xfrm>
        </p:spPr>
        <p:txBody>
          <a:bodyPr>
            <a:normAutofit fontScale="90000"/>
          </a:bodyPr>
          <a:lstStyle/>
          <a:p>
            <a:r>
              <a:rPr lang="en-US" sz="3500" b="1" dirty="0" err="1" smtClean="0">
                <a:latin typeface="Times New Roman" pitchFamily="18" charset="0"/>
                <a:cs typeface="Times New Roman" pitchFamily="18" charset="0"/>
              </a:rPr>
              <a:t>Poka</a:t>
            </a:r>
            <a:r>
              <a:rPr lang="en-US" sz="3500" b="1" dirty="0" smtClean="0">
                <a:latin typeface="Times New Roman" pitchFamily="18" charset="0"/>
                <a:cs typeface="Times New Roman" pitchFamily="18" charset="0"/>
              </a:rPr>
              <a:t> Yoke</a:t>
            </a:r>
            <a:endParaRPr lang="en-US" sz="35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6019800"/>
          </a:xfrm>
        </p:spPr>
        <p:txBody>
          <a:bodyPr>
            <a:noAutofit/>
          </a:bodyPr>
          <a:lstStyle/>
          <a:p>
            <a:pPr algn="just">
              <a:lnSpc>
                <a:spcPct val="150000"/>
              </a:lnSpc>
              <a:spcBef>
                <a:spcPts val="0"/>
              </a:spcBef>
            </a:pPr>
            <a:r>
              <a:rPr lang="en-US" sz="2400" dirty="0" err="1" smtClean="0">
                <a:latin typeface="Times New Roman" pitchFamily="18" charset="0"/>
                <a:cs typeface="Times New Roman" pitchFamily="18" charset="0"/>
              </a:rPr>
              <a:t>Poka</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Yoke is a Japanese phrase that means error prevention. It was developed in the sixties of the previous century by </a:t>
            </a:r>
            <a:r>
              <a:rPr lang="en-US" sz="2400" dirty="0" err="1" smtClean="0">
                <a:latin typeface="Times New Roman" pitchFamily="18" charset="0"/>
                <a:cs typeface="Times New Roman" pitchFamily="18" charset="0"/>
              </a:rPr>
              <a:t>Shiego</a:t>
            </a:r>
            <a:r>
              <a:rPr lang="en-US" sz="2400" dirty="0" smtClean="0">
                <a:latin typeface="Times New Roman" pitchFamily="18" charset="0"/>
                <a:cs typeface="Times New Roman" pitchFamily="18" charset="0"/>
                <a:hlinkClick r:id="rId2"/>
              </a:rPr>
              <a:t> </a:t>
            </a:r>
            <a:r>
              <a:rPr lang="en-US" sz="2400" dirty="0" smtClean="0">
                <a:latin typeface="Times New Roman" pitchFamily="18" charset="0"/>
                <a:cs typeface="Times New Roman" pitchFamily="18" charset="0"/>
              </a:rPr>
              <a:t>Shingo</a:t>
            </a:r>
            <a:r>
              <a:rPr lang="en-US" sz="2400" dirty="0">
                <a:latin typeface="Times New Roman" pitchFamily="18" charset="0"/>
                <a:cs typeface="Times New Roman" pitchFamily="18" charset="0"/>
              </a:rPr>
              <a:t> from Japan. He was an engineer at the Toyota car factory. </a:t>
            </a:r>
            <a:r>
              <a:rPr lang="en-US" sz="2400" dirty="0" smtClean="0">
                <a:latin typeface="Times New Roman" pitchFamily="18" charset="0"/>
                <a:cs typeface="Times New Roman" pitchFamily="18" charset="0"/>
              </a:rPr>
              <a:t>Toyota</a:t>
            </a:r>
            <a:r>
              <a:rPr lang="en-US" sz="2400" dirty="0">
                <a:latin typeface="Times New Roman" pitchFamily="18" charset="0"/>
                <a:cs typeface="Times New Roman" pitchFamily="18" charset="0"/>
              </a:rPr>
              <a:t> is still the most famous multinational business using </a:t>
            </a:r>
            <a:r>
              <a:rPr lang="en-US" sz="2400" dirty="0" err="1">
                <a:latin typeface="Times New Roman" pitchFamily="18" charset="0"/>
                <a:cs typeface="Times New Roman" pitchFamily="18" charset="0"/>
              </a:rPr>
              <a:t>Poka</a:t>
            </a:r>
            <a:r>
              <a:rPr lang="en-US" sz="2400" dirty="0">
                <a:latin typeface="Times New Roman" pitchFamily="18" charset="0"/>
                <a:cs typeface="Times New Roman" pitchFamily="18" charset="0"/>
              </a:rPr>
              <a:t> Yoke today</a:t>
            </a:r>
            <a:r>
              <a:rPr lang="en-US" sz="2400" dirty="0" smtClean="0">
                <a:latin typeface="Times New Roman" pitchFamily="18" charset="0"/>
                <a:cs typeface="Times New Roman" pitchFamily="18" charset="0"/>
              </a:rPr>
              <a:t>.</a:t>
            </a:r>
          </a:p>
          <a:p>
            <a:pPr algn="just">
              <a:lnSpc>
                <a:spcPct val="150000"/>
              </a:lnSpc>
              <a:spcBef>
                <a:spcPts val="0"/>
              </a:spcBef>
            </a:pPr>
            <a:r>
              <a:rPr lang="en-US" sz="2400" dirty="0" err="1" smtClean="0">
                <a:latin typeface="Times New Roman" pitchFamily="18" charset="0"/>
                <a:cs typeface="Times New Roman" pitchFamily="18" charset="0"/>
              </a:rPr>
              <a:t>Poka</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Yoke is used to prevent and resolve defects during the production process, eliminating the need for quality control after the process. </a:t>
            </a:r>
            <a:r>
              <a:rPr lang="en-US" sz="2400" dirty="0" err="1" smtClean="0">
                <a:latin typeface="Times New Roman" pitchFamily="18" charset="0"/>
                <a:cs typeface="Times New Roman" pitchFamily="18" charset="0"/>
              </a:rPr>
              <a:t>Poka</a:t>
            </a:r>
            <a:r>
              <a:rPr lang="en-US" sz="2400" dirty="0" smtClean="0">
                <a:latin typeface="Times New Roman" pitchFamily="18" charset="0"/>
                <a:cs typeface="Times New Roman" pitchFamily="18" charset="0"/>
              </a:rPr>
              <a:t> Yoke is a frequently used method in Lean Manufacturing and </a:t>
            </a:r>
            <a:r>
              <a:rPr lang="en-US" sz="2400" dirty="0" err="1" smtClean="0">
                <a:latin typeface="Times New Roman" pitchFamily="18" charset="0"/>
                <a:cs typeface="Times New Roman" pitchFamily="18" charset="0"/>
              </a:rPr>
              <a:t>SixSigma</a:t>
            </a:r>
            <a:r>
              <a:rPr lang="en-US" sz="2400" dirty="0" smtClean="0">
                <a:latin typeface="Times New Roman" pitchFamily="18" charset="0"/>
                <a:cs typeface="Times New Roman" pitchFamily="18" charset="0"/>
              </a:rPr>
              <a:t> errors in a production process as possible. A ‘</a:t>
            </a:r>
            <a:r>
              <a:rPr lang="en-US" sz="2400" dirty="0" err="1" smtClean="0">
                <a:latin typeface="Times New Roman" pitchFamily="18" charset="0"/>
                <a:cs typeface="Times New Roman" pitchFamily="18" charset="0"/>
              </a:rPr>
              <a:t>poka</a:t>
            </a:r>
            <a:r>
              <a:rPr lang="en-US" sz="2400" dirty="0" smtClean="0">
                <a:latin typeface="Times New Roman" pitchFamily="18" charset="0"/>
                <a:cs typeface="Times New Roman" pitchFamily="18" charset="0"/>
              </a:rPr>
              <a:t>’ is an ‘inadvertent error’ and ‘</a:t>
            </a:r>
            <a:r>
              <a:rPr lang="en-US" sz="2400" dirty="0" err="1" smtClean="0">
                <a:latin typeface="Times New Roman" pitchFamily="18" charset="0"/>
                <a:cs typeface="Times New Roman" pitchFamily="18" charset="0"/>
              </a:rPr>
              <a:t>yokeru</a:t>
            </a:r>
            <a:r>
              <a:rPr lang="en-US" sz="2400" dirty="0" smtClean="0">
                <a:latin typeface="Times New Roman" pitchFamily="18" charset="0"/>
                <a:cs typeface="Times New Roman" pitchFamily="18" charset="0"/>
              </a:rPr>
              <a:t>’ is Japanese for ‘preventing’.</a:t>
            </a:r>
          </a:p>
          <a:p>
            <a:pPr algn="just">
              <a:lnSpc>
                <a:spcPct val="150000"/>
              </a:lnSpc>
              <a:spcBef>
                <a:spcPts val="0"/>
              </a:spcBef>
              <a:buNone/>
            </a:pPr>
            <a:endParaRPr lang="en-US" sz="2400" dirty="0">
              <a:latin typeface="Times New Roman" pitchFamily="18" charset="0"/>
              <a:cs typeface="Times New Roman" pitchFamily="18" charset="0"/>
            </a:endParaRPr>
          </a:p>
          <a:p>
            <a:pPr algn="just">
              <a:lnSpc>
                <a:spcPct val="150000"/>
              </a:lnSpc>
              <a:spcBef>
                <a:spcPts val="0"/>
              </a:spcBef>
              <a:buNone/>
            </a:pP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sz="3500" b="1" dirty="0" err="1" smtClean="0">
                <a:latin typeface="Times New Roman" pitchFamily="18" charset="0"/>
                <a:cs typeface="Times New Roman" pitchFamily="18" charset="0"/>
              </a:rPr>
              <a:t>Poka</a:t>
            </a:r>
            <a:r>
              <a:rPr lang="en-US" sz="3500" b="1" dirty="0" smtClean="0">
                <a:latin typeface="Times New Roman" pitchFamily="18" charset="0"/>
                <a:cs typeface="Times New Roman" pitchFamily="18" charset="0"/>
              </a:rPr>
              <a:t> yoke stages</a:t>
            </a:r>
            <a:endParaRPr lang="en-US" sz="35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533400"/>
            <a:ext cx="8229600" cy="5943600"/>
          </a:xfrm>
        </p:spPr>
        <p:txBody>
          <a:bodyPr>
            <a:noAutofit/>
          </a:bodyPr>
          <a:lstStyle/>
          <a:p>
            <a:pPr algn="just">
              <a:lnSpc>
                <a:spcPct val="150000"/>
              </a:lnSpc>
              <a:buNone/>
            </a:pPr>
            <a:r>
              <a:rPr lang="en-US" sz="2200" b="1" dirty="0" smtClean="0">
                <a:latin typeface="Times New Roman" pitchFamily="18" charset="0"/>
                <a:cs typeface="Times New Roman" pitchFamily="18" charset="0"/>
              </a:rPr>
              <a:t> 1.Define</a:t>
            </a:r>
          </a:p>
          <a:p>
            <a:pPr algn="just">
              <a:lnSpc>
                <a:spcPct val="150000"/>
              </a:lnSpc>
            </a:pPr>
            <a:r>
              <a:rPr lang="en-US" sz="2200" dirty="0" smtClean="0">
                <a:latin typeface="Times New Roman" pitchFamily="18" charset="0"/>
                <a:cs typeface="Times New Roman" pitchFamily="18" charset="0"/>
              </a:rPr>
              <a:t>During </a:t>
            </a:r>
            <a:r>
              <a:rPr lang="en-US" sz="2200" dirty="0" smtClean="0">
                <a:latin typeface="Times New Roman" pitchFamily="18" charset="0"/>
                <a:cs typeface="Times New Roman" pitchFamily="18" charset="0"/>
              </a:rPr>
              <a:t>this phase, the problem causing the defect is described and defined. It needs to be an objective description that doesn’t draw conclusions right away. </a:t>
            </a:r>
          </a:p>
          <a:p>
            <a:pPr algn="just">
              <a:lnSpc>
                <a:spcPct val="150000"/>
              </a:lnSpc>
            </a:pPr>
            <a:r>
              <a:rPr lang="en-US" sz="2200" dirty="0" smtClean="0">
                <a:latin typeface="Times New Roman" pitchFamily="18" charset="0"/>
                <a:cs typeface="Times New Roman" pitchFamily="18" charset="0"/>
              </a:rPr>
              <a:t>It’s </a:t>
            </a:r>
            <a:r>
              <a:rPr lang="en-US" sz="2200" dirty="0" smtClean="0">
                <a:latin typeface="Times New Roman" pitchFamily="18" charset="0"/>
                <a:cs typeface="Times New Roman" pitchFamily="18" charset="0"/>
              </a:rPr>
              <a:t>possible to monitor the shop floor during the production process. This is also indicated with the word ‘</a:t>
            </a:r>
            <a:r>
              <a:rPr lang="en-US" sz="2200" dirty="0" err="1" smtClean="0">
                <a:latin typeface="Times New Roman" pitchFamily="18" charset="0"/>
                <a:cs typeface="Times New Roman" pitchFamily="18" charset="0"/>
              </a:rPr>
              <a:t>Gemba</a:t>
            </a:r>
            <a:r>
              <a:rPr lang="en-US" sz="2200" dirty="0" smtClean="0">
                <a:latin typeface="Times New Roman" pitchFamily="18" charset="0"/>
                <a:cs typeface="Times New Roman" pitchFamily="18" charset="0"/>
              </a:rPr>
              <a:t>’, which is Japanese for shop floor. </a:t>
            </a:r>
          </a:p>
          <a:p>
            <a:pPr algn="just">
              <a:lnSpc>
                <a:spcPct val="150000"/>
              </a:lnSpc>
            </a:pPr>
            <a:r>
              <a:rPr lang="en-US" sz="2200" dirty="0" smtClean="0">
                <a:latin typeface="Times New Roman" pitchFamily="18" charset="0"/>
                <a:cs typeface="Times New Roman" pitchFamily="18" charset="0"/>
              </a:rPr>
              <a:t>The </a:t>
            </a:r>
            <a:r>
              <a:rPr lang="en-US" sz="2200" dirty="0" smtClean="0">
                <a:latin typeface="Times New Roman" pitchFamily="18" charset="0"/>
                <a:cs typeface="Times New Roman" pitchFamily="18" charset="0"/>
              </a:rPr>
              <a:t>shop floor is where the process happens, and that’s where the causes of problems may also be hiding. </a:t>
            </a:r>
          </a:p>
          <a:p>
            <a:pPr algn="just">
              <a:lnSpc>
                <a:spcPct val="150000"/>
              </a:lnSpc>
            </a:pPr>
            <a:r>
              <a:rPr lang="en-US" sz="2200" dirty="0" smtClean="0">
                <a:latin typeface="Times New Roman" pitchFamily="18" charset="0"/>
                <a:cs typeface="Times New Roman" pitchFamily="18" charset="0"/>
              </a:rPr>
              <a:t>If </a:t>
            </a:r>
            <a:r>
              <a:rPr lang="en-US" sz="2200" dirty="0" smtClean="0">
                <a:latin typeface="Times New Roman" pitchFamily="18" charset="0"/>
                <a:cs typeface="Times New Roman" pitchFamily="18" charset="0"/>
              </a:rPr>
              <a:t>the problem occurs at the end user, it’s a good idea to define the problem objectively from this perspective.</a:t>
            </a:r>
            <a:endParaRPr lang="en-US" sz="2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SG" dirty="0"/>
          </a:p>
        </p:txBody>
      </p:sp>
      <p:sp>
        <p:nvSpPr>
          <p:cNvPr id="3" name="Content Placeholder 2"/>
          <p:cNvSpPr>
            <a:spLocks noGrp="1"/>
          </p:cNvSpPr>
          <p:nvPr>
            <p:ph idx="1"/>
          </p:nvPr>
        </p:nvSpPr>
        <p:spPr>
          <a:xfrm>
            <a:off x="457200" y="381000"/>
            <a:ext cx="8229600" cy="6019800"/>
          </a:xfrm>
        </p:spPr>
        <p:txBody>
          <a:bodyPr>
            <a:normAutofit fontScale="92500" lnSpcReduction="10000"/>
          </a:bodyPr>
          <a:lstStyle/>
          <a:p>
            <a:pPr algn="just">
              <a:lnSpc>
                <a:spcPct val="150000"/>
              </a:lnSpc>
              <a:buNone/>
            </a:pPr>
            <a:r>
              <a:rPr lang="en-US" sz="2400" b="1" dirty="0" smtClean="0">
                <a:latin typeface="Times New Roman" pitchFamily="18" charset="0"/>
                <a:cs typeface="Times New Roman" pitchFamily="18" charset="0"/>
              </a:rPr>
              <a:t> 2.Measure</a:t>
            </a:r>
          </a:p>
          <a:p>
            <a:pPr algn="just">
              <a:lnSpc>
                <a:spcPct val="150000"/>
              </a:lnSpc>
            </a:pPr>
            <a:r>
              <a:rPr lang="en-US" sz="2400" dirty="0" smtClean="0">
                <a:latin typeface="Times New Roman" pitchFamily="18" charset="0"/>
                <a:cs typeface="Times New Roman" pitchFamily="18" charset="0"/>
              </a:rPr>
              <a:t>Usually</a:t>
            </a:r>
            <a:r>
              <a:rPr lang="en-US" sz="2400" dirty="0" smtClean="0">
                <a:latin typeface="Times New Roman" pitchFamily="18" charset="0"/>
                <a:cs typeface="Times New Roman" pitchFamily="18" charset="0"/>
              </a:rPr>
              <a:t>, the measuring stage is applied in case of complex problems in the production process. A test is used to discover how often the problem occurs. </a:t>
            </a:r>
          </a:p>
          <a:p>
            <a:pPr algn="just">
              <a:lnSpc>
                <a:spcPct val="150000"/>
              </a:lnSpc>
            </a:pPr>
            <a:r>
              <a:rPr lang="en-US" sz="2400" dirty="0" smtClean="0">
                <a:latin typeface="Times New Roman" pitchFamily="18" charset="0"/>
                <a:cs typeface="Times New Roman" pitchFamily="18" charset="0"/>
              </a:rPr>
              <a:t>A </a:t>
            </a:r>
            <a:r>
              <a:rPr lang="en-US" sz="2400" dirty="0" smtClean="0">
                <a:latin typeface="Times New Roman" pitchFamily="18" charset="0"/>
                <a:cs typeface="Times New Roman" pitchFamily="18" charset="0"/>
              </a:rPr>
              <a:t>percentage is then calculated based on the results. The higher the percentage, the more important it is to solve the problem at its source. </a:t>
            </a:r>
          </a:p>
          <a:p>
            <a:pPr algn="just">
              <a:lnSpc>
                <a:spcPct val="150000"/>
              </a:lnSpc>
            </a:pPr>
            <a:r>
              <a:rPr lang="en-US" sz="2400" dirty="0" smtClean="0">
                <a:latin typeface="Times New Roman" pitchFamily="18" charset="0"/>
                <a:cs typeface="Times New Roman" pitchFamily="18" charset="0"/>
              </a:rPr>
              <a:t>Apart </a:t>
            </a:r>
            <a:r>
              <a:rPr lang="en-US" sz="2400" dirty="0" smtClean="0">
                <a:latin typeface="Times New Roman" pitchFamily="18" charset="0"/>
                <a:cs typeface="Times New Roman" pitchFamily="18" charset="0"/>
              </a:rPr>
              <a:t>from a production error, it may also be a case of user error. In such a case, a so-called test group would be used that tests the product over a certain period. </a:t>
            </a:r>
          </a:p>
          <a:p>
            <a:pPr algn="just">
              <a:lnSpc>
                <a:spcPct val="150000"/>
              </a:lnSpc>
            </a:pPr>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outcome of this determines how the problem will be dealt with and solved.</a:t>
            </a:r>
          </a:p>
          <a:p>
            <a:pPr>
              <a:lnSpc>
                <a:spcPct val="150000"/>
              </a:lnSpc>
            </a:pPr>
            <a:endParaRPr lang="en-SG"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553200"/>
          </a:xfrm>
        </p:spPr>
        <p:txBody>
          <a:bodyPr>
            <a:noAutofit/>
          </a:bodyPr>
          <a:lstStyle/>
          <a:p>
            <a:pPr algn="just">
              <a:lnSpc>
                <a:spcPct val="150000"/>
              </a:lnSpc>
              <a:buNone/>
            </a:pPr>
            <a:r>
              <a:rPr lang="en-US" sz="2300" b="1" dirty="0" smtClean="0">
                <a:latin typeface="Times New Roman" pitchFamily="18" charset="0"/>
                <a:cs typeface="Times New Roman" pitchFamily="18" charset="0"/>
              </a:rPr>
              <a:t>3. </a:t>
            </a:r>
            <a:r>
              <a:rPr lang="en-US" sz="2300" b="1" dirty="0" err="1" smtClean="0">
                <a:latin typeface="Times New Roman" pitchFamily="18" charset="0"/>
                <a:cs typeface="Times New Roman" pitchFamily="18" charset="0"/>
              </a:rPr>
              <a:t>Analyse</a:t>
            </a:r>
            <a:endParaRPr lang="en-US" sz="2300" b="1" dirty="0" smtClean="0">
              <a:latin typeface="Times New Roman" pitchFamily="18" charset="0"/>
              <a:cs typeface="Times New Roman" pitchFamily="18" charset="0"/>
            </a:endParaRPr>
          </a:p>
          <a:p>
            <a:pPr algn="just">
              <a:lnSpc>
                <a:spcPct val="150000"/>
              </a:lnSpc>
              <a:buNone/>
            </a:pPr>
            <a:r>
              <a:rPr lang="en-US" sz="2300" dirty="0" smtClean="0">
                <a:latin typeface="Times New Roman" pitchFamily="18" charset="0"/>
                <a:cs typeface="Times New Roman" pitchFamily="18" charset="0"/>
              </a:rPr>
              <a:t>			During this stage, it becomes clear whether a </a:t>
            </a:r>
            <a:r>
              <a:rPr lang="en-US" sz="2300" dirty="0" err="1" smtClean="0">
                <a:latin typeface="Times New Roman" pitchFamily="18" charset="0"/>
                <a:cs typeface="Times New Roman" pitchFamily="18" charset="0"/>
              </a:rPr>
              <a:t>Poka</a:t>
            </a:r>
            <a:r>
              <a:rPr lang="en-US" sz="2300" dirty="0" smtClean="0">
                <a:latin typeface="Times New Roman" pitchFamily="18" charset="0"/>
                <a:cs typeface="Times New Roman" pitchFamily="18" charset="0"/>
              </a:rPr>
              <a:t> Yoke measure can be applied. The process is </a:t>
            </a:r>
            <a:r>
              <a:rPr lang="en-US" sz="2300" dirty="0" err="1" smtClean="0">
                <a:latin typeface="Times New Roman" pitchFamily="18" charset="0"/>
                <a:cs typeface="Times New Roman" pitchFamily="18" charset="0"/>
              </a:rPr>
              <a:t>analysed</a:t>
            </a:r>
            <a:r>
              <a:rPr lang="en-US" sz="2300" dirty="0" smtClean="0">
                <a:latin typeface="Times New Roman" pitchFamily="18" charset="0"/>
                <a:cs typeface="Times New Roman" pitchFamily="18" charset="0"/>
              </a:rPr>
              <a:t> thoroughly, and the cause of the defect is tracked down. Only when the source of the issue is clear, can the search for a solution begin.</a:t>
            </a:r>
          </a:p>
          <a:p>
            <a:pPr algn="just">
              <a:lnSpc>
                <a:spcPct val="150000"/>
              </a:lnSpc>
              <a:buNone/>
            </a:pPr>
            <a:r>
              <a:rPr lang="en-US" sz="2300" b="1" dirty="0" smtClean="0">
                <a:latin typeface="Times New Roman" pitchFamily="18" charset="0"/>
                <a:cs typeface="Times New Roman" pitchFamily="18" charset="0"/>
              </a:rPr>
              <a:t>4. Improve</a:t>
            </a:r>
          </a:p>
          <a:p>
            <a:pPr algn="just">
              <a:lnSpc>
                <a:spcPct val="150000"/>
              </a:lnSpc>
              <a:buNone/>
            </a:pPr>
            <a:r>
              <a:rPr lang="en-US" sz="2300" dirty="0" smtClean="0">
                <a:latin typeface="Times New Roman" pitchFamily="18" charset="0"/>
                <a:cs typeface="Times New Roman" pitchFamily="18" charset="0"/>
              </a:rPr>
              <a:t>			During this phase, analysis is used to deal with the cause of the problem. A solution is developed and implemented. In many cases, </a:t>
            </a:r>
            <a:r>
              <a:rPr lang="en-US" sz="2300" dirty="0" err="1" smtClean="0">
                <a:latin typeface="Times New Roman" pitchFamily="18" charset="0"/>
                <a:cs typeface="Times New Roman" pitchFamily="18" charset="0"/>
              </a:rPr>
              <a:t>Poka</a:t>
            </a:r>
            <a:r>
              <a:rPr lang="en-US" sz="2300" dirty="0" smtClean="0">
                <a:latin typeface="Times New Roman" pitchFamily="18" charset="0"/>
                <a:cs typeface="Times New Roman" pitchFamily="18" charset="0"/>
              </a:rPr>
              <a:t> Yoke solutions seem obvious, but have a significant positive impact. They prevent the same mistake from being made in the future</a:t>
            </a:r>
          </a:p>
          <a:p>
            <a:pPr algn="just">
              <a:lnSpc>
                <a:spcPct val="150000"/>
              </a:lnSpc>
            </a:pPr>
            <a:endParaRPr lang="en-US" sz="23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normAutofit/>
          </a:bodyPr>
          <a:lstStyle/>
          <a:p>
            <a:pPr algn="just">
              <a:lnSpc>
                <a:spcPct val="150000"/>
              </a:lnSpc>
              <a:buNone/>
            </a:pPr>
            <a:r>
              <a:rPr lang="en-US" sz="2400" b="1" dirty="0" smtClean="0">
                <a:latin typeface="Times New Roman" pitchFamily="18" charset="0"/>
                <a:cs typeface="Times New Roman" pitchFamily="18" charset="0"/>
              </a:rPr>
              <a:t>5. Control</a:t>
            </a:r>
          </a:p>
          <a:p>
            <a:pPr algn="just">
              <a:lnSpc>
                <a:spcPct val="150000"/>
              </a:lnSpc>
            </a:pPr>
            <a:r>
              <a:rPr lang="en-US" sz="2400" dirty="0" smtClean="0">
                <a:latin typeface="Times New Roman" pitchFamily="18" charset="0"/>
                <a:cs typeface="Times New Roman" pitchFamily="18" charset="0"/>
              </a:rPr>
              <a:t>			During this stage, the effect of the changes is measured. If the </a:t>
            </a:r>
            <a:r>
              <a:rPr lang="en-US" sz="2400" dirty="0" err="1" smtClean="0">
                <a:latin typeface="Times New Roman" pitchFamily="18" charset="0"/>
                <a:cs typeface="Times New Roman" pitchFamily="18" charset="0"/>
              </a:rPr>
              <a:t>Poka</a:t>
            </a:r>
            <a:r>
              <a:rPr lang="en-US" sz="2400" dirty="0" smtClean="0">
                <a:latin typeface="Times New Roman" pitchFamily="18" charset="0"/>
                <a:cs typeface="Times New Roman" pitchFamily="18" charset="0"/>
              </a:rPr>
              <a:t> Yoke measure in question works well, and the chance of further potential error is negligible, it concludes with the ‘Zero Quality Control’ and </a:t>
            </a:r>
            <a:r>
              <a:rPr lang="en-US" sz="2400" dirty="0" smtClean="0">
                <a:latin typeface="Times New Roman" pitchFamily="18" charset="0"/>
                <a:cs typeface="Times New Roman" pitchFamily="18" charset="0"/>
                <a:hlinkClick r:id="rId2"/>
              </a:rPr>
              <a:t>Zero Defects</a:t>
            </a:r>
            <a:r>
              <a:rPr lang="en-US" sz="2400" dirty="0" smtClean="0">
                <a:latin typeface="Times New Roman" pitchFamily="18" charset="0"/>
                <a:cs typeface="Times New Roman" pitchFamily="18" charset="0"/>
              </a:rPr>
              <a:t>.</a:t>
            </a:r>
          </a:p>
          <a:p>
            <a:pPr algn="just">
              <a:lnSpc>
                <a:spcPct val="150000"/>
              </a:lnSpc>
              <a:buNone/>
            </a:pPr>
            <a:endParaRPr lang="en-US" sz="2400" dirty="0" smtClean="0">
              <a:latin typeface="Times New Roman" pitchFamily="18" charset="0"/>
              <a:cs typeface="Times New Roman" pitchFamily="18" charset="0"/>
            </a:endParaRPr>
          </a:p>
          <a:p>
            <a:endParaRPr lang="en-SG"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500" b="1" dirty="0" smtClean="0">
                <a:latin typeface="Times New Roman" pitchFamily="18" charset="0"/>
                <a:cs typeface="Times New Roman" pitchFamily="18" charset="0"/>
              </a:rPr>
              <a:t>3 TYPES OF POKA YOKE</a:t>
            </a:r>
            <a:endParaRPr lang="en-US" sz="35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Autofit/>
          </a:bodyPr>
          <a:lstStyle/>
          <a:p>
            <a:pPr algn="just">
              <a:lnSpc>
                <a:spcPct val="150000"/>
              </a:lnSpc>
              <a:buNone/>
            </a:pPr>
            <a:r>
              <a:rPr lang="en-US" sz="2400" b="1" dirty="0" smtClean="0">
                <a:latin typeface="Times New Roman" pitchFamily="18" charset="0"/>
                <a:cs typeface="Times New Roman" pitchFamily="18" charset="0"/>
              </a:rPr>
              <a:t>1</a:t>
            </a:r>
            <a:r>
              <a:rPr lang="en-US" sz="2400" b="1" dirty="0">
                <a:latin typeface="Times New Roman" pitchFamily="18" charset="0"/>
                <a:cs typeface="Times New Roman" pitchFamily="18" charset="0"/>
              </a:rPr>
              <a:t>. Visual aids</a:t>
            </a:r>
          </a:p>
          <a:p>
            <a:pPr algn="just">
              <a:lnSpc>
                <a:spcPct val="150000"/>
              </a:lnSpc>
              <a:buNone/>
            </a:pPr>
            <a:r>
              <a:rPr lang="en-US" sz="2400" dirty="0" smtClean="0">
                <a:latin typeface="Times New Roman" pitchFamily="18" charset="0"/>
                <a:cs typeface="Times New Roman" pitchFamily="18" charset="0"/>
              </a:rPr>
              <a:t>			These </a:t>
            </a:r>
            <a:r>
              <a:rPr lang="en-US" sz="2400" dirty="0">
                <a:latin typeface="Times New Roman" pitchFamily="18" charset="0"/>
                <a:cs typeface="Times New Roman" pitchFamily="18" charset="0"/>
              </a:rPr>
              <a:t>aids are clear and show the work instructions. These may be pictograms in a user manual or a traffic sign that shows a restriction or warning.</a:t>
            </a:r>
          </a:p>
          <a:p>
            <a:pPr algn="just">
              <a:lnSpc>
                <a:spcPct val="150000"/>
              </a:lnSpc>
              <a:buNone/>
            </a:pPr>
            <a:r>
              <a:rPr lang="en-US" sz="2400" b="1" dirty="0">
                <a:latin typeface="Times New Roman" pitchFamily="18" charset="0"/>
                <a:cs typeface="Times New Roman" pitchFamily="18" charset="0"/>
              </a:rPr>
              <a:t>2. Visual control</a:t>
            </a:r>
          </a:p>
          <a:p>
            <a:pPr>
              <a:lnSpc>
                <a:spcPct val="150000"/>
              </a:lnSpc>
              <a:buNone/>
            </a:pPr>
            <a:r>
              <a:rPr lang="en-US" sz="2400" dirty="0" smtClean="0">
                <a:latin typeface="Times New Roman" pitchFamily="18" charset="0"/>
                <a:cs typeface="Times New Roman" pitchFamily="18" charset="0"/>
              </a:rPr>
              <a:t>			These </a:t>
            </a:r>
            <a:r>
              <a:rPr lang="en-US" sz="2400" dirty="0">
                <a:latin typeface="Times New Roman" pitchFamily="18" charset="0"/>
                <a:cs typeface="Times New Roman" pitchFamily="18" charset="0"/>
              </a:rPr>
              <a:t>refer to directing </a:t>
            </a:r>
            <a:r>
              <a:rPr lang="en-US" sz="2400" dirty="0" smtClean="0">
                <a:latin typeface="Times New Roman" pitchFamily="18" charset="0"/>
                <a:cs typeface="Times New Roman" pitchFamily="18" charset="0"/>
              </a:rPr>
              <a:t>behavior </a:t>
            </a:r>
            <a:r>
              <a:rPr lang="en-US" sz="2400" dirty="0">
                <a:latin typeface="Times New Roman" pitchFamily="18" charset="0"/>
                <a:cs typeface="Times New Roman" pitchFamily="18" charset="0"/>
              </a:rPr>
              <a:t>and warning in case of deviations. One example would be a traffic sign that lights up red when drivers are speeding and green if they stick to the speed limit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a:xfrm>
            <a:off x="457200" y="533400"/>
            <a:ext cx="8229600" cy="5592763"/>
          </a:xfrm>
        </p:spPr>
        <p:txBody>
          <a:bodyPr>
            <a:normAutofit fontScale="85000" lnSpcReduction="20000"/>
          </a:bodyPr>
          <a:lstStyle/>
          <a:p>
            <a:pPr algn="just">
              <a:lnSpc>
                <a:spcPct val="150000"/>
              </a:lnSpc>
              <a:buNone/>
            </a:pPr>
            <a:endParaRPr lang="en-US" dirty="0" smtClean="0">
              <a:latin typeface="Times New Roman" pitchFamily="18" charset="0"/>
              <a:cs typeface="Times New Roman" pitchFamily="18" charset="0"/>
            </a:endParaRPr>
          </a:p>
          <a:p>
            <a:pPr algn="just">
              <a:lnSpc>
                <a:spcPct val="150000"/>
              </a:lnSpc>
              <a:buNone/>
            </a:pPr>
            <a:r>
              <a:rPr lang="en-US" b="1" dirty="0" smtClean="0">
                <a:latin typeface="Times New Roman" pitchFamily="18" charset="0"/>
                <a:cs typeface="Times New Roman" pitchFamily="18" charset="0"/>
              </a:rPr>
              <a:t>3. Fail-safes</a:t>
            </a:r>
          </a:p>
          <a:p>
            <a:pPr algn="just">
              <a:lnSpc>
                <a:spcPct val="150000"/>
              </a:lnSpc>
              <a:buNone/>
            </a:pPr>
            <a:r>
              <a:rPr lang="en-US" dirty="0" smtClean="0">
                <a:latin typeface="Times New Roman" pitchFamily="18" charset="0"/>
                <a:cs typeface="Times New Roman" pitchFamily="18" charset="0"/>
              </a:rPr>
              <a:t>			They force the user to either do or not do something. This can be road closures for motorway maintenance, for instance. </a:t>
            </a:r>
          </a:p>
          <a:p>
            <a:pPr algn="just">
              <a:lnSpc>
                <a:spcPct val="150000"/>
              </a:lnSpc>
              <a:buNone/>
            </a:pPr>
            <a:r>
              <a:rPr lang="en-US" dirty="0" smtClean="0">
                <a:latin typeface="Times New Roman" pitchFamily="18" charset="0"/>
                <a:cs typeface="Times New Roman" pitchFamily="18" charset="0"/>
              </a:rPr>
              <a:t>			Arrows on signs force drivers to go from 3 to 2 and from 2 to 1 lanes. </a:t>
            </a:r>
          </a:p>
          <a:p>
            <a:pPr algn="just">
              <a:lnSpc>
                <a:spcPct val="150000"/>
              </a:lnSpc>
              <a:buNone/>
            </a:pPr>
            <a:r>
              <a:rPr lang="en-US" dirty="0" smtClean="0">
                <a:latin typeface="Times New Roman" pitchFamily="18" charset="0"/>
                <a:cs typeface="Times New Roman" pitchFamily="18" charset="0"/>
              </a:rPr>
              <a:t>			The arrows are followed by red Xs on the signs until 2 of the 3 lanes are closed.</a:t>
            </a:r>
          </a:p>
          <a:p>
            <a:endParaRPr lang="en-SG"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399</Words>
  <Application>Microsoft Office PowerPoint</Application>
  <PresentationFormat>On-screen Show (4:3)</PresentationFormat>
  <Paragraphs>80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IDHAYA COLLEGE FOR WOMEN, KUMBAKONAM </vt:lpstr>
      <vt:lpstr>Flexible Manufacturing Systems</vt:lpstr>
      <vt:lpstr>Poka Yoke</vt:lpstr>
      <vt:lpstr>Poka yoke stages</vt:lpstr>
      <vt:lpstr>Slide 5</vt:lpstr>
      <vt:lpstr>Slide 6</vt:lpstr>
      <vt:lpstr>Slide 7</vt:lpstr>
      <vt:lpstr>3 TYPES OF POKA YOKE</vt:lpstr>
      <vt:lpstr>Slide 9</vt:lpstr>
      <vt:lpstr>Kaizen</vt:lpstr>
      <vt:lpstr>5 Elements of Kaizen</vt:lpstr>
      <vt:lpstr>4 Types of Kaizen</vt:lpstr>
      <vt:lpstr>Steps in  Implementing Kaizen</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new</dc:creator>
  <cp:lastModifiedBy>User</cp:lastModifiedBy>
  <cp:revision>63</cp:revision>
  <dcterms:created xsi:type="dcterms:W3CDTF">2020-05-28T08:34:20Z</dcterms:created>
  <dcterms:modified xsi:type="dcterms:W3CDTF">2020-06-03T11:46:04Z</dcterms:modified>
</cp:coreProperties>
</file>