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2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3ABDD-DAF6-4FAA-8F8B-4561220E6607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316213F4-ABCC-44F2-8902-33E306195AAC}">
      <dgm:prSet phldrT="[Text]" custT="1"/>
      <dgm:spPr/>
      <dgm:t>
        <a:bodyPr/>
        <a:lstStyle/>
        <a:p>
          <a:pPr algn="just"/>
          <a:r>
            <a:rPr lang="en-IN" sz="3200" dirty="0" smtClean="0">
              <a:latin typeface="Times New Roman" pitchFamily="18" charset="0"/>
              <a:cs typeface="Times New Roman" pitchFamily="18" charset="0"/>
            </a:rPr>
            <a:t>Game Plan</a:t>
          </a:r>
          <a:endParaRPr lang="en-IN" sz="3200" dirty="0">
            <a:latin typeface="Times New Roman" pitchFamily="18" charset="0"/>
            <a:cs typeface="Times New Roman" pitchFamily="18" charset="0"/>
          </a:endParaRPr>
        </a:p>
      </dgm:t>
    </dgm:pt>
    <dgm:pt modelId="{000677CC-4108-437D-9719-DC31D295BC27}" type="parTrans" cxnId="{440AD28C-F012-4AE8-A7CA-7531F065AACA}">
      <dgm:prSet/>
      <dgm:spPr/>
      <dgm:t>
        <a:bodyPr/>
        <a:lstStyle/>
        <a:p>
          <a:pPr algn="just"/>
          <a:endParaRPr lang="en-IN">
            <a:latin typeface="Times New Roman" pitchFamily="18" charset="0"/>
            <a:cs typeface="Times New Roman" pitchFamily="18" charset="0"/>
          </a:endParaRPr>
        </a:p>
      </dgm:t>
    </dgm:pt>
    <dgm:pt modelId="{E1559485-F99A-4D9A-B725-7FC38703068C}" type="sibTrans" cxnId="{440AD28C-F012-4AE8-A7CA-7531F065AACA}">
      <dgm:prSet/>
      <dgm:spPr/>
      <dgm:t>
        <a:bodyPr/>
        <a:lstStyle/>
        <a:p>
          <a:pPr algn="just"/>
          <a:endParaRPr lang="en-IN">
            <a:latin typeface="Times New Roman" pitchFamily="18" charset="0"/>
            <a:cs typeface="Times New Roman" pitchFamily="18" charset="0"/>
          </a:endParaRPr>
        </a:p>
      </dgm:t>
    </dgm:pt>
    <dgm:pt modelId="{2CACA120-3772-4F70-8019-CA8366BB9E1E}">
      <dgm:prSet phldrT="[Text]" custT="1"/>
      <dgm:spPr/>
      <dgm:t>
        <a:bodyPr/>
        <a:lstStyle/>
        <a:p>
          <a:pPr algn="just"/>
          <a:r>
            <a:rPr lang="en-IN" sz="3200" dirty="0" smtClean="0">
              <a:latin typeface="Times New Roman" pitchFamily="18" charset="0"/>
              <a:cs typeface="Times New Roman" pitchFamily="18" charset="0"/>
            </a:rPr>
            <a:t>Prospective</a:t>
          </a:r>
          <a:r>
            <a:rPr lang="en-IN" sz="1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IN" sz="3200" dirty="0" smtClean="0">
              <a:latin typeface="Times New Roman" pitchFamily="18" charset="0"/>
              <a:cs typeface="Times New Roman" pitchFamily="18" charset="0"/>
            </a:rPr>
            <a:t>Consumers</a:t>
          </a:r>
          <a:endParaRPr lang="en-IN" sz="3200" dirty="0">
            <a:latin typeface="Times New Roman" pitchFamily="18" charset="0"/>
            <a:cs typeface="Times New Roman" pitchFamily="18" charset="0"/>
          </a:endParaRPr>
        </a:p>
      </dgm:t>
    </dgm:pt>
    <dgm:pt modelId="{00EC4A02-63D0-4D97-A3D9-79BCDF549A96}" type="parTrans" cxnId="{739A22DE-91C1-4AA8-80E5-1786700FDA6F}">
      <dgm:prSet/>
      <dgm:spPr/>
      <dgm:t>
        <a:bodyPr/>
        <a:lstStyle/>
        <a:p>
          <a:pPr algn="just"/>
          <a:endParaRPr lang="en-IN">
            <a:latin typeface="Times New Roman" pitchFamily="18" charset="0"/>
            <a:cs typeface="Times New Roman" pitchFamily="18" charset="0"/>
          </a:endParaRPr>
        </a:p>
      </dgm:t>
    </dgm:pt>
    <dgm:pt modelId="{CA4554DC-99A0-4382-B24B-53D99C6AC450}" type="sibTrans" cxnId="{739A22DE-91C1-4AA8-80E5-1786700FDA6F}">
      <dgm:prSet/>
      <dgm:spPr/>
      <dgm:t>
        <a:bodyPr/>
        <a:lstStyle/>
        <a:p>
          <a:pPr algn="just"/>
          <a:endParaRPr lang="en-IN">
            <a:latin typeface="Times New Roman" pitchFamily="18" charset="0"/>
            <a:cs typeface="Times New Roman" pitchFamily="18" charset="0"/>
          </a:endParaRPr>
        </a:p>
      </dgm:t>
    </dgm:pt>
    <dgm:pt modelId="{77F7B52B-DDAF-4B09-839A-1BA0A8DA11B3}">
      <dgm:prSet phldrT="[Text]" custT="1"/>
      <dgm:spPr/>
      <dgm:t>
        <a:bodyPr/>
        <a:lstStyle/>
        <a:p>
          <a:pPr algn="just"/>
          <a:r>
            <a:rPr lang="en-IN" sz="3200" dirty="0" smtClean="0">
              <a:latin typeface="Times New Roman" pitchFamily="18" charset="0"/>
              <a:cs typeface="Times New Roman" pitchFamily="18" charset="0"/>
            </a:rPr>
            <a:t>Customers </a:t>
          </a:r>
          <a:endParaRPr lang="en-IN" sz="3200" dirty="0">
            <a:latin typeface="Times New Roman" pitchFamily="18" charset="0"/>
            <a:cs typeface="Times New Roman" pitchFamily="18" charset="0"/>
          </a:endParaRPr>
        </a:p>
      </dgm:t>
    </dgm:pt>
    <dgm:pt modelId="{DFA6028C-B77C-4A21-A4D6-22D5C4352371}" type="parTrans" cxnId="{8D3C28CB-B06E-4144-8A8D-87EEB525CB32}">
      <dgm:prSet/>
      <dgm:spPr/>
      <dgm:t>
        <a:bodyPr/>
        <a:lstStyle/>
        <a:p>
          <a:pPr algn="just"/>
          <a:endParaRPr lang="en-IN">
            <a:latin typeface="Times New Roman" pitchFamily="18" charset="0"/>
            <a:cs typeface="Times New Roman" pitchFamily="18" charset="0"/>
          </a:endParaRPr>
        </a:p>
      </dgm:t>
    </dgm:pt>
    <dgm:pt modelId="{3BEC40A5-2189-4BC8-956F-1442BEDC3D87}" type="sibTrans" cxnId="{8D3C28CB-B06E-4144-8A8D-87EEB525CB32}">
      <dgm:prSet/>
      <dgm:spPr/>
      <dgm:t>
        <a:bodyPr/>
        <a:lstStyle/>
        <a:p>
          <a:pPr algn="just"/>
          <a:endParaRPr lang="en-IN">
            <a:latin typeface="Times New Roman" pitchFamily="18" charset="0"/>
            <a:cs typeface="Times New Roman" pitchFamily="18" charset="0"/>
          </a:endParaRPr>
        </a:p>
      </dgm:t>
    </dgm:pt>
    <dgm:pt modelId="{62C12622-F94E-42A2-A8D9-39A0A0B11C79}" type="pres">
      <dgm:prSet presAssocID="{D843ABDD-DAF6-4FAA-8F8B-4561220E6607}" presName="arrowDiagram" presStyleCnt="0">
        <dgm:presLayoutVars>
          <dgm:chMax val="5"/>
          <dgm:dir/>
          <dgm:resizeHandles val="exact"/>
        </dgm:presLayoutVars>
      </dgm:prSet>
      <dgm:spPr/>
    </dgm:pt>
    <dgm:pt modelId="{32FF4EAF-632C-47E7-A305-11F2C961C2FE}" type="pres">
      <dgm:prSet presAssocID="{D843ABDD-DAF6-4FAA-8F8B-4561220E6607}" presName="arrow" presStyleLbl="bgShp" presStyleIdx="0" presStyleCnt="1" custScaleX="100000" custScaleY="167059" custLinFactNeighborY="3953"/>
      <dgm:spPr/>
    </dgm:pt>
    <dgm:pt modelId="{267A0853-0C5C-4107-A85C-68D4A4C6CF03}" type="pres">
      <dgm:prSet presAssocID="{D843ABDD-DAF6-4FAA-8F8B-4561220E6607}" presName="arrowDiagram3" presStyleCnt="0"/>
      <dgm:spPr/>
    </dgm:pt>
    <dgm:pt modelId="{8D864B56-BF9D-460D-B8AE-4677351DD6DC}" type="pres">
      <dgm:prSet presAssocID="{316213F4-ABCC-44F2-8902-33E306195AAC}" presName="bullet3a" presStyleLbl="node1" presStyleIdx="0" presStyleCnt="3"/>
      <dgm:spPr/>
    </dgm:pt>
    <dgm:pt modelId="{2B704B07-99B1-408E-B958-6AC70ACD305E}" type="pres">
      <dgm:prSet presAssocID="{316213F4-ABCC-44F2-8902-33E306195AA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BA89CE-75F1-4244-9906-4BCA055F6D6C}" type="pres">
      <dgm:prSet presAssocID="{2CACA120-3772-4F70-8019-CA8366BB9E1E}" presName="bullet3b" presStyleLbl="node1" presStyleIdx="1" presStyleCnt="3"/>
      <dgm:spPr/>
    </dgm:pt>
    <dgm:pt modelId="{42D0F649-191A-450F-A898-63BABC11BB72}" type="pres">
      <dgm:prSet presAssocID="{2CACA120-3772-4F70-8019-CA8366BB9E1E}" presName="textBox3b" presStyleLbl="revTx" presStyleIdx="1" presStyleCnt="3" custScaleX="355392" custScaleY="29759" custLinFactNeighborX="36765" custLinFactNeighborY="-335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2574AD-7101-43C7-AAD9-3117C43856EA}" type="pres">
      <dgm:prSet presAssocID="{77F7B52B-DDAF-4B09-839A-1BA0A8DA11B3}" presName="bullet3c" presStyleLbl="node1" presStyleIdx="2" presStyleCnt="3"/>
      <dgm:spPr/>
    </dgm:pt>
    <dgm:pt modelId="{D323782B-02B3-48C1-98DA-D31A1A3E51D7}" type="pres">
      <dgm:prSet presAssocID="{77F7B52B-DDAF-4B09-839A-1BA0A8DA11B3}" presName="textBox3c" presStyleLbl="revTx" presStyleIdx="2" presStyleCnt="3" custScaleX="182353" custScaleY="27211" custLinFactNeighborX="-13848" custLinFactNeighborY="-574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3C28CB-B06E-4144-8A8D-87EEB525CB32}" srcId="{D843ABDD-DAF6-4FAA-8F8B-4561220E6607}" destId="{77F7B52B-DDAF-4B09-839A-1BA0A8DA11B3}" srcOrd="2" destOrd="0" parTransId="{DFA6028C-B77C-4A21-A4D6-22D5C4352371}" sibTransId="{3BEC40A5-2189-4BC8-956F-1442BEDC3D87}"/>
    <dgm:cxn modelId="{B2648B9F-5F14-4379-9007-4E4938A1FAFA}" type="presOf" srcId="{316213F4-ABCC-44F2-8902-33E306195AAC}" destId="{2B704B07-99B1-408E-B958-6AC70ACD305E}" srcOrd="0" destOrd="0" presId="urn:microsoft.com/office/officeart/2005/8/layout/arrow2"/>
    <dgm:cxn modelId="{50BEC984-FFF4-42AC-83E2-B38CF310B48D}" type="presOf" srcId="{D843ABDD-DAF6-4FAA-8F8B-4561220E6607}" destId="{62C12622-F94E-42A2-A8D9-39A0A0B11C79}" srcOrd="0" destOrd="0" presId="urn:microsoft.com/office/officeart/2005/8/layout/arrow2"/>
    <dgm:cxn modelId="{440AD28C-F012-4AE8-A7CA-7531F065AACA}" srcId="{D843ABDD-DAF6-4FAA-8F8B-4561220E6607}" destId="{316213F4-ABCC-44F2-8902-33E306195AAC}" srcOrd="0" destOrd="0" parTransId="{000677CC-4108-437D-9719-DC31D295BC27}" sibTransId="{E1559485-F99A-4D9A-B725-7FC38703068C}"/>
    <dgm:cxn modelId="{739A22DE-91C1-4AA8-80E5-1786700FDA6F}" srcId="{D843ABDD-DAF6-4FAA-8F8B-4561220E6607}" destId="{2CACA120-3772-4F70-8019-CA8366BB9E1E}" srcOrd="1" destOrd="0" parTransId="{00EC4A02-63D0-4D97-A3D9-79BCDF549A96}" sibTransId="{CA4554DC-99A0-4382-B24B-53D99C6AC450}"/>
    <dgm:cxn modelId="{BF252F59-3A6A-40BA-922D-B46D3F103114}" type="presOf" srcId="{2CACA120-3772-4F70-8019-CA8366BB9E1E}" destId="{42D0F649-191A-450F-A898-63BABC11BB72}" srcOrd="0" destOrd="0" presId="urn:microsoft.com/office/officeart/2005/8/layout/arrow2"/>
    <dgm:cxn modelId="{DA45CDD6-A8FC-4274-93EB-9226E1E9E71D}" type="presOf" srcId="{77F7B52B-DDAF-4B09-839A-1BA0A8DA11B3}" destId="{D323782B-02B3-48C1-98DA-D31A1A3E51D7}" srcOrd="0" destOrd="0" presId="urn:microsoft.com/office/officeart/2005/8/layout/arrow2"/>
    <dgm:cxn modelId="{4BA418F7-7003-4795-94CF-58DF6CC1A75D}" type="presParOf" srcId="{62C12622-F94E-42A2-A8D9-39A0A0B11C79}" destId="{32FF4EAF-632C-47E7-A305-11F2C961C2FE}" srcOrd="0" destOrd="0" presId="urn:microsoft.com/office/officeart/2005/8/layout/arrow2"/>
    <dgm:cxn modelId="{CAF39010-A181-4BC9-AAB3-380C1D6AEE29}" type="presParOf" srcId="{62C12622-F94E-42A2-A8D9-39A0A0B11C79}" destId="{267A0853-0C5C-4107-A85C-68D4A4C6CF03}" srcOrd="1" destOrd="0" presId="urn:microsoft.com/office/officeart/2005/8/layout/arrow2"/>
    <dgm:cxn modelId="{79F285A6-EAF2-4619-8075-36F4F29C50B2}" type="presParOf" srcId="{267A0853-0C5C-4107-A85C-68D4A4C6CF03}" destId="{8D864B56-BF9D-460D-B8AE-4677351DD6DC}" srcOrd="0" destOrd="0" presId="urn:microsoft.com/office/officeart/2005/8/layout/arrow2"/>
    <dgm:cxn modelId="{F9B7648D-E191-4D29-A285-D664260FB022}" type="presParOf" srcId="{267A0853-0C5C-4107-A85C-68D4A4C6CF03}" destId="{2B704B07-99B1-408E-B958-6AC70ACD305E}" srcOrd="1" destOrd="0" presId="urn:microsoft.com/office/officeart/2005/8/layout/arrow2"/>
    <dgm:cxn modelId="{23192186-DBA7-4BB4-83FF-A0D7005B2FB8}" type="presParOf" srcId="{267A0853-0C5C-4107-A85C-68D4A4C6CF03}" destId="{37BA89CE-75F1-4244-9906-4BCA055F6D6C}" srcOrd="2" destOrd="0" presId="urn:microsoft.com/office/officeart/2005/8/layout/arrow2"/>
    <dgm:cxn modelId="{5D6846D8-FF64-425A-A699-FC8D501F9A62}" type="presParOf" srcId="{267A0853-0C5C-4107-A85C-68D4A4C6CF03}" destId="{42D0F649-191A-450F-A898-63BABC11BB72}" srcOrd="3" destOrd="0" presId="urn:microsoft.com/office/officeart/2005/8/layout/arrow2"/>
    <dgm:cxn modelId="{D2A229B1-8E94-4A2B-9BD9-9913A3E5200D}" type="presParOf" srcId="{267A0853-0C5C-4107-A85C-68D4A4C6CF03}" destId="{962574AD-7101-43C7-AAD9-3117C43856EA}" srcOrd="4" destOrd="0" presId="urn:microsoft.com/office/officeart/2005/8/layout/arrow2"/>
    <dgm:cxn modelId="{20ACE5BB-A263-4F27-8C2D-1965E3F31B84}" type="presParOf" srcId="{267A0853-0C5C-4107-A85C-68D4A4C6CF03}" destId="{D323782B-02B3-48C1-98DA-D31A1A3E51D7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34BF2-F5F5-4BB5-B1D7-50C23C00C47C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6B8D9-51BB-4622-A0D4-A394EB23B4D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F298-A3AC-4032-AB5A-276E809D58E8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FC41-B006-466F-9B81-BE661CCC8859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ABF9-3FDB-4A40-BF24-F2ED3A9E6726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D39-2D0E-41C1-AA2F-DCF4B910C6B4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2567-0B52-49FD-B512-9DB8E2DA53DC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C3DF-5A8D-48E9-8080-D8623870D88C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69DD-A811-4423-A11B-9F38B50613ED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F59E-0756-4682-99F0-9227A163A9E8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AA61-3BD3-4243-83D7-CEEA095FF5B0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C5D-AF3D-4425-AC69-15AA2B51831F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F8BD-3E3F-4219-ADF5-AB25674F6A37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AC2E-6909-4793-ACA5-E9BF184FC5AA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ncdrc.nic.in/bare_acts/1_1_2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alservicesindia.com/article/1739/Consumer-Protection-Law-In-India.html" TargetMode="External"/><Relationship Id="rId3" Type="http://schemas.openxmlformats.org/officeDocument/2006/relationships/hyperlink" Target="https://www.investopedia.com/terms/p/product_differentiation.asp" TargetMode="External"/><Relationship Id="rId7" Type="http://schemas.openxmlformats.org/officeDocument/2006/relationships/hyperlink" Target="https://bbamantra.com/types-of-services/" TargetMode="External"/><Relationship Id="rId2" Type="http://schemas.openxmlformats.org/officeDocument/2006/relationships/hyperlink" Target="https://www.investopedia.com/terms/m/marketing-strategy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nagementstudyguide.com/seven-p-of-services-marketing.htm" TargetMode="External"/><Relationship Id="rId5" Type="http://schemas.openxmlformats.org/officeDocument/2006/relationships/hyperlink" Target="https://www.managementstudyguide.com/definition-and-characteristics-of-services.htm" TargetMode="External"/><Relationship Id="rId4" Type="http://schemas.openxmlformats.org/officeDocument/2006/relationships/hyperlink" Target="https://www.webfx.com/internet-marketing/bcg-matri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700" b="1" dirty="0" smtClean="0">
                <a:latin typeface="Times New Roman" pitchFamily="18" charset="0"/>
                <a:cs typeface="Times New Roman" pitchFamily="18" charset="0"/>
              </a:rPr>
              <a:t>IDHAYA COLLEGE FOR WOMEN, KUMBAKONAM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8153400" cy="3962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Semester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		II</a:t>
            </a:r>
          </a:p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		Marketing Management</a:t>
            </a:r>
          </a:p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		P16MBA9</a:t>
            </a:r>
          </a:p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		V</a:t>
            </a:r>
          </a:p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		I MBA</a:t>
            </a:r>
          </a:p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			1. Marketing Strategies</a:t>
            </a:r>
          </a:p>
          <a:p>
            <a:pPr algn="l"/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2.  Service Marketing</a:t>
            </a:r>
          </a:p>
          <a:p>
            <a:pPr algn="l"/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3. Consumerism &amp; Consumer Protection</a:t>
            </a:r>
          </a:p>
          <a:p>
            <a:pPr algn="l"/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4. </a:t>
            </a:r>
            <a:r>
              <a:rPr lang="en-IN" sz="2400" dirty="0" smtClean="0">
                <a:solidFill>
                  <a:schemeClr val="tx1"/>
                </a:solidFill>
                <a:latin typeface="Baskerville Old Face" pitchFamily="18" charset="0"/>
              </a:rPr>
              <a:t>Evaluating &amp; Controlling Marketing Performance			5. Direct Selling, Direct Marketing</a:t>
            </a: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	Dr. </a:t>
            </a:r>
            <a:r>
              <a:rPr lang="en-I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Chitra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Isac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M.B.A., M. Phil., S.E.T., Ph. D.,</a:t>
            </a:r>
          </a:p>
          <a:p>
            <a:pPr algn="l"/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Head- Department of Management</a:t>
            </a:r>
          </a:p>
          <a:p>
            <a:pPr algn="l"/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IMG-20200428-WA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2000"/>
            <a:ext cx="2133600" cy="200809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Definition and characteristics of Services</a:t>
            </a:r>
          </a:p>
          <a:p>
            <a:pPr algn="just"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	The American Marketing Association defines services as - “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satisfactions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which are offered for sale or are provided in connection with the sale of goods.”</a:t>
            </a:r>
          </a:p>
          <a:p>
            <a:pPr algn="just">
              <a:buNone/>
            </a:pP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Service Marketing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Service Marketing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Intangibility</a:t>
            </a:r>
          </a:p>
          <a:p>
            <a:pPr algn="just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Heterogeneity/Variability</a:t>
            </a:r>
          </a:p>
          <a:p>
            <a:pPr algn="just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Perishable</a:t>
            </a:r>
          </a:p>
          <a:p>
            <a:pPr algn="just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Inseparability of production and consumption</a:t>
            </a:r>
          </a:p>
          <a:p>
            <a:pPr algn="just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Types of Services</a:t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Core Services: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A service that is the primary purpose of the transaction.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a haircut or the services of lawyer or teacher.</a:t>
            </a:r>
          </a:p>
          <a:p>
            <a:pPr algn="just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Supplementary Services: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Services that are rendered as a corollary to the sale of a tangible product.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Home delivery options offered by restaurants above a minimum bill value.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Classification of Services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68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A. Consumer Service Marketing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Food Service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Hotels and Motel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Personal Care Services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Medical and Surgical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Educational Services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Household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Automobile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Entertainment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Transport Services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Communication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Insurance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Financial Services </a:t>
            </a:r>
          </a:p>
          <a:p>
            <a:pPr marL="457200" indent="-457200" algn="just" fontAlgn="base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Personal Security Services.</a:t>
            </a:r>
          </a:p>
          <a:p>
            <a:pPr algn="just" fontAlgn="base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609600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B. Industrial Service Marketing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Engineering Services </a:t>
            </a:r>
          </a:p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Warehouse Services</a:t>
            </a:r>
          </a:p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Advertising and Promotional Services </a:t>
            </a:r>
          </a:p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Office Services </a:t>
            </a:r>
          </a:p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Management Consultancy Services </a:t>
            </a:r>
          </a:p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Marketing Research Services </a:t>
            </a:r>
          </a:p>
          <a:p>
            <a:pPr marL="457200" indent="-457200" algn="just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Manpower Selection and Training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Service Marketing Mix</a:t>
            </a:r>
            <a:br>
              <a:rPr lang="en-I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7 Ps of Service Marketing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2050" name="Picture 2" descr="C:\Users\Admin\Desktop\Chitra Isac Oct 2019\Teaching Aid\TQM\pss-1024x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01000" cy="4191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Admin\Desktop\Chitra Isac Oct 2019\Teaching Aid\TQM\7_ps_services_marketing_mi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Consumerism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Social force designed to protect consumer interests in the market place by organising consumer pressures on business. </a:t>
            </a:r>
          </a:p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Consumerism challenges the very basis of the marketing concept. 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Four important Premises of the </a:t>
            </a:r>
            <a:br>
              <a:rPr lang="en-I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Marketing Concept- Consumerism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According to P.F.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Druckers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, consumerism</a:t>
            </a: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It is assumed that consumers know their needs</a:t>
            </a: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assumed that business really cares about those needs and knows exactly how to find about them.</a:t>
            </a: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(iii)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assumed that business does provide useful information that precisely matches product to needs.</a:t>
            </a: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(iv) It is presumed that product and services really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fulfill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customer expectations as well as business promises.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Consumerism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protest of consumers against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unfair business practices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business industries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Aims </a:t>
            </a:r>
          </a:p>
          <a:p>
            <a:pPr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	to eliminate those unfair marketing practices like: </a:t>
            </a:r>
            <a:r>
              <a:rPr lang="en-IN" sz="2800" b="1" i="1" dirty="0" smtClean="0">
                <a:latin typeface="Times New Roman" pitchFamily="18" charset="0"/>
                <a:cs typeface="Times New Roman" pitchFamily="18" charset="0"/>
              </a:rPr>
              <a:t>misbranding, 			spurious products, </a:t>
            </a:r>
          </a:p>
          <a:p>
            <a:pPr algn="just">
              <a:buNone/>
            </a:pPr>
            <a:r>
              <a:rPr lang="en-IN" sz="2800" b="1" i="1" dirty="0" smtClean="0">
                <a:latin typeface="Times New Roman" pitchFamily="18" charset="0"/>
                <a:cs typeface="Times New Roman" pitchFamily="18" charset="0"/>
              </a:rPr>
              <a:t>	unsafe products, 		adulteration, </a:t>
            </a:r>
          </a:p>
          <a:p>
            <a:pPr algn="just">
              <a:buNone/>
            </a:pPr>
            <a:r>
              <a:rPr lang="en-IN" sz="2800" b="1" i="1" dirty="0" smtClean="0">
                <a:latin typeface="Times New Roman" pitchFamily="18" charset="0"/>
                <a:cs typeface="Times New Roman" pitchFamily="18" charset="0"/>
              </a:rPr>
              <a:t>	fictitious pricing, 		planned obsolescence, </a:t>
            </a:r>
          </a:p>
          <a:p>
            <a:pPr algn="just">
              <a:buNone/>
            </a:pPr>
            <a:r>
              <a:rPr lang="en-IN" sz="2800" b="1" i="1" dirty="0" smtClean="0">
                <a:latin typeface="Times New Roman" pitchFamily="18" charset="0"/>
                <a:cs typeface="Times New Roman" pitchFamily="18" charset="0"/>
              </a:rPr>
              <a:t>	deceptive packaging,		 false and misleading </a:t>
            </a:r>
          </a:p>
          <a:p>
            <a:pPr>
              <a:buNone/>
            </a:pPr>
            <a:r>
              <a:rPr lang="en-IN" sz="2800" b="1" i="1" dirty="0" smtClean="0">
                <a:latin typeface="Times New Roman" pitchFamily="18" charset="0"/>
                <a:cs typeface="Times New Roman" pitchFamily="18" charset="0"/>
              </a:rPr>
              <a:t>	advertisements, 			defective warranties, hoarding, profiteering, 	black-marketing,</a:t>
            </a:r>
          </a:p>
          <a:p>
            <a:pPr algn="just">
              <a:buNone/>
            </a:pPr>
            <a:r>
              <a:rPr lang="en-IN" sz="2800" b="1" i="1" dirty="0" smtClean="0">
                <a:latin typeface="Times New Roman" pitchFamily="18" charset="0"/>
                <a:cs typeface="Times New Roman" pitchFamily="18" charset="0"/>
              </a:rPr>
              <a:t>	short weights 	and 		measures etc.</a:t>
            </a: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 dissatisfaction and Remedial Efforts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Consumerism covers the following areas of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Removal or reduction of discontent and dissatisfaction generated in the exchange relationships between buyers and sellers in the market.</a:t>
            </a: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(ii) Consumerism has interest in protecting consumers from any organization with which there is an exchange relationship.</a:t>
            </a:r>
          </a:p>
          <a:p>
            <a:pPr algn="just" fontAlgn="base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(iii) Modern consumerism also takes keen interests in environmental matters affecting the quality of life.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Marketing Strategies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Tools for Competitive Differentiation of Product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Strategies for Competitors – Leaders, challenges, follower &amp; niches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Marketing of Services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Consumerism and Consumer Protections,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Evaluating &amp; Controlling Marketing Performance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Direct Selling, Direct Marketing.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Social Demand of Marketing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deliver a rising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standard of living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those who want better and enriched quality of life for all citizens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will inspire marketers to make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greater progress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enhancing marketing efficiency and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honouring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ethical and moral values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production and pricing.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 Protection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 is the practice of </a:t>
            </a:r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safeguarding buyers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of goods and services, and the public, against </a:t>
            </a:r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unfair practices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in the marketplace. </a:t>
            </a:r>
          </a:p>
          <a:p>
            <a:pPr algn="just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 measures are often </a:t>
            </a:r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established by law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8 basic rights of consumers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Right to safety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Right to choose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Right to be informed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Right to consumer education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Right to be heard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Right to Seek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redressal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Consumer Protection Act, 1986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1-2-1b Any Person who use the Goods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tith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approval of the Buyer is a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When a person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buys goods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they may be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by his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family members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relatives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Any person who is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the goods may come across the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defects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 Protection in India.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In order to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protect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the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from exploitation and to save them from adulterated and substandard goods and deficient services the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 Protection Act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came into force on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15th April, 1986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it applies to the whole of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except the State of Jammu and Kashmir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Direct Selling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selling products directly to the consumer in a non-retail environment. Instead, sales occur at home, work, online, or other non-store locations.</a:t>
            </a:r>
          </a:p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Types of Direct Selling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Single-level Direct Sales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Host or Party-Plan Sales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Multi-level Marketing (MLM)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Direct Marketing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Direct marketing is a type of advertising campaign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-postal mail, telemarketing, point of sale, direct mail marketing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Consumer response is measurable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Direct Marketing...</a:t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Characteristics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1. A Set of Database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2. Addressing the Listed Customers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3. Direct Action Related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4. Specific Emphasis</a:t>
            </a:r>
          </a:p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1. Direct Mail Marketing: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2. Catalogue Marketing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3. Telemarketing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Media used for Direct Marketing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Email Marketing, </a:t>
            </a:r>
          </a:p>
          <a:p>
            <a:pPr algn="just"/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Online Marketing, </a:t>
            </a:r>
          </a:p>
          <a:p>
            <a:pPr algn="just"/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Mobile, </a:t>
            </a:r>
          </a:p>
          <a:p>
            <a:pPr algn="just"/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Telemarketing,</a:t>
            </a:r>
          </a:p>
          <a:p>
            <a:pPr algn="just"/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 Voicemail Marketing</a:t>
            </a:r>
          </a:p>
          <a:p>
            <a:pPr algn="just"/>
            <a:endParaRPr lang="en-I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https://www.investopedia.com/terms/m/marketing-strategy.asp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https://www.investopedia.com/terms/p/product_differentiation.asp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https://www.webfx.com/internet-marketing/bcg-matrix.html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https://www.managementstudyguide.com/definition-and-characteristics-of-services.htm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https://www.managementstudyguide.com/seven-p-of-services-marketing.htm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https://bbamantra.com/types-of-services/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(types of SM)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http://www.legalservicesindia.com/article/1739/Consumer-Protection-Law-In-India.html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(consumer protection)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Objective &amp; Learning Outcome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understand the marketing strategies, concept of service marketing and consumers protections laws</a:t>
            </a:r>
          </a:p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have understood the marketing theories for strategic marketing, concept of service marketing, direct selling and direct marketing and consumers protection 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Marketing Strategies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371600"/>
            <a:ext cx="396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Elements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company’s value proposition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Key brand messaging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Data on target customer demographics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0" y="1219200"/>
          <a:ext cx="518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Product Differentiation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Marketing strategy -to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 company's products or services - the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Elements</a:t>
            </a: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identifying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communicating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qualities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highlighting the distinct differences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developing a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proposition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to make a product or service attractive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creates a 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competitive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ultimately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awareness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Examples of differentiated products might include </a:t>
            </a:r>
          </a:p>
          <a:p>
            <a:pPr algn="just">
              <a:buNone/>
            </a:pP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the fastest high-speed internet service or </a:t>
            </a:r>
          </a:p>
          <a:p>
            <a:pPr algn="just">
              <a:buNone/>
            </a:pP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the most gas-efficient electric vehicle on the market today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Types of Product Differentiation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600" dirty="0" smtClean="0">
                <a:latin typeface="Times New Roman" pitchFamily="18" charset="0"/>
                <a:cs typeface="Times New Roman" pitchFamily="18" charset="0"/>
              </a:rPr>
            </a:b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Price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lowest price to attract buyers that are cost-conscious–Costco,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higher prices to emphasize that it's a luxury product and worth it–such as a luxury car.</a:t>
            </a: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Performance and Reliability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Reliable and offer long-term value are often touted as better than the competition- increased performance  </a:t>
            </a: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Location and Service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smaller, local companies -local business high-quality service or product - higher price versus national brands.</a:t>
            </a:r>
          </a:p>
          <a:p>
            <a:pPr algn="just">
              <a:buFont typeface="Wingdings" pitchFamily="2" charset="2"/>
              <a:buChar char="Ø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Market Differentiation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Chitra Isac Oct 2019\Teaching Aid\Str mgmt\BCG-Matrix-Graphic-1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72400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four quadrants of the BCG matrix</a:t>
            </a:r>
            <a:br>
              <a:rPr lang="en-IN" sz="2800" dirty="0" smtClean="0">
                <a:latin typeface="Times New Roman" pitchFamily="18" charset="0"/>
                <a:cs typeface="Times New Roman" pitchFamily="18" charset="0"/>
              </a:rPr>
            </a:b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placement is based on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market growth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market share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b="1" cap="all" dirty="0" smtClean="0">
                <a:latin typeface="Times New Roman" pitchFamily="18" charset="0"/>
                <a:cs typeface="Times New Roman" pitchFamily="18" charset="0"/>
              </a:rPr>
              <a:t>DOGS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Dogs are products with low growth and low market share- viewed as a waste -do not produce enough of a profit to justify the investment.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b="1" cap="all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IN" sz="20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cap="all" dirty="0" smtClean="0">
                <a:latin typeface="Times New Roman" pitchFamily="18" charset="0"/>
                <a:cs typeface="Times New Roman" pitchFamily="18" charset="0"/>
              </a:rPr>
              <a:t>MARKS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Question Marks, also known as “Problem Child,” are products in a high growth market with low market shares -it is unclear which way they will swing- raise to star or decline to dog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b="1" cap="all" dirty="0" smtClean="0">
                <a:latin typeface="Times New Roman" pitchFamily="18" charset="0"/>
                <a:cs typeface="Times New Roman" pitchFamily="18" charset="0"/>
              </a:rPr>
              <a:t>STARS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Products that are Stars have a high market share in high-growth markets- potential to become market leaders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Cash Cows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b="1" cap="all" dirty="0" smtClean="0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en-IN" sz="20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cap="all" dirty="0" smtClean="0">
                <a:latin typeface="Times New Roman" pitchFamily="18" charset="0"/>
                <a:cs typeface="Times New Roman" pitchFamily="18" charset="0"/>
              </a:rPr>
              <a:t>COWS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Cash Cows are products that have a high market share in low-growth market. These are products that drive revenue for your business.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This matrix is decision making matrix</a:t>
            </a:r>
          </a:p>
          <a:p>
            <a:pPr algn="just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Niche Marketing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924800" cy="803275"/>
          </a:xfrm>
        </p:spPr>
        <p:txBody>
          <a:bodyPr>
            <a:noAutofit/>
          </a:bodyPr>
          <a:lstStyle/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0" dirty="0" smtClean="0">
                <a:latin typeface="Times New Roman" pitchFamily="18" charset="0"/>
                <a:cs typeface="Times New Roman" pitchFamily="18" charset="0"/>
              </a:rPr>
              <a:t>Advertising Strategy - unique target market- this strategy focuses exclusively on one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Elements of Uniqueness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Geographic area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Lifestyle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Occasion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Profession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Style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Activity or habits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Behaviour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Demographic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Feature reduction or addition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869</Words>
  <Application>Microsoft Office PowerPoint</Application>
  <PresentationFormat>On-screen Show (4:3)</PresentationFormat>
  <Paragraphs>257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IDHAYA COLLEGE FOR WOMEN, KUMBAKONAM       </vt:lpstr>
      <vt:lpstr>Content</vt:lpstr>
      <vt:lpstr>Objective &amp; Learning Outcome</vt:lpstr>
      <vt:lpstr>Marketing Strategies</vt:lpstr>
      <vt:lpstr>Product Differentiation</vt:lpstr>
      <vt:lpstr> Types of Product Differentiation </vt:lpstr>
      <vt:lpstr>Market Differentiation</vt:lpstr>
      <vt:lpstr> The four quadrants of the BCG matrix </vt:lpstr>
      <vt:lpstr>Niche Marketing </vt:lpstr>
      <vt:lpstr>Service Marketing </vt:lpstr>
      <vt:lpstr>Service Marketing </vt:lpstr>
      <vt:lpstr> Types of Services </vt:lpstr>
      <vt:lpstr>Classification of Services</vt:lpstr>
      <vt:lpstr>Service Marketing Mix 7 Ps of Service Marketing</vt:lpstr>
      <vt:lpstr>Slide 15</vt:lpstr>
      <vt:lpstr>Consumerism </vt:lpstr>
      <vt:lpstr>Four important Premises of the  Marketing Concept- Consumerism</vt:lpstr>
      <vt:lpstr>Consumerism</vt:lpstr>
      <vt:lpstr>Consumer dissatisfaction and Remedial Efforts</vt:lpstr>
      <vt:lpstr>Social Demand of Marketing </vt:lpstr>
      <vt:lpstr>Consumer Protection</vt:lpstr>
      <vt:lpstr>8 basic rights of consumers</vt:lpstr>
      <vt:lpstr>Consumer Protection Act, 1986</vt:lpstr>
      <vt:lpstr>Consumer Protection in India.</vt:lpstr>
      <vt:lpstr>Direct Selling </vt:lpstr>
      <vt:lpstr>Direct Marketing</vt:lpstr>
      <vt:lpstr> Direct Marketing... </vt:lpstr>
      <vt:lpstr>Media used for Direct Marketing 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40</cp:revision>
  <dcterms:created xsi:type="dcterms:W3CDTF">2006-08-16T00:00:00Z</dcterms:created>
  <dcterms:modified xsi:type="dcterms:W3CDTF">2020-06-03T12:00:06Z</dcterms:modified>
</cp:coreProperties>
</file>