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88" r:id="rId2"/>
    <p:sldId id="257" r:id="rId3"/>
    <p:sldId id="259" r:id="rId4"/>
    <p:sldId id="260" r:id="rId5"/>
    <p:sldId id="270" r:id="rId6"/>
    <p:sldId id="271" r:id="rId7"/>
    <p:sldId id="272" r:id="rId8"/>
    <p:sldId id="273" r:id="rId9"/>
    <p:sldId id="286" r:id="rId10"/>
    <p:sldId id="287" r:id="rId11"/>
    <p:sldId id="262" r:id="rId12"/>
    <p:sldId id="279" r:id="rId13"/>
    <p:sldId id="280" r:id="rId14"/>
    <p:sldId id="281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9" autoAdjust="0"/>
    <p:restoredTop sz="94660"/>
  </p:normalViewPr>
  <p:slideViewPr>
    <p:cSldViewPr>
      <p:cViewPr>
        <p:scale>
          <a:sx n="90" d="100"/>
          <a:sy n="90" d="100"/>
        </p:scale>
        <p:origin x="-2268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7CC26-2336-4E8F-BD48-4AC16D6B4AB0}" type="datetimeFigureOut">
              <a:rPr lang="en-US" smtClean="0"/>
              <a:pPr/>
              <a:t>6/5/2020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C30FA-82E5-49C9-A0B2-38E154340E0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7110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C30FA-82E5-49C9-A0B2-38E154340E0A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7D90FAE-CC0F-457A-AA26-0DD4AA7C95BE}" type="datetimeFigureOut">
              <a:rPr lang="en-IN" smtClean="0"/>
              <a:pPr/>
              <a:t>05-06-2020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291EBA2-223A-48D6-ADBC-1687D129796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4939492" cy="1760292"/>
          </a:xfrm>
        </p:spPr>
        <p:txBody>
          <a:bodyPr/>
          <a:lstStyle/>
          <a:p>
            <a:r>
              <a:rPr lang="en-IN" sz="4800" dirty="0" smtClean="0"/>
              <a:t>       </a:t>
            </a:r>
            <a:endParaRPr lang="en-IN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78743069"/>
              </p:ext>
            </p:extLst>
          </p:nvPr>
        </p:nvGraphicFramePr>
        <p:xfrm>
          <a:off x="714348" y="3071810"/>
          <a:ext cx="8072494" cy="32004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71834"/>
                <a:gridCol w="714380"/>
                <a:gridCol w="4286280"/>
              </a:tblGrid>
              <a:tr h="3504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SEMESTER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68580" marR="68580" marT="0" marB="0"/>
                </a:tc>
              </a:tr>
              <a:tr h="3504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2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M.Sc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PHYSCIS</a:t>
                      </a:r>
                    </a:p>
                  </a:txBody>
                  <a:tcPr marL="68580" marR="68580" marT="0" marB="0"/>
                </a:tc>
              </a:tr>
              <a:tr h="3709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SUBJECT- INCHARGE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Mrs.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T. KAVITHA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4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SUBJECT NAME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ELECTRO MAGNETIC</a:t>
                      </a:r>
                      <a:r>
                        <a:rPr lang="en-US" sz="20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THEORY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4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SUBJECT CODE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smtClean="0">
                          <a:latin typeface="Times New Roman" pitchFamily="18" charset="0"/>
                          <a:cs typeface="Times New Roman" pitchFamily="18" charset="0"/>
                        </a:rPr>
                        <a:t>P16PY21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4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WAVE</a:t>
                      </a: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GUIDE A</a:t>
                      </a: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ND ITS APPLICATIONS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71604" y="142852"/>
            <a:ext cx="5425844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IDHAYA COLLEGE FOR WOMEN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KUMBAKONAM – 612 001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5" name="Picture 1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928670"/>
            <a:ext cx="1628771" cy="1643059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71472" y="2357430"/>
            <a:ext cx="750099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DEPARTMENT OF PHYSICS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95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22906"/>
            <a:ext cx="7520940" cy="691516"/>
          </a:xfrm>
        </p:spPr>
        <p:txBody>
          <a:bodyPr/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Circular waveguide</a:t>
            </a: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§"/>
            </a:pPr>
            <a:endParaRPr lang="en-IN" sz="2800" b="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IN" sz="28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9" y="1621328"/>
          <a:ext cx="8120097" cy="309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998"/>
                <a:gridCol w="3210707"/>
                <a:gridCol w="3341392"/>
              </a:tblGrid>
              <a:tr h="919891">
                <a:tc>
                  <a:txBody>
                    <a:bodyPr/>
                    <a:lstStyle/>
                    <a:p>
                      <a:endParaRPr lang="en-IN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Mode</a:t>
                      </a:r>
                      <a:endParaRPr lang="en-IN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Cut off </a:t>
                      </a:r>
                      <a:r>
                        <a:rPr lang="en-IN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Wavelength(</a:t>
                      </a:r>
                      <a:r>
                        <a:rPr lang="el-GR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lang="en-IN" sz="20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IN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Cut-off </a:t>
                      </a:r>
                      <a:r>
                        <a:rPr lang="en-IN" sz="20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r>
                        <a:rPr lang="en-IN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en-IN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IN" sz="2000" b="1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IN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endParaRPr lang="en-IN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9939">
                <a:tc>
                  <a:txBody>
                    <a:bodyPr/>
                    <a:lstStyle/>
                    <a:p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2000" b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1.706d</a:t>
                      </a:r>
                      <a:endParaRPr lang="en-IN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2000" b="0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(1/(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1.706</a:t>
                      </a:r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))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3849">
                <a:tc>
                  <a:txBody>
                    <a:bodyPr/>
                    <a:lstStyle/>
                    <a:p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TM</a:t>
                      </a:r>
                      <a:r>
                        <a:rPr lang="en-IN" sz="2000" b="0" baseline="-25000" dirty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IN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1.306d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2000" b="0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1/(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1.306</a:t>
                      </a:r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))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9939">
                <a:tc>
                  <a:txBody>
                    <a:bodyPr/>
                    <a:lstStyle/>
                    <a:p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2000" b="0" baseline="-25000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IN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1.028d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2000" b="0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1/(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1.028</a:t>
                      </a:r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))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9939">
                <a:tc>
                  <a:txBody>
                    <a:bodyPr/>
                    <a:lstStyle/>
                    <a:p>
                      <a:r>
                        <a:rPr lang="en-IN" sz="2000" b="0">
                          <a:latin typeface="Times New Roman" pitchFamily="18" charset="0"/>
                          <a:cs typeface="Times New Roman" pitchFamily="18" charset="0"/>
                        </a:rPr>
                        <a:t>TM</a:t>
                      </a:r>
                      <a:r>
                        <a:rPr lang="en-IN" sz="2000" b="0" baseline="-2500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en-IN" sz="2000" b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0">
                          <a:latin typeface="Times New Roman" pitchFamily="18" charset="0"/>
                          <a:cs typeface="Times New Roman" pitchFamily="18" charset="0"/>
                        </a:rPr>
                        <a:t>0.820d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2000" b="0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2000" b="0" dirty="0">
                          <a:latin typeface="Times New Roman" pitchFamily="18" charset="0"/>
                          <a:cs typeface="Times New Roman" pitchFamily="18" charset="0"/>
                        </a:rPr>
                        <a:t>(1/(</a:t>
                      </a:r>
                      <a:r>
                        <a:rPr lang="el-GR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0.820</a:t>
                      </a:r>
                      <a:r>
                        <a:rPr lang="en-IN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IN" sz="2000" b="0" dirty="0">
                          <a:latin typeface="Times New Roman" pitchFamily="18" charset="0"/>
                          <a:cs typeface="Times New Roman" pitchFamily="18" charset="0"/>
                        </a:rPr>
                        <a:t>)) 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642918"/>
            <a:ext cx="5212080" cy="1089427"/>
          </a:xfrm>
        </p:spPr>
        <p:txBody>
          <a:bodyPr/>
          <a:lstStyle/>
          <a:p>
            <a:r>
              <a:rPr lang="en-IN" sz="4400" dirty="0" smtClean="0">
                <a:solidFill>
                  <a:srgbClr val="FF0000"/>
                </a:solidFill>
              </a:rPr>
              <a:t>       APPLICATIONS</a:t>
            </a:r>
            <a:endParaRPr lang="en-IN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492896"/>
            <a:ext cx="4286944" cy="3450703"/>
          </a:xfrm>
        </p:spPr>
        <p:txBody>
          <a:bodyPr/>
          <a:lstStyle/>
          <a:p>
            <a:endParaRPr lang="en-IN" sz="2000" dirty="0" smtClean="0"/>
          </a:p>
          <a:p>
            <a:pPr marL="457200" indent="-457200">
              <a:buFont typeface="Wingdings" pitchFamily="2" charset="2"/>
              <a:buChar char="v"/>
            </a:pPr>
            <a:endParaRPr lang="en-IN" sz="2000" dirty="0"/>
          </a:p>
          <a:p>
            <a:pPr marL="0" indent="0"/>
            <a:endParaRPr lang="en-IN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472" y="1927347"/>
            <a:ext cx="8001056" cy="3980195"/>
          </a:xfrm>
          <a:solidFill>
            <a:schemeClr val="accent1"/>
          </a:solidFill>
          <a:ln>
            <a:noFill/>
          </a:ln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To reduce Attenuation loss.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Can operate only above certain frequencies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Short and medium distance broad band communication</a:t>
            </a:r>
          </a:p>
        </p:txBody>
      </p:sp>
    </p:spTree>
    <p:extLst>
      <p:ext uri="{BB962C8B-B14F-4D97-AF65-F5344CB8AC3E}">
        <p14:creationId xmlns="" xmlns:p14="http://schemas.microsoft.com/office/powerpoint/2010/main" val="1847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1571612"/>
            <a:ext cx="5648623" cy="1204306"/>
          </a:xfrm>
        </p:spPr>
        <p:txBody>
          <a:bodyPr/>
          <a:lstStyle/>
          <a:p>
            <a:pPr algn="ctr"/>
            <a:r>
              <a:rPr lang="en-IN" sz="4800" dirty="0" smtClean="0"/>
              <a:t>CAVITY RESONATOR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511131" cy="1312221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 smtClean="0"/>
              <a:t>And its applications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27495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 of CAVITY RESONATOR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52736"/>
            <a:ext cx="7920880" cy="39604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/>
              <a:t>	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An electronic device consisting of a space usually enclosed by metallic walls within which resonant electromagnetic fields may be excited and extracted for use in microwave systems.</a:t>
            </a:r>
          </a:p>
          <a:p>
            <a:pPr algn="just">
              <a:lnSpc>
                <a:spcPct val="15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/>
              <a:t>		</a:t>
            </a:r>
            <a:endParaRPr lang="en-IN" sz="2000" dirty="0"/>
          </a:p>
        </p:txBody>
      </p:sp>
      <p:pic>
        <p:nvPicPr>
          <p:cNvPr id="1026" name="Picture 2" descr="Cavity resonator diagram. | Download Scientific 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71744"/>
            <a:ext cx="4171945" cy="2286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997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CAVITY RESONATOR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52736"/>
            <a:ext cx="7920880" cy="3960440"/>
          </a:xfrm>
        </p:spPr>
        <p:txBody>
          <a:bodyPr>
            <a:normAutofit/>
          </a:bodyPr>
          <a:lstStyle/>
          <a:p>
            <a:r>
              <a:rPr lang="en-IN" dirty="0" smtClean="0"/>
              <a:t>			</a:t>
            </a:r>
            <a:endParaRPr lang="en-IN" sz="2000" dirty="0"/>
          </a:p>
        </p:txBody>
      </p:sp>
      <p:sp>
        <p:nvSpPr>
          <p:cNvPr id="5" name="Rectangle 4"/>
          <p:cNvSpPr/>
          <p:nvPr/>
        </p:nvSpPr>
        <p:spPr>
          <a:xfrm>
            <a:off x="1357290" y="1214422"/>
            <a:ext cx="62151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Regulated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Un Regulated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Co-axial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Capacitive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Inductive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Waveguide Cavity Resonator.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Reentrant Cavity Resonator</a:t>
            </a:r>
            <a:r>
              <a:rPr lang="en-IN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IN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97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 of CAVITY RESONATOR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52736"/>
            <a:ext cx="7920880" cy="3960440"/>
          </a:xfrm>
        </p:spPr>
        <p:txBody>
          <a:bodyPr>
            <a:normAutofit/>
          </a:bodyPr>
          <a:lstStyle/>
          <a:p>
            <a:r>
              <a:rPr lang="en-IN" dirty="0" smtClean="0"/>
              <a:t>			</a:t>
            </a:r>
            <a:endParaRPr lang="en-IN" sz="2000" dirty="0"/>
          </a:p>
        </p:txBody>
      </p:sp>
      <p:sp>
        <p:nvSpPr>
          <p:cNvPr id="6" name="Rectangle 5"/>
          <p:cNvSpPr/>
          <p:nvPr/>
        </p:nvSpPr>
        <p:spPr>
          <a:xfrm>
            <a:off x="1000100" y="1214422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Waveguides are used at the highest frequencies to transmit power and signals. Similarly, cavity resonators are employed as tuned circuits at such frequencies.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Cavity resonators are widely used as the frequency determining element in microwave oscillators</a:t>
            </a:r>
            <a:r>
              <a:rPr lang="en-IN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97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Concept of WAVEGUIDE</a:t>
            </a:r>
            <a:endParaRPr lang="en-IN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52736"/>
            <a:ext cx="8319868" cy="396044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hollow metallic tube of uniform cross section for transmitting electro magnetic waves by successive reflections from inner walls of the tube is called Waveguide.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/>
              <a:t>		</a:t>
            </a:r>
            <a:endParaRPr lang="en-IN" sz="2000" dirty="0"/>
          </a:p>
        </p:txBody>
      </p:sp>
      <p:pic>
        <p:nvPicPr>
          <p:cNvPr id="5" name="Picture 4" descr="14.8 Waveguid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714620"/>
            <a:ext cx="36480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997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85728"/>
            <a:ext cx="8358246" cy="2500330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Waveguide may be used to carry energy between pieces of equipments.</a:t>
            </a:r>
          </a:p>
          <a:p>
            <a:pPr marL="285750" indent="-2857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Waveguides are made from Copper, Aluminium. </a:t>
            </a:r>
          </a:p>
          <a:p>
            <a:pPr marL="285750" indent="-28575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These metals are extruded into long rectangular or circular pipes.</a:t>
            </a:r>
            <a:endParaRPr lang="en-IN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en-IN" sz="3200" dirty="0" smtClean="0"/>
          </a:p>
          <a:p>
            <a:pPr marL="285750" indent="-285750"/>
            <a:endParaRPr lang="en-IN" sz="2800" dirty="0" smtClean="0"/>
          </a:p>
          <a:p>
            <a:pPr marL="0" indent="0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785918" y="3214686"/>
            <a:ext cx="5929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WAVE GUIDE </a:t>
            </a:r>
            <a:endParaRPr lang="en-IN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5984" y="3857628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RECTANGULAR WAVEGUIDE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2.CIRCULAR WAVEGUIDE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2537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RECTANGULAR WAVEGUIDE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Dominant mode is TE10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Supports TE and TM waves but not TEM waves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There is only one conductor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Bands between 1GHz to above 220 GHz</a:t>
            </a:r>
          </a:p>
          <a:p>
            <a:pPr>
              <a:buFont typeface="Wingdings" pitchFamily="2" charset="2"/>
              <a:buChar char="v"/>
            </a:pPr>
            <a:endParaRPr lang="en-IN" sz="2400" dirty="0"/>
          </a:p>
          <a:p>
            <a:pPr marL="0" indent="0"/>
            <a:endParaRPr lang="en-IN" sz="2400" dirty="0"/>
          </a:p>
        </p:txBody>
      </p:sp>
      <p:pic>
        <p:nvPicPr>
          <p:cNvPr id="4" name="Picture 3" descr="Rectangular Waveguide at Best Price - Rectangular Waveguide by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0" y="3143248"/>
            <a:ext cx="2667000" cy="163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520940" cy="762954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CIRCULAR WAVEGUIDE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57232"/>
            <a:ext cx="7520940" cy="3823245"/>
          </a:xfrm>
        </p:spPr>
        <p:txBody>
          <a:bodyPr>
            <a:normAutofit/>
          </a:bodyPr>
          <a:lstStyle/>
          <a:p>
            <a:endParaRPr lang="en-IN" sz="2400" dirty="0"/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b="0" kern="0" dirty="0" smtClean="0">
                <a:latin typeface="Times New Roman" pitchFamily="18" charset="0"/>
                <a:cs typeface="Times New Roman" pitchFamily="18" charset="0"/>
              </a:rPr>
              <a:t>The dominant mode is TE11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b="0" kern="0" dirty="0" smtClean="0">
                <a:latin typeface="Times New Roman" pitchFamily="18" charset="0"/>
                <a:cs typeface="Times New Roman" pitchFamily="18" charset="0"/>
              </a:rPr>
              <a:t>The highest possible bandwidth allowing only a single mode to propagate</a:t>
            </a:r>
            <a:r>
              <a:rPr lang="en-US" sz="2400" b="0" kern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/>
            <a:endParaRPr lang="en-IN" sz="2400" dirty="0"/>
          </a:p>
        </p:txBody>
      </p:sp>
      <p:pic>
        <p:nvPicPr>
          <p:cNvPr id="4" name="Picture 3" descr="What are Circular Waveguides? - everything R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519365"/>
            <a:ext cx="3200400" cy="2195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7520940" cy="548640"/>
          </a:xfrm>
        </p:spPr>
        <p:txBody>
          <a:bodyPr/>
          <a:lstStyle/>
          <a:p>
            <a:pPr algn="ctr">
              <a:defRPr/>
            </a:pPr>
            <a:r>
              <a:rPr lang="en-IN" i="1" dirty="0">
                <a:latin typeface="Arial" pitchFamily="34" charset="0"/>
                <a:cs typeface="Arial" pitchFamily="34" charset="0"/>
              </a:rPr>
              <a:t/>
            </a:r>
            <a:br>
              <a:rPr lang="en-IN" i="1" dirty="0">
                <a:latin typeface="Arial" pitchFamily="34" charset="0"/>
                <a:cs typeface="Arial" pitchFamily="34" charset="0"/>
              </a:rPr>
            </a:br>
            <a:r>
              <a:rPr lang="en-IN" i="1" dirty="0">
                <a:latin typeface="Arial" pitchFamily="34" charset="0"/>
                <a:cs typeface="Arial" pitchFamily="34" charset="0"/>
              </a:rPr>
              <a:t>    </a:t>
            </a:r>
            <a:r>
              <a:rPr lang="en-IN" b="1" i="1" dirty="0" smtClean="0">
                <a:latin typeface="Arial" pitchFamily="34" charset="0"/>
                <a:cs typeface="Arial" pitchFamily="34" charset="0"/>
              </a:rPr>
              <a:t>TYPES OF  MODES</a:t>
            </a:r>
            <a:r>
              <a:rPr lang="en-IN" b="1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TE(Transverse Electric )MODE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214422"/>
            <a:ext cx="8035320" cy="3823245"/>
          </a:xfrm>
        </p:spPr>
        <p:txBody>
          <a:bodyPr>
            <a:normAutofit fontScale="85000" lnSpcReduction="10000"/>
          </a:bodyPr>
          <a:lstStyle/>
          <a:p>
            <a:endParaRPr lang="en-IN" sz="2400" dirty="0"/>
          </a:p>
          <a:p>
            <a:pPr algn="just">
              <a:lnSpc>
                <a:spcPct val="16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Electric field perpendicular to direction of propagation</a:t>
            </a:r>
          </a:p>
          <a:p>
            <a:pPr algn="just">
              <a:lnSpc>
                <a:spcPct val="16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Magnetic components are in the direction of propagation </a:t>
            </a:r>
          </a:p>
          <a:p>
            <a:pPr algn="just">
              <a:lnSpc>
                <a:spcPct val="16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TE modes have no electric field in direction of propagation</a:t>
            </a:r>
          </a:p>
          <a:p>
            <a:pPr algn="just">
              <a:lnSpc>
                <a:spcPct val="16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TE mode is subdivided into TE10,TE11,TE20,TE01</a:t>
            </a:r>
            <a:br>
              <a:rPr lang="en-US" sz="2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0" kern="0" dirty="0" smtClean="0">
                <a:latin typeface="Times New Roman" pitchFamily="18" charset="0"/>
                <a:cs typeface="Times New Roman" pitchFamily="18" charset="0"/>
              </a:rPr>
              <a:t>The dominant mode is TE11</a:t>
            </a:r>
          </a:p>
          <a:p>
            <a:pPr marL="0" indent="0"/>
            <a:endParaRPr lang="en-IN" sz="2400" dirty="0"/>
          </a:p>
        </p:txBody>
      </p:sp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22906"/>
            <a:ext cx="7520940" cy="54864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TM(Transverse Magnetic )MODE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821006" cy="3971446"/>
          </a:xfrm>
        </p:spPr>
        <p:txBody>
          <a:bodyPr>
            <a:normAutofit fontScale="77500" lnSpcReduction="20000"/>
          </a:bodyPr>
          <a:lstStyle/>
          <a:p>
            <a:endParaRPr lang="en-IN" sz="2400" dirty="0"/>
          </a:p>
          <a:p>
            <a:pPr marL="0" indent="0"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Magnetic field perpendicular to direction of propagation</a:t>
            </a:r>
          </a:p>
          <a:p>
            <a:pPr marL="0" indent="0"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Electric components are in the direction of propagation</a:t>
            </a:r>
          </a:p>
          <a:p>
            <a:pPr marL="0" indent="0"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TE modes have no magnetic field in direction of propagation</a:t>
            </a:r>
          </a:p>
          <a:p>
            <a:pPr marL="0" indent="0"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TM mode is subdivided into TM11,TM21</a:t>
            </a:r>
            <a:r>
              <a:rPr lang="en-US" sz="26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b="0" dirty="0" smtClean="0">
                <a:latin typeface="Arial" pitchFamily="34" charset="0"/>
                <a:cs typeface="Arial" pitchFamily="34" charset="0"/>
              </a:rPr>
            </a:br>
            <a:endParaRPr lang="en-IN" sz="2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22906"/>
            <a:ext cx="7520940" cy="54864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Both electric and  magnetic field perpendicular to direction of propagation</a:t>
            </a:r>
            <a:br>
              <a:rPr lang="en-US" sz="3200" b="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TEM mode is subdivided into TM11,TM21</a:t>
            </a:r>
            <a:r>
              <a:rPr lang="en-US" sz="24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0" dirty="0" smtClean="0">
                <a:latin typeface="Arial" pitchFamily="34" charset="0"/>
                <a:cs typeface="Arial" pitchFamily="34" charset="0"/>
              </a:rPr>
            </a:br>
            <a:endParaRPr lang="en-IN" sz="24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22906"/>
            <a:ext cx="7520940" cy="477202"/>
          </a:xfrm>
        </p:spPr>
        <p:txBody>
          <a:bodyPr/>
          <a:lstStyle/>
          <a:p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Rectangular waveguide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§"/>
            </a:pPr>
            <a:endParaRPr lang="en-IN" sz="2800" b="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IN" sz="28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051091"/>
          <a:ext cx="8191536" cy="3764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404"/>
                <a:gridCol w="2967221"/>
                <a:gridCol w="3930911"/>
              </a:tblGrid>
              <a:tr h="715036">
                <a:tc>
                  <a:txBody>
                    <a:bodyPr/>
                    <a:lstStyle/>
                    <a:p>
                      <a:endParaRPr lang="en-IN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Mode</a:t>
                      </a:r>
                      <a:endParaRPr lang="en-IN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Cut-off </a:t>
                      </a:r>
                      <a:r>
                        <a:rPr lang="en-IN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Wavelength(</a:t>
                      </a:r>
                      <a:r>
                        <a:rPr lang="el-GR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r>
                        <a:rPr lang="en-IN" sz="1600" b="1" baseline="-25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IN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IN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Cut-off </a:t>
                      </a:r>
                      <a:r>
                        <a:rPr lang="en-IN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en-IN" sz="16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IN" sz="1600" b="1" baseline="-25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IN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endParaRPr lang="en-IN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6255"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16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2a</a:t>
                      </a:r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(1/(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a))</a:t>
                      </a:r>
                    </a:p>
                    <a:p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21481"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16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en-IN" sz="1600" b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2ab)/(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IN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 + b</a:t>
                      </a:r>
                      <a:r>
                        <a:rPr lang="en-IN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en-IN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pt-BR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pt-BR" sz="1600" b="1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t-BR" sz="1600" b="1" dirty="0">
                          <a:latin typeface="Times New Roman" pitchFamily="18" charset="0"/>
                          <a:cs typeface="Times New Roman" pitchFamily="18" charset="0"/>
                        </a:rPr>
                        <a:t>((a</a:t>
                      </a:r>
                      <a:r>
                        <a:rPr lang="pt-BR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pt-BR" sz="1600" b="1" dirty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pt-BR" sz="16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pt-BR" sz="1600" b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pt-BR" sz="1600" b="1" dirty="0">
                          <a:latin typeface="Times New Roman" pitchFamily="18" charset="0"/>
                          <a:cs typeface="Times New Roman" pitchFamily="18" charset="0"/>
                        </a:rPr>
                        <a:t>/(</a:t>
                      </a:r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2ab))</a:t>
                      </a:r>
                    </a:p>
                    <a:p>
                      <a:r>
                        <a:rPr lang="pt-B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pt-B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5036"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16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1/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endParaRPr lang="en-IN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76748">
                <a:tc>
                  <a:txBody>
                    <a:bodyPr/>
                    <a:lstStyle/>
                    <a:p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TE</a:t>
                      </a:r>
                      <a:r>
                        <a:rPr lang="en-IN" sz="1600" b="1" baseline="-25000" dirty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2b </a:t>
                      </a:r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( 1/(με)</a:t>
                      </a:r>
                      <a:r>
                        <a:rPr lang="el-GR" sz="1600" b="1" baseline="30000" dirty="0"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 ) 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600" b="1" dirty="0">
                          <a:latin typeface="Times New Roman" pitchFamily="18" charset="0"/>
                          <a:cs typeface="Times New Roman" pitchFamily="18" charset="0"/>
                        </a:rPr>
                        <a:t>(1</a:t>
                      </a:r>
                      <a:r>
                        <a:rPr lang="el-G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/(2</a:t>
                      </a:r>
                      <a:r>
                        <a:rPr lang="en-IN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IN" sz="1600" b="1" dirty="0">
                          <a:latin typeface="Times New Roman" pitchFamily="18" charset="0"/>
                          <a:cs typeface="Times New Roman" pitchFamily="18" charset="0"/>
                        </a:rPr>
                        <a:t>)) </a:t>
                      </a:r>
                      <a:endParaRPr lang="en-IN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IN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219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698</TotalTime>
  <Words>459</Words>
  <Application>Microsoft Office PowerPoint</Application>
  <PresentationFormat>On-screen Show (4:3)</PresentationFormat>
  <Paragraphs>121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Angles</vt:lpstr>
      <vt:lpstr>       </vt:lpstr>
      <vt:lpstr>Concept of WAVEGUIDE</vt:lpstr>
      <vt:lpstr>Slide 3</vt:lpstr>
      <vt:lpstr>RECTANGULAR WAVEGUIDE</vt:lpstr>
      <vt:lpstr>CIRCULAR WAVEGUIDE </vt:lpstr>
      <vt:lpstr>     TYPES OF  MODES  TE(Transverse Electric )MODE  </vt:lpstr>
      <vt:lpstr>TM(Transverse Magnetic )MODE</vt:lpstr>
      <vt:lpstr>TEM MODE </vt:lpstr>
      <vt:lpstr>Rectangular waveguide</vt:lpstr>
      <vt:lpstr>Circular waveguide</vt:lpstr>
      <vt:lpstr>       APPLICATIONS</vt:lpstr>
      <vt:lpstr>CAVITY RESONATOR</vt:lpstr>
      <vt:lpstr>Concept of CAVITY RESONATOR</vt:lpstr>
      <vt:lpstr>TYPES of CAVITY RESONATOR</vt:lpstr>
      <vt:lpstr>APPLICATIONS of CAVITY RESONATOR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ELCOT</dc:creator>
  <cp:lastModifiedBy>Dell</cp:lastModifiedBy>
  <cp:revision>159</cp:revision>
  <dcterms:created xsi:type="dcterms:W3CDTF">2020-05-16T07:18:20Z</dcterms:created>
  <dcterms:modified xsi:type="dcterms:W3CDTF">2020-06-05T07:00:53Z</dcterms:modified>
</cp:coreProperties>
</file>