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59" r:id="rId6"/>
    <p:sldId id="260" r:id="rId7"/>
    <p:sldId id="264" r:id="rId8"/>
    <p:sldId id="270" r:id="rId9"/>
    <p:sldId id="271" r:id="rId10"/>
    <p:sldId id="268" r:id="rId11"/>
    <p:sldId id="272" r:id="rId12"/>
    <p:sldId id="269" r:id="rId13"/>
    <p:sldId id="263" r:id="rId14"/>
    <p:sldId id="266" r:id="rId15"/>
    <p:sldId id="273" r:id="rId16"/>
    <p:sldId id="274" r:id="rId17"/>
    <p:sldId id="265"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showGuides="1">
      <p:cViewPr>
        <p:scale>
          <a:sx n="80" d="100"/>
          <a:sy n="80" d="100"/>
        </p:scale>
        <p:origin x="-1752" y="-8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129781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255836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271D34-6244-4046-9354-3668C333AB4C}"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67547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21549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271D34-6244-4046-9354-3668C333AB4C}"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5052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47802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172315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4098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229242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372834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190759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69926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158267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369245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422067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D0960-2F6C-4A74-ACE9-99196CB08FD9}" type="datetimeFigureOut">
              <a:rPr lang="en-IN" smtClean="0"/>
              <a:pPr/>
              <a:t>05-06-2020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34902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CD0960-2F6C-4A74-ACE9-99196CB08FD9}" type="datetimeFigureOut">
              <a:rPr lang="en-IN" smtClean="0"/>
              <a:pPr/>
              <a:t>05-06-2020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271D34-6244-4046-9354-3668C333AB4C}" type="slidenum">
              <a:rPr lang="en-IN" smtClean="0"/>
              <a:pPr/>
              <a:t>‹#›</a:t>
            </a:fld>
            <a:endParaRPr lang="en-IN"/>
          </a:p>
        </p:txBody>
      </p:sp>
    </p:spTree>
    <p:extLst>
      <p:ext uri="{BB962C8B-B14F-4D97-AF65-F5344CB8AC3E}">
        <p14:creationId xmlns="" xmlns:p14="http://schemas.microsoft.com/office/powerpoint/2010/main" val="1597836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1452BEC-FA56-4CAA-B17E-EEE9019C7B68}"/>
              </a:ext>
            </a:extLst>
          </p:cNvPr>
          <p:cNvSpPr/>
          <p:nvPr/>
        </p:nvSpPr>
        <p:spPr>
          <a:xfrm>
            <a:off x="3276600" y="4262804"/>
            <a:ext cx="5894769" cy="830997"/>
          </a:xfrm>
          <a:prstGeom prst="rect">
            <a:avLst/>
          </a:prstGeom>
          <a:noFill/>
        </p:spPr>
        <p:txBody>
          <a:bodyPr wrap="square" lIns="91440" tIns="45720" rIns="91440" bIns="45720">
            <a:spAutoFit/>
          </a:bodyPr>
          <a:lstStyle/>
          <a:p>
            <a:pPr algn="ct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Math" panose="02040503050406030204" pitchFamily="18" charset="0"/>
              <a:ea typeface="Cambria Math" panose="02040503050406030204" pitchFamily="18" charset="0"/>
              <a:cs typeface="Arabic Typesetting" panose="020B0604020202020204" pitchFamily="66" charset="-78"/>
            </a:endParaRPr>
          </a:p>
        </p:txBody>
      </p:sp>
      <p:sp>
        <p:nvSpPr>
          <p:cNvPr id="2" name="Rectangle 1"/>
          <p:cNvSpPr/>
          <p:nvPr/>
        </p:nvSpPr>
        <p:spPr>
          <a:xfrm>
            <a:off x="3276600" y="515035"/>
            <a:ext cx="6096000" cy="830997"/>
          </a:xfrm>
          <a:prstGeom prst="rect">
            <a:avLst/>
          </a:prstGeom>
        </p:spPr>
        <p:txBody>
          <a:bodyPr>
            <a:spAutoFit/>
          </a:bodyPr>
          <a:lstStyle/>
          <a:p>
            <a:pPr lvl="0" algn="ctr" defTabSz="914400" fontAlgn="base">
              <a:spcBef>
                <a:spcPct val="0"/>
              </a:spcBef>
              <a:spcAft>
                <a:spcPct val="0"/>
              </a:spcAft>
            </a:pPr>
            <a:r>
              <a:rPr lang="en-US" sz="2400" b="1" dirty="0">
                <a:solidFill>
                  <a:srgbClr val="000000"/>
                </a:solidFill>
                <a:latin typeface="Times New Roman" pitchFamily="18" charset="0"/>
                <a:ea typeface="Calibri" pitchFamily="34" charset="0"/>
                <a:cs typeface="Times New Roman" pitchFamily="18" charset="0"/>
              </a:rPr>
              <a:t>IDHAYA COLLEGE FOR WOMEN</a:t>
            </a:r>
            <a:r>
              <a:rPr lang="en-US" sz="2400" dirty="0">
                <a:latin typeface="Arial" pitchFamily="34" charset="0"/>
                <a:ea typeface="Calibri" pitchFamily="34" charset="0"/>
                <a:cs typeface="Arial" pitchFamily="34" charset="0"/>
              </a:rPr>
              <a:t>  </a:t>
            </a:r>
          </a:p>
          <a:p>
            <a:pPr lvl="0" algn="ctr" defTabSz="914400" fontAlgn="base">
              <a:spcBef>
                <a:spcPct val="0"/>
              </a:spcBef>
              <a:spcAft>
                <a:spcPct val="0"/>
              </a:spcAft>
            </a:pPr>
            <a:r>
              <a:rPr lang="en-US" sz="2400" b="1" dirty="0">
                <a:solidFill>
                  <a:srgbClr val="000000"/>
                </a:solidFill>
                <a:latin typeface="Times New Roman" pitchFamily="18" charset="0"/>
                <a:ea typeface="Calibri" pitchFamily="34" charset="0"/>
                <a:cs typeface="Times New Roman" pitchFamily="18" charset="0"/>
              </a:rPr>
              <a:t>KUMBAKONAM </a:t>
            </a:r>
            <a:r>
              <a:rPr lang="en-US" sz="2400" b="1" dirty="0">
                <a:solidFill>
                  <a:srgbClr val="000000"/>
                </a:solidFill>
                <a:latin typeface="Calibri"/>
                <a:ea typeface="Calibri" pitchFamily="34" charset="0"/>
                <a:cs typeface="Times New Roman" pitchFamily="18" charset="0"/>
              </a:rPr>
              <a:t>–</a:t>
            </a:r>
            <a:r>
              <a:rPr lang="en-US" sz="2400" b="1" dirty="0">
                <a:solidFill>
                  <a:srgbClr val="000000"/>
                </a:solidFill>
                <a:latin typeface="Times New Roman" pitchFamily="18" charset="0"/>
                <a:ea typeface="Calibri" pitchFamily="34" charset="0"/>
                <a:cs typeface="Times New Roman" pitchFamily="18" charset="0"/>
              </a:rPr>
              <a:t> 612 001</a:t>
            </a:r>
            <a:endParaRPr lang="en-US" sz="2400" dirty="0">
              <a:latin typeface="Arial" pitchFamily="34" charset="0"/>
              <a:cs typeface="Arial" pitchFamily="34" charset="0"/>
            </a:endParaRPr>
          </a:p>
        </p:txBody>
      </p:sp>
      <p:pic>
        <p:nvPicPr>
          <p:cNvPr id="7" name="Picture 1" descr="logo"/>
          <p:cNvPicPr>
            <a:picLocks noChangeAspect="1" noChangeArrowheads="1"/>
          </p:cNvPicPr>
          <p:nvPr/>
        </p:nvPicPr>
        <p:blipFill>
          <a:blip r:embed="rId2"/>
          <a:srcRect/>
          <a:stretch>
            <a:fillRect/>
          </a:stretch>
        </p:blipFill>
        <p:spPr bwMode="auto">
          <a:xfrm>
            <a:off x="5330605" y="1337334"/>
            <a:ext cx="2047562" cy="1943156"/>
          </a:xfrm>
          <a:prstGeom prst="rect">
            <a:avLst/>
          </a:prstGeom>
          <a:noFill/>
        </p:spPr>
      </p:pic>
      <p:sp>
        <p:nvSpPr>
          <p:cNvPr id="3" name="Rectangle 2"/>
          <p:cNvSpPr/>
          <p:nvPr/>
        </p:nvSpPr>
        <p:spPr>
          <a:xfrm>
            <a:off x="4454941" y="3244334"/>
            <a:ext cx="4316246" cy="461665"/>
          </a:xfrm>
          <a:prstGeom prst="rect">
            <a:avLst/>
          </a:prstGeom>
        </p:spPr>
        <p:txBody>
          <a:bodyPr wrap="none">
            <a:spAutoFit/>
          </a:bodyPr>
          <a:lstStyle/>
          <a:p>
            <a:r>
              <a:rPr lang="en-US" sz="2400" b="1" dirty="0">
                <a:solidFill>
                  <a:srgbClr val="000000"/>
                </a:solidFill>
                <a:latin typeface="Times New Roman" pitchFamily="18" charset="0"/>
                <a:ea typeface="Calibri" pitchFamily="34" charset="0"/>
                <a:cs typeface="Times New Roman" pitchFamily="18" charset="0"/>
              </a:rPr>
              <a:t> DEPARTMENT OF PHYSICS</a:t>
            </a:r>
            <a:endParaRPr lang="en-US" sz="2400" dirty="0"/>
          </a:p>
        </p:txBody>
      </p:sp>
      <p:graphicFrame>
        <p:nvGraphicFramePr>
          <p:cNvPr id="4" name="Table 3"/>
          <p:cNvGraphicFramePr>
            <a:graphicFrameLocks noGrp="1"/>
          </p:cNvGraphicFramePr>
          <p:nvPr>
            <p:extLst>
              <p:ext uri="{D42A27DB-BD31-4B8C-83A1-F6EECF244321}">
                <p14:modId xmlns="" xmlns:p14="http://schemas.microsoft.com/office/powerpoint/2010/main" val="403832315"/>
              </p:ext>
            </p:extLst>
          </p:nvPr>
        </p:nvGraphicFramePr>
        <p:xfrm>
          <a:off x="3445042" y="3787192"/>
          <a:ext cx="6838988" cy="2864143"/>
        </p:xfrm>
        <a:graphic>
          <a:graphicData uri="http://schemas.openxmlformats.org/drawingml/2006/table">
            <a:tbl>
              <a:tblPr>
                <a:tableStyleId>{3C2FFA5D-87B4-456A-9821-1D502468CF0F}</a:tableStyleId>
              </a:tblPr>
              <a:tblGrid>
                <a:gridCol w="2843175"/>
                <a:gridCol w="537898"/>
                <a:gridCol w="3457915"/>
              </a:tblGrid>
              <a:tr h="331315">
                <a:tc>
                  <a:txBody>
                    <a:bodyPr/>
                    <a:lstStyle/>
                    <a:p>
                      <a:pPr marL="0" marR="0" algn="l">
                        <a:lnSpc>
                          <a:spcPct val="120000"/>
                        </a:lnSpc>
                        <a:spcBef>
                          <a:spcPts val="0"/>
                        </a:spcBef>
                        <a:spcAft>
                          <a:spcPts val="0"/>
                        </a:spcAft>
                      </a:pPr>
                      <a:r>
                        <a:rPr lang="en-US" sz="1600" b="1" dirty="0"/>
                        <a:t>SEMESTER</a:t>
                      </a:r>
                      <a:endParaRPr lang="en-US" sz="1600" b="1" i="1" dirty="0">
                        <a:latin typeface="Calibri"/>
                        <a:ea typeface="Calibri"/>
                        <a:cs typeface="Times New Roman"/>
                      </a:endParaRPr>
                    </a:p>
                  </a:txBody>
                  <a:tcPr marL="68580" marR="68580" marT="0" marB="0"/>
                </a:tc>
                <a:tc>
                  <a:txBody>
                    <a:bodyPr/>
                    <a:lstStyle/>
                    <a:p>
                      <a:pPr marL="0" marR="0" algn="ctr">
                        <a:lnSpc>
                          <a:spcPct val="120000"/>
                        </a:lnSpc>
                        <a:spcBef>
                          <a:spcPts val="0"/>
                        </a:spcBef>
                        <a:spcAft>
                          <a:spcPts val="0"/>
                        </a:spcAft>
                      </a:pPr>
                      <a:r>
                        <a:rPr lang="en-US" sz="1600" b="1"/>
                        <a:t>:</a:t>
                      </a:r>
                      <a:endParaRPr lang="en-US" sz="1600" b="1" i="1">
                        <a:latin typeface="Calibri"/>
                        <a:ea typeface="Calibri"/>
                        <a:cs typeface="Times New Roman"/>
                      </a:endParaRPr>
                    </a:p>
                  </a:txBody>
                  <a:tcPr marL="68580" marR="68580" marT="0" marB="0"/>
                </a:tc>
                <a:tc>
                  <a:txBody>
                    <a:bodyPr/>
                    <a:lstStyle/>
                    <a:p>
                      <a:pPr marL="0" marR="0">
                        <a:lnSpc>
                          <a:spcPct val="120000"/>
                        </a:lnSpc>
                        <a:spcBef>
                          <a:spcPts val="0"/>
                        </a:spcBef>
                        <a:spcAft>
                          <a:spcPts val="0"/>
                        </a:spcAft>
                      </a:pPr>
                      <a:r>
                        <a:rPr lang="en-US" sz="1600" b="1" dirty="0" smtClean="0"/>
                        <a:t>II</a:t>
                      </a:r>
                      <a:endParaRPr lang="en-US" sz="1600" b="1" i="1" dirty="0">
                        <a:latin typeface="Calibri"/>
                        <a:ea typeface="Calibri"/>
                        <a:cs typeface="Times New Roman"/>
                      </a:endParaRPr>
                    </a:p>
                  </a:txBody>
                  <a:tcPr marL="68580" marR="68580" marT="0" marB="0"/>
                </a:tc>
              </a:tr>
              <a:tr h="388590">
                <a:tc>
                  <a:txBody>
                    <a:bodyPr/>
                    <a:lstStyle/>
                    <a:p>
                      <a:pPr marL="0" marR="0" algn="l">
                        <a:lnSpc>
                          <a:spcPct val="120000"/>
                        </a:lnSpc>
                        <a:spcBef>
                          <a:spcPts val="0"/>
                        </a:spcBef>
                        <a:spcAft>
                          <a:spcPts val="0"/>
                        </a:spcAft>
                      </a:pPr>
                      <a:r>
                        <a:rPr lang="en-US" sz="1600" b="1" dirty="0"/>
                        <a:t>CLASS</a:t>
                      </a:r>
                      <a:endParaRPr lang="en-US" sz="1600" b="1" i="1" dirty="0">
                        <a:latin typeface="Calibri"/>
                        <a:ea typeface="Calibri"/>
                        <a:cs typeface="Times New Roman"/>
                      </a:endParaRPr>
                    </a:p>
                  </a:txBody>
                  <a:tcPr marL="68580" marR="68580" marT="0" marB="0"/>
                </a:tc>
                <a:tc>
                  <a:txBody>
                    <a:bodyPr/>
                    <a:lstStyle/>
                    <a:p>
                      <a:pPr marL="0" marR="0" algn="ctr">
                        <a:lnSpc>
                          <a:spcPct val="120000"/>
                        </a:lnSpc>
                        <a:spcBef>
                          <a:spcPts val="0"/>
                        </a:spcBef>
                        <a:spcAft>
                          <a:spcPts val="0"/>
                        </a:spcAft>
                      </a:pPr>
                      <a:r>
                        <a:rPr lang="en-US" sz="1600" b="1" dirty="0"/>
                        <a:t>:</a:t>
                      </a:r>
                      <a:endParaRPr lang="en-US" sz="1600" b="1" i="1" dirty="0">
                        <a:latin typeface="Calibri"/>
                        <a:ea typeface="Calibri"/>
                        <a:cs typeface="Times New Roman"/>
                      </a:endParaRPr>
                    </a:p>
                  </a:txBody>
                  <a:tcPr marL="68580" marR="68580" marT="0" marB="0"/>
                </a:tc>
                <a:tc>
                  <a:txBody>
                    <a:bodyPr/>
                    <a:lstStyle/>
                    <a:p>
                      <a:pPr marL="0" marR="0">
                        <a:lnSpc>
                          <a:spcPct val="120000"/>
                        </a:lnSpc>
                        <a:spcBef>
                          <a:spcPts val="0"/>
                        </a:spcBef>
                        <a:spcAft>
                          <a:spcPts val="0"/>
                        </a:spcAft>
                      </a:pPr>
                      <a:r>
                        <a:rPr lang="en-US" sz="1600" b="1" smtClean="0"/>
                        <a:t>II</a:t>
                      </a:r>
                      <a:r>
                        <a:rPr lang="en-US" sz="1600" b="1" baseline="0" smtClean="0"/>
                        <a:t> </a:t>
                      </a:r>
                      <a:r>
                        <a:rPr lang="en-US" sz="1600" b="1" baseline="0" smtClean="0"/>
                        <a:t>M.Sc</a:t>
                      </a:r>
                      <a:r>
                        <a:rPr lang="en-US" sz="1600" b="1" baseline="0" dirty="0" smtClean="0"/>
                        <a:t>.,</a:t>
                      </a:r>
                      <a:r>
                        <a:rPr lang="en-US" sz="1600" b="1" dirty="0" smtClean="0"/>
                        <a:t> </a:t>
                      </a:r>
                      <a:r>
                        <a:rPr lang="en-US" sz="1600" b="1" dirty="0"/>
                        <a:t>PHYSICS</a:t>
                      </a:r>
                      <a:endParaRPr lang="en-US" sz="1600" b="1" i="1" dirty="0">
                        <a:latin typeface="Calibri"/>
                        <a:ea typeface="Calibri"/>
                        <a:cs typeface="Times New Roman"/>
                      </a:endParaRPr>
                    </a:p>
                  </a:txBody>
                  <a:tcPr marL="68580" marR="68580" marT="0" marB="0"/>
                </a:tc>
              </a:tr>
              <a:tr h="388590">
                <a:tc>
                  <a:txBody>
                    <a:bodyPr/>
                    <a:lstStyle/>
                    <a:p>
                      <a:pPr marL="0" marR="0" algn="l">
                        <a:lnSpc>
                          <a:spcPct val="120000"/>
                        </a:lnSpc>
                        <a:spcBef>
                          <a:spcPts val="0"/>
                        </a:spcBef>
                        <a:spcAft>
                          <a:spcPts val="0"/>
                        </a:spcAft>
                      </a:pPr>
                      <a:r>
                        <a:rPr lang="en-US" sz="1600" b="1" dirty="0"/>
                        <a:t>SUBJECT- INCHARGE</a:t>
                      </a:r>
                      <a:endParaRPr lang="en-US" sz="1600" b="1" i="1" dirty="0">
                        <a:latin typeface="Calibri"/>
                        <a:ea typeface="Calibri"/>
                        <a:cs typeface="Times New Roman"/>
                      </a:endParaRPr>
                    </a:p>
                  </a:txBody>
                  <a:tcPr marL="68580" marR="68580" marT="0" marB="0"/>
                </a:tc>
                <a:tc>
                  <a:txBody>
                    <a:bodyPr/>
                    <a:lstStyle/>
                    <a:p>
                      <a:pPr marL="0" marR="0" algn="ctr">
                        <a:lnSpc>
                          <a:spcPct val="120000"/>
                        </a:lnSpc>
                        <a:spcBef>
                          <a:spcPts val="0"/>
                        </a:spcBef>
                        <a:spcAft>
                          <a:spcPts val="0"/>
                        </a:spcAft>
                      </a:pPr>
                      <a:r>
                        <a:rPr lang="en-US" sz="1600" b="1" dirty="0"/>
                        <a:t>:</a:t>
                      </a:r>
                      <a:endParaRPr lang="en-US" sz="1600" b="1" i="1" dirty="0">
                        <a:latin typeface="Calibri"/>
                        <a:ea typeface="Calibri"/>
                        <a:cs typeface="Times New Roman"/>
                      </a:endParaRPr>
                    </a:p>
                  </a:txBody>
                  <a:tcPr marL="68580" marR="68580" marT="0" marB="0"/>
                </a:tc>
                <a:tc>
                  <a:txBody>
                    <a:bodyPr/>
                    <a:lstStyle/>
                    <a:p>
                      <a:pPr marL="0" marR="0">
                        <a:lnSpc>
                          <a:spcPct val="120000"/>
                        </a:lnSpc>
                        <a:spcBef>
                          <a:spcPts val="0"/>
                        </a:spcBef>
                        <a:spcAft>
                          <a:spcPts val="0"/>
                        </a:spcAft>
                      </a:pPr>
                      <a:r>
                        <a:rPr lang="en-US" sz="1600" b="1" dirty="0" smtClean="0"/>
                        <a:t>Ms</a:t>
                      </a:r>
                      <a:r>
                        <a:rPr lang="en-US" sz="1600" b="1" dirty="0"/>
                        <a:t>. </a:t>
                      </a:r>
                      <a:r>
                        <a:rPr lang="en-US" sz="1600" b="1" dirty="0" smtClean="0"/>
                        <a:t>A. BHARATHI</a:t>
                      </a:r>
                      <a:endParaRPr lang="en-US" sz="1600" b="1" i="1" dirty="0">
                        <a:latin typeface="Calibri"/>
                        <a:ea typeface="Calibri"/>
                        <a:cs typeface="Times New Roman"/>
                      </a:endParaRPr>
                    </a:p>
                  </a:txBody>
                  <a:tcPr marL="68580" marR="68580" marT="0" marB="0"/>
                </a:tc>
              </a:tr>
              <a:tr h="497746">
                <a:tc>
                  <a:txBody>
                    <a:bodyPr/>
                    <a:lstStyle/>
                    <a:p>
                      <a:pPr marL="0" marR="0" algn="l">
                        <a:lnSpc>
                          <a:spcPct val="120000"/>
                        </a:lnSpc>
                        <a:spcBef>
                          <a:spcPts val="0"/>
                        </a:spcBef>
                        <a:spcAft>
                          <a:spcPts val="0"/>
                        </a:spcAft>
                      </a:pPr>
                      <a:r>
                        <a:rPr lang="en-US" sz="1600" b="1" dirty="0"/>
                        <a:t>SUBJECT NAME</a:t>
                      </a:r>
                      <a:endParaRPr lang="en-US" sz="1600" b="1" i="1" dirty="0">
                        <a:latin typeface="Calibri"/>
                        <a:ea typeface="Calibri"/>
                        <a:cs typeface="Times New Roman"/>
                      </a:endParaRPr>
                    </a:p>
                  </a:txBody>
                  <a:tcPr marL="68580" marR="68580" marT="0" marB="0"/>
                </a:tc>
                <a:tc>
                  <a:txBody>
                    <a:bodyPr/>
                    <a:lstStyle/>
                    <a:p>
                      <a:pPr marL="0" marR="0" algn="ctr">
                        <a:lnSpc>
                          <a:spcPct val="120000"/>
                        </a:lnSpc>
                        <a:spcBef>
                          <a:spcPts val="0"/>
                        </a:spcBef>
                        <a:spcAft>
                          <a:spcPts val="0"/>
                        </a:spcAft>
                      </a:pPr>
                      <a:r>
                        <a:rPr lang="en-US" sz="1600" b="1" dirty="0"/>
                        <a:t>:</a:t>
                      </a:r>
                      <a:endParaRPr lang="en-US" sz="1600" b="1" i="1" dirty="0">
                        <a:latin typeface="Calibri"/>
                        <a:ea typeface="Calibri"/>
                        <a:cs typeface="Times New Roman"/>
                      </a:endParaRPr>
                    </a:p>
                  </a:txBody>
                  <a:tcPr marL="68580" marR="68580" marT="0" marB="0"/>
                </a:tc>
                <a:tc>
                  <a:txBody>
                    <a:bodyPr/>
                    <a:lstStyle/>
                    <a:p>
                      <a:pPr marL="0" marR="0">
                        <a:lnSpc>
                          <a:spcPct val="120000"/>
                        </a:lnSpc>
                        <a:spcBef>
                          <a:spcPts val="0"/>
                        </a:spcBef>
                        <a:spcAft>
                          <a:spcPts val="0"/>
                        </a:spcAft>
                      </a:pPr>
                      <a:r>
                        <a:rPr lang="en-US" sz="1600" b="1" i="1" dirty="0" smtClean="0">
                          <a:latin typeface="Calibri"/>
                          <a:ea typeface="Calibri"/>
                          <a:cs typeface="Times New Roman"/>
                        </a:rPr>
                        <a:t>MICROPROCESSOR AND MICROCONTROLLER</a:t>
                      </a:r>
                      <a:endParaRPr lang="en-US" sz="1600" b="1" i="1" dirty="0">
                        <a:latin typeface="Calibri"/>
                        <a:ea typeface="Calibri"/>
                        <a:cs typeface="Times New Roman"/>
                      </a:endParaRPr>
                    </a:p>
                  </a:txBody>
                  <a:tcPr marL="68580" marR="68580" marT="0" marB="0"/>
                </a:tc>
              </a:tr>
              <a:tr h="995492">
                <a:tc>
                  <a:txBody>
                    <a:bodyPr/>
                    <a:lstStyle/>
                    <a:p>
                      <a:pPr marL="0" marR="0" algn="l">
                        <a:lnSpc>
                          <a:spcPct val="120000"/>
                        </a:lnSpc>
                        <a:spcBef>
                          <a:spcPts val="0"/>
                        </a:spcBef>
                        <a:spcAft>
                          <a:spcPts val="0"/>
                        </a:spcAft>
                      </a:pPr>
                      <a:r>
                        <a:rPr lang="en-US" sz="1600" b="1" dirty="0"/>
                        <a:t>SUBJECT </a:t>
                      </a:r>
                      <a:r>
                        <a:rPr lang="en-US" sz="1600" b="1" dirty="0" smtClean="0"/>
                        <a:t>CODE</a:t>
                      </a:r>
                    </a:p>
                    <a:p>
                      <a:pPr marL="0" marR="0" algn="l">
                        <a:lnSpc>
                          <a:spcPct val="120000"/>
                        </a:lnSpc>
                        <a:spcBef>
                          <a:spcPts val="0"/>
                        </a:spcBef>
                        <a:spcAft>
                          <a:spcPts val="0"/>
                        </a:spcAft>
                      </a:pPr>
                      <a:r>
                        <a:rPr kumimoji="0" lang="en-US" sz="1600" b="1" u="none" strike="noStrike" cap="none" normalizeH="0" baseline="0" dirty="0" smtClean="0">
                          <a:ln>
                            <a:noFill/>
                          </a:ln>
                          <a:effectLst/>
                        </a:rPr>
                        <a:t> </a:t>
                      </a:r>
                    </a:p>
                    <a:p>
                      <a:pPr marL="0" marR="0" algn="l">
                        <a:lnSpc>
                          <a:spcPct val="120000"/>
                        </a:lnSpc>
                        <a:spcBef>
                          <a:spcPts val="0"/>
                        </a:spcBef>
                        <a:spcAft>
                          <a:spcPts val="0"/>
                        </a:spcAft>
                      </a:pPr>
                      <a:r>
                        <a:rPr kumimoji="0" lang="en-US" sz="1600" b="1" u="none" strike="noStrike" cap="none" normalizeH="0" baseline="0" dirty="0" smtClean="0">
                          <a:ln>
                            <a:noFill/>
                          </a:ln>
                          <a:effectLst/>
                        </a:rPr>
                        <a:t>TOPIC</a:t>
                      </a:r>
                      <a:endParaRPr lang="en-US" sz="1600" b="1" i="1" dirty="0">
                        <a:latin typeface="Calibri"/>
                        <a:ea typeface="Calibri"/>
                        <a:cs typeface="Times New Roman"/>
                      </a:endParaRPr>
                    </a:p>
                  </a:txBody>
                  <a:tcPr marL="68580" marR="68580" marT="0" marB="0"/>
                </a:tc>
                <a:tc>
                  <a:txBody>
                    <a:bodyPr/>
                    <a:lstStyle/>
                    <a:p>
                      <a:pPr marL="0" marR="0" algn="ctr">
                        <a:lnSpc>
                          <a:spcPct val="120000"/>
                        </a:lnSpc>
                        <a:spcBef>
                          <a:spcPts val="0"/>
                        </a:spcBef>
                        <a:spcAft>
                          <a:spcPts val="0"/>
                        </a:spcAft>
                      </a:pPr>
                      <a:r>
                        <a:rPr lang="en-US" sz="1600" b="1" dirty="0" smtClean="0"/>
                        <a:t>:</a:t>
                      </a:r>
                    </a:p>
                    <a:p>
                      <a:pPr marL="0" marR="0" algn="ctr">
                        <a:lnSpc>
                          <a:spcPct val="120000"/>
                        </a:lnSpc>
                        <a:spcBef>
                          <a:spcPts val="0"/>
                        </a:spcBef>
                        <a:spcAft>
                          <a:spcPts val="0"/>
                        </a:spcAft>
                      </a:pPr>
                      <a:endParaRPr lang="en-US" sz="1600" b="1" kern="1200" dirty="0" smtClean="0"/>
                    </a:p>
                    <a:p>
                      <a:pPr marL="0" marR="0" algn="ctr">
                        <a:lnSpc>
                          <a:spcPct val="120000"/>
                        </a:lnSpc>
                        <a:spcBef>
                          <a:spcPts val="0"/>
                        </a:spcBef>
                        <a:spcAft>
                          <a:spcPts val="0"/>
                        </a:spcAft>
                      </a:pPr>
                      <a:r>
                        <a:rPr lang="en-US" sz="1600" b="1" kern="1200" dirty="0" smtClean="0"/>
                        <a:t>:</a:t>
                      </a:r>
                      <a:endParaRPr lang="en-US" sz="1600" b="1" i="1" dirty="0">
                        <a:latin typeface="Calibri"/>
                        <a:ea typeface="Calibri"/>
                        <a:cs typeface="Times New Roman"/>
                      </a:endParaRPr>
                    </a:p>
                  </a:txBody>
                  <a:tcPr marL="68580" marR="68580" marT="0" marB="0"/>
                </a:tc>
                <a:tc>
                  <a:txBody>
                    <a:bodyPr/>
                    <a:lstStyle/>
                    <a:p>
                      <a:pPr marL="0" marR="0">
                        <a:lnSpc>
                          <a:spcPct val="120000"/>
                        </a:lnSpc>
                        <a:spcBef>
                          <a:spcPts val="0"/>
                        </a:spcBef>
                        <a:spcAft>
                          <a:spcPts val="0"/>
                        </a:spcAft>
                      </a:pPr>
                      <a:r>
                        <a:rPr lang="en-US" sz="1600" b="1" dirty="0" smtClean="0"/>
                        <a:t>P16PYE1</a:t>
                      </a:r>
                    </a:p>
                    <a:p>
                      <a:pPr marL="0" marR="0">
                        <a:lnSpc>
                          <a:spcPct val="120000"/>
                        </a:lnSpc>
                        <a:spcBef>
                          <a:spcPts val="0"/>
                        </a:spcBef>
                        <a:spcAft>
                          <a:spcPts val="0"/>
                        </a:spcAft>
                      </a:pPr>
                      <a:endParaRPr lang="en-US" sz="1600" b="1" dirty="0" smtClean="0"/>
                    </a:p>
                    <a:p>
                      <a:pPr marL="0" marR="0">
                        <a:lnSpc>
                          <a:spcPct val="120000"/>
                        </a:lnSpc>
                        <a:spcBef>
                          <a:spcPts val="0"/>
                        </a:spcBef>
                        <a:spcAft>
                          <a:spcPts val="0"/>
                        </a:spcAft>
                      </a:pPr>
                      <a:r>
                        <a:rPr kumimoji="0" lang="en-US" sz="1600" b="1" u="none" strike="noStrike" cap="none" normalizeH="0" baseline="0" dirty="0" smtClean="0">
                          <a:ln>
                            <a:noFill/>
                          </a:ln>
                          <a:effectLst/>
                        </a:rPr>
                        <a:t>8051 MICROCOTROLLER</a:t>
                      </a:r>
                      <a:endParaRPr lang="en-US" sz="1600" b="1" dirty="0" smtClean="0"/>
                    </a:p>
                    <a:p>
                      <a:pPr marL="0" marR="0">
                        <a:lnSpc>
                          <a:spcPct val="120000"/>
                        </a:lnSpc>
                        <a:spcBef>
                          <a:spcPts val="0"/>
                        </a:spcBef>
                        <a:spcAft>
                          <a:spcPts val="0"/>
                        </a:spcAft>
                      </a:pPr>
                      <a:endParaRPr lang="en-US" sz="1600" b="1" i="1" dirty="0">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10639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3050" y="979468"/>
            <a:ext cx="10096500" cy="5878532"/>
          </a:xfrm>
          <a:prstGeom prst="rect">
            <a:avLst/>
          </a:prstGeom>
          <a:noFill/>
        </p:spPr>
        <p:txBody>
          <a:bodyPr wrap="square" rtlCol="0">
            <a:spAutoFit/>
          </a:bodyPr>
          <a:lstStyle/>
          <a:p>
            <a:pPr algn="just">
              <a:buFont typeface="Arial" pitchFamily="34" charset="0"/>
              <a:buChar char="•"/>
            </a:pPr>
            <a:r>
              <a:rPr lang="en-US" sz="2400" dirty="0" smtClean="0">
                <a:latin typeface="Bahnschrift" pitchFamily="34" charset="0"/>
              </a:rPr>
              <a:t>The 8051 is an accumulator based microcontroller. Its registers are:  register A, PSW, register B, 8-bit stack pointer, 16-bit data pointer, program counter,  program address register, 16-bit timer registers for timer/counters, instruction register, control registers, RAM address register, serial data buffer, capture registers, special function registers etc.,</a:t>
            </a:r>
          </a:p>
          <a:p>
            <a:pPr algn="just">
              <a:buFont typeface="Arial" pitchFamily="34" charset="0"/>
              <a:buChar char="•"/>
            </a:pPr>
            <a:r>
              <a:rPr lang="en-US" sz="2400" b="1" dirty="0" smtClean="0">
                <a:latin typeface="Bahnschrift" pitchFamily="34" charset="0"/>
              </a:rPr>
              <a:t>Register B  </a:t>
            </a:r>
            <a:r>
              <a:rPr lang="en-US" sz="2400" dirty="0" smtClean="0">
                <a:latin typeface="Bahnschrift" pitchFamily="34" charset="0"/>
              </a:rPr>
              <a:t>is used during multiply and divide operations. </a:t>
            </a:r>
          </a:p>
          <a:p>
            <a:pPr algn="just">
              <a:buFont typeface="Arial" pitchFamily="34" charset="0"/>
              <a:buChar char="•"/>
            </a:pPr>
            <a:r>
              <a:rPr lang="en-US" sz="2400" b="1" dirty="0" smtClean="0">
                <a:latin typeface="Bahnschrift" pitchFamily="34" charset="0"/>
              </a:rPr>
              <a:t>Data pointer: </a:t>
            </a:r>
            <a:r>
              <a:rPr lang="en-US" sz="2400" dirty="0" smtClean="0">
                <a:latin typeface="Bahnschrift" pitchFamily="34" charset="0"/>
              </a:rPr>
              <a:t>It consists of DPH( a high byte) and DPL(a low byte). It holds 16- bit address. It can be used as a 16-bit register or a two independent 8-bit registers.</a:t>
            </a:r>
          </a:p>
          <a:p>
            <a:pPr algn="just">
              <a:buFont typeface="Arial" pitchFamily="34" charset="0"/>
              <a:buChar char="•"/>
            </a:pPr>
            <a:r>
              <a:rPr lang="en-US" sz="2400" b="1" dirty="0" smtClean="0">
                <a:latin typeface="Bahnschrift" pitchFamily="34" charset="0"/>
              </a:rPr>
              <a:t>Serial Data Buffer: </a:t>
            </a:r>
            <a:r>
              <a:rPr lang="en-US" sz="2400" dirty="0" smtClean="0">
                <a:latin typeface="Bahnschrift" pitchFamily="34" charset="0"/>
              </a:rPr>
              <a:t>It consists of two separate registers, a transmit buffer register and a receive buffer register.</a:t>
            </a:r>
          </a:p>
          <a:p>
            <a:pPr algn="just">
              <a:buFont typeface="Arial" pitchFamily="34" charset="0"/>
              <a:buChar char="•"/>
            </a:pPr>
            <a:r>
              <a:rPr lang="en-US" sz="2400" b="1" dirty="0" smtClean="0">
                <a:latin typeface="Bahnschrift" pitchFamily="34" charset="0"/>
              </a:rPr>
              <a:t>Timer Registers: </a:t>
            </a:r>
            <a:r>
              <a:rPr lang="en-US" sz="2400" dirty="0" smtClean="0">
                <a:latin typeface="Bahnschrift" pitchFamily="34" charset="0"/>
              </a:rPr>
              <a:t>(TL0,TH0), (TL1,TH1), and (TL2,TH2) are register pairs. These </a:t>
            </a:r>
            <a:r>
              <a:rPr lang="en-US" sz="2000" dirty="0" smtClean="0">
                <a:latin typeface="Bahnschrift" pitchFamily="34" charset="0"/>
              </a:rPr>
              <a:t>register pain are 16-bit counting registers for Timer/counter 0,1, and 2 respectively.</a:t>
            </a:r>
          </a:p>
          <a:p>
            <a:pPr>
              <a:buFont typeface="Arial" pitchFamily="34" charset="0"/>
              <a:buChar char="•"/>
            </a:pPr>
            <a:endParaRPr lang="en-US" sz="2000" b="1" dirty="0">
              <a:latin typeface="Bahnschrift" pitchFamily="34" charset="0"/>
            </a:endParaRPr>
          </a:p>
        </p:txBody>
      </p:sp>
      <p:sp>
        <p:nvSpPr>
          <p:cNvPr id="3" name="TextBox 2"/>
          <p:cNvSpPr txBox="1"/>
          <p:nvPr/>
        </p:nvSpPr>
        <p:spPr>
          <a:xfrm>
            <a:off x="1962150" y="0"/>
            <a:ext cx="6210300" cy="707886"/>
          </a:xfrm>
          <a:prstGeom prst="rect">
            <a:avLst/>
          </a:prstGeom>
          <a:noFill/>
        </p:spPr>
        <p:txBody>
          <a:bodyPr wrap="square" rtlCol="0">
            <a:spAutoFit/>
          </a:bodyPr>
          <a:lstStyle/>
          <a:p>
            <a:r>
              <a:rPr lang="en-US" sz="4000" i="1" dirty="0" smtClean="0">
                <a:solidFill>
                  <a:schemeClr val="accent1">
                    <a:lumMod val="75000"/>
                  </a:schemeClr>
                </a:solidFill>
                <a:effectLst>
                  <a:outerShdw blurRad="38100" dist="38100" dir="2700000" algn="tl">
                    <a:srgbClr val="000000">
                      <a:alpha val="43137"/>
                    </a:srgbClr>
                  </a:outerShdw>
                </a:effectLst>
                <a:latin typeface="Bahnschrift" pitchFamily="34" charset="0"/>
              </a:rPr>
              <a:t>REGISTERS: OF 8051</a:t>
            </a:r>
            <a:endParaRPr lang="en-US" sz="4000" i="1" dirty="0">
              <a:solidFill>
                <a:schemeClr val="accent1">
                  <a:lumMod val="75000"/>
                </a:schemeClr>
              </a:solidFill>
              <a:effectLst>
                <a:outerShdw blurRad="38100" dist="38100" dir="2700000" algn="tl">
                  <a:srgbClr val="000000">
                    <a:alpha val="43137"/>
                  </a:srgbClr>
                </a:outerShdw>
              </a:effectLst>
              <a:latin typeface="Bahnschrif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00" y="266700"/>
            <a:ext cx="10782300" cy="3539430"/>
          </a:xfrm>
          <a:prstGeom prst="rect">
            <a:avLst/>
          </a:prstGeom>
        </p:spPr>
        <p:txBody>
          <a:bodyPr wrap="square">
            <a:spAutoFit/>
          </a:bodyPr>
          <a:lstStyle/>
          <a:p>
            <a:pPr algn="just"/>
            <a:r>
              <a:rPr lang="en-US" sz="3200" b="1" dirty="0" smtClean="0">
                <a:latin typeface="Bahnschrift" pitchFamily="34" charset="0"/>
              </a:rPr>
              <a:t>Program Counter: </a:t>
            </a:r>
            <a:r>
              <a:rPr lang="en-US" sz="3200" dirty="0" smtClean="0">
                <a:latin typeface="Bahnschrift" pitchFamily="34" charset="0"/>
              </a:rPr>
              <a:t>The Intel 8051 microcontroller contains a 16-bit program counter (PC) register. It points to the  address of the next instruction of the program which is to be fetched and executed. It is automatically incremented after fetching an instruction. It keeps the track of memory addresses of the instructions in the program being executed. It is affected by JUMP and CALL instructions.</a:t>
            </a:r>
            <a:endParaRPr lang="en-US" sz="3200" dirty="0"/>
          </a:p>
        </p:txBody>
      </p:sp>
      <p:sp>
        <p:nvSpPr>
          <p:cNvPr id="3" name="Rectangle 2"/>
          <p:cNvSpPr/>
          <p:nvPr/>
        </p:nvSpPr>
        <p:spPr>
          <a:xfrm>
            <a:off x="1276350" y="3848100"/>
            <a:ext cx="10496550" cy="2554545"/>
          </a:xfrm>
          <a:prstGeom prst="rect">
            <a:avLst/>
          </a:prstGeom>
        </p:spPr>
        <p:txBody>
          <a:bodyPr wrap="square">
            <a:spAutoFit/>
          </a:bodyPr>
          <a:lstStyle/>
          <a:p>
            <a:pPr algn="just">
              <a:buFont typeface="Arial" pitchFamily="34" charset="0"/>
              <a:buChar char="•"/>
            </a:pPr>
            <a:r>
              <a:rPr lang="en-US" sz="3200" b="1" dirty="0" smtClean="0">
                <a:latin typeface="Bahnschrift" pitchFamily="34" charset="0"/>
              </a:rPr>
              <a:t>Stack pointer (SP):  </a:t>
            </a:r>
            <a:r>
              <a:rPr lang="en-US" sz="3200" dirty="0" smtClean="0">
                <a:latin typeface="Bahnschrift" pitchFamily="34" charset="0"/>
              </a:rPr>
              <a:t>Intel 8051 microcontroller contains an 8-bit stack pointer register. It is incremented before data  is stored during PUSH and CALL operations. It is decremented when POP or RET (Return) operation takes place. Any  area of on-chip RAM can be 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9050"/>
            <a:ext cx="10953750" cy="7294305"/>
          </a:xfrm>
          <a:prstGeom prst="rect">
            <a:avLst/>
          </a:prstGeom>
          <a:noFill/>
        </p:spPr>
        <p:txBody>
          <a:bodyPr wrap="square" rtlCol="0">
            <a:spAutoFit/>
          </a:bodyPr>
          <a:lstStyle/>
          <a:p>
            <a:pPr>
              <a:buFont typeface="Arial" pitchFamily="34" charset="0"/>
              <a:buChar char="•"/>
            </a:pPr>
            <a:r>
              <a:rPr lang="en-US" sz="2800" b="1" dirty="0" smtClean="0">
                <a:latin typeface="Bahnschrift" pitchFamily="34" charset="0"/>
              </a:rPr>
              <a:t>PSW (Program Status Word): </a:t>
            </a:r>
            <a:r>
              <a:rPr lang="en-US" sz="2800" dirty="0" smtClean="0">
                <a:latin typeface="Bahnschrift" pitchFamily="34" charset="0"/>
              </a:rPr>
              <a:t> PSW register contains program status information.  Its bits are indicated by PSW.0, PSW.1, PSW.2,…….., PSW.7</a:t>
            </a:r>
          </a:p>
          <a:p>
            <a:r>
              <a:rPr lang="en-US" sz="2800" dirty="0" smtClean="0">
                <a:latin typeface="Bahnschrift" pitchFamily="34" charset="0"/>
              </a:rPr>
              <a:t>7      6         5            4            3          2           1          0</a:t>
            </a:r>
          </a:p>
          <a:p>
            <a:r>
              <a:rPr lang="en-US" sz="2800" b="1" dirty="0" smtClean="0">
                <a:latin typeface="Bahnschrift" pitchFamily="34" charset="0"/>
              </a:rPr>
              <a:t>                                                                                                                                                                                                                                                                                </a:t>
            </a:r>
            <a:endParaRPr lang="en-US" sz="2800" dirty="0" smtClean="0">
              <a:latin typeface="Bahnschrift" pitchFamily="34" charset="0"/>
            </a:endParaRPr>
          </a:p>
          <a:p>
            <a:endParaRPr lang="en-US" sz="2800" b="1" dirty="0" smtClean="0">
              <a:latin typeface="Bahnschrift" pitchFamily="34" charset="0"/>
            </a:endParaRPr>
          </a:p>
          <a:p>
            <a:r>
              <a:rPr lang="en-US" sz="2800" b="1" dirty="0" smtClean="0">
                <a:latin typeface="Bahnschrift" pitchFamily="34" charset="0"/>
              </a:rPr>
              <a:t>Bit No. 0, PSW.0.   </a:t>
            </a:r>
            <a:r>
              <a:rPr lang="en-US" sz="2800" dirty="0" smtClean="0">
                <a:latin typeface="Bahnschrift" pitchFamily="34" charset="0"/>
              </a:rPr>
              <a:t>It is for parity status (Parity flag, P).</a:t>
            </a:r>
          </a:p>
          <a:p>
            <a:r>
              <a:rPr lang="en-US" sz="2800" b="1" dirty="0" smtClean="0">
                <a:latin typeface="Bahnschrift" pitchFamily="34" charset="0"/>
              </a:rPr>
              <a:t>Bit No. 1, PSW.1.    </a:t>
            </a:r>
            <a:r>
              <a:rPr lang="en-US" sz="2800" dirty="0" smtClean="0">
                <a:latin typeface="Bahnschrift" pitchFamily="34" charset="0"/>
              </a:rPr>
              <a:t>Reserved.</a:t>
            </a:r>
          </a:p>
          <a:p>
            <a:r>
              <a:rPr lang="en-US" sz="2800" b="1" dirty="0" smtClean="0">
                <a:latin typeface="Bahnschrift" pitchFamily="34" charset="0"/>
              </a:rPr>
              <a:t>Bit No. 2, PSW.2.   </a:t>
            </a:r>
            <a:r>
              <a:rPr lang="en-US" sz="2800" dirty="0" smtClean="0">
                <a:latin typeface="Bahnschrift" pitchFamily="34" charset="0"/>
              </a:rPr>
              <a:t>Overflow flag (OV).</a:t>
            </a:r>
            <a:r>
              <a:rPr lang="en-US" sz="2800" b="1" dirty="0" smtClean="0">
                <a:latin typeface="Bahnschrift" pitchFamily="34" charset="0"/>
              </a:rPr>
              <a:t>                                                                                                                                     </a:t>
            </a:r>
          </a:p>
          <a:p>
            <a:r>
              <a:rPr lang="en-US" sz="2800" b="1" dirty="0" smtClean="0">
                <a:latin typeface="Bahnschrift" pitchFamily="34" charset="0"/>
              </a:rPr>
              <a:t>Bit No. 3, PSW.3.   </a:t>
            </a:r>
            <a:r>
              <a:rPr lang="en-US" sz="2800" dirty="0" smtClean="0">
                <a:latin typeface="Bahnschrift" pitchFamily="34" charset="0"/>
              </a:rPr>
              <a:t>(RS0)</a:t>
            </a:r>
            <a:r>
              <a:rPr lang="en-US" sz="2800" b="1" dirty="0" smtClean="0">
                <a:latin typeface="Bahnschrift" pitchFamily="34" charset="0"/>
              </a:rPr>
              <a:t>                                                                                                                                    </a:t>
            </a:r>
          </a:p>
          <a:p>
            <a:r>
              <a:rPr lang="en-US" sz="2800" b="1" dirty="0" smtClean="0">
                <a:latin typeface="Bahnschrift" pitchFamily="34" charset="0"/>
              </a:rPr>
              <a:t>Bit No. 4, PSW.4.   </a:t>
            </a:r>
            <a:r>
              <a:rPr lang="en-US" sz="2800" dirty="0" smtClean="0">
                <a:latin typeface="Bahnschrift" pitchFamily="34" charset="0"/>
              </a:rPr>
              <a:t>(RS1)</a:t>
            </a:r>
            <a:r>
              <a:rPr lang="en-US" sz="2800" b="1" dirty="0" smtClean="0">
                <a:latin typeface="Bahnschrift" pitchFamily="34" charset="0"/>
              </a:rPr>
              <a:t>                                                                                                                             </a:t>
            </a:r>
          </a:p>
          <a:p>
            <a:r>
              <a:rPr lang="en-US" sz="2800" b="1" dirty="0" smtClean="0">
                <a:latin typeface="Bahnschrift" pitchFamily="34" charset="0"/>
              </a:rPr>
              <a:t>Bit No. 5, PSW.5.   </a:t>
            </a:r>
            <a:r>
              <a:rPr lang="en-US" sz="2800" dirty="0" smtClean="0">
                <a:latin typeface="Bahnschrift" pitchFamily="34" charset="0"/>
              </a:rPr>
              <a:t>It is Flag 0</a:t>
            </a:r>
            <a:r>
              <a:rPr lang="en-US" sz="2800" b="1" dirty="0" smtClean="0">
                <a:latin typeface="Bahnschrift" pitchFamily="34" charset="0"/>
              </a:rPr>
              <a:t> </a:t>
            </a:r>
            <a:r>
              <a:rPr lang="en-US" sz="2800" dirty="0" smtClean="0">
                <a:latin typeface="Bahnschrift" pitchFamily="34" charset="0"/>
              </a:rPr>
              <a:t>(F0) available to users for general purpose.</a:t>
            </a:r>
          </a:p>
          <a:p>
            <a:r>
              <a:rPr lang="en-US" sz="2800" b="1" dirty="0" smtClean="0">
                <a:latin typeface="Bahnschrift" pitchFamily="34" charset="0"/>
              </a:rPr>
              <a:t>Bit No. 6, PSW.6.   </a:t>
            </a:r>
            <a:r>
              <a:rPr lang="en-US" sz="2800" dirty="0" smtClean="0">
                <a:latin typeface="Bahnschrift" pitchFamily="34" charset="0"/>
              </a:rPr>
              <a:t>It is auxiliary carry flag (AC).</a:t>
            </a:r>
            <a:r>
              <a:rPr lang="en-US" sz="2800" b="1" dirty="0" smtClean="0">
                <a:latin typeface="Bahnschrift" pitchFamily="34" charset="0"/>
              </a:rPr>
              <a:t>                                                                                                                                  </a:t>
            </a:r>
          </a:p>
          <a:p>
            <a:r>
              <a:rPr lang="en-US" sz="2800" b="1" dirty="0" smtClean="0">
                <a:latin typeface="Bahnschrift" pitchFamily="34" charset="0"/>
              </a:rPr>
              <a:t>Bit No. 7, PSW.7.   </a:t>
            </a:r>
            <a:r>
              <a:rPr lang="en-US" sz="2800" dirty="0" smtClean="0">
                <a:latin typeface="Bahnschrift" pitchFamily="34" charset="0"/>
              </a:rPr>
              <a:t>It is carry flag (CY).</a:t>
            </a:r>
            <a:r>
              <a:rPr lang="en-US" sz="2800" b="1" dirty="0" smtClean="0">
                <a:latin typeface="Bahnschrift" pitchFamily="34" charset="0"/>
              </a:rPr>
              <a:t>                                                                                                                                                                                                                                                                                                                                                                                                  </a:t>
            </a:r>
          </a:p>
          <a:p>
            <a:r>
              <a:rPr lang="en-US" sz="2800" b="1" dirty="0" smtClean="0">
                <a:latin typeface="Bahnschrift" pitchFamily="34" charset="0"/>
              </a:rPr>
              <a:t>                                                                                      </a:t>
            </a:r>
            <a:r>
              <a:rPr lang="en-US" sz="2000" b="1" dirty="0" smtClean="0">
                <a:latin typeface="Bahnschrift" pitchFamily="34" charset="0"/>
              </a:rPr>
              <a:t>                                             </a:t>
            </a:r>
          </a:p>
          <a:p>
            <a:r>
              <a:rPr lang="en-US" sz="2000" b="1" dirty="0" smtClean="0">
                <a:latin typeface="Bahnschrift" pitchFamily="34" charset="0"/>
              </a:rPr>
              <a:t>                                                                                                                                </a:t>
            </a:r>
            <a:endParaRPr lang="en-US" sz="2000" b="1" dirty="0">
              <a:latin typeface="Bahnschrift" pitchFamily="34" charset="0"/>
            </a:endParaRPr>
          </a:p>
        </p:txBody>
      </p:sp>
      <p:graphicFrame>
        <p:nvGraphicFramePr>
          <p:cNvPr id="3" name="Table 2"/>
          <p:cNvGraphicFramePr>
            <a:graphicFrameLocks noGrp="1"/>
          </p:cNvGraphicFramePr>
          <p:nvPr/>
        </p:nvGraphicFramePr>
        <p:xfrm>
          <a:off x="1060450" y="1824566"/>
          <a:ext cx="8845553" cy="370840"/>
        </p:xfrm>
        <a:graphic>
          <a:graphicData uri="http://schemas.openxmlformats.org/drawingml/2006/table">
            <a:tbl>
              <a:tblPr firstRow="1" bandRow="1">
                <a:tableStyleId>{2D5ABB26-0587-4C30-8999-92F81FD0307C}</a:tableStyleId>
              </a:tblPr>
              <a:tblGrid>
                <a:gridCol w="768350"/>
                <a:gridCol w="1055181"/>
                <a:gridCol w="1170337"/>
                <a:gridCol w="1170337"/>
                <a:gridCol w="1170337"/>
                <a:gridCol w="1170337"/>
                <a:gridCol w="1170337"/>
                <a:gridCol w="1170337"/>
              </a:tblGrid>
              <a:tr h="370840">
                <a:tc>
                  <a:txBody>
                    <a:bodyPr/>
                    <a:lstStyle/>
                    <a:p>
                      <a:pPr algn="ctr"/>
                      <a:r>
                        <a:rPr lang="en-US" b="1" dirty="0" smtClean="0"/>
                        <a:t>CY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AC</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F0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RS1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RSO</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OV</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    </a:t>
                      </a:r>
                      <a:r>
                        <a:rPr lang="en-US" b="1" baseline="0"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P</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Arrow Connector 6"/>
          <p:cNvCxnSpPr/>
          <p:nvPr/>
        </p:nvCxnSpPr>
        <p:spPr>
          <a:xfrm rot="10800000">
            <a:off x="9791700" y="1543050"/>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10153650" y="2038350"/>
            <a:ext cx="4191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06100" y="1828800"/>
            <a:ext cx="1466850" cy="646331"/>
          </a:xfrm>
          <a:prstGeom prst="rect">
            <a:avLst/>
          </a:prstGeom>
          <a:noFill/>
        </p:spPr>
        <p:txBody>
          <a:bodyPr wrap="square" rtlCol="0">
            <a:spAutoFit/>
          </a:bodyPr>
          <a:lstStyle/>
          <a:p>
            <a:r>
              <a:rPr lang="en-US" b="1" dirty="0" smtClean="0"/>
              <a:t>Status information</a:t>
            </a:r>
            <a:endParaRPr lang="en-US" b="1" dirty="0"/>
          </a:p>
        </p:txBody>
      </p:sp>
      <p:sp>
        <p:nvSpPr>
          <p:cNvPr id="17" name="TextBox 16"/>
          <p:cNvSpPr txBox="1"/>
          <p:nvPr/>
        </p:nvSpPr>
        <p:spPr>
          <a:xfrm>
            <a:off x="10496550" y="1371600"/>
            <a:ext cx="876300" cy="369332"/>
          </a:xfrm>
          <a:prstGeom prst="rect">
            <a:avLst/>
          </a:prstGeom>
          <a:noFill/>
        </p:spPr>
        <p:txBody>
          <a:bodyPr wrap="square" rtlCol="0">
            <a:spAutoFit/>
          </a:bodyPr>
          <a:lstStyle/>
          <a:p>
            <a:r>
              <a:rPr lang="en-US" b="1" dirty="0" smtClean="0"/>
              <a:t>Bit No</a:t>
            </a:r>
            <a:endParaRPr lang="en-US" dirty="0"/>
          </a:p>
        </p:txBody>
      </p:sp>
      <p:sp>
        <p:nvSpPr>
          <p:cNvPr id="18" name="Right Brace 17"/>
          <p:cNvSpPr/>
          <p:nvPr/>
        </p:nvSpPr>
        <p:spPr>
          <a:xfrm>
            <a:off x="5486400" y="4095750"/>
            <a:ext cx="3810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6667500" y="-1143000"/>
            <a:ext cx="184731" cy="369332"/>
          </a:xfrm>
          <a:prstGeom prst="rect">
            <a:avLst/>
          </a:prstGeom>
          <a:noFill/>
        </p:spPr>
        <p:txBody>
          <a:bodyPr wrap="none" rtlCol="0">
            <a:spAutoFit/>
          </a:bodyPr>
          <a:lstStyle/>
          <a:p>
            <a:endParaRPr lang="en-US" dirty="0"/>
          </a:p>
        </p:txBody>
      </p:sp>
      <p:sp>
        <p:nvSpPr>
          <p:cNvPr id="20" name="TextBox 19"/>
          <p:cNvSpPr txBox="1"/>
          <p:nvPr/>
        </p:nvSpPr>
        <p:spPr>
          <a:xfrm>
            <a:off x="6019800" y="4095750"/>
            <a:ext cx="5810250" cy="400110"/>
          </a:xfrm>
          <a:prstGeom prst="rect">
            <a:avLst/>
          </a:prstGeom>
          <a:noFill/>
        </p:spPr>
        <p:txBody>
          <a:bodyPr wrap="square" rtlCol="0">
            <a:spAutoFit/>
          </a:bodyPr>
          <a:lstStyle/>
          <a:p>
            <a:r>
              <a:rPr lang="en-US" sz="2000" b="1" dirty="0" smtClean="0"/>
              <a:t>These bits are to select working register bank</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B58A536-8F3F-4739-AAF8-7F64A6E9305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3824"/>
          <a:stretch/>
        </p:blipFill>
        <p:spPr>
          <a:xfrm>
            <a:off x="1428750" y="0"/>
            <a:ext cx="10534650" cy="6381750"/>
          </a:xfrm>
          <a:prstGeom prst="rect">
            <a:avLst/>
          </a:prstGeom>
          <a:ln>
            <a:noFill/>
          </a:ln>
          <a:effectLst>
            <a:softEdge rad="112500"/>
          </a:effectLst>
        </p:spPr>
      </p:pic>
    </p:spTree>
    <p:extLst>
      <p:ext uri="{BB962C8B-B14F-4D97-AF65-F5344CB8AC3E}">
        <p14:creationId xmlns="" xmlns:p14="http://schemas.microsoft.com/office/powerpoint/2010/main" val="14096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D139A1E-F75C-4F11-BEC3-1F18B6D4EDD9}"/>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2584"/>
          <a:stretch/>
        </p:blipFill>
        <p:spPr>
          <a:xfrm>
            <a:off x="895350" y="0"/>
            <a:ext cx="10172700" cy="6857999"/>
          </a:xfrm>
          <a:prstGeom prst="rect">
            <a:avLst/>
          </a:prstGeom>
          <a:ln>
            <a:noFill/>
          </a:ln>
          <a:effectLst>
            <a:softEdge rad="112500"/>
          </a:effectLst>
        </p:spPr>
      </p:pic>
    </p:spTree>
    <p:extLst>
      <p:ext uri="{BB962C8B-B14F-4D97-AF65-F5344CB8AC3E}">
        <p14:creationId xmlns="" xmlns:p14="http://schemas.microsoft.com/office/powerpoint/2010/main" val="27805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15C1A9C-5598-4D98-BFBE-E12B3ECF2F93}"/>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4514"/>
          <a:stretch/>
        </p:blipFill>
        <p:spPr>
          <a:xfrm>
            <a:off x="1466850" y="0"/>
            <a:ext cx="9620250" cy="6857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68D7B13-CF0E-45D0-8666-288295D8D419}"/>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2722"/>
          <a:stretch/>
        </p:blipFill>
        <p:spPr>
          <a:xfrm>
            <a:off x="1333500" y="0"/>
            <a:ext cx="10077449"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DDADC00-71FC-4D1F-B6AD-62C10FC8EDFD}"/>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300650" y="400050"/>
            <a:ext cx="5286375" cy="5067300"/>
          </a:xfrm>
          <a:prstGeom prst="rect">
            <a:avLst/>
          </a:prstGeom>
          <a:ln>
            <a:noFill/>
          </a:ln>
          <a:effectLst>
            <a:softEdge rad="112500"/>
          </a:effectLst>
        </p:spPr>
      </p:pic>
      <p:pic>
        <p:nvPicPr>
          <p:cNvPr id="6" name="Picture 5">
            <a:extLst>
              <a:ext uri="{FF2B5EF4-FFF2-40B4-BE49-F238E27FC236}">
                <a16:creationId xmlns="" xmlns:a16="http://schemas.microsoft.com/office/drawing/2014/main" id="{45485821-962C-4F3D-84C6-ACA9658FE6C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6905626" y="1219200"/>
            <a:ext cx="5286374" cy="5314950"/>
          </a:xfrm>
          <a:prstGeom prst="rect">
            <a:avLst/>
          </a:prstGeom>
          <a:ln>
            <a:noFill/>
          </a:ln>
          <a:effectLst>
            <a:softEdge rad="112500"/>
          </a:effectLst>
        </p:spPr>
      </p:pic>
    </p:spTree>
    <p:extLst>
      <p:ext uri="{BB962C8B-B14F-4D97-AF65-F5344CB8AC3E}">
        <p14:creationId xmlns="" xmlns:p14="http://schemas.microsoft.com/office/powerpoint/2010/main" val="3919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9F569E7-D53D-4D47-B00D-6C1DF6B1BE5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123950" y="754856"/>
            <a:ext cx="10058399" cy="5348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31062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806799A-2634-44B8-BE9C-9583A2049F9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33500" y="955666"/>
            <a:ext cx="9658350" cy="2766411"/>
          </a:xfrm>
          <a:prstGeom prst="rect">
            <a:avLst/>
          </a:prstGeom>
          <a:ln>
            <a:noFill/>
          </a:ln>
          <a:effectLst>
            <a:softEdge rad="112500"/>
          </a:effectLst>
        </p:spPr>
      </p:pic>
      <p:sp>
        <p:nvSpPr>
          <p:cNvPr id="6" name="Rectangle 5">
            <a:extLst>
              <a:ext uri="{FF2B5EF4-FFF2-40B4-BE49-F238E27FC236}">
                <a16:creationId xmlns="" xmlns:a16="http://schemas.microsoft.com/office/drawing/2014/main" id="{41452BEC-FA56-4CAA-B17E-EEE9019C7B68}"/>
              </a:ext>
            </a:extLst>
          </p:cNvPr>
          <p:cNvSpPr/>
          <p:nvPr/>
        </p:nvSpPr>
        <p:spPr>
          <a:xfrm>
            <a:off x="3276600" y="4262804"/>
            <a:ext cx="5894769" cy="1569660"/>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Math" panose="02040503050406030204" pitchFamily="18" charset="0"/>
                <a:ea typeface="Cambria Math" panose="02040503050406030204" pitchFamily="18" charset="0"/>
                <a:cs typeface="Arabic Typesetting" panose="020B0604020202020204" pitchFamily="66" charset="-78"/>
              </a:rPr>
              <a:t>MICROCONTROLLER</a:t>
            </a:r>
          </a:p>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mbria Math" panose="02040503050406030204" pitchFamily="18" charset="0"/>
                <a:ea typeface="Cambria Math" panose="02040503050406030204" pitchFamily="18" charset="0"/>
                <a:cs typeface="Arabic Typesetting" panose="020B0604020202020204" pitchFamily="66" charset="-78"/>
              </a:rPr>
              <a:t>8051</a:t>
            </a:r>
          </a:p>
        </p:txBody>
      </p:sp>
    </p:spTree>
    <p:extLst>
      <p:ext uri="{BB962C8B-B14F-4D97-AF65-F5344CB8AC3E}">
        <p14:creationId xmlns="" xmlns:p14="http://schemas.microsoft.com/office/powerpoint/2010/main" val="23918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F101C9B-5586-4B38-9E65-BF47C95DD6B8}"/>
              </a:ext>
            </a:extLst>
          </p:cNvPr>
          <p:cNvSpPr txBox="1"/>
          <p:nvPr/>
        </p:nvSpPr>
        <p:spPr>
          <a:xfrm>
            <a:off x="647700" y="1047750"/>
            <a:ext cx="11315700" cy="5509200"/>
          </a:xfrm>
          <a:prstGeom prst="rect">
            <a:avLst/>
          </a:prstGeom>
          <a:noFill/>
        </p:spPr>
        <p:txBody>
          <a:bodyPr wrap="square" rtlCol="0">
            <a:spAutoFit/>
          </a:bodyPr>
          <a:lstStyle/>
          <a:p>
            <a:pPr marL="285750" indent="-285750" algn="just">
              <a:buFont typeface="Arial" panose="020B0604020202020204" pitchFamily="34" charset="0"/>
              <a:buChar char="•"/>
            </a:pPr>
            <a:r>
              <a:rPr lang="en-IN" sz="2400" dirty="0">
                <a:latin typeface="Bahnschrift" panose="020B0502040204020203" pitchFamily="34" charset="0"/>
              </a:rPr>
              <a:t>A single chip computer or a CPU with all the peripherals like RAM,ROM,I/O, Timers, ADCs, etc on the same chips.</a:t>
            </a:r>
          </a:p>
          <a:p>
            <a:pPr algn="just"/>
            <a:endParaRPr lang="en-IN" sz="2400" dirty="0">
              <a:latin typeface="Bahnschrift" panose="020B0502040204020203" pitchFamily="34" charset="0"/>
            </a:endParaRPr>
          </a:p>
          <a:p>
            <a:pPr marL="342900" indent="-342900" algn="just">
              <a:buFont typeface="Arial" panose="020B0604020202020204" pitchFamily="34" charset="0"/>
              <a:buChar char="•"/>
            </a:pPr>
            <a:r>
              <a:rPr lang="en-IN" sz="2400" dirty="0">
                <a:latin typeface="Bahnschrift" panose="020B0502040204020203" pitchFamily="34" charset="0"/>
              </a:rPr>
              <a:t>A Microcontroller is meant to be more self- contained and independent, and functions ads a tiny, dedicated </a:t>
            </a:r>
            <a:r>
              <a:rPr lang="en-IN" sz="2400" dirty="0" smtClean="0">
                <a:latin typeface="Bahnschrift" panose="020B0502040204020203" pitchFamily="34" charset="0"/>
              </a:rPr>
              <a:t>computer.</a:t>
            </a:r>
          </a:p>
          <a:p>
            <a:pPr marL="342900" indent="-342900" algn="just">
              <a:buFont typeface="Arial" panose="020B0604020202020204" pitchFamily="34" charset="0"/>
              <a:buChar char="•"/>
            </a:pPr>
            <a:r>
              <a:rPr lang="en-GB" sz="2400" dirty="0" smtClean="0">
                <a:latin typeface="Bahnschrift" pitchFamily="34" charset="0"/>
              </a:rPr>
              <a:t>Originally, 8051 Microcontrollers were developed using N-MOS Technology but the use of battery powered devices and their low power consumption lead to usage of CMOS Technology (which is famous for its low power consumption).</a:t>
            </a:r>
          </a:p>
          <a:p>
            <a:pPr marL="342900" indent="-342900" algn="just">
              <a:buFont typeface="Arial" panose="020B0604020202020204" pitchFamily="34" charset="0"/>
              <a:buChar char="•"/>
            </a:pPr>
            <a:r>
              <a:rPr lang="en-GB" sz="2400" dirty="0" smtClean="0">
                <a:latin typeface="Bahnschrift" pitchFamily="34" charset="0"/>
              </a:rPr>
              <a:t>Majority of the modern 8051 Microcontrollers are Silicon IP Cores (Intellectual Property Cores) but discrete 8051 Microcontroller IC’s are also available. Because of their low power consumption, smaller size and simple architecture, 8051 IP Cores are used in FPGAs (Field Programmable Gate Array) and </a:t>
            </a:r>
            <a:r>
              <a:rPr lang="en-GB" sz="2400" dirty="0" err="1" smtClean="0">
                <a:latin typeface="Bahnschrift" pitchFamily="34" charset="0"/>
              </a:rPr>
              <a:t>SoCs</a:t>
            </a:r>
            <a:r>
              <a:rPr lang="en-GB" sz="2400" dirty="0" smtClean="0">
                <a:latin typeface="Bahnschrift" pitchFamily="34" charset="0"/>
              </a:rPr>
              <a:t> (System on Chip) instead of Advanced ARM Architecture based MCUs.</a:t>
            </a:r>
          </a:p>
          <a:p>
            <a:pPr marL="342900" indent="-342900" algn="ctr">
              <a:buFont typeface="Arial" panose="020B0604020202020204" pitchFamily="34" charset="0"/>
              <a:buChar char="•"/>
            </a:pPr>
            <a:endParaRPr lang="en-IN" sz="2000" dirty="0" smtClean="0">
              <a:latin typeface="Bahnschrift" panose="020B0502040204020203" pitchFamily="34" charset="0"/>
            </a:endParaRPr>
          </a:p>
          <a:p>
            <a:pPr marL="342900" indent="-342900" algn="ctr">
              <a:buFont typeface="Arial" panose="020B0604020202020204" pitchFamily="34" charset="0"/>
              <a:buChar char="•"/>
            </a:pPr>
            <a:endParaRPr lang="en-IN" sz="2000" dirty="0">
              <a:latin typeface="Bahnschrift" panose="020B0502040204020203" pitchFamily="34" charset="0"/>
            </a:endParaRPr>
          </a:p>
        </p:txBody>
      </p:sp>
      <p:sp>
        <p:nvSpPr>
          <p:cNvPr id="3" name="TextBox 2">
            <a:extLst>
              <a:ext uri="{FF2B5EF4-FFF2-40B4-BE49-F238E27FC236}">
                <a16:creationId xmlns="" xmlns:a16="http://schemas.microsoft.com/office/drawing/2014/main" id="{C2C15B7E-6F41-4641-85F7-B8E3ED5BEB0D}"/>
              </a:ext>
            </a:extLst>
          </p:cNvPr>
          <p:cNvSpPr txBox="1"/>
          <p:nvPr/>
        </p:nvSpPr>
        <p:spPr>
          <a:xfrm>
            <a:off x="4006362" y="168227"/>
            <a:ext cx="5042388" cy="830997"/>
          </a:xfrm>
          <a:prstGeom prst="rect">
            <a:avLst/>
          </a:prstGeom>
          <a:noFill/>
        </p:spPr>
        <p:txBody>
          <a:bodyPr wrap="square" rtlCol="0">
            <a:spAutoFit/>
          </a:bodyPr>
          <a:lstStyle/>
          <a:p>
            <a:pPr algn="ctr"/>
            <a:r>
              <a:rPr lang="en-IN" sz="4800" b="1" i="1" u="sng" dirty="0">
                <a:solidFill>
                  <a:schemeClr val="accent1">
                    <a:lumMod val="75000"/>
                  </a:schemeClr>
                </a:solidFill>
                <a:latin typeface="Bahnschrift" panose="020B0502040204020203" pitchFamily="34" charset="0"/>
              </a:rPr>
              <a:t>INTRODUCTION</a:t>
            </a:r>
          </a:p>
        </p:txBody>
      </p:sp>
    </p:spTree>
    <p:extLst>
      <p:ext uri="{BB962C8B-B14F-4D97-AF65-F5344CB8AC3E}">
        <p14:creationId xmlns="" xmlns:p14="http://schemas.microsoft.com/office/powerpoint/2010/main" val="30189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AC92151-B6FB-4CB8-AF39-C278BFB97FF8}"/>
              </a:ext>
            </a:extLst>
          </p:cNvPr>
          <p:cNvSpPr txBox="1"/>
          <p:nvPr/>
        </p:nvSpPr>
        <p:spPr>
          <a:xfrm>
            <a:off x="2952750" y="723900"/>
            <a:ext cx="7600950" cy="1015663"/>
          </a:xfrm>
          <a:prstGeom prst="rect">
            <a:avLst/>
          </a:prstGeom>
          <a:noFill/>
        </p:spPr>
        <p:txBody>
          <a:bodyPr wrap="square" rtlCol="0">
            <a:spAutoFit/>
          </a:bodyPr>
          <a:lstStyle/>
          <a:p>
            <a:r>
              <a:rPr lang="en-IN" sz="6000" b="1" i="1" u="sng" dirty="0">
                <a:solidFill>
                  <a:srgbClr val="FF0000"/>
                </a:solidFill>
                <a:latin typeface="Bahnschrift" panose="020B0502040204020203" pitchFamily="34" charset="0"/>
              </a:rPr>
              <a:t>FEATURES OF 8051 </a:t>
            </a:r>
          </a:p>
        </p:txBody>
      </p:sp>
      <p:sp>
        <p:nvSpPr>
          <p:cNvPr id="3" name="TextBox 2">
            <a:extLst>
              <a:ext uri="{FF2B5EF4-FFF2-40B4-BE49-F238E27FC236}">
                <a16:creationId xmlns="" xmlns:a16="http://schemas.microsoft.com/office/drawing/2014/main" id="{7FF87FBE-8300-4791-A533-CCDEF570B293}"/>
              </a:ext>
            </a:extLst>
          </p:cNvPr>
          <p:cNvSpPr txBox="1"/>
          <p:nvPr/>
        </p:nvSpPr>
        <p:spPr>
          <a:xfrm>
            <a:off x="819150" y="1885950"/>
            <a:ext cx="9944099" cy="4031873"/>
          </a:xfrm>
          <a:prstGeom prst="rect">
            <a:avLst/>
          </a:prstGeom>
          <a:noFill/>
        </p:spPr>
        <p:txBody>
          <a:bodyPr wrap="square" rtlCol="0">
            <a:spAutoFit/>
          </a:bodyPr>
          <a:lstStyle/>
          <a:p>
            <a:pPr marL="285750" indent="-285750">
              <a:buFont typeface="Arial" panose="020B0604020202020204" pitchFamily="34" charset="0"/>
              <a:buChar char="•"/>
            </a:pPr>
            <a:r>
              <a:rPr lang="en-IN" sz="3200" b="1" i="1" dirty="0"/>
              <a:t>Useful for small computing tasks.</a:t>
            </a:r>
          </a:p>
          <a:p>
            <a:pPr marL="285750" indent="-285750">
              <a:buFont typeface="Arial" panose="020B0604020202020204" pitchFamily="34" charset="0"/>
              <a:buChar char="•"/>
            </a:pPr>
            <a:r>
              <a:rPr lang="en-IN" sz="3200" b="1" i="1" dirty="0"/>
              <a:t>Adequate for many control and monitoring application.</a:t>
            </a:r>
          </a:p>
          <a:p>
            <a:pPr marL="285750" indent="-285750">
              <a:buFont typeface="Arial" panose="020B0604020202020204" pitchFamily="34" charset="0"/>
              <a:buChar char="•"/>
            </a:pPr>
            <a:r>
              <a:rPr lang="en-IN" sz="3200" b="1" i="1" dirty="0"/>
              <a:t>Packaging (RAM, ROM, Timers on chip).</a:t>
            </a:r>
          </a:p>
          <a:p>
            <a:pPr marL="285750" indent="-285750">
              <a:buFont typeface="Arial" panose="020B0604020202020204" pitchFamily="34" charset="0"/>
              <a:buChar char="•"/>
            </a:pPr>
            <a:r>
              <a:rPr lang="en-IN" sz="3200" b="1" i="1" dirty="0"/>
              <a:t>Less power consumption.</a:t>
            </a:r>
          </a:p>
          <a:p>
            <a:pPr marL="285750" indent="-285750">
              <a:buFont typeface="Arial" panose="020B0604020202020204" pitchFamily="34" charset="0"/>
              <a:buChar char="•"/>
            </a:pPr>
            <a:r>
              <a:rPr lang="en-IN" sz="3200" b="1" i="1" dirty="0"/>
              <a:t>Easily upgradable.</a:t>
            </a:r>
          </a:p>
          <a:p>
            <a:pPr marL="285750" indent="-285750">
              <a:buFont typeface="Arial" panose="020B0604020202020204" pitchFamily="34" charset="0"/>
              <a:buChar char="•"/>
            </a:pPr>
            <a:r>
              <a:rPr lang="en-IN" sz="3200" b="1" i="1" dirty="0"/>
              <a:t>Availability of tools of microcontroller such as proteus (simulator) and </a:t>
            </a:r>
            <a:r>
              <a:rPr lang="en-IN" sz="3200" b="1" i="1" dirty="0" err="1"/>
              <a:t>keil</a:t>
            </a:r>
            <a:r>
              <a:rPr lang="en-IN" sz="3200" b="1" i="1" dirty="0"/>
              <a:t> (</a:t>
            </a:r>
            <a:r>
              <a:rPr lang="en-IN" sz="3200" b="1" i="1" dirty="0" smtClean="0"/>
              <a:t>compiler</a:t>
            </a:r>
            <a:r>
              <a:rPr lang="en-IN" sz="3200" b="1" i="1" dirty="0"/>
              <a:t>).</a:t>
            </a:r>
          </a:p>
        </p:txBody>
      </p:sp>
    </p:spTree>
    <p:extLst>
      <p:ext uri="{BB962C8B-B14F-4D97-AF65-F5344CB8AC3E}">
        <p14:creationId xmlns="" xmlns:p14="http://schemas.microsoft.com/office/powerpoint/2010/main" val="20932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2000"/>
                                        <p:tgtEl>
                                          <p:spTgt spid="3">
                                            <p:txEl>
                                              <p:pRg st="1" end="1"/>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out)">
                                      <p:cBhvr>
                                        <p:cTn id="18" dur="2000"/>
                                        <p:tgtEl>
                                          <p:spTgt spid="3">
                                            <p:txEl>
                                              <p:pRg st="2" end="2"/>
                                            </p:txEl>
                                          </p:spTgt>
                                        </p:tgtEl>
                                      </p:cBhvr>
                                    </p:animEffect>
                                  </p:childTnLst>
                                </p:cTn>
                              </p:par>
                              <p:par>
                                <p:cTn id="19" presetID="6" presetClass="entr" presetSubtype="3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out)">
                                      <p:cBhvr>
                                        <p:cTn id="21" dur="2000"/>
                                        <p:tgtEl>
                                          <p:spTgt spid="3">
                                            <p:txEl>
                                              <p:pRg st="3" end="3"/>
                                            </p:txEl>
                                          </p:spTgt>
                                        </p:tgtEl>
                                      </p:cBhvr>
                                    </p:animEffect>
                                  </p:childTnLst>
                                </p:cTn>
                              </p:par>
                              <p:par>
                                <p:cTn id="22" presetID="6" presetClass="entr" presetSubtype="32"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out)">
                                      <p:cBhvr>
                                        <p:cTn id="24" dur="2000"/>
                                        <p:tgtEl>
                                          <p:spTgt spid="3">
                                            <p:txEl>
                                              <p:pRg st="4" end="4"/>
                                            </p:txEl>
                                          </p:spTgt>
                                        </p:tgtEl>
                                      </p:cBhvr>
                                    </p:animEffect>
                                  </p:childTnLst>
                                </p:cTn>
                              </p:par>
                              <p:par>
                                <p:cTn id="25" presetID="6" presetClass="entr" presetSubtype="32"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out)">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 xmlns:a16="http://schemas.microsoft.com/office/drawing/2014/main" id="{34699877-13E3-4FC1-B91B-2A8A8FA76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 xmlns:a16="http://schemas.microsoft.com/office/drawing/2014/main" id="{BC4CB122-E2DC-4CA5-8B6F-B49249C78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26747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7AB22E03-3087-4988-9DB5-572918FB95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 xmlns:a16="http://schemas.microsoft.com/office/drawing/2014/main" id="{4B2A5927-4A36-47DC-BF12-54A96B456D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descr="A close up of a clock&#10;&#10;Description automatically generated">
            <a:extLst>
              <a:ext uri="{FF2B5EF4-FFF2-40B4-BE49-F238E27FC236}">
                <a16:creationId xmlns="" xmlns:a16="http://schemas.microsoft.com/office/drawing/2014/main" id="{25446D1B-1A97-475A-BF8C-62DA3AA81C9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43250" y="659027"/>
            <a:ext cx="8162351" cy="53926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33762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 xmlns:a16="http://schemas.microsoft.com/office/drawing/2014/main" id="{9D833341-E1D7-49E5-91FF-2E562A95D8E5}"/>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1536" r="16142" b="-1"/>
          <a:stretch/>
        </p:blipFill>
        <p:spPr>
          <a:xfrm>
            <a:off x="6689816" y="389316"/>
            <a:ext cx="4188904" cy="3763584"/>
          </a:xfrm>
          <a:prstGeom prst="rect">
            <a:avLst/>
          </a:prstGeom>
        </p:spPr>
      </p:pic>
      <p:cxnSp>
        <p:nvCxnSpPr>
          <p:cNvPr id="22" name="Straight Connector 21">
            <a:extLst>
              <a:ext uri="{FF2B5EF4-FFF2-40B4-BE49-F238E27FC236}">
                <a16:creationId xmlns="" xmlns:a16="http://schemas.microsoft.com/office/drawing/2014/main" id="{91B6081D-D3E8-4209-B85B-EB1C655A627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bird&#10;&#10;Description automatically generated">
            <a:extLst>
              <a:ext uri="{FF2B5EF4-FFF2-40B4-BE49-F238E27FC236}">
                <a16:creationId xmlns="" xmlns:a16="http://schemas.microsoft.com/office/drawing/2014/main" id="{1F20660F-3F4C-4FDA-81D5-B0019A091FBC}"/>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6751" y="3990449"/>
            <a:ext cx="5500664" cy="2716675"/>
          </a:xfrm>
          <a:prstGeom prst="rect">
            <a:avLst/>
          </a:prstGeom>
        </p:spPr>
      </p:pic>
      <p:cxnSp>
        <p:nvCxnSpPr>
          <p:cNvPr id="24" name="Straight Connector 23">
            <a:extLst>
              <a:ext uri="{FF2B5EF4-FFF2-40B4-BE49-F238E27FC236}">
                <a16:creationId xmlns="" xmlns:a16="http://schemas.microsoft.com/office/drawing/2014/main" id="{28CA55E4-1295-45C8-BA05-5A9E705B74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08C5794E-A9A1-4A23-AF68-C79A782233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ird&#10;&#10;Description automatically generated">
            <a:extLst>
              <a:ext uri="{FF2B5EF4-FFF2-40B4-BE49-F238E27FC236}">
                <a16:creationId xmlns="" xmlns:a16="http://schemas.microsoft.com/office/drawing/2014/main" id="{F2A431FB-B352-4F81-BD6E-52C14711747B}"/>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24600" y="3441547"/>
            <a:ext cx="5867400" cy="3416453"/>
          </a:xfrm>
          <a:prstGeom prst="rect">
            <a:avLst/>
          </a:prstGeom>
        </p:spPr>
      </p:pic>
      <p:pic>
        <p:nvPicPr>
          <p:cNvPr id="3" name="Picture 2" descr="A picture containing bird&#10;&#10;Description automatically generated">
            <a:extLst>
              <a:ext uri="{FF2B5EF4-FFF2-40B4-BE49-F238E27FC236}">
                <a16:creationId xmlns="" xmlns:a16="http://schemas.microsoft.com/office/drawing/2014/main" id="{4BAADBEA-1E13-400D-84E7-12B01C634797}"/>
              </a:ext>
            </a:extLst>
          </p:cNvPr>
          <p:cNvPicPr>
            <a:picLocks noChangeAspect="1"/>
          </p:cNvPicPr>
          <p:nvPr/>
        </p:nvPicPr>
        <p:blipFill rotWithShape="1">
          <a:blip r:embed="rId5">
            <a:extLst>
              <a:ext uri="{28A0092B-C50C-407E-A947-70E740481C1C}">
                <a14:useLocalDpi xmlns="" xmlns:a14="http://schemas.microsoft.com/office/drawing/2010/main" val="0"/>
              </a:ext>
            </a:extLst>
          </a:blip>
          <a:srcRect l="4014" r="23663" b="-1"/>
          <a:stretch/>
        </p:blipFill>
        <p:spPr>
          <a:xfrm>
            <a:off x="1621512" y="420065"/>
            <a:ext cx="4188904" cy="3675685"/>
          </a:xfrm>
          <a:prstGeom prst="rect">
            <a:avLst/>
          </a:prstGeom>
          <a:solidFill>
            <a:srgbClr val="FFFFFF">
              <a:shade val="85000"/>
            </a:srgbClr>
          </a:solidFill>
        </p:spPr>
      </p:pic>
    </p:spTree>
    <p:extLst>
      <p:ext uri="{BB962C8B-B14F-4D97-AF65-F5344CB8AC3E}">
        <p14:creationId xmlns="" xmlns:p14="http://schemas.microsoft.com/office/powerpoint/2010/main" val="1775215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 xmlns:a16="http://schemas.microsoft.com/office/drawing/2014/main" id="{396098E5-913E-450B-A57C-AB6747EB7A5B}"/>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9103" t="19248" r="12681"/>
          <a:stretch/>
        </p:blipFill>
        <p:spPr>
          <a:xfrm>
            <a:off x="1352550" y="400050"/>
            <a:ext cx="10839449" cy="5619750"/>
          </a:xfrm>
          <a:prstGeom prst="rect">
            <a:avLst/>
          </a:prstGeom>
          <a:ln>
            <a:noFill/>
          </a:ln>
          <a:effectLst>
            <a:softEdge rad="112500"/>
          </a:effectLst>
        </p:spPr>
      </p:pic>
    </p:spTree>
    <p:extLst>
      <p:ext uri="{BB962C8B-B14F-4D97-AF65-F5344CB8AC3E}">
        <p14:creationId xmlns="" xmlns:p14="http://schemas.microsoft.com/office/powerpoint/2010/main" val="2551701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text&#10;&#10;Description automatically generated">
            <a:extLst>
              <a:ext uri="{FF2B5EF4-FFF2-40B4-BE49-F238E27FC236}">
                <a16:creationId xmlns="" xmlns:a16="http://schemas.microsoft.com/office/drawing/2014/main" id="{D8E19896-16DA-4D7F-9A2E-D8A73BBAEDE6}"/>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7649" t="17465"/>
          <a:stretch/>
        </p:blipFill>
        <p:spPr>
          <a:xfrm>
            <a:off x="1129245" y="278576"/>
            <a:ext cx="11470128" cy="657942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automatically generated">
            <a:extLst>
              <a:ext uri="{FF2B5EF4-FFF2-40B4-BE49-F238E27FC236}">
                <a16:creationId xmlns="" xmlns:a16="http://schemas.microsoft.com/office/drawing/2014/main" id="{4ACA869C-BBAA-4748-9F91-5A8DFFABBE05}"/>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7648" t="20502" r="7179"/>
          <a:stretch/>
        </p:blipFill>
        <p:spPr>
          <a:xfrm>
            <a:off x="914400" y="342900"/>
            <a:ext cx="11277600" cy="60198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184</TotalTime>
  <Words>701</Words>
  <Application>Microsoft Office PowerPoint</Application>
  <PresentationFormat>Custom</PresentationFormat>
  <Paragraphs>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Karthikeyan Govindarajan</dc:creator>
  <cp:lastModifiedBy>Dell</cp:lastModifiedBy>
  <cp:revision>32</cp:revision>
  <dcterms:created xsi:type="dcterms:W3CDTF">2020-05-25T05:04:48Z</dcterms:created>
  <dcterms:modified xsi:type="dcterms:W3CDTF">2020-06-05T07:50:46Z</dcterms:modified>
</cp:coreProperties>
</file>