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4" r:id="rId1"/>
  </p:sldMasterIdLst>
  <p:sldIdLst>
    <p:sldId id="256" r:id="rId2"/>
    <p:sldId id="268" r:id="rId3"/>
    <p:sldId id="267" r:id="rId4"/>
    <p:sldId id="266" r:id="rId5"/>
    <p:sldId id="263" r:id="rId6"/>
    <p:sldId id="274" r:id="rId7"/>
    <p:sldId id="262" r:id="rId8"/>
    <p:sldId id="270" r:id="rId9"/>
    <p:sldId id="273" r:id="rId10"/>
    <p:sldId id="261" r:id="rId11"/>
    <p:sldId id="275" r:id="rId12"/>
    <p:sldId id="272" r:id="rId13"/>
    <p:sldId id="271" r:id="rId14"/>
    <p:sldId id="265" r:id="rId15"/>
    <p:sldId id="277" r:id="rId16"/>
    <p:sldId id="276"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D9F2"/>
    <a:srgbClr val="76CDF4"/>
    <a:srgbClr val="00FFFF"/>
    <a:srgbClr val="FD51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68" d="100"/>
          <a:sy n="68" d="100"/>
        </p:scale>
        <p:origin x="8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7291A9-C0F7-4659-9F1F-A57E21E11927}" type="doc">
      <dgm:prSet loTypeId="urn:microsoft.com/office/officeart/2005/8/layout/cycle6" loCatId="relationship" qsTypeId="urn:microsoft.com/office/officeart/2005/8/quickstyle/3d3" qsCatId="3D" csTypeId="urn:microsoft.com/office/officeart/2005/8/colors/accent2_2" csCatId="accent2" phldr="1"/>
      <dgm:spPr/>
      <dgm:t>
        <a:bodyPr/>
        <a:lstStyle/>
        <a:p>
          <a:endParaRPr lang="en-US"/>
        </a:p>
      </dgm:t>
    </dgm:pt>
    <dgm:pt modelId="{84C956C8-D829-437B-BB95-57127BEF87D2}">
      <dgm:prSet/>
      <dgm:spPr/>
      <dgm:t>
        <a:bodyPr/>
        <a:lstStyle/>
        <a:p>
          <a:r>
            <a:rPr lang="en-IN" dirty="0">
              <a:solidFill>
                <a:schemeClr val="bg1"/>
              </a:solidFill>
            </a:rPr>
            <a:t>Saviour</a:t>
          </a:r>
          <a:endParaRPr lang="en-US" dirty="0">
            <a:solidFill>
              <a:schemeClr val="bg1"/>
            </a:solidFill>
          </a:endParaRPr>
        </a:p>
      </dgm:t>
    </dgm:pt>
    <dgm:pt modelId="{18892013-4807-4AF5-8D83-853291A39801}" type="parTrans" cxnId="{8431E4B5-9608-4298-9B21-EA34CF761CEF}">
      <dgm:prSet/>
      <dgm:spPr/>
      <dgm:t>
        <a:bodyPr/>
        <a:lstStyle/>
        <a:p>
          <a:endParaRPr lang="en-US"/>
        </a:p>
      </dgm:t>
    </dgm:pt>
    <dgm:pt modelId="{131A3017-B432-4643-AA8E-ED73BD77611D}" type="sibTrans" cxnId="{8431E4B5-9608-4298-9B21-EA34CF761CEF}">
      <dgm:prSet/>
      <dgm:spPr/>
      <dgm:t>
        <a:bodyPr/>
        <a:lstStyle/>
        <a:p>
          <a:endParaRPr lang="en-US">
            <a:solidFill>
              <a:schemeClr val="bg1"/>
            </a:solidFill>
          </a:endParaRPr>
        </a:p>
      </dgm:t>
    </dgm:pt>
    <dgm:pt modelId="{2944364F-6691-4B91-957B-AFC0AB33CA1C}">
      <dgm:prSet/>
      <dgm:spPr/>
      <dgm:t>
        <a:bodyPr/>
        <a:lstStyle/>
        <a:p>
          <a:r>
            <a:rPr lang="en-IN">
              <a:solidFill>
                <a:schemeClr val="bg1"/>
              </a:solidFill>
            </a:rPr>
            <a:t>God</a:t>
          </a:r>
          <a:endParaRPr lang="en-US">
            <a:solidFill>
              <a:schemeClr val="bg1"/>
            </a:solidFill>
          </a:endParaRPr>
        </a:p>
      </dgm:t>
    </dgm:pt>
    <dgm:pt modelId="{29B038A1-9568-4A1B-A582-1D2798B6B87A}" type="parTrans" cxnId="{5C0A4AF9-DEF1-4F91-BBED-7A2EFA746826}">
      <dgm:prSet/>
      <dgm:spPr/>
      <dgm:t>
        <a:bodyPr/>
        <a:lstStyle/>
        <a:p>
          <a:endParaRPr lang="en-US"/>
        </a:p>
      </dgm:t>
    </dgm:pt>
    <dgm:pt modelId="{DFD5CD74-4C76-4135-8F67-8CAA083EE5CC}" type="sibTrans" cxnId="{5C0A4AF9-DEF1-4F91-BBED-7A2EFA746826}">
      <dgm:prSet/>
      <dgm:spPr/>
      <dgm:t>
        <a:bodyPr/>
        <a:lstStyle/>
        <a:p>
          <a:endParaRPr lang="en-US">
            <a:solidFill>
              <a:schemeClr val="bg1"/>
            </a:solidFill>
          </a:endParaRPr>
        </a:p>
      </dgm:t>
    </dgm:pt>
    <dgm:pt modelId="{6E39038B-F037-4D88-9C1B-ED6F2AA43C5D}">
      <dgm:prSet/>
      <dgm:spPr/>
      <dgm:t>
        <a:bodyPr/>
        <a:lstStyle/>
        <a:p>
          <a:r>
            <a:rPr lang="en-IN" dirty="0">
              <a:solidFill>
                <a:schemeClr val="bg1"/>
              </a:solidFill>
            </a:rPr>
            <a:t>A vindictive tyrant</a:t>
          </a:r>
          <a:endParaRPr lang="en-US" dirty="0">
            <a:solidFill>
              <a:schemeClr val="bg1"/>
            </a:solidFill>
          </a:endParaRPr>
        </a:p>
      </dgm:t>
    </dgm:pt>
    <dgm:pt modelId="{2F205265-4FDE-4204-8C8E-D23270969BB7}" type="parTrans" cxnId="{EC7AB1C7-D966-4960-9E4F-5075B7604A4D}">
      <dgm:prSet/>
      <dgm:spPr/>
      <dgm:t>
        <a:bodyPr/>
        <a:lstStyle/>
        <a:p>
          <a:endParaRPr lang="en-US"/>
        </a:p>
      </dgm:t>
    </dgm:pt>
    <dgm:pt modelId="{20651745-C582-4434-BACA-8EBBD8EE8108}" type="sibTrans" cxnId="{EC7AB1C7-D966-4960-9E4F-5075B7604A4D}">
      <dgm:prSet/>
      <dgm:spPr/>
      <dgm:t>
        <a:bodyPr/>
        <a:lstStyle/>
        <a:p>
          <a:endParaRPr lang="en-US">
            <a:solidFill>
              <a:schemeClr val="bg1"/>
            </a:solidFill>
          </a:endParaRPr>
        </a:p>
      </dgm:t>
    </dgm:pt>
    <dgm:pt modelId="{161A6F1F-7EB5-46A4-B50B-B0F939FCB4F6}">
      <dgm:prSet/>
      <dgm:spPr/>
      <dgm:t>
        <a:bodyPr/>
        <a:lstStyle/>
        <a:p>
          <a:r>
            <a:rPr lang="en-IN" dirty="0">
              <a:solidFill>
                <a:schemeClr val="bg1"/>
              </a:solidFill>
            </a:rPr>
            <a:t>A rich employer</a:t>
          </a:r>
          <a:endParaRPr lang="en-US" dirty="0">
            <a:solidFill>
              <a:schemeClr val="bg1"/>
            </a:solidFill>
          </a:endParaRPr>
        </a:p>
      </dgm:t>
    </dgm:pt>
    <dgm:pt modelId="{ECB6D13A-BF0B-42FE-A67C-2933A955B1A8}" type="parTrans" cxnId="{C8CDF525-6FC5-46E2-8295-C5C74F50EECA}">
      <dgm:prSet/>
      <dgm:spPr/>
      <dgm:t>
        <a:bodyPr/>
        <a:lstStyle/>
        <a:p>
          <a:endParaRPr lang="en-US"/>
        </a:p>
      </dgm:t>
    </dgm:pt>
    <dgm:pt modelId="{E9122DA3-EB94-4673-ADA4-212B5C4A5B68}" type="sibTrans" cxnId="{C8CDF525-6FC5-46E2-8295-C5C74F50EECA}">
      <dgm:prSet/>
      <dgm:spPr/>
      <dgm:t>
        <a:bodyPr/>
        <a:lstStyle/>
        <a:p>
          <a:endParaRPr lang="en-US">
            <a:solidFill>
              <a:schemeClr val="bg1"/>
            </a:solidFill>
          </a:endParaRPr>
        </a:p>
      </dgm:t>
    </dgm:pt>
    <dgm:pt modelId="{C9B74E48-8EDF-4729-B418-00CC086E3462}">
      <dgm:prSet/>
      <dgm:spPr/>
      <dgm:t>
        <a:bodyPr/>
        <a:lstStyle/>
        <a:p>
          <a:r>
            <a:rPr lang="en-IN" dirty="0">
              <a:solidFill>
                <a:schemeClr val="bg1"/>
              </a:solidFill>
            </a:rPr>
            <a:t>Someone who has the tramp’s future in his hand</a:t>
          </a:r>
          <a:endParaRPr lang="en-US" dirty="0">
            <a:solidFill>
              <a:schemeClr val="bg1"/>
            </a:solidFill>
          </a:endParaRPr>
        </a:p>
      </dgm:t>
    </dgm:pt>
    <dgm:pt modelId="{CEFB4211-4D17-40DF-841B-6DAD2B0D2FEE}" type="sibTrans" cxnId="{44031EB0-7882-41AC-B4E2-6C51D70DF0FC}">
      <dgm:prSet/>
      <dgm:spPr/>
      <dgm:t>
        <a:bodyPr/>
        <a:lstStyle/>
        <a:p>
          <a:endParaRPr lang="en-US">
            <a:solidFill>
              <a:schemeClr val="bg1"/>
            </a:solidFill>
          </a:endParaRPr>
        </a:p>
      </dgm:t>
    </dgm:pt>
    <dgm:pt modelId="{19987DF9-79AF-4FF8-8331-5CBD975FD078}" type="parTrans" cxnId="{44031EB0-7882-41AC-B4E2-6C51D70DF0FC}">
      <dgm:prSet/>
      <dgm:spPr/>
      <dgm:t>
        <a:bodyPr/>
        <a:lstStyle/>
        <a:p>
          <a:endParaRPr lang="en-US"/>
        </a:p>
      </dgm:t>
    </dgm:pt>
    <dgm:pt modelId="{47A7AB78-9FEF-41E9-9D2F-3DFE1A557117}">
      <dgm:prSet/>
      <dgm:spPr/>
      <dgm:t>
        <a:bodyPr/>
        <a:lstStyle/>
        <a:p>
          <a:r>
            <a:rPr lang="en-IN" dirty="0">
              <a:solidFill>
                <a:schemeClr val="bg1"/>
              </a:solidFill>
            </a:rPr>
            <a:t>A vindictive tyrant</a:t>
          </a:r>
          <a:endParaRPr lang="en-US" dirty="0">
            <a:solidFill>
              <a:schemeClr val="bg1"/>
            </a:solidFill>
          </a:endParaRPr>
        </a:p>
      </dgm:t>
    </dgm:pt>
    <dgm:pt modelId="{20B885E6-C873-4FBE-A919-9A7CECC64DB4}" type="sibTrans" cxnId="{CDA4977C-BD8D-4BE6-A722-F604B3F1D122}">
      <dgm:prSet/>
      <dgm:spPr/>
      <dgm:t>
        <a:bodyPr/>
        <a:lstStyle/>
        <a:p>
          <a:endParaRPr lang="en-US">
            <a:solidFill>
              <a:schemeClr val="bg1"/>
            </a:solidFill>
          </a:endParaRPr>
        </a:p>
      </dgm:t>
    </dgm:pt>
    <dgm:pt modelId="{BB546282-CEF6-476E-A72F-A3765226954E}" type="parTrans" cxnId="{CDA4977C-BD8D-4BE6-A722-F604B3F1D122}">
      <dgm:prSet/>
      <dgm:spPr/>
      <dgm:t>
        <a:bodyPr/>
        <a:lstStyle/>
        <a:p>
          <a:endParaRPr lang="en-US"/>
        </a:p>
      </dgm:t>
    </dgm:pt>
    <dgm:pt modelId="{1E7F6D98-FDF5-4379-AB3C-D84169241C83}" type="pres">
      <dgm:prSet presAssocID="{227291A9-C0F7-4659-9F1F-A57E21E11927}" presName="cycle" presStyleCnt="0">
        <dgm:presLayoutVars>
          <dgm:dir/>
          <dgm:resizeHandles val="exact"/>
        </dgm:presLayoutVars>
      </dgm:prSet>
      <dgm:spPr/>
    </dgm:pt>
    <dgm:pt modelId="{0F257224-9661-4021-8014-88820D6FC7E7}" type="pres">
      <dgm:prSet presAssocID="{84C956C8-D829-437B-BB95-57127BEF87D2}" presName="node" presStyleLbl="node1" presStyleIdx="0" presStyleCnt="6" custScaleX="192175" custScaleY="111103" custRadScaleRad="88216" custRadScaleInc="-17950">
        <dgm:presLayoutVars>
          <dgm:bulletEnabled val="1"/>
        </dgm:presLayoutVars>
      </dgm:prSet>
      <dgm:spPr/>
    </dgm:pt>
    <dgm:pt modelId="{43E7E489-EF26-4C89-957A-833A709D6AB9}" type="pres">
      <dgm:prSet presAssocID="{84C956C8-D829-437B-BB95-57127BEF87D2}" presName="spNode" presStyleCnt="0"/>
      <dgm:spPr/>
    </dgm:pt>
    <dgm:pt modelId="{338DF331-7AFA-48BB-9844-CCDF81DBA7C0}" type="pres">
      <dgm:prSet presAssocID="{131A3017-B432-4643-AA8E-ED73BD77611D}" presName="sibTrans" presStyleLbl="sibTrans1D1" presStyleIdx="0" presStyleCnt="6"/>
      <dgm:spPr/>
    </dgm:pt>
    <dgm:pt modelId="{1106797D-7D17-49B4-949B-39748BFB18A9}" type="pres">
      <dgm:prSet presAssocID="{2944364F-6691-4B91-957B-AFC0AB33CA1C}" presName="node" presStyleLbl="node1" presStyleIdx="1" presStyleCnt="6" custScaleX="171139" custScaleY="105902" custRadScaleRad="129868" custRadScaleInc="95192">
        <dgm:presLayoutVars>
          <dgm:bulletEnabled val="1"/>
        </dgm:presLayoutVars>
      </dgm:prSet>
      <dgm:spPr/>
    </dgm:pt>
    <dgm:pt modelId="{76179EE7-9B20-4AB5-AF16-C29C9D78644B}" type="pres">
      <dgm:prSet presAssocID="{2944364F-6691-4B91-957B-AFC0AB33CA1C}" presName="spNode" presStyleCnt="0"/>
      <dgm:spPr/>
    </dgm:pt>
    <dgm:pt modelId="{1588B037-0797-4B8F-BF2C-45DF261B12FC}" type="pres">
      <dgm:prSet presAssocID="{DFD5CD74-4C76-4135-8F67-8CAA083EE5CC}" presName="sibTrans" presStyleLbl="sibTrans1D1" presStyleIdx="1" presStyleCnt="6"/>
      <dgm:spPr/>
    </dgm:pt>
    <dgm:pt modelId="{DE3B1D04-42E5-4B28-B841-6E106F5833E7}" type="pres">
      <dgm:prSet presAssocID="{6E39038B-F037-4D88-9C1B-ED6F2AA43C5D}" presName="node" presStyleLbl="node1" presStyleIdx="2" presStyleCnt="6" custScaleX="204541" custScaleY="111685" custRadScaleRad="152532" custRadScaleInc="-82639">
        <dgm:presLayoutVars>
          <dgm:bulletEnabled val="1"/>
        </dgm:presLayoutVars>
      </dgm:prSet>
      <dgm:spPr/>
    </dgm:pt>
    <dgm:pt modelId="{148AFB37-BA0B-4CF1-8E36-51F5FB8BF67F}" type="pres">
      <dgm:prSet presAssocID="{6E39038B-F037-4D88-9C1B-ED6F2AA43C5D}" presName="spNode" presStyleCnt="0"/>
      <dgm:spPr/>
    </dgm:pt>
    <dgm:pt modelId="{E262AC85-9522-4720-BB32-AFECA8E9F688}" type="pres">
      <dgm:prSet presAssocID="{20651745-C582-4434-BACA-8EBBD8EE8108}" presName="sibTrans" presStyleLbl="sibTrans1D1" presStyleIdx="2" presStyleCnt="6"/>
      <dgm:spPr/>
    </dgm:pt>
    <dgm:pt modelId="{80EF2EC5-2DD6-4E2D-A4D2-2D7870F9124B}" type="pres">
      <dgm:prSet presAssocID="{C9B74E48-8EDF-4729-B418-00CC086E3462}" presName="node" presStyleLbl="node1" presStyleIdx="3" presStyleCnt="6" custScaleX="306448" custRadScaleRad="93412" custRadScaleInc="2618">
        <dgm:presLayoutVars>
          <dgm:bulletEnabled val="1"/>
        </dgm:presLayoutVars>
      </dgm:prSet>
      <dgm:spPr/>
    </dgm:pt>
    <dgm:pt modelId="{40AE08BE-016D-4298-95F4-0F870B9538C1}" type="pres">
      <dgm:prSet presAssocID="{C9B74E48-8EDF-4729-B418-00CC086E3462}" presName="spNode" presStyleCnt="0"/>
      <dgm:spPr/>
    </dgm:pt>
    <dgm:pt modelId="{4C6C3489-4C74-4A47-A473-D249F4407D31}" type="pres">
      <dgm:prSet presAssocID="{CEFB4211-4D17-40DF-841B-6DAD2B0D2FEE}" presName="sibTrans" presStyleLbl="sibTrans1D1" presStyleIdx="3" presStyleCnt="6"/>
      <dgm:spPr/>
    </dgm:pt>
    <dgm:pt modelId="{2B2B6E65-6528-49F2-85E4-01728F14178C}" type="pres">
      <dgm:prSet presAssocID="{161A6F1F-7EB5-46A4-B50B-B0F939FCB4F6}" presName="node" presStyleLbl="node1" presStyleIdx="4" presStyleCnt="6" custScaleX="157665" custRadScaleRad="146657" custRadScaleInc="84873">
        <dgm:presLayoutVars>
          <dgm:bulletEnabled val="1"/>
        </dgm:presLayoutVars>
      </dgm:prSet>
      <dgm:spPr/>
    </dgm:pt>
    <dgm:pt modelId="{8042E142-7522-43AE-B35D-7E8FE53CB2CA}" type="pres">
      <dgm:prSet presAssocID="{161A6F1F-7EB5-46A4-B50B-B0F939FCB4F6}" presName="spNode" presStyleCnt="0"/>
      <dgm:spPr/>
    </dgm:pt>
    <dgm:pt modelId="{9BAA7DDA-0974-4B36-80C6-367460471D61}" type="pres">
      <dgm:prSet presAssocID="{E9122DA3-EB94-4673-ADA4-212B5C4A5B68}" presName="sibTrans" presStyleLbl="sibTrans1D1" presStyleIdx="4" presStyleCnt="6"/>
      <dgm:spPr/>
    </dgm:pt>
    <dgm:pt modelId="{815BF437-3FF6-4D53-944C-6052ECA047DE}" type="pres">
      <dgm:prSet presAssocID="{47A7AB78-9FEF-41E9-9D2F-3DFE1A557117}" presName="node" presStyleLbl="node1" presStyleIdx="5" presStyleCnt="6" custScaleX="154101" custScaleY="105902" custRadScaleRad="138664" custRadScaleInc="-80013">
        <dgm:presLayoutVars>
          <dgm:bulletEnabled val="1"/>
        </dgm:presLayoutVars>
      </dgm:prSet>
      <dgm:spPr/>
    </dgm:pt>
    <dgm:pt modelId="{D856EAB8-E92F-44C5-BAEB-250D99A8300B}" type="pres">
      <dgm:prSet presAssocID="{47A7AB78-9FEF-41E9-9D2F-3DFE1A557117}" presName="spNode" presStyleCnt="0"/>
      <dgm:spPr/>
    </dgm:pt>
    <dgm:pt modelId="{A45902B1-7C3C-42CC-9AE7-8AAF4CBA51A9}" type="pres">
      <dgm:prSet presAssocID="{20B885E6-C873-4FBE-A919-9A7CECC64DB4}" presName="sibTrans" presStyleLbl="sibTrans1D1" presStyleIdx="5" presStyleCnt="6"/>
      <dgm:spPr/>
    </dgm:pt>
  </dgm:ptLst>
  <dgm:cxnLst>
    <dgm:cxn modelId="{F5DE890F-8DDF-4B56-922C-A2321ADB90B3}" type="presOf" srcId="{47A7AB78-9FEF-41E9-9D2F-3DFE1A557117}" destId="{815BF437-3FF6-4D53-944C-6052ECA047DE}" srcOrd="0" destOrd="0" presId="urn:microsoft.com/office/officeart/2005/8/layout/cycle6"/>
    <dgm:cxn modelId="{9E08071F-4317-4BBC-B2E6-1F6A997B3B6C}" type="presOf" srcId="{84C956C8-D829-437B-BB95-57127BEF87D2}" destId="{0F257224-9661-4021-8014-88820D6FC7E7}" srcOrd="0" destOrd="0" presId="urn:microsoft.com/office/officeart/2005/8/layout/cycle6"/>
    <dgm:cxn modelId="{C8CDF525-6FC5-46E2-8295-C5C74F50EECA}" srcId="{227291A9-C0F7-4659-9F1F-A57E21E11927}" destId="{161A6F1F-7EB5-46A4-B50B-B0F939FCB4F6}" srcOrd="4" destOrd="0" parTransId="{ECB6D13A-BF0B-42FE-A67C-2933A955B1A8}" sibTransId="{E9122DA3-EB94-4673-ADA4-212B5C4A5B68}"/>
    <dgm:cxn modelId="{DD029243-F5AB-41F9-8A72-D5F63BF3B1C0}" type="presOf" srcId="{CEFB4211-4D17-40DF-841B-6DAD2B0D2FEE}" destId="{4C6C3489-4C74-4A47-A473-D249F4407D31}" srcOrd="0" destOrd="0" presId="urn:microsoft.com/office/officeart/2005/8/layout/cycle6"/>
    <dgm:cxn modelId="{E18CEC6A-9C6D-423A-BBD0-84FC91780EC7}" type="presOf" srcId="{DFD5CD74-4C76-4135-8F67-8CAA083EE5CC}" destId="{1588B037-0797-4B8F-BF2C-45DF261B12FC}" srcOrd="0" destOrd="0" presId="urn:microsoft.com/office/officeart/2005/8/layout/cycle6"/>
    <dgm:cxn modelId="{FFDAD04E-9762-406D-BAFF-17CD2B239EE2}" type="presOf" srcId="{20B885E6-C873-4FBE-A919-9A7CECC64DB4}" destId="{A45902B1-7C3C-42CC-9AE7-8AAF4CBA51A9}" srcOrd="0" destOrd="0" presId="urn:microsoft.com/office/officeart/2005/8/layout/cycle6"/>
    <dgm:cxn modelId="{A478D84E-BCAF-473D-9B34-E4D5705275AA}" type="presOf" srcId="{6E39038B-F037-4D88-9C1B-ED6F2AA43C5D}" destId="{DE3B1D04-42E5-4B28-B841-6E106F5833E7}" srcOrd="0" destOrd="0" presId="urn:microsoft.com/office/officeart/2005/8/layout/cycle6"/>
    <dgm:cxn modelId="{CDA4977C-BD8D-4BE6-A722-F604B3F1D122}" srcId="{227291A9-C0F7-4659-9F1F-A57E21E11927}" destId="{47A7AB78-9FEF-41E9-9D2F-3DFE1A557117}" srcOrd="5" destOrd="0" parTransId="{BB546282-CEF6-476E-A72F-A3765226954E}" sibTransId="{20B885E6-C873-4FBE-A919-9A7CECC64DB4}"/>
    <dgm:cxn modelId="{44031EB0-7882-41AC-B4E2-6C51D70DF0FC}" srcId="{227291A9-C0F7-4659-9F1F-A57E21E11927}" destId="{C9B74E48-8EDF-4729-B418-00CC086E3462}" srcOrd="3" destOrd="0" parTransId="{19987DF9-79AF-4FF8-8331-5CBD975FD078}" sibTransId="{CEFB4211-4D17-40DF-841B-6DAD2B0D2FEE}"/>
    <dgm:cxn modelId="{8431E4B5-9608-4298-9B21-EA34CF761CEF}" srcId="{227291A9-C0F7-4659-9F1F-A57E21E11927}" destId="{84C956C8-D829-437B-BB95-57127BEF87D2}" srcOrd="0" destOrd="0" parTransId="{18892013-4807-4AF5-8D83-853291A39801}" sibTransId="{131A3017-B432-4643-AA8E-ED73BD77611D}"/>
    <dgm:cxn modelId="{57EC84B7-DD8B-4A6D-B3EA-5A44BCED8A9F}" type="presOf" srcId="{20651745-C582-4434-BACA-8EBBD8EE8108}" destId="{E262AC85-9522-4720-BB32-AFECA8E9F688}" srcOrd="0" destOrd="0" presId="urn:microsoft.com/office/officeart/2005/8/layout/cycle6"/>
    <dgm:cxn modelId="{FF9E3CBB-05D6-4E0D-8327-2E9A81FEAB54}" type="presOf" srcId="{E9122DA3-EB94-4673-ADA4-212B5C4A5B68}" destId="{9BAA7DDA-0974-4B36-80C6-367460471D61}" srcOrd="0" destOrd="0" presId="urn:microsoft.com/office/officeart/2005/8/layout/cycle6"/>
    <dgm:cxn modelId="{000AD1BF-6DE8-4551-9639-EAE6AB6B6524}" type="presOf" srcId="{161A6F1F-7EB5-46A4-B50B-B0F939FCB4F6}" destId="{2B2B6E65-6528-49F2-85E4-01728F14178C}" srcOrd="0" destOrd="0" presId="urn:microsoft.com/office/officeart/2005/8/layout/cycle6"/>
    <dgm:cxn modelId="{EC7AB1C7-D966-4960-9E4F-5075B7604A4D}" srcId="{227291A9-C0F7-4659-9F1F-A57E21E11927}" destId="{6E39038B-F037-4D88-9C1B-ED6F2AA43C5D}" srcOrd="2" destOrd="0" parTransId="{2F205265-4FDE-4204-8C8E-D23270969BB7}" sibTransId="{20651745-C582-4434-BACA-8EBBD8EE8108}"/>
    <dgm:cxn modelId="{11D7BBC7-F3DD-470A-A2FE-8AFD6A35F9AF}" type="presOf" srcId="{227291A9-C0F7-4659-9F1F-A57E21E11927}" destId="{1E7F6D98-FDF5-4379-AB3C-D84169241C83}" srcOrd="0" destOrd="0" presId="urn:microsoft.com/office/officeart/2005/8/layout/cycle6"/>
    <dgm:cxn modelId="{0F2A35E2-6CCA-4C19-8C6E-B8941D31ACF0}" type="presOf" srcId="{2944364F-6691-4B91-957B-AFC0AB33CA1C}" destId="{1106797D-7D17-49B4-949B-39748BFB18A9}" srcOrd="0" destOrd="0" presId="urn:microsoft.com/office/officeart/2005/8/layout/cycle6"/>
    <dgm:cxn modelId="{7A7409E8-EB22-4CE3-BA4A-052297EE1E84}" type="presOf" srcId="{C9B74E48-8EDF-4729-B418-00CC086E3462}" destId="{80EF2EC5-2DD6-4E2D-A4D2-2D7870F9124B}" srcOrd="0" destOrd="0" presId="urn:microsoft.com/office/officeart/2005/8/layout/cycle6"/>
    <dgm:cxn modelId="{5B45D4EB-DE03-400C-BA35-95661DDE5738}" type="presOf" srcId="{131A3017-B432-4643-AA8E-ED73BD77611D}" destId="{338DF331-7AFA-48BB-9844-CCDF81DBA7C0}" srcOrd="0" destOrd="0" presId="urn:microsoft.com/office/officeart/2005/8/layout/cycle6"/>
    <dgm:cxn modelId="{5C0A4AF9-DEF1-4F91-BBED-7A2EFA746826}" srcId="{227291A9-C0F7-4659-9F1F-A57E21E11927}" destId="{2944364F-6691-4B91-957B-AFC0AB33CA1C}" srcOrd="1" destOrd="0" parTransId="{29B038A1-9568-4A1B-A582-1D2798B6B87A}" sibTransId="{DFD5CD74-4C76-4135-8F67-8CAA083EE5CC}"/>
    <dgm:cxn modelId="{D95857FC-0310-4E26-B39D-38EB37B23EBA}" type="presParOf" srcId="{1E7F6D98-FDF5-4379-AB3C-D84169241C83}" destId="{0F257224-9661-4021-8014-88820D6FC7E7}" srcOrd="0" destOrd="0" presId="urn:microsoft.com/office/officeart/2005/8/layout/cycle6"/>
    <dgm:cxn modelId="{44662F07-D9C5-47B0-9FB0-82EAE040028A}" type="presParOf" srcId="{1E7F6D98-FDF5-4379-AB3C-D84169241C83}" destId="{43E7E489-EF26-4C89-957A-833A709D6AB9}" srcOrd="1" destOrd="0" presId="urn:microsoft.com/office/officeart/2005/8/layout/cycle6"/>
    <dgm:cxn modelId="{13B084B4-5307-44D1-B308-7AFA8F1F7AD9}" type="presParOf" srcId="{1E7F6D98-FDF5-4379-AB3C-D84169241C83}" destId="{338DF331-7AFA-48BB-9844-CCDF81DBA7C0}" srcOrd="2" destOrd="0" presId="urn:microsoft.com/office/officeart/2005/8/layout/cycle6"/>
    <dgm:cxn modelId="{53090FC1-BBFB-4CEC-A191-D7C7AD179487}" type="presParOf" srcId="{1E7F6D98-FDF5-4379-AB3C-D84169241C83}" destId="{1106797D-7D17-49B4-949B-39748BFB18A9}" srcOrd="3" destOrd="0" presId="urn:microsoft.com/office/officeart/2005/8/layout/cycle6"/>
    <dgm:cxn modelId="{4D47E4D2-B4BF-4B22-A5DF-E8688E23E9AD}" type="presParOf" srcId="{1E7F6D98-FDF5-4379-AB3C-D84169241C83}" destId="{76179EE7-9B20-4AB5-AF16-C29C9D78644B}" srcOrd="4" destOrd="0" presId="urn:microsoft.com/office/officeart/2005/8/layout/cycle6"/>
    <dgm:cxn modelId="{2994942A-255B-4882-9C36-33A362BABA4C}" type="presParOf" srcId="{1E7F6D98-FDF5-4379-AB3C-D84169241C83}" destId="{1588B037-0797-4B8F-BF2C-45DF261B12FC}" srcOrd="5" destOrd="0" presId="urn:microsoft.com/office/officeart/2005/8/layout/cycle6"/>
    <dgm:cxn modelId="{BB1CF7CA-B0B4-4A6A-BF9B-B1C482F4671D}" type="presParOf" srcId="{1E7F6D98-FDF5-4379-AB3C-D84169241C83}" destId="{DE3B1D04-42E5-4B28-B841-6E106F5833E7}" srcOrd="6" destOrd="0" presId="urn:microsoft.com/office/officeart/2005/8/layout/cycle6"/>
    <dgm:cxn modelId="{57FC9917-02BD-4856-881A-C132A693A930}" type="presParOf" srcId="{1E7F6D98-FDF5-4379-AB3C-D84169241C83}" destId="{148AFB37-BA0B-4CF1-8E36-51F5FB8BF67F}" srcOrd="7" destOrd="0" presId="urn:microsoft.com/office/officeart/2005/8/layout/cycle6"/>
    <dgm:cxn modelId="{D2C8AB54-738B-4CF0-B376-EC5F63F0978A}" type="presParOf" srcId="{1E7F6D98-FDF5-4379-AB3C-D84169241C83}" destId="{E262AC85-9522-4720-BB32-AFECA8E9F688}" srcOrd="8" destOrd="0" presId="urn:microsoft.com/office/officeart/2005/8/layout/cycle6"/>
    <dgm:cxn modelId="{740813F1-DA13-4BE8-8075-E48F20E159A9}" type="presParOf" srcId="{1E7F6D98-FDF5-4379-AB3C-D84169241C83}" destId="{80EF2EC5-2DD6-4E2D-A4D2-2D7870F9124B}" srcOrd="9" destOrd="0" presId="urn:microsoft.com/office/officeart/2005/8/layout/cycle6"/>
    <dgm:cxn modelId="{F64FA922-3772-4876-8602-A26904881731}" type="presParOf" srcId="{1E7F6D98-FDF5-4379-AB3C-D84169241C83}" destId="{40AE08BE-016D-4298-95F4-0F870B9538C1}" srcOrd="10" destOrd="0" presId="urn:microsoft.com/office/officeart/2005/8/layout/cycle6"/>
    <dgm:cxn modelId="{0BC4362D-33B8-4ACA-98C0-9D287E92CD1D}" type="presParOf" srcId="{1E7F6D98-FDF5-4379-AB3C-D84169241C83}" destId="{4C6C3489-4C74-4A47-A473-D249F4407D31}" srcOrd="11" destOrd="0" presId="urn:microsoft.com/office/officeart/2005/8/layout/cycle6"/>
    <dgm:cxn modelId="{26D2EEEE-74AF-44EC-9012-DCAFA68B1671}" type="presParOf" srcId="{1E7F6D98-FDF5-4379-AB3C-D84169241C83}" destId="{2B2B6E65-6528-49F2-85E4-01728F14178C}" srcOrd="12" destOrd="0" presId="urn:microsoft.com/office/officeart/2005/8/layout/cycle6"/>
    <dgm:cxn modelId="{FF0B3189-7D51-40E1-A68A-F72CD1AD30CA}" type="presParOf" srcId="{1E7F6D98-FDF5-4379-AB3C-D84169241C83}" destId="{8042E142-7522-43AE-B35D-7E8FE53CB2CA}" srcOrd="13" destOrd="0" presId="urn:microsoft.com/office/officeart/2005/8/layout/cycle6"/>
    <dgm:cxn modelId="{C42581D1-3C5B-4F32-9D78-0412BE41713F}" type="presParOf" srcId="{1E7F6D98-FDF5-4379-AB3C-D84169241C83}" destId="{9BAA7DDA-0974-4B36-80C6-367460471D61}" srcOrd="14" destOrd="0" presId="urn:microsoft.com/office/officeart/2005/8/layout/cycle6"/>
    <dgm:cxn modelId="{57724A50-BF5E-4DFC-8D6D-EF0B88A19C99}" type="presParOf" srcId="{1E7F6D98-FDF5-4379-AB3C-D84169241C83}" destId="{815BF437-3FF6-4D53-944C-6052ECA047DE}" srcOrd="15" destOrd="0" presId="urn:microsoft.com/office/officeart/2005/8/layout/cycle6"/>
    <dgm:cxn modelId="{EC26D432-9006-4892-81D8-6FE43006AC0D}" type="presParOf" srcId="{1E7F6D98-FDF5-4379-AB3C-D84169241C83}" destId="{D856EAB8-E92F-44C5-BAEB-250D99A8300B}" srcOrd="16" destOrd="0" presId="urn:microsoft.com/office/officeart/2005/8/layout/cycle6"/>
    <dgm:cxn modelId="{E0CEFE68-74F6-45F9-AA6D-726AA50A9434}" type="presParOf" srcId="{1E7F6D98-FDF5-4379-AB3C-D84169241C83}" destId="{A45902B1-7C3C-42CC-9AE7-8AAF4CBA51A9}"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57224-9661-4021-8014-88820D6FC7E7}">
      <dsp:nvSpPr>
        <dsp:cNvPr id="0" name=""/>
        <dsp:cNvSpPr/>
      </dsp:nvSpPr>
      <dsp:spPr>
        <a:xfrm>
          <a:off x="4964215" y="295891"/>
          <a:ext cx="3390059" cy="1273941"/>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dirty="0">
              <a:solidFill>
                <a:schemeClr val="bg1"/>
              </a:solidFill>
            </a:rPr>
            <a:t>Saviour</a:t>
          </a:r>
          <a:endParaRPr lang="en-US" sz="3000" kern="1200" dirty="0">
            <a:solidFill>
              <a:schemeClr val="bg1"/>
            </a:solidFill>
          </a:endParaRPr>
        </a:p>
      </dsp:txBody>
      <dsp:txXfrm>
        <a:off x="5026404" y="358080"/>
        <a:ext cx="3265681" cy="1149563"/>
      </dsp:txXfrm>
    </dsp:sp>
    <dsp:sp modelId="{338DF331-7AFA-48BB-9844-CCDF81DBA7C0}">
      <dsp:nvSpPr>
        <dsp:cNvPr id="0" name=""/>
        <dsp:cNvSpPr/>
      </dsp:nvSpPr>
      <dsp:spPr>
        <a:xfrm>
          <a:off x="5755843" y="1496280"/>
          <a:ext cx="5399044" cy="5399044"/>
        </a:xfrm>
        <a:custGeom>
          <a:avLst/>
          <a:gdLst/>
          <a:ahLst/>
          <a:cxnLst/>
          <a:rect l="0" t="0" r="0" b="0"/>
          <a:pathLst>
            <a:path>
              <a:moveTo>
                <a:pt x="2616444" y="1278"/>
              </a:moveTo>
              <a:arcTo wR="2699522" hR="2699522" stAng="16094187" swAng="2294264"/>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1106797D-7D17-49B4-949B-39748BFB18A9}">
      <dsp:nvSpPr>
        <dsp:cNvPr id="0" name=""/>
        <dsp:cNvSpPr/>
      </dsp:nvSpPr>
      <dsp:spPr>
        <a:xfrm>
          <a:off x="8740724" y="2035812"/>
          <a:ext cx="3018974" cy="1214305"/>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a:solidFill>
                <a:schemeClr val="bg1"/>
              </a:solidFill>
            </a:rPr>
            <a:t>God</a:t>
          </a:r>
          <a:endParaRPr lang="en-US" sz="3000" kern="1200">
            <a:solidFill>
              <a:schemeClr val="bg1"/>
            </a:solidFill>
          </a:endParaRPr>
        </a:p>
      </dsp:txBody>
      <dsp:txXfrm>
        <a:off x="8800001" y="2095089"/>
        <a:ext cx="2900420" cy="1095751"/>
      </dsp:txXfrm>
    </dsp:sp>
    <dsp:sp modelId="{1588B037-0797-4B8F-BF2C-45DF261B12FC}">
      <dsp:nvSpPr>
        <dsp:cNvPr id="0" name=""/>
        <dsp:cNvSpPr/>
      </dsp:nvSpPr>
      <dsp:spPr>
        <a:xfrm>
          <a:off x="6486284" y="3003215"/>
          <a:ext cx="5399044" cy="5399044"/>
        </a:xfrm>
        <a:custGeom>
          <a:avLst/>
          <a:gdLst/>
          <a:ahLst/>
          <a:cxnLst/>
          <a:rect l="0" t="0" r="0" b="0"/>
          <a:pathLst>
            <a:path>
              <a:moveTo>
                <a:pt x="3833827" y="249875"/>
              </a:moveTo>
              <a:arcTo wR="2699522" hR="2699522" stAng="17690786" swAng="887889"/>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E3B1D04-42E5-4B28-B841-6E106F5833E7}">
      <dsp:nvSpPr>
        <dsp:cNvPr id="0" name=""/>
        <dsp:cNvSpPr/>
      </dsp:nvSpPr>
      <dsp:spPr>
        <a:xfrm>
          <a:off x="9008589" y="3628592"/>
          <a:ext cx="3608201" cy="1280615"/>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dirty="0">
              <a:solidFill>
                <a:schemeClr val="bg1"/>
              </a:solidFill>
            </a:rPr>
            <a:t>A vindictive tyrant</a:t>
          </a:r>
          <a:endParaRPr lang="en-US" sz="3000" kern="1200" dirty="0">
            <a:solidFill>
              <a:schemeClr val="bg1"/>
            </a:solidFill>
          </a:endParaRPr>
        </a:p>
      </dsp:txBody>
      <dsp:txXfrm>
        <a:off x="9071103" y="3691106"/>
        <a:ext cx="3483173" cy="1155587"/>
      </dsp:txXfrm>
    </dsp:sp>
    <dsp:sp modelId="{E262AC85-9522-4720-BB32-AFECA8E9F688}">
      <dsp:nvSpPr>
        <dsp:cNvPr id="0" name=""/>
        <dsp:cNvSpPr/>
      </dsp:nvSpPr>
      <dsp:spPr>
        <a:xfrm>
          <a:off x="5052522" y="-92339"/>
          <a:ext cx="5399044" cy="5399044"/>
        </a:xfrm>
        <a:custGeom>
          <a:avLst/>
          <a:gdLst/>
          <a:ahLst/>
          <a:cxnLst/>
          <a:rect l="0" t="0" r="0" b="0"/>
          <a:pathLst>
            <a:path>
              <a:moveTo>
                <a:pt x="4101292" y="5006568"/>
              </a:moveTo>
              <a:arcTo wR="2699522" hR="2699522" stAng="3523019" swAng="1209730"/>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0EF2EC5-2DD6-4E2D-A4D2-2D7870F9124B}">
      <dsp:nvSpPr>
        <dsp:cNvPr id="0" name=""/>
        <dsp:cNvSpPr/>
      </dsp:nvSpPr>
      <dsp:spPr>
        <a:xfrm>
          <a:off x="4082370" y="5257856"/>
          <a:ext cx="5405890" cy="1146631"/>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dirty="0">
              <a:solidFill>
                <a:schemeClr val="bg1"/>
              </a:solidFill>
            </a:rPr>
            <a:t>Someone who has the tramp’s future in his hand</a:t>
          </a:r>
          <a:endParaRPr lang="en-US" sz="3000" kern="1200" dirty="0">
            <a:solidFill>
              <a:schemeClr val="bg1"/>
            </a:solidFill>
          </a:endParaRPr>
        </a:p>
      </dsp:txBody>
      <dsp:txXfrm>
        <a:off x="4138344" y="5313830"/>
        <a:ext cx="5293942" cy="1034683"/>
      </dsp:txXfrm>
    </dsp:sp>
    <dsp:sp modelId="{4C6C3489-4C74-4A47-A473-D249F4407D31}">
      <dsp:nvSpPr>
        <dsp:cNvPr id="0" name=""/>
        <dsp:cNvSpPr/>
      </dsp:nvSpPr>
      <dsp:spPr>
        <a:xfrm>
          <a:off x="3196544" y="-101720"/>
          <a:ext cx="5399044" cy="5399044"/>
        </a:xfrm>
        <a:custGeom>
          <a:avLst/>
          <a:gdLst/>
          <a:ahLst/>
          <a:cxnLst/>
          <a:rect l="0" t="0" r="0" b="0"/>
          <a:pathLst>
            <a:path>
              <a:moveTo>
                <a:pt x="2227445" y="5357446"/>
              </a:moveTo>
              <a:arcTo wR="2699522" hR="2699522" stAng="6004280" swAng="1554145"/>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2B2B6E65-6528-49F2-85E4-01728F14178C}">
      <dsp:nvSpPr>
        <dsp:cNvPr id="0" name=""/>
        <dsp:cNvSpPr/>
      </dsp:nvSpPr>
      <dsp:spPr>
        <a:xfrm>
          <a:off x="1560543" y="3628584"/>
          <a:ext cx="2781286" cy="1146631"/>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dirty="0">
              <a:solidFill>
                <a:schemeClr val="bg1"/>
              </a:solidFill>
            </a:rPr>
            <a:t>A rich employer</a:t>
          </a:r>
          <a:endParaRPr lang="en-US" sz="3000" kern="1200" dirty="0">
            <a:solidFill>
              <a:schemeClr val="bg1"/>
            </a:solidFill>
          </a:endParaRPr>
        </a:p>
      </dsp:txBody>
      <dsp:txXfrm>
        <a:off x="1616517" y="3684558"/>
        <a:ext cx="2669338" cy="1034683"/>
      </dsp:txXfrm>
    </dsp:sp>
    <dsp:sp modelId="{9BAA7DDA-0974-4B36-80C6-367460471D61}">
      <dsp:nvSpPr>
        <dsp:cNvPr id="0" name=""/>
        <dsp:cNvSpPr/>
      </dsp:nvSpPr>
      <dsp:spPr>
        <a:xfrm>
          <a:off x="2800874" y="1501166"/>
          <a:ext cx="5399044" cy="5399044"/>
        </a:xfrm>
        <a:custGeom>
          <a:avLst/>
          <a:gdLst/>
          <a:ahLst/>
          <a:cxnLst/>
          <a:rect l="0" t="0" r="0" b="0"/>
          <a:pathLst>
            <a:path>
              <a:moveTo>
                <a:pt x="62711" y="2121032"/>
              </a:moveTo>
              <a:arcTo wR="2699522" hR="2699522" stAng="11542444" swAng="817677"/>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15BF437-3FF6-4D53-944C-6052ECA047DE}">
      <dsp:nvSpPr>
        <dsp:cNvPr id="0" name=""/>
        <dsp:cNvSpPr/>
      </dsp:nvSpPr>
      <dsp:spPr>
        <a:xfrm>
          <a:off x="1817036" y="1797034"/>
          <a:ext cx="2718416" cy="1214305"/>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N" sz="3000" kern="1200" dirty="0">
              <a:solidFill>
                <a:schemeClr val="bg1"/>
              </a:solidFill>
            </a:rPr>
            <a:t>A vindictive tyrant</a:t>
          </a:r>
          <a:endParaRPr lang="en-US" sz="3000" kern="1200" dirty="0">
            <a:solidFill>
              <a:schemeClr val="bg1"/>
            </a:solidFill>
          </a:endParaRPr>
        </a:p>
      </dsp:txBody>
      <dsp:txXfrm>
        <a:off x="1876313" y="1856311"/>
        <a:ext cx="2599862" cy="1095751"/>
      </dsp:txXfrm>
    </dsp:sp>
    <dsp:sp modelId="{A45902B1-7C3C-42CC-9AE7-8AAF4CBA51A9}">
      <dsp:nvSpPr>
        <dsp:cNvPr id="0" name=""/>
        <dsp:cNvSpPr/>
      </dsp:nvSpPr>
      <dsp:spPr>
        <a:xfrm>
          <a:off x="1902547" y="1506756"/>
          <a:ext cx="5399044" cy="5399044"/>
        </a:xfrm>
        <a:custGeom>
          <a:avLst/>
          <a:gdLst/>
          <a:ahLst/>
          <a:cxnLst/>
          <a:rect l="0" t="0" r="0" b="0"/>
          <a:pathLst>
            <a:path>
              <a:moveTo>
                <a:pt x="1497954" y="282156"/>
              </a:moveTo>
              <a:arcTo wR="2699522" hR="2699522" stAng="14614201" swAng="2307332"/>
            </a:path>
          </a:pathLst>
        </a:custGeom>
        <a:noFill/>
        <a:ln w="12700" cap="rnd"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41495886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92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4192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66758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3790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53944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709954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0855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876046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91410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41357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4079965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45104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2557A-7053-4340-A874-8AB926A8EDA1}" type="datetimeFigureOut">
              <a:rPr lang="en-US" smtClean="0"/>
              <a:t>5/14/2020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68344963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7586380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pPr/>
              <a:t>5/14/2020</a:t>
            </a:fld>
            <a:endParaRPr lang="en-US" dirty="0"/>
          </a:p>
        </p:txBody>
      </p:sp>
    </p:spTree>
    <p:extLst>
      <p:ext uri="{BB962C8B-B14F-4D97-AF65-F5344CB8AC3E}">
        <p14:creationId xmlns:p14="http://schemas.microsoft.com/office/powerpoint/2010/main" val="2590799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4000">
              <a:schemeClr val="accent1">
                <a:lumMod val="45000"/>
                <a:lumOff val="55000"/>
              </a:schemeClr>
            </a:gs>
            <a:gs pos="0">
              <a:schemeClr val="accent1">
                <a:lumMod val="45000"/>
                <a:lumOff val="55000"/>
              </a:schemeClr>
            </a:gs>
            <a:gs pos="100000">
              <a:schemeClr val="accent1">
                <a:lumMod val="30000"/>
                <a:lumOff val="70000"/>
              </a:schemeClr>
            </a:gs>
          </a:gsLst>
          <a:lin ang="0" scaled="1"/>
          <a:tileRect/>
        </a:gra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02557A-7053-4340-A874-8AB926A8EDA1}" type="datetimeFigureOut">
              <a:rPr lang="en-US" smtClean="0"/>
              <a:pPr/>
              <a:t>5/14/2020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57560589"/>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11.xml.rels><?xml version="1.0" encoding="UTF-8" standalone="yes"?>
<Relationships xmlns="http://schemas.openxmlformats.org/package/2006/relationships"><Relationship Id="rId2" Type="http://schemas.openxmlformats.org/officeDocument/2006/relationships/image" Target="../media/image13.jfif"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3" Type="http://schemas.openxmlformats.org/officeDocument/2006/relationships/image" Target="../media/image15.jfif" /><Relationship Id="rId2" Type="http://schemas.openxmlformats.org/officeDocument/2006/relationships/image" Target="../media/image14.jfif" /><Relationship Id="rId1" Type="http://schemas.openxmlformats.org/officeDocument/2006/relationships/slideLayout" Target="../slideLayouts/slideLayout7.xml" /><Relationship Id="rId5" Type="http://schemas.openxmlformats.org/officeDocument/2006/relationships/image" Target="../media/image17.png" /><Relationship Id="rId4" Type="http://schemas.openxmlformats.org/officeDocument/2006/relationships/image" Target="../media/image16.jfif" /></Relationships>
</file>

<file path=ppt/slides/_rels/slide15.xml.rels><?xml version="1.0" encoding="UTF-8" standalone="yes"?>
<Relationships xmlns="http://schemas.openxmlformats.org/package/2006/relationships"><Relationship Id="rId3" Type="http://schemas.openxmlformats.org/officeDocument/2006/relationships/hyperlink" Target="http://www.biography.com/people/james-joyce-9358676" TargetMode="External" /><Relationship Id="rId2" Type="http://schemas.openxmlformats.org/officeDocument/2006/relationships/hyperlink" Target="http://www.biography.com/people/dante-9265912" TargetMode="External" /><Relationship Id="rId1" Type="http://schemas.openxmlformats.org/officeDocument/2006/relationships/slideLayout" Target="../slideLayouts/slideLayout7.xml" /><Relationship Id="rId4" Type="http://schemas.openxmlformats.org/officeDocument/2006/relationships/hyperlink" Target="http://www.biography.com/people/albert-camus-9236690" TargetMode="Externa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3.jfif" /><Relationship Id="rId2" Type="http://schemas.openxmlformats.org/officeDocument/2006/relationships/hyperlink" Target="http://www.biography.com/people/james-joyce-9358676"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image" Target="../media/image5.jfif" /><Relationship Id="rId2" Type="http://schemas.openxmlformats.org/officeDocument/2006/relationships/image" Target="../media/image4.jfif"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7.xml.rels><?xml version="1.0" encoding="UTF-8" standalone="yes"?>
<Relationships xmlns="http://schemas.openxmlformats.org/package/2006/relationships"><Relationship Id="rId3" Type="http://schemas.openxmlformats.org/officeDocument/2006/relationships/image" Target="../media/image7.jpg" /><Relationship Id="rId2" Type="http://schemas.openxmlformats.org/officeDocument/2006/relationships/image" Target="../media/image6.jp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3" Type="http://schemas.openxmlformats.org/officeDocument/2006/relationships/image" Target="../media/image9.jpg" /><Relationship Id="rId2" Type="http://schemas.openxmlformats.org/officeDocument/2006/relationships/image" Target="../media/image8.jfif"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image" Target="../media/image10.jfif" /><Relationship Id="rId1" Type="http://schemas.openxmlformats.org/officeDocument/2006/relationships/slideLayout" Target="../slideLayouts/slideLayout7.xml" /><Relationship Id="rId4" Type="http://schemas.openxmlformats.org/officeDocument/2006/relationships/image" Target="../media/image12.jfi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57752C-A8DD-44FD-AA48-7D6EAD43D5A5}"/>
              </a:ext>
            </a:extLst>
          </p:cNvPr>
          <p:cNvPicPr>
            <a:picLocks noChangeAspect="1"/>
          </p:cNvPicPr>
          <p:nvPr/>
        </p:nvPicPr>
        <p:blipFill>
          <a:blip r:embed="rId2"/>
          <a:stretch>
            <a:fillRect/>
          </a:stretch>
        </p:blipFill>
        <p:spPr>
          <a:xfrm>
            <a:off x="314331" y="164306"/>
            <a:ext cx="11563337" cy="6529387"/>
          </a:xfrm>
          <a:prstGeom prst="rect">
            <a:avLst/>
          </a:prstGeom>
        </p:spPr>
      </p:pic>
      <p:sp>
        <p:nvSpPr>
          <p:cNvPr id="6" name="Rectangle 5">
            <a:extLst>
              <a:ext uri="{FF2B5EF4-FFF2-40B4-BE49-F238E27FC236}">
                <a16:creationId xmlns:a16="http://schemas.microsoft.com/office/drawing/2014/main" id="{C03F1F76-081F-42CB-94E3-5A365A3EBE5F}"/>
              </a:ext>
            </a:extLst>
          </p:cNvPr>
          <p:cNvSpPr/>
          <p:nvPr/>
        </p:nvSpPr>
        <p:spPr>
          <a:xfrm>
            <a:off x="6313458" y="4220279"/>
            <a:ext cx="5756968" cy="830997"/>
          </a:xfrm>
          <a:prstGeom prst="rect">
            <a:avLst/>
          </a:prstGeom>
        </p:spPr>
        <p:txBody>
          <a:bodyPr wrap="square">
            <a:spAutoFit/>
          </a:bodyPr>
          <a:lstStyle/>
          <a:p>
            <a:r>
              <a:rPr lang="en-IN" sz="4800" dirty="0">
                <a:solidFill>
                  <a:schemeClr val="bg1"/>
                </a:solidFill>
                <a:latin typeface="Bahnschrift SemiBold Condensed" panose="020B0502040204020203" pitchFamily="34" charset="0"/>
              </a:rPr>
              <a:t>WAITING FOR GODOT</a:t>
            </a:r>
            <a:endParaRPr lang="en-US" sz="4800" dirty="0">
              <a:solidFill>
                <a:schemeClr val="bg1"/>
              </a:solidFill>
            </a:endParaRPr>
          </a:p>
        </p:txBody>
      </p:sp>
      <p:sp>
        <p:nvSpPr>
          <p:cNvPr id="7" name="Rectangle 6">
            <a:extLst>
              <a:ext uri="{FF2B5EF4-FFF2-40B4-BE49-F238E27FC236}">
                <a16:creationId xmlns:a16="http://schemas.microsoft.com/office/drawing/2014/main" id="{DFCAAC13-8AB1-447A-ABB7-FB9A412524E5}"/>
              </a:ext>
            </a:extLst>
          </p:cNvPr>
          <p:cNvSpPr/>
          <p:nvPr/>
        </p:nvSpPr>
        <p:spPr>
          <a:xfrm>
            <a:off x="7481455" y="5427244"/>
            <a:ext cx="3855177" cy="584775"/>
          </a:xfrm>
          <a:prstGeom prst="rect">
            <a:avLst/>
          </a:prstGeom>
        </p:spPr>
        <p:txBody>
          <a:bodyPr wrap="square">
            <a:spAutoFit/>
          </a:bodyPr>
          <a:lstStyle/>
          <a:p>
            <a:r>
              <a:rPr lang="en-IN" sz="3200" dirty="0">
                <a:solidFill>
                  <a:schemeClr val="bg1"/>
                </a:solidFill>
                <a:latin typeface="Bahnschrift Condensed" panose="020B0502040204020203" pitchFamily="34" charset="0"/>
              </a:rPr>
              <a:t>-SAMUEL BECKETT</a:t>
            </a:r>
            <a:endParaRPr lang="en-US" sz="32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346890146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7DA810EA-D772-4A47-90BD-C303521BF3AA}"/>
              </a:ext>
            </a:extLst>
          </p:cNvPr>
          <p:cNvGraphicFramePr/>
          <p:nvPr>
            <p:extLst>
              <p:ext uri="{D42A27DB-BD31-4B8C-83A1-F6EECF244321}">
                <p14:modId xmlns:p14="http://schemas.microsoft.com/office/powerpoint/2010/main" val="1294438175"/>
              </p:ext>
            </p:extLst>
          </p:nvPr>
        </p:nvGraphicFramePr>
        <p:xfrm>
          <a:off x="-961292" y="151227"/>
          <a:ext cx="14030178" cy="6555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0CE5EC3-93B6-489F-8CE1-6608FBB8560D}"/>
              </a:ext>
            </a:extLst>
          </p:cNvPr>
          <p:cNvSpPr txBox="1"/>
          <p:nvPr/>
        </p:nvSpPr>
        <p:spPr>
          <a:xfrm>
            <a:off x="4436012" y="2385687"/>
            <a:ext cx="3235569" cy="1015663"/>
          </a:xfrm>
          <a:prstGeom prst="rect">
            <a:avLst/>
          </a:prstGeom>
          <a:noFill/>
        </p:spPr>
        <p:txBody>
          <a:bodyPr wrap="square" rtlCol="0">
            <a:spAutoFit/>
          </a:bodyPr>
          <a:lstStyle/>
          <a:p>
            <a:r>
              <a:rPr lang="en-IN" sz="6000" b="1" dirty="0">
                <a:latin typeface="Bahnschrift" panose="020B0502040204020203" pitchFamily="34" charset="0"/>
              </a:rPr>
              <a:t>GODOT</a:t>
            </a:r>
            <a:endParaRPr lang="en-US" sz="6000" b="1" dirty="0">
              <a:latin typeface="Bahnschrift" panose="020B0502040204020203" pitchFamily="34" charset="0"/>
            </a:endParaRPr>
          </a:p>
        </p:txBody>
      </p:sp>
      <p:sp>
        <p:nvSpPr>
          <p:cNvPr id="6" name="TextBox 5">
            <a:extLst>
              <a:ext uri="{FF2B5EF4-FFF2-40B4-BE49-F238E27FC236}">
                <a16:creationId xmlns:a16="http://schemas.microsoft.com/office/drawing/2014/main" id="{B8A91CD6-78E5-4386-8E5C-479156C243D2}"/>
              </a:ext>
            </a:extLst>
          </p:cNvPr>
          <p:cNvSpPr txBox="1"/>
          <p:nvPr/>
        </p:nvSpPr>
        <p:spPr>
          <a:xfrm>
            <a:off x="3868614" y="3456650"/>
            <a:ext cx="3910819" cy="646331"/>
          </a:xfrm>
          <a:prstGeom prst="rect">
            <a:avLst/>
          </a:prstGeom>
          <a:noFill/>
        </p:spPr>
        <p:txBody>
          <a:bodyPr wrap="square" rtlCol="0">
            <a:spAutoFit/>
          </a:bodyPr>
          <a:lstStyle/>
          <a:p>
            <a:r>
              <a:rPr lang="en-IN" sz="3600" dirty="0">
                <a:latin typeface="Franklin Gothic Medium" panose="020B0603020102020204" pitchFamily="34" charset="0"/>
              </a:rPr>
              <a:t>His various identity </a:t>
            </a:r>
            <a:endParaRPr lang="en-US" sz="3600" dirty="0">
              <a:latin typeface="Franklin Gothic Medium" panose="020B0603020102020204" pitchFamily="34" charset="0"/>
            </a:endParaRPr>
          </a:p>
        </p:txBody>
      </p:sp>
    </p:spTree>
    <p:extLst>
      <p:ext uri="{BB962C8B-B14F-4D97-AF65-F5344CB8AC3E}">
        <p14:creationId xmlns:p14="http://schemas.microsoft.com/office/powerpoint/2010/main" val="31556741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170FBC-7521-4736-873D-1BE20990183E}"/>
              </a:ext>
            </a:extLst>
          </p:cNvPr>
          <p:cNvSpPr txBox="1"/>
          <p:nvPr/>
        </p:nvSpPr>
        <p:spPr>
          <a:xfrm>
            <a:off x="554637" y="464695"/>
            <a:ext cx="10837888" cy="954107"/>
          </a:xfrm>
          <a:prstGeom prst="rect">
            <a:avLst/>
          </a:prstGeom>
          <a:noFill/>
        </p:spPr>
        <p:txBody>
          <a:bodyPr wrap="square" rtlCol="0">
            <a:spAutoFit/>
          </a:bodyPr>
          <a:lstStyle/>
          <a:p>
            <a:r>
              <a:rPr lang="en-IN" sz="2800" u="sng" dirty="0"/>
              <a:t>(SYMMETRICAL STRUCTURE -WHICH ONE PART BALANCES ANOTHER)</a:t>
            </a:r>
          </a:p>
          <a:p>
            <a:endParaRPr lang="en-US" sz="2800" u="sng" dirty="0"/>
          </a:p>
        </p:txBody>
      </p:sp>
      <p:pic>
        <p:nvPicPr>
          <p:cNvPr id="4" name="Picture 3">
            <a:extLst>
              <a:ext uri="{FF2B5EF4-FFF2-40B4-BE49-F238E27FC236}">
                <a16:creationId xmlns:a16="http://schemas.microsoft.com/office/drawing/2014/main" id="{655497E8-CCA6-4C44-83B4-911DB38999AE}"/>
              </a:ext>
            </a:extLst>
          </p:cNvPr>
          <p:cNvPicPr>
            <a:picLocks noChangeAspect="1"/>
          </p:cNvPicPr>
          <p:nvPr/>
        </p:nvPicPr>
        <p:blipFill>
          <a:blip r:embed="rId2"/>
          <a:stretch>
            <a:fillRect/>
          </a:stretch>
        </p:blipFill>
        <p:spPr>
          <a:xfrm>
            <a:off x="9540224" y="1611755"/>
            <a:ext cx="2511868" cy="358761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TextBox 4">
            <a:extLst>
              <a:ext uri="{FF2B5EF4-FFF2-40B4-BE49-F238E27FC236}">
                <a16:creationId xmlns:a16="http://schemas.microsoft.com/office/drawing/2014/main" id="{430F6BC6-33D8-4A21-8562-B9FD4380642C}"/>
              </a:ext>
            </a:extLst>
          </p:cNvPr>
          <p:cNvSpPr txBox="1"/>
          <p:nvPr/>
        </p:nvSpPr>
        <p:spPr>
          <a:xfrm>
            <a:off x="9728616" y="5231255"/>
            <a:ext cx="2688236" cy="523220"/>
          </a:xfrm>
          <a:prstGeom prst="rect">
            <a:avLst/>
          </a:prstGeom>
          <a:noFill/>
        </p:spPr>
        <p:txBody>
          <a:bodyPr wrap="square" rtlCol="0">
            <a:spAutoFit/>
          </a:bodyPr>
          <a:lstStyle/>
          <a:p>
            <a:r>
              <a:rPr lang="en-IN" sz="2800" b="1" dirty="0">
                <a:latin typeface="Times New Roman" panose="02020603050405020304" pitchFamily="18" charset="0"/>
                <a:cs typeface="Times New Roman" panose="02020603050405020304" pitchFamily="18" charset="0"/>
              </a:rPr>
              <a:t>Ruby Cohn </a:t>
            </a:r>
            <a:endParaRPr lang="en-US" sz="28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5983A46-09F4-46D7-95CE-4C18B86C3238}"/>
              </a:ext>
            </a:extLst>
          </p:cNvPr>
          <p:cNvSpPr txBox="1"/>
          <p:nvPr/>
        </p:nvSpPr>
        <p:spPr>
          <a:xfrm>
            <a:off x="689317" y="1611754"/>
            <a:ext cx="8032652" cy="4401205"/>
          </a:xfrm>
          <a:prstGeom prst="rect">
            <a:avLst/>
          </a:prstGeom>
          <a:noFill/>
        </p:spPr>
        <p:txBody>
          <a:bodyPr wrap="square" rtlCol="0">
            <a:spAutoFit/>
          </a:bodyPr>
          <a:lstStyle/>
          <a:p>
            <a:pPr marL="457200" indent="-457200">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The entire play, as Ruby Cohn observes, is woven with repetition.</a:t>
            </a:r>
          </a:p>
          <a:p>
            <a:pPr marL="457200" indent="-457200">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Act two is a repetition of Act one.</a:t>
            </a:r>
          </a:p>
          <a:p>
            <a:pPr marL="457200" indent="-457200">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It employs two sets of characters and each set is a pair.</a:t>
            </a:r>
          </a:p>
          <a:p>
            <a:pPr marL="457200" indent="-457200">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The relationship between and within these pairs is not always one of  identity and harmony but also contradiction and tension.</a:t>
            </a:r>
          </a:p>
          <a:p>
            <a:pPr marL="457200" indent="-457200">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This generates a pattern of binary oppositions.</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52888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BBA79A-16B8-4663-A52E-1F629F1B25DD}"/>
              </a:ext>
            </a:extLst>
          </p:cNvPr>
          <p:cNvSpPr/>
          <p:nvPr/>
        </p:nvSpPr>
        <p:spPr>
          <a:xfrm>
            <a:off x="599607" y="282719"/>
            <a:ext cx="10603045" cy="6482480"/>
          </a:xfrm>
          <a:prstGeom prst="rect">
            <a:avLst/>
          </a:prstGeom>
        </p:spPr>
        <p:txBody>
          <a:bodyPr wrap="square">
            <a:spAutoFit/>
          </a:bodyPr>
          <a:lstStyle/>
          <a:p>
            <a:pPr algn="ctr">
              <a:lnSpc>
                <a:spcPct val="115000"/>
              </a:lnSpc>
              <a:spcAft>
                <a:spcPts val="1000"/>
              </a:spcAft>
            </a:pPr>
            <a:r>
              <a:rPr lang="en-US" sz="3600" b="1" u="sng" dirty="0">
                <a:latin typeface="Times New Roman" panose="02020603050405020304" pitchFamily="18" charset="0"/>
                <a:ea typeface="SimSun" panose="02010600030101010101" pitchFamily="2" charset="-122"/>
                <a:cs typeface="Times New Roman" panose="02020603050405020304" pitchFamily="18" charset="0"/>
              </a:rPr>
              <a:t>ESTRAGON AND VLADIMIR</a:t>
            </a:r>
          </a:p>
          <a:p>
            <a:pPr marL="342900" indent="-342900">
              <a:lnSpc>
                <a:spcPct val="115000"/>
              </a:lnSpc>
              <a:spcAft>
                <a:spcPts val="1000"/>
              </a:spcAft>
              <a:buFont typeface="Wingdings" panose="05000000000000000000" pitchFamily="2" charset="2"/>
              <a:buChar char="v"/>
            </a:pPr>
            <a:r>
              <a:rPr lang="en-US" sz="2400" dirty="0">
                <a:latin typeface="Calibri" panose="020F0502020204030204" pitchFamily="34" charset="0"/>
                <a:ea typeface="SimSun" panose="02010600030101010101" pitchFamily="2" charset="-122"/>
                <a:cs typeface="Times New Roman" panose="02020603050405020304" pitchFamily="18" charset="0"/>
              </a:rPr>
              <a:t>Estragon and Vladimir are essentially Everymen, representing all of humanity, but they also contrast in some ways. Estragon is primarily concerned with feelings, particularly his own suffering, rather than intellectual thoughts, and he has trouble understanding much of Vladimir's logic and philosophy. If the two primary characters represent two parts of a person, Estragon is the body. The beatings Estragon says he receives represent the suffering that afflicts and traps humanity.</a:t>
            </a:r>
          </a:p>
          <a:p>
            <a:pPr marL="342900" indent="-342900">
              <a:lnSpc>
                <a:spcPct val="115000"/>
              </a:lnSpc>
              <a:spcAft>
                <a:spcPts val="1000"/>
              </a:spcAft>
              <a:buFont typeface="Wingdings" panose="05000000000000000000" pitchFamily="2" charset="2"/>
              <a:buChar char="v"/>
            </a:pPr>
            <a:r>
              <a:rPr lang="en-US" sz="2400" dirty="0">
                <a:latin typeface="Calibri" panose="020F0502020204030204" pitchFamily="34" charset="0"/>
                <a:ea typeface="SimSun" panose="02010600030101010101" pitchFamily="2" charset="-122"/>
                <a:cs typeface="Times New Roman" panose="02020603050405020304" pitchFamily="18" charset="0"/>
              </a:rPr>
              <a:t>Vladimir is the more logical and intellectual of the two primary characters. He is the only character who remembers most events from one day to another, and he works the hardest to fit those events into a logical time frame, despite conflicting evidence. He tries to explore philosophical ideas logically, but often misses deeper truths Estragon seems to grasp instinctively. If Estragon represents the body, Vladimir represents the mind, with all its ability to deceive itself.</a:t>
            </a:r>
          </a:p>
        </p:txBody>
      </p:sp>
    </p:spTree>
    <p:extLst>
      <p:ext uri="{BB962C8B-B14F-4D97-AF65-F5344CB8AC3E}">
        <p14:creationId xmlns:p14="http://schemas.microsoft.com/office/powerpoint/2010/main" val="22744853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DE1996-73C3-483A-808A-1E68C2E78271}"/>
              </a:ext>
            </a:extLst>
          </p:cNvPr>
          <p:cNvSpPr/>
          <p:nvPr/>
        </p:nvSpPr>
        <p:spPr>
          <a:xfrm>
            <a:off x="0" y="-673405"/>
            <a:ext cx="11942164" cy="7953203"/>
          </a:xfrm>
          <a:prstGeom prst="rect">
            <a:avLst/>
          </a:prstGeom>
        </p:spPr>
        <p:txBody>
          <a:bodyPr wrap="square">
            <a:spAutoFit/>
          </a:bodyPr>
          <a:lstStyle/>
          <a:p>
            <a:pPr>
              <a:lnSpc>
                <a:spcPct val="115000"/>
              </a:lnSpc>
              <a:spcAft>
                <a:spcPts val="1000"/>
              </a:spcAft>
            </a:pPr>
            <a:r>
              <a:rPr lang="en-US" dirty="0">
                <a:latin typeface="Calibri" panose="020F0502020204030204" pitchFamily="34" charset="0"/>
                <a:ea typeface="SimSun" panose="02010600030101010101" pitchFamily="2" charset="-122"/>
                <a:cs typeface="Times New Roman" panose="02020603050405020304" pitchFamily="18" charset="0"/>
              </a:rPr>
              <a:t>👆Character Analysis</a:t>
            </a:r>
          </a:p>
          <a:p>
            <a:pPr>
              <a:lnSpc>
                <a:spcPct val="115000"/>
              </a:lnSpc>
              <a:spcAft>
                <a:spcPts val="1000"/>
              </a:spcAft>
            </a:pPr>
            <a:r>
              <a:rPr lang="en-US" dirty="0">
                <a:latin typeface="Calibri" panose="020F0502020204030204" pitchFamily="34" charset="0"/>
                <a:ea typeface="SimSun" panose="02010600030101010101" pitchFamily="2" charset="-122"/>
                <a:cs typeface="Times New Roman" panose="02020603050405020304" pitchFamily="18" charset="0"/>
              </a:rPr>
              <a:t> </a:t>
            </a:r>
          </a:p>
          <a:p>
            <a:pPr algn="ctr">
              <a:lnSpc>
                <a:spcPct val="115000"/>
              </a:lnSpc>
              <a:spcAft>
                <a:spcPts val="1000"/>
              </a:spcAft>
            </a:pPr>
            <a:r>
              <a:rPr lang="en-US" sz="3600" b="1" u="sng" dirty="0">
                <a:latin typeface="Times New Roman" panose="02020603050405020304" pitchFamily="18" charset="0"/>
                <a:ea typeface="SimSun" panose="02010600030101010101" pitchFamily="2" charset="-122"/>
                <a:cs typeface="Times New Roman" panose="02020603050405020304" pitchFamily="18" charset="0"/>
              </a:rPr>
              <a:t>Pozzo and Lucky</a:t>
            </a:r>
          </a:p>
          <a:p>
            <a:pPr marL="342900" indent="-342900">
              <a:lnSpc>
                <a:spcPct val="115000"/>
              </a:lnSpc>
              <a:spcAft>
                <a:spcPts val="1000"/>
              </a:spcAft>
              <a:buFont typeface="Wingdings" panose="05000000000000000000" pitchFamily="2" charset="2"/>
              <a:buChar char="v"/>
            </a:pPr>
            <a:r>
              <a:rPr lang="en-US" sz="2200" dirty="0">
                <a:latin typeface="Calibri" panose="020F0502020204030204" pitchFamily="34" charset="0"/>
                <a:ea typeface="SimSun" panose="02010600030101010101" pitchFamily="2" charset="-122"/>
                <a:cs typeface="Times New Roman" panose="02020603050405020304" pitchFamily="18" charset="0"/>
              </a:rPr>
              <a:t>In contrast to the other characters, Pozzo is a wealthy landowner with power and resources. He clearly sees Vladimir and Estragon as beneath him. His concern with appearances and social conventions is ridiculous, pointing out their meaninglessness. Pozzo uses his power over Lucky to abuse him horribly. But his power and resources are ultimately useless—they don't give his life meaning or protect him from misfortune. When he becomes blind, he must rely on his slave, Lucky (who was previously merely a convenience and for entertainment) to help him navigate life, becoming pitiful in a single stroke of fate.</a:t>
            </a:r>
          </a:p>
          <a:p>
            <a:pPr marL="342900" indent="-342900">
              <a:lnSpc>
                <a:spcPct val="115000"/>
              </a:lnSpc>
              <a:spcAft>
                <a:spcPts val="1000"/>
              </a:spcAft>
              <a:buFont typeface="Wingdings" panose="05000000000000000000" pitchFamily="2" charset="2"/>
              <a:buChar char="v"/>
            </a:pPr>
            <a:endParaRPr lang="en-US" sz="2200" dirty="0">
              <a:latin typeface="Calibri" panose="020F0502020204030204" pitchFamily="34" charset="0"/>
              <a:ea typeface="SimSun" panose="02010600030101010101" pitchFamily="2" charset="-122"/>
              <a:cs typeface="Times New Roman" panose="02020603050405020304" pitchFamily="18" charset="0"/>
            </a:endParaRPr>
          </a:p>
          <a:p>
            <a:pPr marL="342900" indent="-342900">
              <a:lnSpc>
                <a:spcPct val="115000"/>
              </a:lnSpc>
              <a:spcAft>
                <a:spcPts val="1000"/>
              </a:spcAft>
              <a:buFont typeface="Wingdings" panose="05000000000000000000" pitchFamily="2" charset="2"/>
              <a:buChar char="v"/>
            </a:pPr>
            <a:r>
              <a:rPr lang="en-US" sz="2200" dirty="0">
                <a:latin typeface="Calibri" panose="020F0502020204030204" pitchFamily="34" charset="0"/>
                <a:ea typeface="SimSun" panose="02010600030101010101" pitchFamily="2" charset="-122"/>
                <a:cs typeface="Times New Roman" panose="02020603050405020304" pitchFamily="18" charset="0"/>
              </a:rPr>
              <a:t> As Pozzo's slave, he must constantly carry burdens that are not his own. His body is constrained, much like his free will. This might be why he seems not even to consider leaving when Pozzo becomes blind, losing most of the power he had wielded over Lucky. However, Lucky demonstrates some willpower during his long speech. He is upset by the prospect of Pozzo selling him, which suggests he may choose to remain in his role. There is a dependency between Lucky and Pozzo that seems related to, but not limited to, their inequality.</a:t>
            </a:r>
          </a:p>
          <a:p>
            <a:pPr>
              <a:lnSpc>
                <a:spcPct val="115000"/>
              </a:lnSpc>
              <a:spcAft>
                <a:spcPts val="1000"/>
              </a:spcAft>
            </a:pPr>
            <a:r>
              <a:rPr lang="en-US" sz="2200" dirty="0">
                <a:latin typeface="Calibri" panose="020F0502020204030204" pitchFamily="34" charset="0"/>
                <a:ea typeface="SimSun" panose="02010600030101010101" pitchFamily="2" charset="-122"/>
                <a:cs typeface="Times New Roman" panose="02020603050405020304" pitchFamily="18" charset="0"/>
              </a:rPr>
              <a:t> </a:t>
            </a:r>
          </a:p>
        </p:txBody>
      </p:sp>
    </p:spTree>
    <p:extLst>
      <p:ext uri="{BB962C8B-B14F-4D97-AF65-F5344CB8AC3E}">
        <p14:creationId xmlns:p14="http://schemas.microsoft.com/office/powerpoint/2010/main" val="6158714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AFA1D9C9-C708-4E16-AB0C-530AA56208E9}"/>
              </a:ext>
            </a:extLst>
          </p:cNvPr>
          <p:cNvSpPr txBox="1"/>
          <p:nvPr/>
        </p:nvSpPr>
        <p:spPr>
          <a:xfrm>
            <a:off x="0" y="1428470"/>
            <a:ext cx="10972800" cy="5940088"/>
          </a:xfrm>
          <a:prstGeom prst="rect">
            <a:avLst/>
          </a:prstGeom>
          <a:noFill/>
        </p:spPr>
        <p:txBody>
          <a:bodyPr wrap="square" rtlCol="0">
            <a:spAutoFit/>
          </a:bodyPr>
          <a:lstStyle/>
          <a:p>
            <a:endParaRPr lang="en-IN" sz="4000" dirty="0">
              <a:latin typeface="Times New Roman" panose="02020603050405020304" pitchFamily="18" charset="0"/>
              <a:cs typeface="Times New Roman" panose="02020603050405020304" pitchFamily="18" charset="0"/>
            </a:endParaRPr>
          </a:p>
          <a:p>
            <a:r>
              <a:rPr lang="en-IN" sz="2800" dirty="0">
                <a:latin typeface="Times New Roman" panose="02020603050405020304" pitchFamily="18" charset="0"/>
                <a:cs typeface="Times New Roman" panose="02020603050405020304" pitchFamily="18" charset="0"/>
              </a:rPr>
              <a:t>   </a:t>
            </a:r>
            <a:r>
              <a:rPr lang="en-IN" sz="2800" u="sng" dirty="0">
                <a:latin typeface="Times New Roman" panose="02020603050405020304" pitchFamily="18" charset="0"/>
                <a:cs typeface="Times New Roman" panose="02020603050405020304" pitchFamily="18" charset="0"/>
              </a:rPr>
              <a:t>Pattern of Binary Oppositions</a:t>
            </a:r>
          </a:p>
          <a:p>
            <a:r>
              <a:rPr lang="en-IN" sz="2800" dirty="0">
                <a:latin typeface="Times New Roman" panose="02020603050405020304" pitchFamily="18" charset="0"/>
                <a:cs typeface="Times New Roman" panose="02020603050405020304" pitchFamily="18" charset="0"/>
              </a:rPr>
              <a:t>      Each of two central characters in the play,</a:t>
            </a:r>
          </a:p>
          <a:p>
            <a:pPr marL="571500" indent="-571500" algn="ctr">
              <a:buFont typeface="+mj-lt"/>
              <a:buAutoNum type="romanLcPeriod"/>
            </a:pPr>
            <a:r>
              <a:rPr lang="en-IN" sz="2800" dirty="0">
                <a:latin typeface="Times New Roman" panose="02020603050405020304" pitchFamily="18" charset="0"/>
                <a:cs typeface="Times New Roman" panose="02020603050405020304" pitchFamily="18" charset="0"/>
              </a:rPr>
              <a:t>Mutual love and care between </a:t>
            </a:r>
            <a:r>
              <a:rPr lang="en-IN" sz="2800" u="sng" dirty="0">
                <a:latin typeface="Times New Roman" panose="02020603050405020304" pitchFamily="18" charset="0"/>
                <a:cs typeface="Times New Roman" panose="02020603050405020304" pitchFamily="18" charset="0"/>
              </a:rPr>
              <a:t>Vladimir and Estragon</a:t>
            </a:r>
            <a:r>
              <a:rPr lang="en-IN" sz="2800" dirty="0">
                <a:latin typeface="Times New Roman" panose="02020603050405020304" pitchFamily="18" charset="0"/>
                <a:cs typeface="Times New Roman" panose="02020603050405020304" pitchFamily="18" charset="0"/>
              </a:rPr>
              <a:t>.</a:t>
            </a:r>
          </a:p>
          <a:p>
            <a:pPr marL="571500" indent="-571500" algn="ctr">
              <a:buFont typeface="+mj-lt"/>
              <a:buAutoNum type="romanLcPeriod"/>
            </a:pPr>
            <a:r>
              <a:rPr lang="en-IN" sz="2800" u="sng" dirty="0">
                <a:latin typeface="Times New Roman" panose="02020603050405020304" pitchFamily="18" charset="0"/>
                <a:cs typeface="Times New Roman" panose="02020603050405020304" pitchFamily="18" charset="0"/>
              </a:rPr>
              <a:t>Pozzo and Lucky </a:t>
            </a:r>
            <a:r>
              <a:rPr lang="en-IN" sz="2800" dirty="0">
                <a:latin typeface="Times New Roman" panose="02020603050405020304" pitchFamily="18" charset="0"/>
                <a:cs typeface="Times New Roman" panose="02020603050405020304" pitchFamily="18" charset="0"/>
              </a:rPr>
              <a:t>physically tied together.</a:t>
            </a:r>
          </a:p>
          <a:p>
            <a:pPr marL="571500" indent="-571500" algn="ctr">
              <a:buFont typeface="+mj-lt"/>
              <a:buAutoNum type="romanLcPeriod"/>
            </a:pPr>
            <a:r>
              <a:rPr lang="en-IN" sz="2800" dirty="0">
                <a:latin typeface="Times New Roman" panose="02020603050405020304" pitchFamily="18" charset="0"/>
                <a:cs typeface="Times New Roman" panose="02020603050405020304" pitchFamily="18" charset="0"/>
              </a:rPr>
              <a:t>Even the Messenger boy has a brother</a:t>
            </a:r>
            <a:r>
              <a:rPr lang="en-IN" sz="3000" dirty="0">
                <a:latin typeface="Times New Roman" panose="02020603050405020304" pitchFamily="18" charset="0"/>
                <a:cs typeface="Times New Roman" panose="02020603050405020304" pitchFamily="18" charset="0"/>
              </a:rPr>
              <a:t>.</a:t>
            </a:r>
          </a:p>
          <a:p>
            <a:r>
              <a:rPr lang="en-IN"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IN" sz="32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Examples:</a:t>
            </a:r>
          </a:p>
          <a:p>
            <a:pPr marL="457200" indent="-4572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Estragon’s immediate physical needs (hunger, sleep)are contrasted to</a:t>
            </a:r>
          </a:p>
          <a:p>
            <a:r>
              <a:rPr lang="en-IN" sz="2600" dirty="0">
                <a:latin typeface="Times New Roman" panose="02020603050405020304" pitchFamily="18" charset="0"/>
                <a:cs typeface="Times New Roman" panose="02020603050405020304" pitchFamily="18" charset="0"/>
              </a:rPr>
              <a:t>       Vladimir’s optimism.</a:t>
            </a:r>
          </a:p>
          <a:p>
            <a:pPr marL="457200" indent="-4572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Pozzo is domineering, bullying master, Lucky is a obedient  slave.</a:t>
            </a:r>
          </a:p>
          <a:p>
            <a:pPr marL="457200" indent="-4572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The boy who looks after the goats is treated well and his brother was               beaten.</a:t>
            </a:r>
          </a:p>
          <a:p>
            <a:endParaRPr lang="en-US" sz="3200" dirty="0">
              <a:latin typeface="Times New Roman" panose="02020603050405020304" pitchFamily="18" charset="0"/>
              <a:cs typeface="Times New Roman" panose="02020603050405020304" pitchFamily="18" charset="0"/>
            </a:endParaRPr>
          </a:p>
        </p:txBody>
      </p:sp>
      <p:pic>
        <p:nvPicPr>
          <p:cNvPr id="16" name="Picture 15">
            <a:extLst>
              <a:ext uri="{FF2B5EF4-FFF2-40B4-BE49-F238E27FC236}">
                <a16:creationId xmlns:a16="http://schemas.microsoft.com/office/drawing/2014/main" id="{93A00054-52AC-405C-A956-DA010647F533}"/>
              </a:ext>
            </a:extLst>
          </p:cNvPr>
          <p:cNvPicPr>
            <a:picLocks noChangeAspect="1"/>
          </p:cNvPicPr>
          <p:nvPr/>
        </p:nvPicPr>
        <p:blipFill>
          <a:blip r:embed="rId2"/>
          <a:stretch>
            <a:fillRect/>
          </a:stretch>
        </p:blipFill>
        <p:spPr>
          <a:xfrm>
            <a:off x="10313233" y="259237"/>
            <a:ext cx="1625671" cy="207497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8" name="Picture 17">
            <a:extLst>
              <a:ext uri="{FF2B5EF4-FFF2-40B4-BE49-F238E27FC236}">
                <a16:creationId xmlns:a16="http://schemas.microsoft.com/office/drawing/2014/main" id="{29E77D1E-2CC8-4B7F-92C0-0053B7B7E7B5}"/>
              </a:ext>
            </a:extLst>
          </p:cNvPr>
          <p:cNvPicPr>
            <a:picLocks noChangeAspect="1"/>
          </p:cNvPicPr>
          <p:nvPr/>
        </p:nvPicPr>
        <p:blipFill>
          <a:blip r:embed="rId3"/>
          <a:stretch>
            <a:fillRect/>
          </a:stretch>
        </p:blipFill>
        <p:spPr>
          <a:xfrm>
            <a:off x="10344082" y="2674906"/>
            <a:ext cx="1627194" cy="20687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4" name="Picture 23">
            <a:extLst>
              <a:ext uri="{FF2B5EF4-FFF2-40B4-BE49-F238E27FC236}">
                <a16:creationId xmlns:a16="http://schemas.microsoft.com/office/drawing/2014/main" id="{138356F6-DA26-4463-8EA9-FF800BE35EC9}"/>
              </a:ext>
            </a:extLst>
          </p:cNvPr>
          <p:cNvPicPr>
            <a:picLocks noChangeAspect="1"/>
          </p:cNvPicPr>
          <p:nvPr/>
        </p:nvPicPr>
        <p:blipFill rotWithShape="1">
          <a:blip r:embed="rId4"/>
          <a:srcRect l="37879" r="29780"/>
          <a:stretch/>
        </p:blipFill>
        <p:spPr>
          <a:xfrm>
            <a:off x="10523964" y="5073213"/>
            <a:ext cx="847159" cy="17430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5" name="Picture 24">
            <a:extLst>
              <a:ext uri="{FF2B5EF4-FFF2-40B4-BE49-F238E27FC236}">
                <a16:creationId xmlns:a16="http://schemas.microsoft.com/office/drawing/2014/main" id="{57510C3E-6468-4B35-9140-785095D6D780}"/>
              </a:ext>
            </a:extLst>
          </p:cNvPr>
          <p:cNvPicPr>
            <a:picLocks noChangeAspect="1"/>
          </p:cNvPicPr>
          <p:nvPr/>
        </p:nvPicPr>
        <p:blipFill>
          <a:blip r:embed="rId5"/>
          <a:stretch>
            <a:fillRect/>
          </a:stretch>
        </p:blipFill>
        <p:spPr>
          <a:xfrm>
            <a:off x="11191241" y="5078777"/>
            <a:ext cx="847417" cy="17375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6" name="TextBox 25">
            <a:extLst>
              <a:ext uri="{FF2B5EF4-FFF2-40B4-BE49-F238E27FC236}">
                <a16:creationId xmlns:a16="http://schemas.microsoft.com/office/drawing/2014/main" id="{BB714C57-8DB6-4A64-9F7E-04228C4BA627}"/>
              </a:ext>
            </a:extLst>
          </p:cNvPr>
          <p:cNvSpPr txBox="1"/>
          <p:nvPr/>
        </p:nvSpPr>
        <p:spPr>
          <a:xfrm>
            <a:off x="494676" y="366562"/>
            <a:ext cx="5931108" cy="584775"/>
          </a:xfrm>
          <a:prstGeom prst="rect">
            <a:avLst/>
          </a:prstGeom>
          <a:noFill/>
        </p:spPr>
        <p:txBody>
          <a:bodyPr wrap="square" rtlCol="0">
            <a:spAutoFit/>
          </a:bodyPr>
          <a:lstStyle/>
          <a:p>
            <a:r>
              <a:rPr lang="en-IN" sz="3200" b="1" u="sng" dirty="0">
                <a:latin typeface="Times New Roman" panose="02020603050405020304" pitchFamily="18" charset="0"/>
                <a:cs typeface="Times New Roman" panose="02020603050405020304" pitchFamily="18" charset="0"/>
              </a:rPr>
              <a:t>BINARY OPPOSITION</a:t>
            </a:r>
            <a:endParaRPr lang="en-US" sz="3200" b="1" u="sng" dirty="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AB93AFEC-6A76-44D5-83F3-A08CEE272C22}"/>
              </a:ext>
            </a:extLst>
          </p:cNvPr>
          <p:cNvSpPr txBox="1"/>
          <p:nvPr/>
        </p:nvSpPr>
        <p:spPr>
          <a:xfrm>
            <a:off x="120683" y="1058979"/>
            <a:ext cx="9974109" cy="954107"/>
          </a:xfrm>
          <a:prstGeom prst="rect">
            <a:avLst/>
          </a:prstGeom>
          <a:noFill/>
        </p:spPr>
        <p:txBody>
          <a:bodyPr wrap="square" rtlCol="0">
            <a:spAutoFit/>
          </a:bodyPr>
          <a:lstStyle/>
          <a:p>
            <a:pPr marL="457200" indent="-457200">
              <a:buFont typeface="Wingdings" panose="05000000000000000000" pitchFamily="2" charset="2"/>
              <a:buChar char="v"/>
            </a:pPr>
            <a:r>
              <a:rPr lang="en-IN" sz="2800" dirty="0">
                <a:latin typeface="Times New Roman" panose="02020603050405020304" pitchFamily="18" charset="0"/>
                <a:cs typeface="Times New Roman" panose="02020603050405020304" pitchFamily="18" charset="0"/>
              </a:rPr>
              <a:t>A  binary opposition (also a binary system) is a pair of related terms or concepts that are opposite in the meaning.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41100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B8EE715-9E9A-4238-A7CB-E5FD374832FF}"/>
              </a:ext>
            </a:extLst>
          </p:cNvPr>
          <p:cNvSpPr/>
          <p:nvPr/>
        </p:nvSpPr>
        <p:spPr>
          <a:xfrm>
            <a:off x="389205" y="771363"/>
            <a:ext cx="10569526" cy="5847755"/>
          </a:xfrm>
          <a:prstGeom prst="rect">
            <a:avLst/>
          </a:prstGeom>
        </p:spPr>
        <p:txBody>
          <a:bodyPr wrap="square">
            <a:spAutoFit/>
          </a:bodyPr>
          <a:lstStyle/>
          <a:p>
            <a:pPr marL="342900" lvl="0" indent="-342900" defTabSz="914400" eaLnBrk="0" fontAlgn="base" hangingPunct="0">
              <a:spcBef>
                <a:spcPct val="0"/>
              </a:spcBef>
              <a:spcAft>
                <a:spcPct val="0"/>
              </a:spcAft>
              <a:buFont typeface="Wingdings" panose="05000000000000000000" pitchFamily="2" charset="2"/>
              <a:buChar char="Ø"/>
            </a:pPr>
            <a:r>
              <a:rPr lang="en-US" altLang="en-US" sz="2200" i="1" u="sng" dirty="0">
                <a:latin typeface="Times New Roman" panose="02020603050405020304" pitchFamily="18" charset="0"/>
                <a:cs typeface="Times New Roman" panose="02020603050405020304" pitchFamily="18" charset="0"/>
              </a:rPr>
              <a:t>Waiting for Godot</a:t>
            </a:r>
            <a:r>
              <a:rPr lang="en-US" altLang="en-US" sz="2200" i="1" dirty="0">
                <a:latin typeface="Times New Roman" panose="02020603050405020304" pitchFamily="18" charset="0"/>
                <a:cs typeface="Times New Roman" panose="02020603050405020304" pitchFamily="18" charset="0"/>
              </a:rPr>
              <a:t>, </a:t>
            </a:r>
            <a:r>
              <a:rPr lang="en-US" altLang="en-US" sz="2200" dirty="0">
                <a:latin typeface="Times New Roman" panose="02020603050405020304" pitchFamily="18" charset="0"/>
                <a:cs typeface="Times New Roman" panose="02020603050405020304" pitchFamily="18" charset="0"/>
              </a:rPr>
              <a:t>achieved quick success at the small Theatre ‘de Babylon’ putting Beckett in the international spotlight. The play ran for 400 performances and enjoyed critical praise.</a:t>
            </a:r>
          </a:p>
          <a:p>
            <a:pPr marL="342900" indent="-342900" defTabSz="914400" eaLnBrk="0" fontAlgn="base" hangingPunct="0">
              <a:spcBef>
                <a:spcPct val="0"/>
              </a:spcBef>
              <a:spcAft>
                <a:spcPct val="0"/>
              </a:spcAft>
              <a:buFont typeface="Wingdings" panose="05000000000000000000" pitchFamily="2" charset="2"/>
              <a:buChar char="Ø"/>
            </a:pPr>
            <a:r>
              <a:rPr lang="en-US" altLang="en-US" sz="2200" dirty="0">
                <a:latin typeface="Times New Roman" panose="02020603050405020304" pitchFamily="18" charset="0"/>
                <a:cs typeface="Times New Roman" panose="02020603050405020304" pitchFamily="18" charset="0"/>
              </a:rPr>
              <a:t>His works are filled with allusions to other writers such as </a:t>
            </a:r>
            <a:r>
              <a:rPr lang="en-US" altLang="en-US" sz="2200"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Dante</a:t>
            </a:r>
            <a:r>
              <a:rPr lang="en-US" altLang="en-US" sz="2200" dirty="0">
                <a:latin typeface="Times New Roman" panose="02020603050405020304" pitchFamily="18" charset="0"/>
                <a:cs typeface="Times New Roman" panose="02020603050405020304" pitchFamily="18" charset="0"/>
              </a:rPr>
              <a:t>, Rene Descartes, and </a:t>
            </a:r>
            <a:r>
              <a:rPr lang="en-US" altLang="en-US" sz="2200" u="sng"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James Joyce</a:t>
            </a:r>
            <a:r>
              <a:rPr lang="en-US" altLang="en-US" sz="2200" dirty="0">
                <a:latin typeface="Times New Roman" panose="02020603050405020304" pitchFamily="18" charset="0"/>
                <a:cs typeface="Times New Roman" panose="02020603050405020304" pitchFamily="18" charset="0"/>
              </a:rPr>
              <a:t>. </a:t>
            </a:r>
          </a:p>
          <a:p>
            <a:pPr marL="342900" indent="-342900" defTabSz="914400" eaLnBrk="0" fontAlgn="base" hangingPunct="0">
              <a:spcBef>
                <a:spcPct val="0"/>
              </a:spcBef>
              <a:spcAft>
                <a:spcPct val="0"/>
              </a:spcAft>
              <a:buFont typeface="Wingdings" panose="05000000000000000000" pitchFamily="2" charset="2"/>
              <a:buChar char="Ø"/>
            </a:pPr>
            <a:r>
              <a:rPr lang="en-US" altLang="en-US" sz="2200" dirty="0">
                <a:latin typeface="Times New Roman" panose="02020603050405020304" pitchFamily="18" charset="0"/>
                <a:cs typeface="Times New Roman" panose="02020603050405020304" pitchFamily="18" charset="0"/>
              </a:rPr>
              <a:t>Beckett’s plays are not written along traditional lines with conventional plot and time and place references.</a:t>
            </a:r>
          </a:p>
          <a:p>
            <a:pPr marL="342900" indent="-342900" defTabSz="914400" eaLnBrk="0" fontAlgn="base" hangingPunct="0">
              <a:spcBef>
                <a:spcPct val="0"/>
              </a:spcBef>
              <a:spcAft>
                <a:spcPct val="0"/>
              </a:spcAft>
              <a:buFont typeface="Wingdings" panose="05000000000000000000" pitchFamily="2" charset="2"/>
              <a:buChar char="Ø"/>
            </a:pPr>
            <a:r>
              <a:rPr lang="en-US" altLang="en-US" sz="2200" dirty="0">
                <a:latin typeface="Times New Roman" panose="02020603050405020304" pitchFamily="18" charset="0"/>
                <a:cs typeface="Times New Roman" panose="02020603050405020304" pitchFamily="18" charset="0"/>
              </a:rPr>
              <a:t>Instead, he focuses on essential elements of the human condition in dark humorous ways. </a:t>
            </a:r>
          </a:p>
          <a:p>
            <a:pPr marL="342900" indent="-342900" defTabSz="914400" eaLnBrk="0" fontAlgn="base" hangingPunct="0">
              <a:spcBef>
                <a:spcPct val="0"/>
              </a:spcBef>
              <a:spcAft>
                <a:spcPct val="0"/>
              </a:spcAft>
              <a:buFont typeface="Wingdings" panose="05000000000000000000" pitchFamily="2" charset="2"/>
              <a:buChar char="Ø"/>
            </a:pPr>
            <a:r>
              <a:rPr lang="en-US" altLang="en-US" sz="2200" dirty="0">
                <a:latin typeface="Times New Roman" panose="02020603050405020304" pitchFamily="18" charset="0"/>
                <a:cs typeface="Times New Roman" panose="02020603050405020304" pitchFamily="18" charset="0"/>
              </a:rPr>
              <a:t>This style of writing has been called “</a:t>
            </a:r>
            <a:r>
              <a:rPr lang="en-US" altLang="en-US" sz="2200" u="sng" dirty="0">
                <a:latin typeface="Times New Roman" panose="02020603050405020304" pitchFamily="18" charset="0"/>
                <a:cs typeface="Times New Roman" panose="02020603050405020304" pitchFamily="18" charset="0"/>
              </a:rPr>
              <a:t>Theater of the Absurd</a:t>
            </a:r>
            <a:r>
              <a:rPr lang="en-US" altLang="en-US" sz="2200" dirty="0">
                <a:latin typeface="Times New Roman" panose="02020603050405020304" pitchFamily="18" charset="0"/>
                <a:cs typeface="Times New Roman" panose="02020603050405020304" pitchFamily="18" charset="0"/>
              </a:rPr>
              <a:t>” by Martin Esplin, referring to poet </a:t>
            </a:r>
            <a:r>
              <a:rPr lang="en-US" altLang="en-US" sz="2200" u="sng"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Albert Camus</a:t>
            </a:r>
            <a:r>
              <a:rPr lang="en-US" altLang="en-US" sz="2200" dirty="0">
                <a:latin typeface="Times New Roman" panose="02020603050405020304" pitchFamily="18" charset="0"/>
                <a:cs typeface="Times New Roman" panose="02020603050405020304" pitchFamily="18" charset="0"/>
              </a:rPr>
              <a:t>’ concept of “the absurd.”</a:t>
            </a:r>
          </a:p>
          <a:p>
            <a:pPr marL="342900" indent="-342900" defTabSz="914400" eaLnBrk="0" fontAlgn="base" hangingPunct="0">
              <a:spcBef>
                <a:spcPct val="0"/>
              </a:spcBef>
              <a:spcAft>
                <a:spcPct val="0"/>
              </a:spcAft>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Absurd drama is drama which takes the form of man’s reaction to a world apparently  without meaning or man as a puppet. It tells the reaction of people without destination and direction. It exists because of a philosophy that human is nothing and he will dead someday.</a:t>
            </a:r>
            <a:endParaRPr lang="en-US" sz="2200" dirty="0">
              <a:latin typeface="Times New Roman" panose="02020603050405020304" pitchFamily="18" charset="0"/>
              <a:cs typeface="Times New Roman" panose="02020603050405020304" pitchFamily="18" charset="0"/>
            </a:endParaRPr>
          </a:p>
          <a:p>
            <a:pPr marL="342900" indent="-342900" defTabSz="914400" eaLnBrk="0" fontAlgn="base" hangingPunct="0">
              <a:spcBef>
                <a:spcPct val="0"/>
              </a:spcBef>
              <a:spcAft>
                <a:spcPct val="0"/>
              </a:spcAft>
              <a:buFont typeface="Wingdings" panose="05000000000000000000" pitchFamily="2" charset="2"/>
              <a:buChar char="Ø"/>
            </a:pPr>
            <a:r>
              <a:rPr lang="en-US" altLang="en-US" sz="2200" dirty="0">
                <a:latin typeface="Times New Roman" panose="02020603050405020304" pitchFamily="18" charset="0"/>
                <a:cs typeface="Times New Roman" panose="02020603050405020304" pitchFamily="18" charset="0"/>
              </a:rPr>
              <a:t> The plays focus on human despair and the will to survive in a hopeless world that offers no help in understanding. </a:t>
            </a:r>
          </a:p>
          <a:p>
            <a:pPr marL="342900" indent="-342900" defTabSz="914400" eaLnBrk="0" fontAlgn="base" hangingPunct="0">
              <a:spcBef>
                <a:spcPct val="0"/>
              </a:spcBef>
              <a:spcAft>
                <a:spcPct val="0"/>
              </a:spcAft>
              <a:buFont typeface="Wingdings" panose="05000000000000000000" pitchFamily="2" charset="2"/>
              <a:buChar char="Ø"/>
            </a:pPr>
            <a:endParaRPr lang="en-US" alt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2181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B8AB6A-2BB3-4E7E-BB5C-F7D429B67BB2}"/>
              </a:ext>
            </a:extLst>
          </p:cNvPr>
          <p:cNvSpPr/>
          <p:nvPr/>
        </p:nvSpPr>
        <p:spPr>
          <a:xfrm>
            <a:off x="562709" y="1324089"/>
            <a:ext cx="10213144" cy="5693866"/>
          </a:xfrm>
          <a:prstGeom prst="rect">
            <a:avLst/>
          </a:prstGeom>
        </p:spPr>
        <p:txBody>
          <a:bodyPr wrap="square">
            <a:spAutoFit/>
          </a:bodyPr>
          <a:lstStyle/>
          <a:p>
            <a:pPr marL="457200" indent="-457200">
              <a:spcAft>
                <a:spcPts val="0"/>
              </a:spcAft>
              <a:buFont typeface="Wingdings" panose="05000000000000000000" pitchFamily="2" charset="2"/>
              <a:buChar char="§"/>
            </a:pPr>
            <a:r>
              <a:rPr lang="en-US" sz="2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Samuel Beckett’s “</a:t>
            </a:r>
            <a:r>
              <a:rPr lang="en-US" sz="26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Waiting for Godot”</a:t>
            </a:r>
            <a:r>
              <a:rPr lang="en-US" sz="26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is a masterpiece of Absurdist play. Almost nothing happens in the play, the action takes place on a stage presenting the post war era where the human existence becomes a challenging one.</a:t>
            </a:r>
            <a:endParaRPr lang="en-US" sz="26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600" dirty="0">
                <a:solidFill>
                  <a:srgbClr val="333333"/>
                </a:solidFill>
                <a:latin typeface="Times New Roman" panose="02020603050405020304" pitchFamily="18" charset="0"/>
                <a:ea typeface="Calibri" panose="020F0502020204030204" pitchFamily="34" charset="0"/>
                <a:cs typeface="Times New Roman" panose="02020603050405020304" pitchFamily="18" charset="0"/>
              </a:rPr>
              <a:t>Some important aspects of this drama reveals some certain points about absurdity.</a:t>
            </a:r>
            <a:endParaRPr lang="en-US" sz="26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600" dirty="0">
                <a:latin typeface="Times New Roman" panose="02020603050405020304" pitchFamily="18" charset="0"/>
                <a:cs typeface="Times New Roman" panose="02020603050405020304" pitchFamily="18" charset="0"/>
              </a:rPr>
              <a:t>Waiting for Godot, like most of Samuel Beckett's works, contains little in the way of historical context. He wanted his audience to experience the play without the expectations and assumptions attached to a particular people, place, or time. </a:t>
            </a:r>
          </a:p>
          <a:p>
            <a:pPr marL="457200" indent="-457200">
              <a:buFont typeface="Wingdings" panose="05000000000000000000" pitchFamily="2" charset="2"/>
              <a:buChar char="§"/>
            </a:pPr>
            <a:r>
              <a:rPr lang="en-US" sz="2600" dirty="0">
                <a:latin typeface="Times New Roman" panose="02020603050405020304" pitchFamily="18" charset="0"/>
                <a:cs typeface="Times New Roman" panose="02020603050405020304" pitchFamily="18" charset="0"/>
              </a:rPr>
              <a:t>The play is not entirely free from cultural context, however, containing references to the Bible, Shakespeare, and ancient Greek mythology, as well as a number of allusions to Christianity.</a:t>
            </a:r>
          </a:p>
          <a:p>
            <a:pPr marL="457200" indent="-457200">
              <a:buFont typeface="Wingdings" panose="05000000000000000000" pitchFamily="2" charset="2"/>
              <a:buChar char="§"/>
            </a:pPr>
            <a:endParaRPr lang="en-US" sz="26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FFAC8A4-EE63-4EB1-BFC4-1CF2DA7D5889}"/>
              </a:ext>
            </a:extLst>
          </p:cNvPr>
          <p:cNvSpPr txBox="1"/>
          <p:nvPr/>
        </p:nvSpPr>
        <p:spPr>
          <a:xfrm>
            <a:off x="323557" y="365760"/>
            <a:ext cx="6696222" cy="830997"/>
          </a:xfrm>
          <a:prstGeom prst="rect">
            <a:avLst/>
          </a:prstGeom>
          <a:noFill/>
        </p:spPr>
        <p:txBody>
          <a:bodyPr wrap="square" rtlCol="0">
            <a:spAutoFit/>
          </a:bodyPr>
          <a:lstStyle/>
          <a:p>
            <a:r>
              <a:rPr lang="en-IN" sz="4800" dirty="0">
                <a:latin typeface="Times New Roman" panose="02020603050405020304" pitchFamily="18" charset="0"/>
                <a:cs typeface="Times New Roman" panose="02020603050405020304" pitchFamily="18" charset="0"/>
              </a:rPr>
              <a:t>CONCLUSION;</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2497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6C1AA7-CA12-405B-B3DD-B3AD0A92769B}"/>
              </a:ext>
            </a:extLst>
          </p:cNvPr>
          <p:cNvSpPr txBox="1"/>
          <p:nvPr/>
        </p:nvSpPr>
        <p:spPr>
          <a:xfrm>
            <a:off x="2579077" y="2767280"/>
            <a:ext cx="7033846" cy="1323439"/>
          </a:xfrm>
          <a:prstGeom prst="rect">
            <a:avLst/>
          </a:prstGeom>
          <a:noFill/>
        </p:spPr>
        <p:txBody>
          <a:bodyPr wrap="square" rtlCol="0">
            <a:spAutoFit/>
          </a:bodyPr>
          <a:lstStyle/>
          <a:p>
            <a:r>
              <a:rPr lang="en-IN" sz="8000" dirty="0">
                <a:latin typeface="Times New Roman" panose="02020603050405020304" pitchFamily="18" charset="0"/>
                <a:cs typeface="Times New Roman" panose="02020603050405020304" pitchFamily="18" charset="0"/>
              </a:rPr>
              <a:t>THANK YOU</a:t>
            </a: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30775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84D561F2-2B14-440B-87FE-C8AB9E883F74}"/>
              </a:ext>
            </a:extLst>
          </p:cNvPr>
          <p:cNvPicPr>
            <a:picLocks noChangeAspect="1"/>
          </p:cNvPicPr>
          <p:nvPr/>
        </p:nvPicPr>
        <p:blipFill rotWithShape="1">
          <a:blip r:embed="rId2">
            <a:clrChange>
              <a:clrFrom>
                <a:srgbClr val="FAFAFA"/>
              </a:clrFrom>
              <a:clrTo>
                <a:srgbClr val="FAFAFA">
                  <a:alpha val="0"/>
                </a:srgbClr>
              </a:clrTo>
            </a:clrChange>
          </a:blip>
          <a:srcRect t="16126"/>
          <a:stretch/>
        </p:blipFill>
        <p:spPr>
          <a:xfrm>
            <a:off x="1406770" y="1153550"/>
            <a:ext cx="8947052" cy="5634099"/>
          </a:xfrm>
          <a:prstGeom prst="rect">
            <a:avLst/>
          </a:prstGeom>
        </p:spPr>
      </p:pic>
      <p:sp>
        <p:nvSpPr>
          <p:cNvPr id="5" name="Rectangle: Rounded Corners 4">
            <a:extLst>
              <a:ext uri="{FF2B5EF4-FFF2-40B4-BE49-F238E27FC236}">
                <a16:creationId xmlns:a16="http://schemas.microsoft.com/office/drawing/2014/main" id="{3CC5B9A9-1185-44C0-9E08-C7472954B606}"/>
              </a:ext>
            </a:extLst>
          </p:cNvPr>
          <p:cNvSpPr/>
          <p:nvPr/>
        </p:nvSpPr>
        <p:spPr>
          <a:xfrm>
            <a:off x="7216726" y="4234375"/>
            <a:ext cx="323557" cy="52050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020B906-6DE0-4106-A117-4349E37B58B3}"/>
              </a:ext>
            </a:extLst>
          </p:cNvPr>
          <p:cNvSpPr txBox="1"/>
          <p:nvPr/>
        </p:nvSpPr>
        <p:spPr>
          <a:xfrm>
            <a:off x="1505244" y="851093"/>
            <a:ext cx="8750104" cy="1842869"/>
          </a:xfrm>
          <a:prstGeom prst="rect">
            <a:avLst/>
          </a:prstGeom>
          <a:noFill/>
        </p:spPr>
        <p:txBody>
          <a:bodyPr wrap="square" rtlCol="0">
            <a:prstTxWarp prst="textArchUp">
              <a:avLst/>
            </a:prstTxWarp>
            <a:spAutoFit/>
          </a:bodyPr>
          <a:lstStyle/>
          <a:p>
            <a:r>
              <a:rPr lang="en-IN" sz="5400" dirty="0">
                <a:ln w="0"/>
                <a:effectLst>
                  <a:outerShdw blurRad="38100" dist="19050" dir="2700000" algn="tl" rotWithShape="0">
                    <a:schemeClr val="dk1">
                      <a:alpha val="40000"/>
                    </a:schemeClr>
                  </a:outerShdw>
                </a:effectLst>
              </a:rPr>
              <a:t>WHAT THEY ARE WAITING FOR?</a:t>
            </a:r>
            <a:endParaRPr lang="en-US" sz="5400" dirty="0"/>
          </a:p>
        </p:txBody>
      </p:sp>
    </p:spTree>
    <p:extLst>
      <p:ext uri="{BB962C8B-B14F-4D97-AF65-F5344CB8AC3E}">
        <p14:creationId xmlns:p14="http://schemas.microsoft.com/office/powerpoint/2010/main" val="41886099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AED7F-1E6E-435B-BD1D-45B895E0F5F6}"/>
              </a:ext>
            </a:extLst>
          </p:cNvPr>
          <p:cNvSpPr>
            <a:spLocks noGrp="1"/>
          </p:cNvSpPr>
          <p:nvPr>
            <p:ph type="title"/>
          </p:nvPr>
        </p:nvSpPr>
        <p:spPr/>
        <p:txBody>
          <a:bodyPr>
            <a:normAutofit/>
          </a:bodyPr>
          <a:lstStyle/>
          <a:p>
            <a:r>
              <a:rPr lang="en-IN" sz="4800" b="1" dirty="0">
                <a:solidFill>
                  <a:schemeClr val="tx1"/>
                </a:solidFill>
                <a:latin typeface="Times New Roman" panose="02020603050405020304" pitchFamily="18" charset="0"/>
                <a:cs typeface="Times New Roman" panose="02020603050405020304" pitchFamily="18" charset="0"/>
              </a:rPr>
              <a:t>SAMUEL BECKETT </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B8271A37-6063-40E4-A949-2728B8320213}"/>
              </a:ext>
            </a:extLst>
          </p:cNvPr>
          <p:cNvSpPr/>
          <p:nvPr/>
        </p:nvSpPr>
        <p:spPr>
          <a:xfrm>
            <a:off x="576775" y="1807596"/>
            <a:ext cx="8697227" cy="4893647"/>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Samuel Beckett was born on April 13, 1906, in Dublin, Ireland. </a:t>
            </a:r>
          </a:p>
          <a:p>
            <a:pPr marL="342900" lvl="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During the 1930s and 1940s he wrote his first novels and short stories. </a:t>
            </a:r>
          </a:p>
          <a:p>
            <a:pPr marL="342900" lvl="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He wrote a trilogy of novels in the 1950s as well as famous plays like “</a:t>
            </a:r>
            <a:r>
              <a:rPr lang="en-US" altLang="en-US" sz="2400" i="1" dirty="0">
                <a:latin typeface="Times New Roman" panose="02020603050405020304" pitchFamily="18" charset="0"/>
                <a:cs typeface="Times New Roman" panose="02020603050405020304" pitchFamily="18" charset="0"/>
              </a:rPr>
              <a:t>Waiting for Godot”</a:t>
            </a:r>
            <a:r>
              <a:rPr lang="en-US" altLang="en-US" sz="2400" dirty="0">
                <a:latin typeface="Times New Roman" panose="02020603050405020304" pitchFamily="18" charset="0"/>
                <a:cs typeface="Times New Roman" panose="02020603050405020304" pitchFamily="18" charset="0"/>
              </a:rPr>
              <a:t>. </a:t>
            </a:r>
          </a:p>
          <a:p>
            <a:pPr marL="342900" lvl="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In 1969 he was awarded the </a:t>
            </a:r>
            <a:r>
              <a:rPr lang="en-US" altLang="en-US" sz="2400" b="1" dirty="0">
                <a:latin typeface="Times New Roman" panose="02020603050405020304" pitchFamily="18" charset="0"/>
                <a:cs typeface="Times New Roman" panose="02020603050405020304" pitchFamily="18" charset="0"/>
              </a:rPr>
              <a:t>Nobel Prize </a:t>
            </a:r>
            <a:r>
              <a:rPr lang="en-US" altLang="en-US" sz="2400" dirty="0">
                <a:latin typeface="Times New Roman" panose="02020603050405020304" pitchFamily="18" charset="0"/>
                <a:cs typeface="Times New Roman" panose="02020603050405020304" pitchFamily="18" charset="0"/>
              </a:rPr>
              <a:t>for Literature.</a:t>
            </a:r>
          </a:p>
          <a:p>
            <a:pPr marL="342900" lvl="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In 1928, Samuel Beckett found a welcome home in Paris where he met and became a devoted student of </a:t>
            </a:r>
            <a:r>
              <a:rPr lang="en-US" altLang="en-US" sz="2400" b="1"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James Joyce</a:t>
            </a:r>
            <a:r>
              <a:rPr lang="en-US" altLang="en-US" sz="2400" dirty="0">
                <a:latin typeface="Times New Roman" panose="02020603050405020304" pitchFamily="18" charset="0"/>
                <a:cs typeface="Times New Roman" panose="02020603050405020304" pitchFamily="18" charset="0"/>
              </a:rPr>
              <a:t>. </a:t>
            </a:r>
          </a:p>
          <a:p>
            <a:pPr marL="34290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On his journey, he came across many individuals who would inspire some of his most interesting characters.</a:t>
            </a:r>
          </a:p>
          <a:p>
            <a:pPr marL="342900" indent="-342900" defTabSz="914400" eaLnBrk="0" fontAlgn="base" hangingPunct="0">
              <a:spcBef>
                <a:spcPct val="0"/>
              </a:spcBef>
              <a:spcAft>
                <a:spcPct val="0"/>
              </a:spcAft>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 He died on December 22, 1989 in Paris, France.</a:t>
            </a:r>
            <a:endParaRPr lang="en-US" altLang="en-US" sz="2400" b="1" dirty="0">
              <a:latin typeface="Times New Roman" panose="02020603050405020304" pitchFamily="18" charset="0"/>
              <a:cs typeface="Times New Roman" panose="02020603050405020304" pitchFamily="18" charset="0"/>
            </a:endParaRPr>
          </a:p>
          <a:p>
            <a:pPr marL="342900" lvl="0" indent="-342900" defTabSz="914400" eaLnBrk="0" fontAlgn="base" hangingPunct="0">
              <a:spcBef>
                <a:spcPct val="0"/>
              </a:spcBef>
              <a:spcAft>
                <a:spcPct val="0"/>
              </a:spcAft>
              <a:buFont typeface="Arial" panose="020B0604020202020204" pitchFamily="34" charset="0"/>
              <a:buChar char="•"/>
            </a:pPr>
            <a:endParaRPr lang="en-IN" altLang="en-US" sz="2400" dirty="0">
              <a:latin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pPr>
            <a:endParaRPr lang="en-US" altLang="en-US"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D85C888-9D9E-4A6D-86F5-1E21661A078C}"/>
              </a:ext>
            </a:extLst>
          </p:cNvPr>
          <p:cNvPicPr>
            <a:picLocks noChangeAspect="1"/>
          </p:cNvPicPr>
          <p:nvPr/>
        </p:nvPicPr>
        <p:blipFill rotWithShape="1">
          <a:blip r:embed="rId3"/>
          <a:srcRect t="11823"/>
          <a:stretch/>
        </p:blipFill>
        <p:spPr>
          <a:xfrm>
            <a:off x="9274002" y="1041009"/>
            <a:ext cx="2720853" cy="517356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712778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8701614-4969-499D-9AF3-B38895F7577B}"/>
              </a:ext>
            </a:extLst>
          </p:cNvPr>
          <p:cNvSpPr txBox="1"/>
          <p:nvPr/>
        </p:nvSpPr>
        <p:spPr>
          <a:xfrm>
            <a:off x="352267" y="225716"/>
            <a:ext cx="11839733" cy="6832640"/>
          </a:xfrm>
          <a:prstGeom prst="rect">
            <a:avLst/>
          </a:prstGeom>
          <a:noFill/>
        </p:spPr>
        <p:txBody>
          <a:bodyPr wrap="square" rtlCol="0">
            <a:spAutoFit/>
          </a:bodyPr>
          <a:lstStyle/>
          <a:p>
            <a:pPr algn="ctr"/>
            <a:r>
              <a:rPr lang="en-IN" sz="5400" b="1" u="sng" dirty="0">
                <a:latin typeface="Times New Roman" panose="02020603050405020304" pitchFamily="18" charset="0"/>
                <a:cs typeface="Times New Roman" panose="02020603050405020304" pitchFamily="18" charset="0"/>
              </a:rPr>
              <a:t>WAITING FOR GODOT</a:t>
            </a:r>
            <a:r>
              <a:rPr lang="en-IN" sz="6000" b="1" u="sng" dirty="0">
                <a:latin typeface="Times New Roman" panose="02020603050405020304" pitchFamily="18" charset="0"/>
                <a:cs typeface="Times New Roman" panose="02020603050405020304" pitchFamily="18" charset="0"/>
              </a:rPr>
              <a:t> </a:t>
            </a:r>
          </a:p>
          <a:p>
            <a:pPr marL="457200" indent="-457200">
              <a:buFont typeface="Wingdings" panose="05000000000000000000" pitchFamily="2" charset="2"/>
              <a:buChar char="§"/>
            </a:pPr>
            <a:endParaRPr lang="en-IN" sz="30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IN" sz="3000" dirty="0">
                <a:latin typeface="Times New Roman" panose="02020603050405020304" pitchFamily="18" charset="0"/>
                <a:cs typeface="Times New Roman" panose="02020603050405020304" pitchFamily="18" charset="0"/>
              </a:rPr>
              <a:t>It was a tragic comedy in two acts.</a:t>
            </a:r>
          </a:p>
          <a:p>
            <a:pPr marL="342900" indent="-342900">
              <a:buFont typeface="Wingdings" panose="05000000000000000000" pitchFamily="2" charset="2"/>
              <a:buChar char="§"/>
            </a:pPr>
            <a:r>
              <a:rPr lang="en-IN" sz="3000" dirty="0">
                <a:latin typeface="Times New Roman" panose="02020603050405020304" pitchFamily="18" charset="0"/>
                <a:cs typeface="Times New Roman" panose="02020603050405020304" pitchFamily="18" charset="0"/>
              </a:rPr>
              <a:t>It is one of the masterpieces of absurdist literature. </a:t>
            </a:r>
          </a:p>
          <a:p>
            <a:pPr marL="342900" indent="-342900">
              <a:buFont typeface="Wingdings" panose="05000000000000000000" pitchFamily="2" charset="2"/>
              <a:buChar char="§"/>
            </a:pPr>
            <a:r>
              <a:rPr lang="en-IN" sz="3000" dirty="0">
                <a:latin typeface="Times New Roman" panose="02020603050405020304" pitchFamily="18" charset="0"/>
                <a:cs typeface="Times New Roman" panose="02020603050405020304" pitchFamily="18" charset="0"/>
              </a:rPr>
              <a:t>Waiting for Godot is written in 1948.</a:t>
            </a:r>
          </a:p>
          <a:p>
            <a:pPr marL="342900" indent="-342900">
              <a:buFont typeface="Wingdings" panose="05000000000000000000" pitchFamily="2" charset="2"/>
              <a:buChar char="§"/>
            </a:pPr>
            <a:r>
              <a:rPr lang="en-IN" sz="3000" dirty="0">
                <a:latin typeface="Times New Roman" panose="02020603050405020304" pitchFamily="18" charset="0"/>
                <a:cs typeface="Times New Roman" panose="02020603050405020304" pitchFamily="18" charset="0"/>
              </a:rPr>
              <a:t>It was first staged in a small theatre, Paris in 1953.since then it has been translated into many languages.</a:t>
            </a:r>
          </a:p>
          <a:p>
            <a:pPr marL="342900" indent="-342900">
              <a:buFont typeface="Wingdings" panose="05000000000000000000" pitchFamily="2" charset="2"/>
              <a:buChar char="§"/>
            </a:pPr>
            <a:r>
              <a:rPr lang="en-IN" sz="3000" dirty="0">
                <a:latin typeface="Times New Roman" panose="02020603050405020304" pitchFamily="18" charset="0"/>
                <a:cs typeface="Times New Roman" panose="02020603050405020304" pitchFamily="18" charset="0"/>
              </a:rPr>
              <a:t>Waiting for Godot is his first successful attempt  at his kind of writing drama.</a:t>
            </a:r>
            <a:endParaRPr lang="en-US" sz="3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IN" sz="3000" dirty="0">
                <a:solidFill>
                  <a:schemeClr val="tx1">
                    <a:lumMod val="95000"/>
                    <a:lumOff val="5000"/>
                  </a:schemeClr>
                </a:solidFill>
                <a:latin typeface="Times New Roman" panose="02020603050405020304" pitchFamily="18" charset="0"/>
                <a:cs typeface="Times New Roman" panose="02020603050405020304" pitchFamily="18" charset="0"/>
              </a:rPr>
              <a:t>Waiting for Godot does not tell us a story; it explores a static situation.</a:t>
            </a:r>
          </a:p>
          <a:p>
            <a:pPr marL="342900" indent="-342900">
              <a:buFont typeface="Wingdings" panose="05000000000000000000" pitchFamily="2" charset="2"/>
              <a:buChar char="§"/>
            </a:pPr>
            <a:r>
              <a:rPr lang="en-IN" sz="3000" dirty="0">
                <a:solidFill>
                  <a:schemeClr val="tx1">
                    <a:lumMod val="95000"/>
                    <a:lumOff val="5000"/>
                  </a:schemeClr>
                </a:solidFill>
                <a:latin typeface="Times New Roman" panose="02020603050405020304" pitchFamily="18" charset="0"/>
                <a:cs typeface="Times New Roman" panose="02020603050405020304" pitchFamily="18" charset="0"/>
              </a:rPr>
              <a:t>The subject of the play is not only waiting for Godot its also the act of waiting for an essential and characteristic aspect of human condition.</a:t>
            </a:r>
            <a:endParaRPr lang="en-US" sz="30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endParaRPr lang="en-US" sz="2400" dirty="0">
              <a:solidFill>
                <a:schemeClr val="tx1">
                  <a:lumMod val="95000"/>
                  <a:lumOff val="5000"/>
                </a:schemeClr>
              </a:solidFill>
              <a:latin typeface="Arial Black" panose="020B0A04020102020204" pitchFamily="34" charset="0"/>
            </a:endParaRPr>
          </a:p>
          <a:p>
            <a:pPr marL="342900" indent="-342900">
              <a:buFont typeface="Wingdings" panose="05000000000000000000" pitchFamily="2" charset="2"/>
              <a:buChar char="§"/>
            </a:pPr>
            <a:endParaRPr lang="en-US" sz="2400" dirty="0"/>
          </a:p>
        </p:txBody>
      </p:sp>
    </p:spTree>
    <p:extLst>
      <p:ext uri="{BB962C8B-B14F-4D97-AF65-F5344CB8AC3E}">
        <p14:creationId xmlns:p14="http://schemas.microsoft.com/office/powerpoint/2010/main" val="12857708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C579EF-C022-4EEF-92A2-EAB2D6F138CE}"/>
              </a:ext>
            </a:extLst>
          </p:cNvPr>
          <p:cNvSpPr/>
          <p:nvPr/>
        </p:nvSpPr>
        <p:spPr>
          <a:xfrm>
            <a:off x="166998" y="159159"/>
            <a:ext cx="7582917" cy="6617196"/>
          </a:xfrm>
          <a:prstGeom prst="rect">
            <a:avLst/>
          </a:prstGeom>
        </p:spPr>
        <p:txBody>
          <a:bodyPr wrap="square">
            <a:spAutoFit/>
          </a:bodyPr>
          <a:lstStyle/>
          <a:p>
            <a:r>
              <a:rPr lang="en-IN" sz="6000" dirty="0">
                <a:latin typeface="Sitka Small" panose="02000505000000020004" pitchFamily="2" charset="0"/>
              </a:rPr>
              <a:t>INFLUENCE</a:t>
            </a:r>
          </a:p>
          <a:p>
            <a:pPr marL="342900" indent="-3429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Beckett was attracted by the modernist’s form and style, particularly impressed by </a:t>
            </a:r>
            <a:r>
              <a:rPr lang="en-IN" sz="2600" u="sng" dirty="0">
                <a:latin typeface="Times New Roman" panose="02020603050405020304" pitchFamily="18" charset="0"/>
                <a:cs typeface="Times New Roman" panose="02020603050405020304" pitchFamily="18" charset="0"/>
              </a:rPr>
              <a:t>Hugh Proust </a:t>
            </a:r>
            <a:r>
              <a:rPr lang="en-IN" sz="2600" dirty="0">
                <a:latin typeface="Times New Roman" panose="02020603050405020304" pitchFamily="18" charset="0"/>
                <a:cs typeface="Times New Roman" panose="02020603050405020304" pitchFamily="18" charset="0"/>
              </a:rPr>
              <a:t>and </a:t>
            </a:r>
            <a:r>
              <a:rPr lang="en-IN" sz="2600" u="sng" dirty="0">
                <a:latin typeface="Times New Roman" panose="02020603050405020304" pitchFamily="18" charset="0"/>
                <a:cs typeface="Times New Roman" panose="02020603050405020304" pitchFamily="18" charset="0"/>
              </a:rPr>
              <a:t>James Joyce</a:t>
            </a:r>
            <a:r>
              <a:rPr lang="en-IN" sz="2600" dirty="0">
                <a:latin typeface="Times New Roman" panose="02020603050405020304" pitchFamily="18" charset="0"/>
                <a:cs typeface="Times New Roman" panose="02020603050405020304" pitchFamily="18" charset="0"/>
              </a:rPr>
              <a:t>. </a:t>
            </a:r>
          </a:p>
          <a:p>
            <a:pPr marL="342900" indent="-3429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He wrote admiringly of Joyce’s Work in Progress. </a:t>
            </a:r>
          </a:p>
          <a:p>
            <a:endParaRPr lang="en-IN" sz="26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Waiting for Godot is Beckett’s first successful attempt at this kind of writing in drama. For its haphazardness (random or unplanned),it conceived with a great deal of attention to detail. </a:t>
            </a:r>
          </a:p>
          <a:p>
            <a:endParaRPr lang="en-IN" sz="26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IN" sz="2600" dirty="0">
                <a:latin typeface="Times New Roman" panose="02020603050405020304" pitchFamily="18" charset="0"/>
                <a:cs typeface="Times New Roman" panose="02020603050405020304" pitchFamily="18" charset="0"/>
              </a:rPr>
              <a:t>This result is an extraordinarily powerful play  whose power derives precisely from its skilful blending of form and meaning and dramaturgic structure.</a:t>
            </a:r>
            <a:endParaRPr lang="en-US" sz="26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FAA083F-6980-445A-B917-A7BBCD3C0A34}"/>
              </a:ext>
            </a:extLst>
          </p:cNvPr>
          <p:cNvPicPr>
            <a:picLocks noChangeAspect="1"/>
          </p:cNvPicPr>
          <p:nvPr/>
        </p:nvPicPr>
        <p:blipFill>
          <a:blip r:embed="rId2"/>
          <a:stretch>
            <a:fillRect/>
          </a:stretch>
        </p:blipFill>
        <p:spPr>
          <a:xfrm>
            <a:off x="8029028" y="104733"/>
            <a:ext cx="3995973" cy="299312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a:extLst>
              <a:ext uri="{FF2B5EF4-FFF2-40B4-BE49-F238E27FC236}">
                <a16:creationId xmlns:a16="http://schemas.microsoft.com/office/drawing/2014/main" id="{84FD26D8-0434-4FEA-82B5-5690F0965105}"/>
              </a:ext>
            </a:extLst>
          </p:cNvPr>
          <p:cNvPicPr>
            <a:picLocks noChangeAspect="1"/>
          </p:cNvPicPr>
          <p:nvPr/>
        </p:nvPicPr>
        <p:blipFill>
          <a:blip r:embed="rId3"/>
          <a:stretch>
            <a:fillRect/>
          </a:stretch>
        </p:blipFill>
        <p:spPr>
          <a:xfrm>
            <a:off x="9088902" y="3760145"/>
            <a:ext cx="2308484" cy="2611084"/>
          </a:xfrm>
          <a:prstGeom prst="rect">
            <a:avLst/>
          </a:prstGeom>
          <a:ln w="228600" cap="sq" cmpd="thickThin">
            <a:solidFill>
              <a:srgbClr val="000000"/>
            </a:solidFill>
            <a:prstDash val="solid"/>
            <a:miter lim="800000"/>
          </a:ln>
          <a:effectLst>
            <a:innerShdw blurRad="76200">
              <a:srgbClr val="000000"/>
            </a:innerShdw>
          </a:effectLst>
        </p:spPr>
      </p:pic>
      <p:sp>
        <p:nvSpPr>
          <p:cNvPr id="11" name="TextBox 10">
            <a:extLst>
              <a:ext uri="{FF2B5EF4-FFF2-40B4-BE49-F238E27FC236}">
                <a16:creationId xmlns:a16="http://schemas.microsoft.com/office/drawing/2014/main" id="{CFAC88B9-00EF-4272-AC21-872EF69B0F1D}"/>
              </a:ext>
            </a:extLst>
          </p:cNvPr>
          <p:cNvSpPr txBox="1"/>
          <p:nvPr/>
        </p:nvSpPr>
        <p:spPr>
          <a:xfrm>
            <a:off x="8138606" y="2697262"/>
            <a:ext cx="2968053" cy="400110"/>
          </a:xfrm>
          <a:prstGeom prst="rect">
            <a:avLst/>
          </a:prstGeom>
          <a:noFill/>
        </p:spPr>
        <p:txBody>
          <a:bodyPr wrap="square" rtlCol="0">
            <a:spAutoFit/>
          </a:bodyPr>
          <a:lstStyle/>
          <a:p>
            <a:r>
              <a:rPr lang="en-IN" sz="2000" dirty="0">
                <a:solidFill>
                  <a:schemeClr val="bg1"/>
                </a:solidFill>
                <a:highlight>
                  <a:srgbClr val="000000"/>
                </a:highlight>
                <a:latin typeface="Bahnschrift" panose="020B0502040204020203" pitchFamily="34" charset="0"/>
              </a:rPr>
              <a:t>James Joyce            </a:t>
            </a:r>
            <a:endParaRPr lang="en-US" sz="2000" dirty="0">
              <a:solidFill>
                <a:schemeClr val="bg1"/>
              </a:solidFill>
              <a:highlight>
                <a:srgbClr val="000000"/>
              </a:highlight>
              <a:latin typeface="Bahnschrift" panose="020B0502040204020203" pitchFamily="34" charset="0"/>
            </a:endParaRPr>
          </a:p>
        </p:txBody>
      </p:sp>
      <p:sp>
        <p:nvSpPr>
          <p:cNvPr id="12" name="TextBox 11">
            <a:extLst>
              <a:ext uri="{FF2B5EF4-FFF2-40B4-BE49-F238E27FC236}">
                <a16:creationId xmlns:a16="http://schemas.microsoft.com/office/drawing/2014/main" id="{2DFC7FFA-55C9-41D2-A568-5D94020E3D5E}"/>
              </a:ext>
            </a:extLst>
          </p:cNvPr>
          <p:cNvSpPr txBox="1"/>
          <p:nvPr/>
        </p:nvSpPr>
        <p:spPr>
          <a:xfrm>
            <a:off x="10310600" y="2697262"/>
            <a:ext cx="2173572" cy="400110"/>
          </a:xfrm>
          <a:prstGeom prst="rect">
            <a:avLst/>
          </a:prstGeom>
          <a:noFill/>
        </p:spPr>
        <p:txBody>
          <a:bodyPr wrap="square" rtlCol="0">
            <a:spAutoFit/>
          </a:bodyPr>
          <a:lstStyle/>
          <a:p>
            <a:r>
              <a:rPr lang="en-IN" sz="2000" dirty="0">
                <a:solidFill>
                  <a:schemeClr val="bg1"/>
                </a:solidFill>
                <a:highlight>
                  <a:srgbClr val="000000"/>
                </a:highlight>
                <a:latin typeface="Bahnschrift" panose="020B0502040204020203" pitchFamily="34" charset="0"/>
              </a:rPr>
              <a:t>Hugh Proust </a:t>
            </a:r>
            <a:endParaRPr lang="en-US" sz="2000" dirty="0">
              <a:solidFill>
                <a:schemeClr val="bg1"/>
              </a:solidFill>
              <a:highlight>
                <a:srgbClr val="000000"/>
              </a:highlight>
              <a:latin typeface="Bahnschrift" panose="020B0502040204020203" pitchFamily="34" charset="0"/>
            </a:endParaRPr>
          </a:p>
        </p:txBody>
      </p:sp>
    </p:spTree>
    <p:extLst>
      <p:ext uri="{BB962C8B-B14F-4D97-AF65-F5344CB8AC3E}">
        <p14:creationId xmlns:p14="http://schemas.microsoft.com/office/powerpoint/2010/main" val="6399794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D7E20-E606-4724-A27D-ABBA223BC26F}"/>
              </a:ext>
            </a:extLst>
          </p:cNvPr>
          <p:cNvSpPr>
            <a:spLocks noGrp="1"/>
          </p:cNvSpPr>
          <p:nvPr>
            <p:ph type="title"/>
          </p:nvPr>
        </p:nvSpPr>
        <p:spPr>
          <a:xfrm>
            <a:off x="1797666" y="1227450"/>
            <a:ext cx="8596668" cy="2595460"/>
          </a:xfrm>
        </p:spPr>
        <p:txBody>
          <a:bodyPr>
            <a:normAutofit/>
          </a:bodyPr>
          <a:lstStyle/>
          <a:p>
            <a:r>
              <a:rPr lang="en-IN" sz="9600" dirty="0">
                <a:solidFill>
                  <a:schemeClr val="tx1"/>
                </a:solidFill>
                <a:latin typeface="Times New Roman" panose="02020603050405020304" pitchFamily="18" charset="0"/>
                <a:cs typeface="Times New Roman" panose="02020603050405020304" pitchFamily="18" charset="0"/>
              </a:rPr>
              <a:t>CHARACTERS</a:t>
            </a:r>
            <a:endParaRPr lang="en-US" sz="9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81904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28B882-42E1-4209-88DC-2ACC383FFB9B}"/>
              </a:ext>
            </a:extLst>
          </p:cNvPr>
          <p:cNvPicPr>
            <a:picLocks noChangeAspect="1"/>
          </p:cNvPicPr>
          <p:nvPr/>
        </p:nvPicPr>
        <p:blipFill>
          <a:blip r:embed="rId2">
            <a:clrChange>
              <a:clrFrom>
                <a:srgbClr val="FEFBF6"/>
              </a:clrFrom>
              <a:clrTo>
                <a:srgbClr val="FEFBF6">
                  <a:alpha val="0"/>
                </a:srgbClr>
              </a:clrTo>
            </a:clrChange>
          </a:blip>
          <a:stretch>
            <a:fillRect/>
          </a:stretch>
        </p:blipFill>
        <p:spPr>
          <a:xfrm>
            <a:off x="479687" y="412769"/>
            <a:ext cx="2157065" cy="30162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8" name="Picture 17">
            <a:extLst>
              <a:ext uri="{FF2B5EF4-FFF2-40B4-BE49-F238E27FC236}">
                <a16:creationId xmlns:a16="http://schemas.microsoft.com/office/drawing/2014/main" id="{9A1D7D66-C0CC-41C3-86F9-232A81A32D7C}"/>
              </a:ext>
            </a:extLst>
          </p:cNvPr>
          <p:cNvPicPr>
            <a:picLocks noChangeAspect="1"/>
          </p:cNvPicPr>
          <p:nvPr/>
        </p:nvPicPr>
        <p:blipFill rotWithShape="1">
          <a:blip r:embed="rId3">
            <a:clrChange>
              <a:clrFrom>
                <a:srgbClr val="FFFEFA"/>
              </a:clrFrom>
              <a:clrTo>
                <a:srgbClr val="FFFEFA">
                  <a:alpha val="0"/>
                </a:srgbClr>
              </a:clrTo>
            </a:clrChange>
          </a:blip>
          <a:srcRect t="-1" b="7323"/>
          <a:stretch/>
        </p:blipFill>
        <p:spPr>
          <a:xfrm>
            <a:off x="405164" y="3792511"/>
            <a:ext cx="2231587" cy="289618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24" name="Rectangle 23">
            <a:extLst>
              <a:ext uri="{FF2B5EF4-FFF2-40B4-BE49-F238E27FC236}">
                <a16:creationId xmlns:a16="http://schemas.microsoft.com/office/drawing/2014/main" id="{B4B47C2A-0185-4ED8-8BC7-D36A87DF0487}"/>
              </a:ext>
            </a:extLst>
          </p:cNvPr>
          <p:cNvSpPr/>
          <p:nvPr/>
        </p:nvSpPr>
        <p:spPr>
          <a:xfrm>
            <a:off x="3307826" y="847483"/>
            <a:ext cx="8404487" cy="1631216"/>
          </a:xfrm>
          <a:prstGeom prst="rect">
            <a:avLst/>
          </a:prstGeom>
        </p:spPr>
        <p:txBody>
          <a:bodyPr wrap="square">
            <a:spAutoFit/>
          </a:bodyPr>
          <a:lstStyle/>
          <a:p>
            <a:pPr marL="571500" indent="-571500" algn="ctr">
              <a:buFont typeface="Wingdings" panose="05000000000000000000" pitchFamily="2" charset="2"/>
              <a:buChar char="v"/>
            </a:pPr>
            <a:r>
              <a:rPr lang="en-IN" sz="3600" dirty="0"/>
              <a:t>ESTRAGON </a:t>
            </a:r>
          </a:p>
          <a:p>
            <a:pPr algn="ctr"/>
            <a:r>
              <a:rPr lang="en-IN" sz="3200" dirty="0"/>
              <a:t>Estragon called ‘GOGO’ by Vladimir, is a man who is beaten every night. </a:t>
            </a:r>
          </a:p>
        </p:txBody>
      </p:sp>
      <p:sp>
        <p:nvSpPr>
          <p:cNvPr id="25" name="Rectangle 24">
            <a:extLst>
              <a:ext uri="{FF2B5EF4-FFF2-40B4-BE49-F238E27FC236}">
                <a16:creationId xmlns:a16="http://schemas.microsoft.com/office/drawing/2014/main" id="{FACEE42A-31BD-4599-9A73-9B2D5D0EEFA6}"/>
              </a:ext>
            </a:extLst>
          </p:cNvPr>
          <p:cNvSpPr/>
          <p:nvPr/>
        </p:nvSpPr>
        <p:spPr>
          <a:xfrm>
            <a:off x="3522686" y="4337507"/>
            <a:ext cx="7974769" cy="1631216"/>
          </a:xfrm>
          <a:prstGeom prst="rect">
            <a:avLst/>
          </a:prstGeom>
        </p:spPr>
        <p:txBody>
          <a:bodyPr wrap="square">
            <a:spAutoFit/>
          </a:bodyPr>
          <a:lstStyle/>
          <a:p>
            <a:pPr marL="571500" indent="-571500" algn="ctr">
              <a:buFont typeface="Wingdings" panose="05000000000000000000" pitchFamily="2" charset="2"/>
              <a:buChar char="v"/>
            </a:pPr>
            <a:r>
              <a:rPr lang="en-IN" sz="3600" dirty="0"/>
              <a:t>VLADIMIR  </a:t>
            </a:r>
          </a:p>
          <a:p>
            <a:pPr algn="ctr"/>
            <a:r>
              <a:rPr lang="en-IN" sz="3200" dirty="0"/>
              <a:t>Vladimir called ‘DIDI’ by Estragon, is a man trying to sense of the world.  </a:t>
            </a:r>
          </a:p>
        </p:txBody>
      </p:sp>
    </p:spTree>
    <p:extLst>
      <p:ext uri="{BB962C8B-B14F-4D97-AF65-F5344CB8AC3E}">
        <p14:creationId xmlns:p14="http://schemas.microsoft.com/office/powerpoint/2010/main" val="10001941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C00D848-2E27-4BA0-A19F-70224E79B570}"/>
              </a:ext>
            </a:extLst>
          </p:cNvPr>
          <p:cNvPicPr>
            <a:picLocks noChangeAspect="1"/>
          </p:cNvPicPr>
          <p:nvPr/>
        </p:nvPicPr>
        <p:blipFill>
          <a:blip r:embed="rId2">
            <a:clrChange>
              <a:clrFrom>
                <a:srgbClr val="FBF5F7"/>
              </a:clrFrom>
              <a:clrTo>
                <a:srgbClr val="FBF5F7">
                  <a:alpha val="0"/>
                </a:srgbClr>
              </a:clrTo>
            </a:clrChange>
          </a:blip>
          <a:stretch>
            <a:fillRect/>
          </a:stretch>
        </p:blipFill>
        <p:spPr>
          <a:xfrm>
            <a:off x="875736" y="417609"/>
            <a:ext cx="2037430" cy="285240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Rectangle 2">
            <a:extLst>
              <a:ext uri="{FF2B5EF4-FFF2-40B4-BE49-F238E27FC236}">
                <a16:creationId xmlns:a16="http://schemas.microsoft.com/office/drawing/2014/main" id="{2C7E275E-5692-4708-87F8-874C2F6AC278}"/>
              </a:ext>
            </a:extLst>
          </p:cNvPr>
          <p:cNvSpPr/>
          <p:nvPr/>
        </p:nvSpPr>
        <p:spPr>
          <a:xfrm>
            <a:off x="3025667" y="699596"/>
            <a:ext cx="9166333" cy="1631216"/>
          </a:xfrm>
          <a:prstGeom prst="rect">
            <a:avLst/>
          </a:prstGeom>
        </p:spPr>
        <p:txBody>
          <a:bodyPr wrap="square">
            <a:spAutoFit/>
          </a:bodyPr>
          <a:lstStyle/>
          <a:p>
            <a:pPr marL="571500" indent="-571500" algn="ctr">
              <a:buFont typeface="Wingdings" panose="05000000000000000000" pitchFamily="2" charset="2"/>
              <a:buChar char="v"/>
            </a:pPr>
            <a:r>
              <a:rPr lang="en-IN" sz="3600" dirty="0"/>
              <a:t>POZZO       </a:t>
            </a:r>
          </a:p>
          <a:p>
            <a:pPr algn="ctr"/>
            <a:r>
              <a:rPr lang="en-IN" sz="3200" dirty="0"/>
              <a:t>Pozzo is a  pompous man who believes, </a:t>
            </a:r>
          </a:p>
          <a:p>
            <a:pPr algn="ctr"/>
            <a:r>
              <a:rPr lang="en-IN" sz="3200" dirty="0"/>
              <a:t>he is in control.</a:t>
            </a:r>
          </a:p>
        </p:txBody>
      </p:sp>
      <p:pic>
        <p:nvPicPr>
          <p:cNvPr id="4" name="Picture 3">
            <a:extLst>
              <a:ext uri="{FF2B5EF4-FFF2-40B4-BE49-F238E27FC236}">
                <a16:creationId xmlns:a16="http://schemas.microsoft.com/office/drawing/2014/main" id="{76FA16EC-DA64-45D8-B349-C8487EBEDB37}"/>
              </a:ext>
            </a:extLst>
          </p:cNvPr>
          <p:cNvPicPr>
            <a:picLocks noChangeAspect="1"/>
          </p:cNvPicPr>
          <p:nvPr/>
        </p:nvPicPr>
        <p:blipFill rotWithShape="1">
          <a:blip r:embed="rId3">
            <a:clrChange>
              <a:clrFrom>
                <a:srgbClr val="FDFDFF"/>
              </a:clrFrom>
              <a:clrTo>
                <a:srgbClr val="FDFDFF">
                  <a:alpha val="0"/>
                </a:srgbClr>
              </a:clrTo>
            </a:clrChange>
          </a:blip>
          <a:srcRect l="18337" t="13871" r="20010" b="12036"/>
          <a:stretch/>
        </p:blipFill>
        <p:spPr>
          <a:xfrm>
            <a:off x="875736" y="3632962"/>
            <a:ext cx="1923816" cy="300059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8" name="Rectangle 7">
            <a:extLst>
              <a:ext uri="{FF2B5EF4-FFF2-40B4-BE49-F238E27FC236}">
                <a16:creationId xmlns:a16="http://schemas.microsoft.com/office/drawing/2014/main" id="{12BACB97-C988-4F1A-91C9-05421F05AFE0}"/>
              </a:ext>
            </a:extLst>
          </p:cNvPr>
          <p:cNvSpPr/>
          <p:nvPr/>
        </p:nvSpPr>
        <p:spPr>
          <a:xfrm>
            <a:off x="3509238" y="3632962"/>
            <a:ext cx="8018198" cy="1631216"/>
          </a:xfrm>
          <a:prstGeom prst="rect">
            <a:avLst/>
          </a:prstGeom>
        </p:spPr>
        <p:txBody>
          <a:bodyPr wrap="square">
            <a:spAutoFit/>
          </a:bodyPr>
          <a:lstStyle/>
          <a:p>
            <a:pPr marL="571500" indent="-571500" algn="ctr">
              <a:buFont typeface="Wingdings" panose="05000000000000000000" pitchFamily="2" charset="2"/>
              <a:buChar char="v"/>
            </a:pPr>
            <a:r>
              <a:rPr lang="en-IN" sz="3600" dirty="0"/>
              <a:t>LUCKY </a:t>
            </a:r>
            <a:r>
              <a:rPr lang="en-IN" dirty="0"/>
              <a:t>     </a:t>
            </a:r>
          </a:p>
          <a:p>
            <a:pPr marL="285750" indent="-285750" algn="ctr">
              <a:buFont typeface="Wingdings" panose="05000000000000000000" pitchFamily="2" charset="2"/>
              <a:buChar char="v"/>
            </a:pPr>
            <a:r>
              <a:rPr lang="en-IN" dirty="0"/>
              <a:t>  </a:t>
            </a:r>
            <a:r>
              <a:rPr lang="en-IN" sz="3200" dirty="0"/>
              <a:t>Lucky  is Pozzo’s leashed and burdened slave</a:t>
            </a:r>
            <a:r>
              <a:rPr lang="en-IN" dirty="0"/>
              <a:t>.</a:t>
            </a:r>
            <a:endParaRPr lang="en-US" dirty="0"/>
          </a:p>
        </p:txBody>
      </p:sp>
    </p:spTree>
    <p:extLst>
      <p:ext uri="{BB962C8B-B14F-4D97-AF65-F5344CB8AC3E}">
        <p14:creationId xmlns:p14="http://schemas.microsoft.com/office/powerpoint/2010/main" val="2818640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4E3D9C-6F98-4441-82CF-C859B343657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766249" y="707567"/>
            <a:ext cx="1598103" cy="21664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Rectangle 2">
            <a:extLst>
              <a:ext uri="{FF2B5EF4-FFF2-40B4-BE49-F238E27FC236}">
                <a16:creationId xmlns:a16="http://schemas.microsoft.com/office/drawing/2014/main" id="{5F916F30-8F12-4C3A-8CDA-2C402F2A75A3}"/>
              </a:ext>
            </a:extLst>
          </p:cNvPr>
          <p:cNvSpPr/>
          <p:nvPr/>
        </p:nvSpPr>
        <p:spPr>
          <a:xfrm>
            <a:off x="3722555" y="4078838"/>
            <a:ext cx="8269575" cy="2400657"/>
          </a:xfrm>
          <a:prstGeom prst="rect">
            <a:avLst/>
          </a:prstGeom>
        </p:spPr>
        <p:txBody>
          <a:bodyPr wrap="square">
            <a:spAutoFit/>
          </a:bodyPr>
          <a:lstStyle/>
          <a:p>
            <a:r>
              <a:rPr lang="en-IN" dirty="0"/>
              <a:t>.</a:t>
            </a:r>
          </a:p>
          <a:p>
            <a:pPr algn="ctr"/>
            <a:r>
              <a:rPr lang="en-IN" sz="3600" dirty="0"/>
              <a:t>GODOT   </a:t>
            </a:r>
            <a:r>
              <a:rPr lang="en-IN" dirty="0"/>
              <a:t>    </a:t>
            </a:r>
          </a:p>
          <a:p>
            <a:pPr algn="ctr"/>
            <a:r>
              <a:rPr lang="en-IN" sz="3200" dirty="0"/>
              <a:t>Godot is a possible stand-in for God, is the titular figure of the play, who never appears</a:t>
            </a:r>
          </a:p>
        </p:txBody>
      </p:sp>
      <p:pic>
        <p:nvPicPr>
          <p:cNvPr id="4" name="Picture 3">
            <a:extLst>
              <a:ext uri="{FF2B5EF4-FFF2-40B4-BE49-F238E27FC236}">
                <a16:creationId xmlns:a16="http://schemas.microsoft.com/office/drawing/2014/main" id="{89934AB3-5850-4F6B-9AD5-8C7EA6D4AD37}"/>
              </a:ext>
            </a:extLst>
          </p:cNvPr>
          <p:cNvPicPr>
            <a:picLocks noChangeAspect="1"/>
          </p:cNvPicPr>
          <p:nvPr/>
        </p:nvPicPr>
        <p:blipFill>
          <a:blip r:embed="rId3"/>
          <a:stretch>
            <a:fillRect/>
          </a:stretch>
        </p:blipFill>
        <p:spPr>
          <a:xfrm>
            <a:off x="166534" y="707567"/>
            <a:ext cx="1599715" cy="21664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4">
            <a:extLst>
              <a:ext uri="{FF2B5EF4-FFF2-40B4-BE49-F238E27FC236}">
                <a16:creationId xmlns:a16="http://schemas.microsoft.com/office/drawing/2014/main" id="{6D500C72-9616-4E03-B4E7-DA34E33410BD}"/>
              </a:ext>
            </a:extLst>
          </p:cNvPr>
          <p:cNvSpPr/>
          <p:nvPr/>
        </p:nvSpPr>
        <p:spPr>
          <a:xfrm>
            <a:off x="3892081" y="694294"/>
            <a:ext cx="8269574" cy="2123658"/>
          </a:xfrm>
          <a:prstGeom prst="rect">
            <a:avLst/>
          </a:prstGeom>
        </p:spPr>
        <p:txBody>
          <a:bodyPr wrap="square">
            <a:spAutoFit/>
          </a:bodyPr>
          <a:lstStyle/>
          <a:p>
            <a:pPr algn="ctr"/>
            <a:r>
              <a:rPr lang="en-IN" sz="3600" dirty="0">
                <a:cs typeface="Times New Roman" panose="02020603050405020304" pitchFamily="18" charset="0"/>
              </a:rPr>
              <a:t>A BOY         </a:t>
            </a:r>
          </a:p>
          <a:p>
            <a:pPr algn="ctr"/>
            <a:r>
              <a:rPr lang="en-IN" dirty="0">
                <a:cs typeface="Times New Roman" panose="02020603050405020304" pitchFamily="18" charset="0"/>
              </a:rPr>
              <a:t> </a:t>
            </a:r>
            <a:r>
              <a:rPr lang="en-IN" sz="3200" dirty="0">
                <a:cs typeface="Times New Roman" panose="02020603050405020304" pitchFamily="18" charset="0"/>
              </a:rPr>
              <a:t>A boy come twice (or perhaps two boys come, once each) as a messenger from Godot.</a:t>
            </a:r>
          </a:p>
        </p:txBody>
      </p:sp>
      <p:pic>
        <p:nvPicPr>
          <p:cNvPr id="7" name="Picture 6">
            <a:extLst>
              <a:ext uri="{FF2B5EF4-FFF2-40B4-BE49-F238E27FC236}">
                <a16:creationId xmlns:a16="http://schemas.microsoft.com/office/drawing/2014/main" id="{42188EDD-D737-4357-947C-8A35E2EAE1D3}"/>
              </a:ext>
            </a:extLst>
          </p:cNvPr>
          <p:cNvPicPr>
            <a:picLocks noChangeAspect="1"/>
          </p:cNvPicPr>
          <p:nvPr/>
        </p:nvPicPr>
        <p:blipFill rotWithShape="1">
          <a:blip r:embed="rId4">
            <a:clrChange>
              <a:clrFrom>
                <a:srgbClr val="FFFFFF"/>
              </a:clrFrom>
              <a:clrTo>
                <a:srgbClr val="FFFFFF">
                  <a:alpha val="0"/>
                </a:srgbClr>
              </a:clrTo>
            </a:clrChange>
          </a:blip>
          <a:srcRect b="9664"/>
          <a:stretch/>
        </p:blipFill>
        <p:spPr>
          <a:xfrm>
            <a:off x="946799" y="3599278"/>
            <a:ext cx="2096204" cy="29189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6350093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436</TotalTime>
  <Words>803</Words>
  <Application>Microsoft Office PowerPoint</Application>
  <PresentationFormat>Widescreen</PresentationFormat>
  <Paragraphs>95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PowerPoint Presentation</vt:lpstr>
      <vt:lpstr>PowerPoint Presentation</vt:lpstr>
      <vt:lpstr>SAMUEL BECKETT </vt:lpstr>
      <vt:lpstr>PowerPoint Presentation</vt:lpstr>
      <vt:lpstr>PowerPoint Presentation</vt:lpstr>
      <vt:lpstr>CHARACTERS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WAITING FOR GODOT</dc:title>
  <dc:creator>sadhvi25 sadhvi25</dc:creator>
  <cp:lastModifiedBy>Ganga Elangovan</cp:lastModifiedBy>
  <cp:revision>183</cp:revision>
  <dcterms:created xsi:type="dcterms:W3CDTF">2020-05-09T06:42:45Z</dcterms:created>
  <dcterms:modified xsi:type="dcterms:W3CDTF">2020-05-14T14:27:02Z</dcterms:modified>
</cp:coreProperties>
</file>