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1" r:id="rId1"/>
  </p:sldMasterIdLst>
  <p:sldIdLst>
    <p:sldId id="256" r:id="rId2"/>
    <p:sldId id="258" r:id="rId3"/>
    <p:sldId id="257" r:id="rId4"/>
    <p:sldId id="259" r:id="rId5"/>
    <p:sldId id="260" r:id="rId6"/>
    <p:sldId id="261" r:id="rId7"/>
    <p:sldId id="262" r:id="rId8"/>
    <p:sldId id="264" r:id="rId9"/>
    <p:sldId id="266" r:id="rId10"/>
    <p:sldId id="263" r:id="rId11"/>
    <p:sldId id="267" r:id="rId12"/>
    <p:sldId id="268" r:id="rId13"/>
    <p:sldId id="26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FEE072"/>
    <a:srgbClr val="74F6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4" d="100"/>
          <a:sy n="64" d="100"/>
        </p:scale>
        <p:origin x="97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tableStyles" Target="tableStyle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presProps" Target="presProps.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4/4/2020</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smtClean="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82695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4/4/2020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87961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4/4/2020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90634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03152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4/4/2020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72181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4/4/2020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42334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4/4/2020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6647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4/4/2020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50293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4/4/2020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6159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4/4/2020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25828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4/4/2020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67356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smtClean="0"/>
              <a:t>4/4/2020</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80951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image" Target="../media/image1.jpg"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E072"/>
        </a:solidFill>
        <a:effectLst/>
      </p:bgPr>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smtClean="0"/>
              <a:pPr/>
              <a:t>4/4/2020</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smtClean="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4959480"/>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2.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19.jpg" /><Relationship Id="rId1" Type="http://schemas.openxmlformats.org/officeDocument/2006/relationships/slideLayout" Target="../slideLayouts/slideLayout1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2.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1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4.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image" Target="../media/image5.jpeg" /><Relationship Id="rId1" Type="http://schemas.openxmlformats.org/officeDocument/2006/relationships/slideLayout" Target="../slideLayouts/slideLayout12.xml" /></Relationships>
</file>

<file path=ppt/slides/_rels/slide5.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12.xml" /></Relationships>
</file>

<file path=ppt/slides/_rels/slide6.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image" Target="../media/image8.jpeg" /><Relationship Id="rId1" Type="http://schemas.openxmlformats.org/officeDocument/2006/relationships/slideLayout" Target="../slideLayouts/slideLayout12.xml" /></Relationships>
</file>

<file path=ppt/slides/_rels/slide7.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image" Target="../media/image10.jpeg" /><Relationship Id="rId1" Type="http://schemas.openxmlformats.org/officeDocument/2006/relationships/slideLayout" Target="../slideLayouts/slideLayout12.xml" /><Relationship Id="rId4" Type="http://schemas.openxmlformats.org/officeDocument/2006/relationships/image" Target="../media/image12.jpeg" /></Relationships>
</file>

<file path=ppt/slides/_rels/slide8.xml.rels><?xml version="1.0" encoding="UTF-8" standalone="yes"?>
<Relationships xmlns="http://schemas.openxmlformats.org/package/2006/relationships"><Relationship Id="rId8" Type="http://schemas.microsoft.com/office/2007/relationships/hdphoto" Target="../media/hdphoto3.wdp" /><Relationship Id="rId3" Type="http://schemas.openxmlformats.org/officeDocument/2006/relationships/image" Target="../media/image14.png" /><Relationship Id="rId7" Type="http://schemas.openxmlformats.org/officeDocument/2006/relationships/image" Target="../media/image16.png" /><Relationship Id="rId2" Type="http://schemas.openxmlformats.org/officeDocument/2006/relationships/image" Target="../media/image13.jpeg" /><Relationship Id="rId1" Type="http://schemas.openxmlformats.org/officeDocument/2006/relationships/slideLayout" Target="../slideLayouts/slideLayout12.xml" /><Relationship Id="rId6" Type="http://schemas.microsoft.com/office/2007/relationships/hdphoto" Target="../media/hdphoto2.wdp" /><Relationship Id="rId5" Type="http://schemas.openxmlformats.org/officeDocument/2006/relationships/image" Target="../media/image15.png" /><Relationship Id="rId4" Type="http://schemas.microsoft.com/office/2007/relationships/hdphoto" Target="../media/hdphoto1.wdp" /><Relationship Id="rId9" Type="http://schemas.openxmlformats.org/officeDocument/2006/relationships/image" Target="../media/image17.jpeg" /></Relationships>
</file>

<file path=ppt/slides/_rels/slide9.xml.rels><?xml version="1.0" encoding="UTF-8" standalone="yes"?>
<Relationships xmlns="http://schemas.openxmlformats.org/package/2006/relationships"><Relationship Id="rId3" Type="http://schemas.microsoft.com/office/2007/relationships/hdphoto" Target="../media/hdphoto4.wdp" /><Relationship Id="rId2" Type="http://schemas.openxmlformats.org/officeDocument/2006/relationships/image" Target="../media/image18.png" /><Relationship Id="rId1" Type="http://schemas.openxmlformats.org/officeDocument/2006/relationships/slideLayout" Target="../slideLayouts/slideLayout1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7172B-B348-4DD2-8EC7-50EE8DB75085}"/>
              </a:ext>
            </a:extLst>
          </p:cNvPr>
          <p:cNvSpPr>
            <a:spLocks noGrp="1"/>
          </p:cNvSpPr>
          <p:nvPr>
            <p:ph type="ctrTitle"/>
          </p:nvPr>
        </p:nvSpPr>
        <p:spPr>
          <a:xfrm>
            <a:off x="-1" y="917751"/>
            <a:ext cx="9483809" cy="900537"/>
          </a:xfrm>
        </p:spPr>
        <p:txBody>
          <a:bodyPr>
            <a:normAutofit/>
          </a:bodyPr>
          <a:lstStyle/>
          <a:p>
            <a:r>
              <a:rPr lang="en-IN" sz="5400" dirty="0">
                <a:latin typeface="Bahnschrift Condensed" panose="020B0502040204020203" pitchFamily="34" charset="0"/>
              </a:rPr>
              <a:t>She stoops to conquer</a:t>
            </a:r>
            <a:endParaRPr lang="en-US" sz="5400" dirty="0">
              <a:latin typeface="Bahnschrift Condensed" panose="020B0502040204020203" pitchFamily="34" charset="0"/>
            </a:endParaRPr>
          </a:p>
        </p:txBody>
      </p:sp>
      <p:sp>
        <p:nvSpPr>
          <p:cNvPr id="3" name="Subtitle 2">
            <a:extLst>
              <a:ext uri="{FF2B5EF4-FFF2-40B4-BE49-F238E27FC236}">
                <a16:creationId xmlns:a16="http://schemas.microsoft.com/office/drawing/2014/main" id="{D0CB7EA8-9C48-44E0-92D6-4629D8580AE4}"/>
              </a:ext>
            </a:extLst>
          </p:cNvPr>
          <p:cNvSpPr>
            <a:spLocks noGrp="1"/>
          </p:cNvSpPr>
          <p:nvPr>
            <p:ph type="subTitle" idx="1"/>
          </p:nvPr>
        </p:nvSpPr>
        <p:spPr>
          <a:xfrm>
            <a:off x="2940199" y="2211840"/>
            <a:ext cx="8637072" cy="1111619"/>
          </a:xfrm>
        </p:spPr>
        <p:txBody>
          <a:bodyPr>
            <a:noAutofit/>
          </a:bodyPr>
          <a:lstStyle/>
          <a:p>
            <a:r>
              <a:rPr lang="en-IN" sz="4800" dirty="0">
                <a:latin typeface="Bahnschrift Light Condensed" panose="020B0502040204020203" pitchFamily="34" charset="0"/>
              </a:rPr>
              <a:t>Oliver goldsmith</a:t>
            </a:r>
            <a:endParaRPr lang="en-US" sz="4800" dirty="0">
              <a:latin typeface="Bahnschrift Light Condensed" panose="020B0502040204020203" pitchFamily="34" charset="0"/>
            </a:endParaRPr>
          </a:p>
        </p:txBody>
      </p:sp>
      <p:pic>
        <p:nvPicPr>
          <p:cNvPr id="5" name="Picture 4">
            <a:extLst>
              <a:ext uri="{FF2B5EF4-FFF2-40B4-BE49-F238E27FC236}">
                <a16:creationId xmlns:a16="http://schemas.microsoft.com/office/drawing/2014/main" id="{7C3811C6-948B-412F-8BA8-C2894301A4F7}"/>
              </a:ext>
            </a:extLst>
          </p:cNvPr>
          <p:cNvPicPr>
            <a:picLocks noChangeAspect="1"/>
          </p:cNvPicPr>
          <p:nvPr/>
        </p:nvPicPr>
        <p:blipFill>
          <a:blip r:embed="rId2"/>
          <a:stretch>
            <a:fillRect/>
          </a:stretch>
        </p:blipFill>
        <p:spPr>
          <a:xfrm>
            <a:off x="8238034" y="457200"/>
            <a:ext cx="3787090" cy="548304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4" name="Picture 5">
            <a:extLst>
              <a:ext uri="{FF2B5EF4-FFF2-40B4-BE49-F238E27FC236}">
                <a16:creationId xmlns:a16="http://schemas.microsoft.com/office/drawing/2014/main" id="{FB42E082-CD93-694B-8F2E-22BE71A2DE92}"/>
              </a:ext>
            </a:extLst>
          </p:cNvPr>
          <p:cNvPicPr>
            <a:picLocks noChangeAspect="1"/>
          </p:cNvPicPr>
          <p:nvPr/>
        </p:nvPicPr>
        <p:blipFill>
          <a:blip r:embed="rId3"/>
          <a:stretch>
            <a:fillRect/>
          </a:stretch>
        </p:blipFill>
        <p:spPr>
          <a:xfrm>
            <a:off x="931128" y="3323459"/>
            <a:ext cx="2261305" cy="3211534"/>
          </a:xfrm>
          <a:prstGeom prst="rect">
            <a:avLst/>
          </a:prstGeom>
          <a:effectLst>
            <a:outerShdw blurRad="50800" dist="38100" dir="16200000" rotWithShape="0">
              <a:prstClr val="black">
                <a:alpha val="40000"/>
              </a:prstClr>
            </a:outerShdw>
          </a:effectLst>
        </p:spPr>
      </p:pic>
    </p:spTree>
    <p:extLst>
      <p:ext uri="{BB962C8B-B14F-4D97-AF65-F5344CB8AC3E}">
        <p14:creationId xmlns:p14="http://schemas.microsoft.com/office/powerpoint/2010/main" val="7218354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EE072"/>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92E898F-311D-47D7-A95A-172347D8A1AF}"/>
              </a:ext>
            </a:extLst>
          </p:cNvPr>
          <p:cNvPicPr>
            <a:picLocks noGrp="1" noChangeAspect="1"/>
          </p:cNvPicPr>
          <p:nvPr>
            <p:ph sz="quarter" idx="13"/>
          </p:nvPr>
        </p:nvPicPr>
        <p:blipFill rotWithShape="1">
          <a:blip r:embed="rId2"/>
          <a:srcRect l="12778" t="28638" r="12842" b="18885"/>
          <a:stretch/>
        </p:blipFill>
        <p:spPr>
          <a:xfrm>
            <a:off x="2133021" y="1599103"/>
            <a:ext cx="8285722" cy="4533314"/>
          </a:xfrm>
          <a:prstGeom prst="rect">
            <a:avLst/>
          </a:prstGeom>
          <a:ln w="88900" cap="sq" cmpd="thickThin">
            <a:solidFill>
              <a:schemeClr val="accent1">
                <a:lumMod val="50000"/>
              </a:schemeClr>
            </a:solidFill>
            <a:prstDash val="solid"/>
            <a:miter lim="800000"/>
          </a:ln>
          <a:effectLst>
            <a:outerShdw blurRad="50800" dist="38100" dir="10800000" algn="r" rotWithShape="0">
              <a:prstClr val="black">
                <a:alpha val="40000"/>
              </a:prstClr>
            </a:outerShdw>
          </a:effectLst>
        </p:spPr>
      </p:pic>
      <p:sp>
        <p:nvSpPr>
          <p:cNvPr id="5" name="Rectangle 4">
            <a:extLst>
              <a:ext uri="{FF2B5EF4-FFF2-40B4-BE49-F238E27FC236}">
                <a16:creationId xmlns:a16="http://schemas.microsoft.com/office/drawing/2014/main" id="{E543A512-12E8-4492-B5EA-1F19111FF8B2}"/>
              </a:ext>
            </a:extLst>
          </p:cNvPr>
          <p:cNvSpPr/>
          <p:nvPr/>
        </p:nvSpPr>
        <p:spPr>
          <a:xfrm>
            <a:off x="1650610" y="346280"/>
            <a:ext cx="8890780" cy="923330"/>
          </a:xfrm>
          <a:prstGeom prst="rect">
            <a:avLst/>
          </a:prstGeom>
          <a:noFill/>
        </p:spPr>
        <p:txBody>
          <a:bodyPr wrap="square" lIns="91440" tIns="45720" rIns="91440" bIns="45720">
            <a:spAutoFit/>
          </a:bodyPr>
          <a:lstStyle/>
          <a:p>
            <a:pPr algn="ctr"/>
            <a:r>
              <a:rPr lang="en-IN"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a:t>
            </a:r>
            <a:r>
              <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HARACTERS</a:t>
            </a:r>
            <a:endPar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15284917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72941-6D67-4068-B00C-A8F97F7A3DE4}"/>
              </a:ext>
            </a:extLst>
          </p:cNvPr>
          <p:cNvSpPr>
            <a:spLocks noGrp="1"/>
          </p:cNvSpPr>
          <p:nvPr>
            <p:ph type="title"/>
          </p:nvPr>
        </p:nvSpPr>
        <p:spPr>
          <a:xfrm>
            <a:off x="0" y="459746"/>
            <a:ext cx="9603275" cy="1049235"/>
          </a:xfrm>
        </p:spPr>
        <p:txBody>
          <a:bodyPr>
            <a:noAutofit/>
          </a:bodyPr>
          <a:lstStyle/>
          <a:p>
            <a:r>
              <a:rPr lang="en-IN" sz="7200" dirty="0"/>
              <a:t>conclusion</a:t>
            </a:r>
            <a:endParaRPr lang="en-US" sz="7200" dirty="0"/>
          </a:p>
        </p:txBody>
      </p:sp>
      <p:sp>
        <p:nvSpPr>
          <p:cNvPr id="3" name="Content Placeholder 2">
            <a:extLst>
              <a:ext uri="{FF2B5EF4-FFF2-40B4-BE49-F238E27FC236}">
                <a16:creationId xmlns:a16="http://schemas.microsoft.com/office/drawing/2014/main" id="{754B8575-2B07-4D4F-922E-BB0ED3583EC4}"/>
              </a:ext>
            </a:extLst>
          </p:cNvPr>
          <p:cNvSpPr>
            <a:spLocks noGrp="1"/>
          </p:cNvSpPr>
          <p:nvPr>
            <p:ph sz="quarter" idx="13"/>
          </p:nvPr>
        </p:nvSpPr>
        <p:spPr>
          <a:xfrm>
            <a:off x="456887" y="1887406"/>
            <a:ext cx="11278226" cy="3686389"/>
          </a:xfrm>
        </p:spPr>
        <p:txBody>
          <a:bodyPr>
            <a:noAutofit/>
          </a:bodyPr>
          <a:lstStyle/>
          <a:p>
            <a:r>
              <a:rPr lang="en-IN" sz="3600" dirty="0"/>
              <a:t>The play appears to be a very skilfully constructed. The playwright carefully attends to the matter of exposition. Thus, Miss. Hardcastle stoops to be a barmaid ton conquer the bashfulness and reserve of Marlowe. </a:t>
            </a:r>
          </a:p>
          <a:p>
            <a:r>
              <a:rPr lang="en-IN" sz="3600" dirty="0"/>
              <a:t>Thus the tittle of the play more than justified.</a:t>
            </a:r>
            <a:endParaRPr lang="en-US" sz="3600" dirty="0"/>
          </a:p>
        </p:txBody>
      </p:sp>
    </p:spTree>
    <p:extLst>
      <p:ext uri="{BB962C8B-B14F-4D97-AF65-F5344CB8AC3E}">
        <p14:creationId xmlns:p14="http://schemas.microsoft.com/office/powerpoint/2010/main" val="30594991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2C82398-E07E-4D16-AFBB-B3D1B03657CB}"/>
              </a:ext>
            </a:extLst>
          </p:cNvPr>
          <p:cNvSpPr/>
          <p:nvPr/>
        </p:nvSpPr>
        <p:spPr>
          <a:xfrm>
            <a:off x="419726" y="2443396"/>
            <a:ext cx="10658005" cy="1569660"/>
          </a:xfrm>
          <a:prstGeom prst="rect">
            <a:avLst/>
          </a:prstGeom>
          <a:noFill/>
        </p:spPr>
        <p:txBody>
          <a:bodyPr wrap="square" lIns="91440" tIns="45720" rIns="91440" bIns="45720">
            <a:spAutoFit/>
          </a:bodyPr>
          <a:lstStyle/>
          <a:p>
            <a:pPr algn="ctr"/>
            <a:r>
              <a:rPr lang="en-IN" sz="9600" dirty="0">
                <a:ln w="0"/>
                <a:effectLst>
                  <a:reflection blurRad="6350" stA="53000" endA="300" endPos="35500" dir="5400000" sy="-90000" algn="bl" rotWithShape="0"/>
                </a:effectLst>
                <a:latin typeface="MV Boli" panose="02000500030200090000" pitchFamily="2" charset="0"/>
                <a:cs typeface="MV Boli" panose="02000500030200090000" pitchFamily="2" charset="0"/>
              </a:rPr>
              <a:t>THANK YOU</a:t>
            </a:r>
            <a:endParaRPr lang="en-US" sz="9600" dirty="0">
              <a:ln w="0"/>
              <a:effectLst>
                <a:reflection blurRad="6350" stA="53000" endA="300" endPos="35500" dir="5400000" sy="-90000" algn="bl" rotWithShape="0"/>
              </a:effectLst>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1027239886"/>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D08EFE-0154-4205-A664-581FB5DAFEE8}"/>
              </a:ext>
            </a:extLst>
          </p:cNvPr>
          <p:cNvSpPr>
            <a:spLocks noGrp="1"/>
          </p:cNvSpPr>
          <p:nvPr>
            <p:ph sz="quarter" idx="13"/>
          </p:nvPr>
        </p:nvSpPr>
        <p:spPr>
          <a:xfrm>
            <a:off x="359137" y="583263"/>
            <a:ext cx="10363826" cy="3424107"/>
          </a:xfrm>
        </p:spPr>
        <p:txBody>
          <a:bodyPr>
            <a:normAutofit/>
          </a:bodyPr>
          <a:lstStyle/>
          <a:p>
            <a:pPr marL="0" indent="0">
              <a:buNone/>
            </a:pPr>
            <a:r>
              <a:rPr lang="en-IN" sz="4800" dirty="0">
                <a:latin typeface="Bahnschrift SemiCondensed" panose="020B0502040204020203" pitchFamily="34" charset="0"/>
                <a:cs typeface="MV Boli" panose="02000500030200090000" pitchFamily="2" charset="0"/>
              </a:rPr>
              <a:t>PRESENTED BY: </a:t>
            </a:r>
          </a:p>
          <a:p>
            <a:pPr marL="0" indent="0">
              <a:buNone/>
            </a:pPr>
            <a:r>
              <a:rPr lang="en-IN" sz="4800" dirty="0">
                <a:latin typeface="Bahnschrift SemiCondensed" panose="020B0502040204020203" pitchFamily="34" charset="0"/>
                <a:cs typeface="MV Boli" panose="02000500030200090000" pitchFamily="2" charset="0"/>
              </a:rPr>
              <a:t>                                     E.GANGA</a:t>
            </a:r>
          </a:p>
          <a:p>
            <a:pPr marL="0" indent="0">
              <a:buNone/>
            </a:pPr>
            <a:r>
              <a:rPr lang="en-IN" sz="4800" dirty="0">
                <a:latin typeface="Bahnschrift SemiCondensed" panose="020B0502040204020203" pitchFamily="34" charset="0"/>
                <a:cs typeface="MV Boli" panose="02000500030200090000" pitchFamily="2" charset="0"/>
              </a:rPr>
              <a:t>                                      II B.A ENGLISH</a:t>
            </a:r>
            <a:endParaRPr lang="en-US" sz="4800" dirty="0">
              <a:latin typeface="Bahnschrift SemiCondensed" panose="020B0502040204020203" pitchFamily="34" charset="0"/>
              <a:cs typeface="MV Boli" panose="02000500030200090000" pitchFamily="2" charset="0"/>
            </a:endParaRPr>
          </a:p>
        </p:txBody>
      </p:sp>
    </p:spTree>
    <p:extLst>
      <p:ext uri="{BB962C8B-B14F-4D97-AF65-F5344CB8AC3E}">
        <p14:creationId xmlns:p14="http://schemas.microsoft.com/office/powerpoint/2010/main" val="3718583604"/>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F06AEBA-E4AC-4832-8BBE-7C209327908F}"/>
              </a:ext>
            </a:extLst>
          </p:cNvPr>
          <p:cNvSpPr/>
          <p:nvPr/>
        </p:nvSpPr>
        <p:spPr>
          <a:xfrm>
            <a:off x="579619" y="374833"/>
            <a:ext cx="11032761" cy="2604899"/>
          </a:xfrm>
          <a:prstGeom prst="rect">
            <a:avLst/>
          </a:prstGeom>
          <a:noFill/>
        </p:spPr>
        <p:txBody>
          <a:bodyPr wrap="none" lIns="91440" tIns="45720" rIns="91440" bIns="45720">
            <a:prstTxWarp prst="textDeflateBottom">
              <a:avLst/>
            </a:prstTxWarp>
            <a:spAutoFit/>
          </a:bodyPr>
          <a:lstStyle/>
          <a:p>
            <a:pPr algn="ctr"/>
            <a:r>
              <a:rPr lang="en-IN"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a:t>
            </a: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HE STOOPS TO CONQUER</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6" name="Rectangle 5">
            <a:extLst>
              <a:ext uri="{FF2B5EF4-FFF2-40B4-BE49-F238E27FC236}">
                <a16:creationId xmlns:a16="http://schemas.microsoft.com/office/drawing/2014/main" id="{48AA0EB3-210C-4B1B-AD7A-562BF11E3ECB}"/>
              </a:ext>
            </a:extLst>
          </p:cNvPr>
          <p:cNvSpPr/>
          <p:nvPr/>
        </p:nvSpPr>
        <p:spPr>
          <a:xfrm>
            <a:off x="1676441" y="1856485"/>
            <a:ext cx="7973552" cy="1838740"/>
          </a:xfrm>
          <a:prstGeom prst="rect">
            <a:avLst/>
          </a:prstGeom>
          <a:noFill/>
        </p:spPr>
        <p:txBody>
          <a:bodyPr wrap="square" lIns="91440" tIns="45720" rIns="91440" bIns="45720">
            <a:prstTxWarp prst="textArchDown">
              <a:avLst/>
            </a:prstTxWarp>
            <a:spAutoFit/>
          </a:bodyPr>
          <a:lstStyle/>
          <a:p>
            <a:pPr algn="ctr"/>
            <a:r>
              <a:rPr lang="en-IN"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HE TITLE JUSTIFICATION</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3" name="Picture 2">
            <a:extLst>
              <a:ext uri="{FF2B5EF4-FFF2-40B4-BE49-F238E27FC236}">
                <a16:creationId xmlns:a16="http://schemas.microsoft.com/office/drawing/2014/main" id="{9627713E-BFEB-4895-BCD9-AEDA6C225C22}"/>
              </a:ext>
            </a:extLst>
          </p:cNvPr>
          <p:cNvPicPr>
            <a:picLocks noChangeAspect="1"/>
          </p:cNvPicPr>
          <p:nvPr/>
        </p:nvPicPr>
        <p:blipFill>
          <a:blip r:embed="rId2"/>
          <a:stretch>
            <a:fillRect/>
          </a:stretch>
        </p:blipFill>
        <p:spPr>
          <a:xfrm>
            <a:off x="3380970" y="4082145"/>
            <a:ext cx="5430057" cy="240102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521050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1B8E3-EA4C-4DAC-8857-7EB14EBA66BA}"/>
              </a:ext>
            </a:extLst>
          </p:cNvPr>
          <p:cNvSpPr>
            <a:spLocks noGrp="1"/>
          </p:cNvSpPr>
          <p:nvPr>
            <p:ph type="title"/>
          </p:nvPr>
        </p:nvSpPr>
        <p:spPr>
          <a:xfrm>
            <a:off x="422031" y="327417"/>
            <a:ext cx="9603275" cy="1049235"/>
          </a:xfrm>
        </p:spPr>
        <p:txBody>
          <a:bodyPr>
            <a:normAutofit/>
          </a:bodyPr>
          <a:lstStyle/>
          <a:p>
            <a:r>
              <a:rPr lang="en-IN" sz="6600" i="1" dirty="0">
                <a:effectLst>
                  <a:outerShdw blurRad="38100" dist="38100" dir="2700000" algn="tl">
                    <a:srgbClr val="000000">
                      <a:alpha val="43137"/>
                    </a:srgbClr>
                  </a:outerShdw>
                </a:effectLst>
                <a:latin typeface="Javanese Text" panose="02000000000000000000" pitchFamily="2" charset="0"/>
              </a:rPr>
              <a:t>introduction</a:t>
            </a:r>
            <a:endParaRPr lang="en-US" sz="6600" i="1" dirty="0">
              <a:effectLst>
                <a:outerShdw blurRad="38100" dist="38100" dir="2700000" algn="tl">
                  <a:srgbClr val="000000">
                    <a:alpha val="43137"/>
                  </a:srgbClr>
                </a:outerShdw>
              </a:effectLst>
              <a:latin typeface="Javanese Text" panose="02000000000000000000" pitchFamily="2" charset="0"/>
            </a:endParaRPr>
          </a:p>
        </p:txBody>
      </p:sp>
      <p:sp>
        <p:nvSpPr>
          <p:cNvPr id="3" name="Content Placeholder 2">
            <a:extLst>
              <a:ext uri="{FF2B5EF4-FFF2-40B4-BE49-F238E27FC236}">
                <a16:creationId xmlns:a16="http://schemas.microsoft.com/office/drawing/2014/main" id="{B99DD317-063F-40A4-AA97-FF3C3B94E86F}"/>
              </a:ext>
            </a:extLst>
          </p:cNvPr>
          <p:cNvSpPr>
            <a:spLocks noGrp="1"/>
          </p:cNvSpPr>
          <p:nvPr>
            <p:ph sz="quarter" idx="13"/>
          </p:nvPr>
        </p:nvSpPr>
        <p:spPr>
          <a:xfrm>
            <a:off x="196948" y="1171479"/>
            <a:ext cx="12220448" cy="4515041"/>
          </a:xfrm>
        </p:spPr>
        <p:txBody>
          <a:bodyPr>
            <a:noAutofit/>
          </a:bodyPr>
          <a:lstStyle/>
          <a:p>
            <a:r>
              <a:rPr lang="en-IN" sz="2500" dirty="0"/>
              <a:t>‘</a:t>
            </a:r>
            <a:r>
              <a:rPr lang="en-IN" sz="2500" u="sng" dirty="0"/>
              <a:t>’SHE STOOPS TO CONQUER</a:t>
            </a:r>
            <a:r>
              <a:rPr lang="en-IN" sz="2500" dirty="0"/>
              <a:t>’’ is one of the best plays to be written during the restoration era. Goldsmith’s she stoops to conquer is still part of the comic play after more than 200 years, providing a combination of good-humoured comedy and satire on social affections.</a:t>
            </a:r>
          </a:p>
          <a:p>
            <a:r>
              <a:rPr lang="en-IN" sz="2500" dirty="0"/>
              <a:t>The play was first performed at </a:t>
            </a:r>
            <a:r>
              <a:rPr lang="en-IN" sz="2500" u="sng" dirty="0"/>
              <a:t>Convent Garden Theatre in London on March 15,1773</a:t>
            </a:r>
            <a:r>
              <a:rPr lang="en-IN" sz="2500" dirty="0"/>
              <a:t>.</a:t>
            </a:r>
          </a:p>
          <a:p>
            <a:r>
              <a:rPr lang="en-US" sz="2500" dirty="0"/>
              <a:t>It’s known for broad  humour, innocent wit, and frank good nature.</a:t>
            </a:r>
            <a:r>
              <a:rPr lang="en-IN" sz="2500" dirty="0"/>
              <a:t> It was well received by the audience. </a:t>
            </a:r>
          </a:p>
          <a:p>
            <a:r>
              <a:rPr lang="en-IN" sz="2500" dirty="0"/>
              <a:t>This comic masterpiece mocked the simple morality of sentimental comedies.</a:t>
            </a:r>
          </a:p>
          <a:p>
            <a:r>
              <a:rPr lang="en-IN" sz="2500" dirty="0"/>
              <a:t>It has become one of the most popular comedies in English Literary History.</a:t>
            </a:r>
            <a:endParaRPr lang="en-US" sz="2500" dirty="0"/>
          </a:p>
        </p:txBody>
      </p:sp>
    </p:spTree>
    <p:extLst>
      <p:ext uri="{BB962C8B-B14F-4D97-AF65-F5344CB8AC3E}">
        <p14:creationId xmlns:p14="http://schemas.microsoft.com/office/powerpoint/2010/main" val="604778085"/>
      </p:ext>
    </p:extLst>
  </p:cSld>
  <p:clrMapOvr>
    <a:masterClrMapping/>
  </p:clrMapOvr>
  <p:transition spd="slow">
    <p:wheel spokes="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07602-A96C-486D-B922-077BABF4BF32}"/>
              </a:ext>
            </a:extLst>
          </p:cNvPr>
          <p:cNvSpPr>
            <a:spLocks noGrp="1"/>
          </p:cNvSpPr>
          <p:nvPr>
            <p:ph type="title"/>
          </p:nvPr>
        </p:nvSpPr>
        <p:spPr>
          <a:xfrm>
            <a:off x="326164" y="312410"/>
            <a:ext cx="9603275" cy="1049235"/>
          </a:xfrm>
        </p:spPr>
        <p:txBody>
          <a:bodyPr>
            <a:normAutofit/>
          </a:bodyPr>
          <a:lstStyle/>
          <a:p>
            <a:r>
              <a:rPr lang="en-IN" sz="5400" dirty="0">
                <a:latin typeface="Javanese Text" panose="02000000000000000000" pitchFamily="2" charset="0"/>
                <a:cs typeface="Leelawadee UI Semilight" panose="020B0402040204020203" pitchFamily="34" charset="-34"/>
              </a:rPr>
              <a:t>Main title</a:t>
            </a:r>
            <a:endParaRPr lang="en-US" sz="5400" dirty="0">
              <a:latin typeface="Javanese Text" panose="02000000000000000000" pitchFamily="2" charset="0"/>
              <a:cs typeface="Leelawadee UI Semilight" panose="020B0402040204020203" pitchFamily="34" charset="-34"/>
            </a:endParaRPr>
          </a:p>
        </p:txBody>
      </p:sp>
      <p:sp>
        <p:nvSpPr>
          <p:cNvPr id="3" name="Content Placeholder 2">
            <a:extLst>
              <a:ext uri="{FF2B5EF4-FFF2-40B4-BE49-F238E27FC236}">
                <a16:creationId xmlns:a16="http://schemas.microsoft.com/office/drawing/2014/main" id="{BE2A4D0B-0CFC-4BB5-BA1C-5A1D093128E5}"/>
              </a:ext>
            </a:extLst>
          </p:cNvPr>
          <p:cNvSpPr>
            <a:spLocks noGrp="1"/>
          </p:cNvSpPr>
          <p:nvPr>
            <p:ph sz="quarter" idx="13"/>
          </p:nvPr>
        </p:nvSpPr>
        <p:spPr>
          <a:xfrm>
            <a:off x="223287" y="1079368"/>
            <a:ext cx="6148791" cy="4926576"/>
          </a:xfrm>
        </p:spPr>
        <p:txBody>
          <a:bodyPr>
            <a:noAutofit/>
          </a:bodyPr>
          <a:lstStyle/>
          <a:p>
            <a:r>
              <a:rPr lang="en-IN" sz="2800" dirty="0"/>
              <a:t>The Main title of the play which is                       </a:t>
            </a:r>
            <a:r>
              <a:rPr lang="en-IN" sz="3200" u="sng" dirty="0"/>
              <a:t>SHE STOOPS TO CONQUER</a:t>
            </a:r>
            <a:r>
              <a:rPr lang="en-IN" sz="2800" dirty="0"/>
              <a:t>, refers the trick of its heroine to conquer her lover by,</a:t>
            </a:r>
          </a:p>
          <a:p>
            <a:r>
              <a:rPr lang="en-IN" sz="2800" dirty="0"/>
              <a:t> stooping to the play the role of  a </a:t>
            </a:r>
            <a:r>
              <a:rPr lang="en-IN" sz="2800" u="sng" dirty="0"/>
              <a:t>BARMAID</a:t>
            </a:r>
            <a:r>
              <a:rPr lang="en-IN" sz="2800" dirty="0"/>
              <a:t> ,</a:t>
            </a:r>
          </a:p>
          <a:p>
            <a:r>
              <a:rPr lang="en-IN" sz="2800" dirty="0"/>
              <a:t>after the role of a                                                   </a:t>
            </a:r>
            <a:r>
              <a:rPr lang="en-IN" sz="2800" u="sng" dirty="0"/>
              <a:t>poor relation of the Hardcastle's family.</a:t>
            </a:r>
            <a:endParaRPr lang="en-IN" sz="2800" dirty="0"/>
          </a:p>
          <a:p>
            <a:endParaRPr lang="en-US" sz="2800" dirty="0"/>
          </a:p>
        </p:txBody>
      </p:sp>
      <p:pic>
        <p:nvPicPr>
          <p:cNvPr id="5" name="Picture 4">
            <a:extLst>
              <a:ext uri="{FF2B5EF4-FFF2-40B4-BE49-F238E27FC236}">
                <a16:creationId xmlns:a16="http://schemas.microsoft.com/office/drawing/2014/main" id="{5EAD29F4-FD9E-473F-A8E0-CB04ACF5760C}"/>
              </a:ext>
            </a:extLst>
          </p:cNvPr>
          <p:cNvPicPr>
            <a:picLocks noChangeAspect="1"/>
          </p:cNvPicPr>
          <p:nvPr/>
        </p:nvPicPr>
        <p:blipFill>
          <a:blip r:embed="rId2"/>
          <a:stretch>
            <a:fillRect/>
          </a:stretch>
        </p:blipFill>
        <p:spPr>
          <a:xfrm>
            <a:off x="6372078" y="2233534"/>
            <a:ext cx="2641047" cy="36504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a:extLst>
              <a:ext uri="{FF2B5EF4-FFF2-40B4-BE49-F238E27FC236}">
                <a16:creationId xmlns:a16="http://schemas.microsoft.com/office/drawing/2014/main" id="{E8B40189-E118-4EFD-AE8C-FF2BD40BFFC6}"/>
              </a:ext>
            </a:extLst>
          </p:cNvPr>
          <p:cNvPicPr>
            <a:picLocks noChangeAspect="1"/>
          </p:cNvPicPr>
          <p:nvPr/>
        </p:nvPicPr>
        <p:blipFill>
          <a:blip r:embed="rId3"/>
          <a:stretch>
            <a:fillRect/>
          </a:stretch>
        </p:blipFill>
        <p:spPr>
          <a:xfrm>
            <a:off x="9224789" y="138275"/>
            <a:ext cx="2967211" cy="36802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7973335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9C0C313-1BFA-48E8-8B39-F6974BB9B350}"/>
              </a:ext>
            </a:extLst>
          </p:cNvPr>
          <p:cNvSpPr/>
          <p:nvPr/>
        </p:nvSpPr>
        <p:spPr>
          <a:xfrm>
            <a:off x="769034" y="534570"/>
            <a:ext cx="10696135" cy="2677656"/>
          </a:xfrm>
          <a:prstGeom prst="rect">
            <a:avLst/>
          </a:prstGeom>
        </p:spPr>
        <p:txBody>
          <a:bodyPr wrap="square">
            <a:spAutoFit/>
          </a:bodyPr>
          <a:lstStyle/>
          <a:p>
            <a:pPr marL="457200" indent="-457200">
              <a:buFont typeface="Wingdings" panose="05000000000000000000" pitchFamily="2" charset="2"/>
              <a:buChar char="v"/>
            </a:pPr>
            <a:r>
              <a:rPr lang="en-IN" sz="2800" dirty="0"/>
              <a:t>‘’SHE’’ in the tittle refers to the heroine,</a:t>
            </a:r>
          </a:p>
          <a:p>
            <a:pPr marL="457200" indent="-457200">
              <a:buFont typeface="Wingdings" panose="05000000000000000000" pitchFamily="2" charset="2"/>
              <a:buChar char="v"/>
            </a:pPr>
            <a:r>
              <a:rPr lang="en-IN" sz="2800" i="1" u="sng" dirty="0"/>
              <a:t>KATE </a:t>
            </a:r>
            <a:r>
              <a:rPr lang="en-IN" sz="2800" dirty="0"/>
              <a:t>who is a daughter of a rich man from the upper-middle class. </a:t>
            </a:r>
          </a:p>
          <a:p>
            <a:pPr marL="457200" indent="-457200">
              <a:buFont typeface="Wingdings" panose="05000000000000000000" pitchFamily="2" charset="2"/>
              <a:buChar char="v"/>
            </a:pPr>
            <a:r>
              <a:rPr lang="en-IN" sz="2800" dirty="0"/>
              <a:t>Here she is stooping by playing the role of the barmaid. </a:t>
            </a:r>
          </a:p>
          <a:p>
            <a:pPr marL="457200" indent="-457200">
              <a:buFont typeface="Wingdings" panose="05000000000000000000" pitchFamily="2" charset="2"/>
              <a:buChar char="v"/>
            </a:pPr>
            <a:r>
              <a:rPr lang="en-IN" sz="2800" dirty="0"/>
              <a:t>Actually stoops is the main action of the play is,</a:t>
            </a:r>
          </a:p>
          <a:p>
            <a:r>
              <a:rPr lang="en-IN" sz="2800" dirty="0"/>
              <a:t>      ‘</a:t>
            </a:r>
            <a:r>
              <a:rPr lang="en-IN" sz="2800" u="sng" dirty="0"/>
              <a:t>’the heroine stoops to win the hero over emotionally and to gain</a:t>
            </a:r>
            <a:endParaRPr lang="en-US" sz="2800" u="sng" dirty="0"/>
          </a:p>
          <a:p>
            <a:r>
              <a:rPr lang="en-IN" sz="2800" dirty="0"/>
              <a:t>           </a:t>
            </a:r>
            <a:r>
              <a:rPr lang="en-IN" sz="2800" u="sng" dirty="0"/>
              <a:t>his heart and his love to make him love her’’.</a:t>
            </a:r>
            <a:endParaRPr lang="en-IN" sz="2800" dirty="0"/>
          </a:p>
        </p:txBody>
      </p:sp>
      <p:pic>
        <p:nvPicPr>
          <p:cNvPr id="3" name="Picture 2">
            <a:extLst>
              <a:ext uri="{FF2B5EF4-FFF2-40B4-BE49-F238E27FC236}">
                <a16:creationId xmlns:a16="http://schemas.microsoft.com/office/drawing/2014/main" id="{0A4852E2-68ED-4C04-80C8-9038E460F4E7}"/>
              </a:ext>
            </a:extLst>
          </p:cNvPr>
          <p:cNvPicPr>
            <a:picLocks noChangeAspect="1"/>
          </p:cNvPicPr>
          <p:nvPr/>
        </p:nvPicPr>
        <p:blipFill>
          <a:blip r:embed="rId2"/>
          <a:stretch>
            <a:fillRect/>
          </a:stretch>
        </p:blipFill>
        <p:spPr>
          <a:xfrm>
            <a:off x="1770972" y="3429000"/>
            <a:ext cx="7917202" cy="3014984"/>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91154089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6284E-D053-456C-8DCC-FDE963D1474F}"/>
              </a:ext>
            </a:extLst>
          </p:cNvPr>
          <p:cNvSpPr>
            <a:spLocks noGrp="1"/>
          </p:cNvSpPr>
          <p:nvPr>
            <p:ph type="title"/>
          </p:nvPr>
        </p:nvSpPr>
        <p:spPr>
          <a:xfrm>
            <a:off x="368367" y="368421"/>
            <a:ext cx="9603275" cy="1049235"/>
          </a:xfrm>
        </p:spPr>
        <p:txBody>
          <a:bodyPr>
            <a:normAutofit/>
          </a:bodyPr>
          <a:lstStyle/>
          <a:p>
            <a:r>
              <a:rPr lang="en-IN" sz="5400" dirty="0">
                <a:latin typeface="Javanese Text" panose="02000000000000000000" pitchFamily="2" charset="0"/>
              </a:rPr>
              <a:t>Sub-title</a:t>
            </a:r>
            <a:endParaRPr lang="en-US" sz="5400" dirty="0">
              <a:latin typeface="Javanese Text" panose="02000000000000000000" pitchFamily="2" charset="0"/>
            </a:endParaRPr>
          </a:p>
        </p:txBody>
      </p:sp>
      <p:sp>
        <p:nvSpPr>
          <p:cNvPr id="3" name="Content Placeholder 2">
            <a:extLst>
              <a:ext uri="{FF2B5EF4-FFF2-40B4-BE49-F238E27FC236}">
                <a16:creationId xmlns:a16="http://schemas.microsoft.com/office/drawing/2014/main" id="{05EB8438-3AC2-4100-A5AA-04A6845D8379}"/>
              </a:ext>
            </a:extLst>
          </p:cNvPr>
          <p:cNvSpPr>
            <a:spLocks noGrp="1"/>
          </p:cNvSpPr>
          <p:nvPr>
            <p:ph sz="quarter" idx="13"/>
          </p:nvPr>
        </p:nvSpPr>
        <p:spPr>
          <a:xfrm>
            <a:off x="425183" y="1194096"/>
            <a:ext cx="10314597" cy="4469807"/>
          </a:xfrm>
        </p:spPr>
        <p:txBody>
          <a:bodyPr>
            <a:normAutofit/>
          </a:bodyPr>
          <a:lstStyle/>
          <a:p>
            <a:r>
              <a:rPr lang="en-IN" sz="2400" dirty="0"/>
              <a:t>The subtitle which is the</a:t>
            </a:r>
            <a:r>
              <a:rPr lang="en-IN" sz="2600" dirty="0"/>
              <a:t> ‘’THE MISTAKES OF A NIGHT’’ </a:t>
            </a:r>
            <a:r>
              <a:rPr lang="en-IN" sz="2400" dirty="0"/>
              <a:t>refers to the  several mistakes that </a:t>
            </a:r>
            <a:r>
              <a:rPr lang="en-IN" sz="2400" u="sng" dirty="0"/>
              <a:t>Marlow</a:t>
            </a:r>
            <a:r>
              <a:rPr lang="en-IN" sz="2400" dirty="0"/>
              <a:t> committed during the course of a single night starts from early afternoon to midnight. </a:t>
            </a:r>
          </a:p>
        </p:txBody>
      </p:sp>
      <p:pic>
        <p:nvPicPr>
          <p:cNvPr id="7" name="Picture 6">
            <a:extLst>
              <a:ext uri="{FF2B5EF4-FFF2-40B4-BE49-F238E27FC236}">
                <a16:creationId xmlns:a16="http://schemas.microsoft.com/office/drawing/2014/main" id="{CE0186D9-A6C0-4DE7-8210-8094E45F8A31}"/>
              </a:ext>
            </a:extLst>
          </p:cNvPr>
          <p:cNvPicPr>
            <a:picLocks noChangeAspect="1"/>
          </p:cNvPicPr>
          <p:nvPr/>
        </p:nvPicPr>
        <p:blipFill>
          <a:blip r:embed="rId2"/>
          <a:stretch>
            <a:fillRect/>
          </a:stretch>
        </p:blipFill>
        <p:spPr>
          <a:xfrm>
            <a:off x="8585804" y="2703293"/>
            <a:ext cx="3181013" cy="4078929"/>
          </a:xfrm>
          <a:prstGeom prst="rect">
            <a:avLst/>
          </a:prstGeom>
          <a:ln w="228600" cap="sq" cmpd="thickThin">
            <a:solidFill>
              <a:srgbClr val="000000"/>
            </a:solidFill>
            <a:prstDash val="solid"/>
            <a:miter lim="800000"/>
          </a:ln>
          <a:effectLst>
            <a:innerShdw blurRad="76200">
              <a:srgbClr val="000000"/>
            </a:innerShdw>
          </a:effectLst>
        </p:spPr>
      </p:pic>
      <p:cxnSp>
        <p:nvCxnSpPr>
          <p:cNvPr id="10" name="Straight Connector 9">
            <a:extLst>
              <a:ext uri="{FF2B5EF4-FFF2-40B4-BE49-F238E27FC236}">
                <a16:creationId xmlns:a16="http://schemas.microsoft.com/office/drawing/2014/main" id="{4F3EE77E-B1E7-448B-B148-7993FAB29BB1}"/>
              </a:ext>
            </a:extLst>
          </p:cNvPr>
          <p:cNvCxnSpPr>
            <a:cxnSpLocks/>
          </p:cNvCxnSpPr>
          <p:nvPr/>
        </p:nvCxnSpPr>
        <p:spPr>
          <a:xfrm>
            <a:off x="8963656" y="4377127"/>
            <a:ext cx="2923082" cy="0"/>
          </a:xfrm>
          <a:prstGeom prst="line">
            <a:avLst/>
          </a:prstGeom>
          <a:ln w="9525"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14" name="Straight Arrow Connector 13">
            <a:extLst>
              <a:ext uri="{FF2B5EF4-FFF2-40B4-BE49-F238E27FC236}">
                <a16:creationId xmlns:a16="http://schemas.microsoft.com/office/drawing/2014/main" id="{3ADDC41E-5018-4CFB-B098-FD349549361B}"/>
              </a:ext>
            </a:extLst>
          </p:cNvPr>
          <p:cNvCxnSpPr>
            <a:cxnSpLocks/>
          </p:cNvCxnSpPr>
          <p:nvPr/>
        </p:nvCxnSpPr>
        <p:spPr>
          <a:xfrm>
            <a:off x="8963656" y="4062335"/>
            <a:ext cx="2923082" cy="0"/>
          </a:xfrm>
          <a:prstGeom prst="straightConnector1">
            <a:avLst/>
          </a:prstGeom>
          <a:ln w="9525"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18" name="Straight Arrow Connector 17">
            <a:extLst>
              <a:ext uri="{FF2B5EF4-FFF2-40B4-BE49-F238E27FC236}">
                <a16:creationId xmlns:a16="http://schemas.microsoft.com/office/drawing/2014/main" id="{3B469AA4-4A8D-4CA7-97AF-CCC719AEE4BD}"/>
              </a:ext>
            </a:extLst>
          </p:cNvPr>
          <p:cNvCxnSpPr/>
          <p:nvPr/>
        </p:nvCxnSpPr>
        <p:spPr>
          <a:xfrm>
            <a:off x="7135318" y="2293495"/>
            <a:ext cx="1828338" cy="1933731"/>
          </a:xfrm>
          <a:prstGeom prst="straightConnector1">
            <a:avLst/>
          </a:prstGeom>
          <a:ln w="952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20" name="Picture 19">
            <a:extLst>
              <a:ext uri="{FF2B5EF4-FFF2-40B4-BE49-F238E27FC236}">
                <a16:creationId xmlns:a16="http://schemas.microsoft.com/office/drawing/2014/main" id="{3AC8F93B-13C8-4135-BA69-7834584FF838}"/>
              </a:ext>
            </a:extLst>
          </p:cNvPr>
          <p:cNvPicPr>
            <a:picLocks noChangeAspect="1"/>
          </p:cNvPicPr>
          <p:nvPr/>
        </p:nvPicPr>
        <p:blipFill>
          <a:blip r:embed="rId3"/>
          <a:stretch>
            <a:fillRect/>
          </a:stretch>
        </p:blipFill>
        <p:spPr>
          <a:xfrm>
            <a:off x="1596267" y="2922828"/>
            <a:ext cx="5350125" cy="35667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0560923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D4BD19-BA08-409B-B7E9-01C0E5D1CC84}"/>
              </a:ext>
            </a:extLst>
          </p:cNvPr>
          <p:cNvSpPr/>
          <p:nvPr/>
        </p:nvSpPr>
        <p:spPr>
          <a:xfrm>
            <a:off x="253218" y="393892"/>
            <a:ext cx="7962314" cy="3847207"/>
          </a:xfrm>
          <a:prstGeom prst="rect">
            <a:avLst/>
          </a:prstGeom>
        </p:spPr>
        <p:txBody>
          <a:bodyPr wrap="square">
            <a:spAutoFit/>
          </a:bodyPr>
          <a:lstStyle/>
          <a:p>
            <a:pPr>
              <a:buFont typeface="Wingdings" panose="05000000000000000000" pitchFamily="2" charset="2"/>
              <a:buChar char="v"/>
            </a:pPr>
            <a:r>
              <a:rPr lang="en-IN" sz="4800" dirty="0"/>
              <a:t>HIS MISTAKES</a:t>
            </a:r>
          </a:p>
          <a:p>
            <a:pPr marL="457200" indent="-457200">
              <a:buFont typeface="Wingdings" panose="05000000000000000000" pitchFamily="2" charset="2"/>
              <a:buChar char="§"/>
            </a:pPr>
            <a:r>
              <a:rPr lang="en-IN" sz="2800" dirty="0"/>
              <a:t>He mistakes Kate is to be a barmaid,  </a:t>
            </a:r>
          </a:p>
          <a:p>
            <a:pPr marL="457200" indent="-457200">
              <a:buFont typeface="Wingdings" panose="05000000000000000000" pitchFamily="2" charset="2"/>
              <a:buChar char="§"/>
            </a:pPr>
            <a:r>
              <a:rPr lang="en-IN" sz="2800" dirty="0"/>
              <a:t>Also mistakes her to be a poor relation to the family,</a:t>
            </a:r>
          </a:p>
          <a:p>
            <a:pPr marL="457200" indent="-457200">
              <a:buFont typeface="Wingdings" panose="05000000000000000000" pitchFamily="2" charset="2"/>
              <a:buChar char="§"/>
            </a:pPr>
            <a:r>
              <a:rPr lang="en-IN" sz="2800" dirty="0"/>
              <a:t>The House itself, in which he is going to spend one night, to be an inn. </a:t>
            </a:r>
          </a:p>
          <a:p>
            <a:pPr marL="457200" indent="-457200">
              <a:buFont typeface="Wingdings" panose="05000000000000000000" pitchFamily="2" charset="2"/>
              <a:buChar char="§"/>
            </a:pPr>
            <a:r>
              <a:rPr lang="en-IN" sz="2800" dirty="0"/>
              <a:t>The owner of the house, Mr. Hardcastle to be an inn-keeper.</a:t>
            </a:r>
            <a:endParaRPr lang="en-US" sz="2800" dirty="0"/>
          </a:p>
        </p:txBody>
      </p:sp>
      <p:pic>
        <p:nvPicPr>
          <p:cNvPr id="3" name="Picture 2">
            <a:extLst>
              <a:ext uri="{FF2B5EF4-FFF2-40B4-BE49-F238E27FC236}">
                <a16:creationId xmlns:a16="http://schemas.microsoft.com/office/drawing/2014/main" id="{EA379A24-99E9-4061-8244-E1C821237509}"/>
              </a:ext>
            </a:extLst>
          </p:cNvPr>
          <p:cNvPicPr>
            <a:picLocks noChangeAspect="1"/>
          </p:cNvPicPr>
          <p:nvPr/>
        </p:nvPicPr>
        <p:blipFill>
          <a:blip r:embed="rId2"/>
          <a:stretch>
            <a:fillRect/>
          </a:stretch>
        </p:blipFill>
        <p:spPr>
          <a:xfrm>
            <a:off x="8642391" y="2446268"/>
            <a:ext cx="3400269" cy="40440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a:extLst>
              <a:ext uri="{FF2B5EF4-FFF2-40B4-BE49-F238E27FC236}">
                <a16:creationId xmlns:a16="http://schemas.microsoft.com/office/drawing/2014/main" id="{6E6E9BCA-82E1-4C3F-8761-FC66570C73C0}"/>
              </a:ext>
            </a:extLst>
          </p:cNvPr>
          <p:cNvPicPr>
            <a:picLocks noChangeAspect="1"/>
          </p:cNvPicPr>
          <p:nvPr/>
        </p:nvPicPr>
        <p:blipFill>
          <a:blip r:embed="rId3"/>
          <a:stretch>
            <a:fillRect/>
          </a:stretch>
        </p:blipFill>
        <p:spPr>
          <a:xfrm>
            <a:off x="2863121" y="4045038"/>
            <a:ext cx="5126636" cy="258061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8" name="Picture 7">
            <a:extLst>
              <a:ext uri="{FF2B5EF4-FFF2-40B4-BE49-F238E27FC236}">
                <a16:creationId xmlns:a16="http://schemas.microsoft.com/office/drawing/2014/main" id="{8F139B8F-EA1C-474C-9D66-9357E04C7FC2}"/>
              </a:ext>
            </a:extLst>
          </p:cNvPr>
          <p:cNvPicPr>
            <a:picLocks noChangeAspect="1"/>
          </p:cNvPicPr>
          <p:nvPr/>
        </p:nvPicPr>
        <p:blipFill rotWithShape="1">
          <a:blip r:embed="rId4"/>
          <a:srcRect l="22285"/>
          <a:stretch/>
        </p:blipFill>
        <p:spPr>
          <a:xfrm>
            <a:off x="8538513" y="169108"/>
            <a:ext cx="3400269" cy="20194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074423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1CD56-6C95-4CC4-9842-32CA888B1FDB}"/>
              </a:ext>
            </a:extLst>
          </p:cNvPr>
          <p:cNvSpPr>
            <a:spLocks noGrp="1"/>
          </p:cNvSpPr>
          <p:nvPr>
            <p:ph type="title"/>
          </p:nvPr>
        </p:nvSpPr>
        <p:spPr>
          <a:xfrm>
            <a:off x="227690" y="269947"/>
            <a:ext cx="9603275" cy="1049235"/>
          </a:xfrm>
        </p:spPr>
        <p:txBody>
          <a:bodyPr>
            <a:normAutofit/>
          </a:bodyPr>
          <a:lstStyle/>
          <a:p>
            <a:r>
              <a:rPr lang="en-IN" sz="4400" dirty="0"/>
              <a:t>reference to the two titles</a:t>
            </a:r>
            <a:endParaRPr lang="en-US" sz="4400" dirty="0"/>
          </a:p>
        </p:txBody>
      </p:sp>
      <p:sp>
        <p:nvSpPr>
          <p:cNvPr id="3" name="Content Placeholder 2">
            <a:extLst>
              <a:ext uri="{FF2B5EF4-FFF2-40B4-BE49-F238E27FC236}">
                <a16:creationId xmlns:a16="http://schemas.microsoft.com/office/drawing/2014/main" id="{4E74F6EE-545C-4A96-84E4-9B775418589A}"/>
              </a:ext>
            </a:extLst>
          </p:cNvPr>
          <p:cNvSpPr>
            <a:spLocks noGrp="1"/>
          </p:cNvSpPr>
          <p:nvPr>
            <p:ph sz="quarter" idx="13"/>
          </p:nvPr>
        </p:nvSpPr>
        <p:spPr>
          <a:xfrm>
            <a:off x="407650" y="1319182"/>
            <a:ext cx="8676389" cy="4901736"/>
          </a:xfrm>
        </p:spPr>
        <p:txBody>
          <a:bodyPr>
            <a:normAutofit/>
          </a:bodyPr>
          <a:lstStyle/>
          <a:p>
            <a:pPr>
              <a:buFont typeface="Wingdings" panose="05000000000000000000" pitchFamily="2" charset="2"/>
              <a:buChar char="Ø"/>
            </a:pPr>
            <a:r>
              <a:rPr lang="en-IN" sz="2800" dirty="0"/>
              <a:t>We have reference to the </a:t>
            </a:r>
            <a:r>
              <a:rPr lang="en-IN" sz="2800" u="sng" dirty="0"/>
              <a:t>TWO TITLES</a:t>
            </a:r>
            <a:r>
              <a:rPr lang="en-IN" sz="2800" dirty="0"/>
              <a:t> in the play:</a:t>
            </a:r>
          </a:p>
          <a:p>
            <a:pPr>
              <a:buFont typeface="Wingdings" panose="05000000000000000000" pitchFamily="2" charset="2"/>
              <a:buChar char="Ø"/>
            </a:pPr>
            <a:r>
              <a:rPr lang="en-IN" sz="2800" dirty="0"/>
              <a:t> I STOOPED TO CONQUER’’ by KATE. This expression is a reference to the Main title of the play.</a:t>
            </a:r>
          </a:p>
          <a:p>
            <a:pPr>
              <a:buFont typeface="Wingdings" panose="05000000000000000000" pitchFamily="2" charset="2"/>
              <a:buChar char="Ø"/>
            </a:pPr>
            <a:r>
              <a:rPr lang="en-IN" sz="2800" dirty="0"/>
              <a:t>‘’THE MISTAKES OF THE NIGHT shall be crowned with a merry morning; so,boy,take her, and as you have been mistaken in the mistress, my wish is that you may never be mistaken in the wife’’. by MR. HARDCASTLE. Here the subtitle is mentioned.</a:t>
            </a:r>
            <a:endParaRPr lang="en-US" sz="2800" dirty="0"/>
          </a:p>
        </p:txBody>
      </p:sp>
      <p:pic>
        <p:nvPicPr>
          <p:cNvPr id="5" name="Picture 4">
            <a:extLst>
              <a:ext uri="{FF2B5EF4-FFF2-40B4-BE49-F238E27FC236}">
                <a16:creationId xmlns:a16="http://schemas.microsoft.com/office/drawing/2014/main" id="{CEE5890E-274F-45FC-925D-C6CD2103CECA}"/>
              </a:ext>
            </a:extLst>
          </p:cNvPr>
          <p:cNvPicPr>
            <a:picLocks noChangeAspect="1"/>
          </p:cNvPicPr>
          <p:nvPr/>
        </p:nvPicPr>
        <p:blipFill rotWithShape="1">
          <a:blip r:embed="rId2"/>
          <a:srcRect l="10239" t="7538" b="16406"/>
          <a:stretch/>
        </p:blipFill>
        <p:spPr>
          <a:xfrm>
            <a:off x="8724275" y="269947"/>
            <a:ext cx="3240035" cy="1813811"/>
          </a:xfrm>
          <a:prstGeom prst="rect">
            <a:avLst/>
          </a:prstGeom>
          <a:ln>
            <a:noFill/>
          </a:ln>
          <a:effectLst>
            <a:softEdge rad="112500"/>
          </a:effectLst>
        </p:spPr>
      </p:pic>
      <p:pic>
        <p:nvPicPr>
          <p:cNvPr id="7" name="Picture 6">
            <a:extLst>
              <a:ext uri="{FF2B5EF4-FFF2-40B4-BE49-F238E27FC236}">
                <a16:creationId xmlns:a16="http://schemas.microsoft.com/office/drawing/2014/main" id="{7DC26BC9-10A6-4612-BE5D-A4F0BF7FD9D1}"/>
              </a:ext>
            </a:extLst>
          </p:cNvPr>
          <p:cNvPicPr>
            <a:picLocks noChangeAspect="1"/>
          </p:cNvPicPr>
          <p:nvPr/>
        </p:nvPicPr>
        <p:blipFill>
          <a:blip r:embed="rId3">
            <a:extLst>
              <a:ext uri="{BEBA8EAE-BF5A-486C-A8C5-ECC9F3942E4B}">
                <a14:imgProps xmlns:a14="http://schemas.microsoft.com/office/drawing/2010/main">
                  <a14:imgLayer r:embed="rId4">
                    <a14:imgEffect>
                      <a14:artisticCement/>
                    </a14:imgEffect>
                    <a14:imgEffect>
                      <a14:saturation sat="200000"/>
                    </a14:imgEffect>
                  </a14:imgLayer>
                </a14:imgProps>
              </a:ext>
            </a:extLst>
          </a:blip>
          <a:stretch>
            <a:fillRect/>
          </a:stretch>
        </p:blipFill>
        <p:spPr>
          <a:xfrm>
            <a:off x="9673379" y="1515661"/>
            <a:ext cx="1743075" cy="261937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9" name="Picture 8">
            <a:extLst>
              <a:ext uri="{FF2B5EF4-FFF2-40B4-BE49-F238E27FC236}">
                <a16:creationId xmlns:a16="http://schemas.microsoft.com/office/drawing/2014/main" id="{A281725C-95AF-4A3A-9531-EB7DACBCF9C3}"/>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a:off x="9050300" y="3408450"/>
            <a:ext cx="1695450" cy="27051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1" name="Picture 10">
            <a:extLst>
              <a:ext uri="{FF2B5EF4-FFF2-40B4-BE49-F238E27FC236}">
                <a16:creationId xmlns:a16="http://schemas.microsoft.com/office/drawing/2014/main" id="{86F5F703-1ED1-4CF7-82A4-1CDC360C9F5A}"/>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Lst>
          </a:blip>
          <a:stretch>
            <a:fillRect/>
          </a:stretch>
        </p:blipFill>
        <p:spPr>
          <a:xfrm>
            <a:off x="10305983" y="2576072"/>
            <a:ext cx="1781175" cy="256222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15" name="Picture 14">
            <a:extLst>
              <a:ext uri="{FF2B5EF4-FFF2-40B4-BE49-F238E27FC236}">
                <a16:creationId xmlns:a16="http://schemas.microsoft.com/office/drawing/2014/main" id="{AFE681A6-1BDC-435D-9DF8-3FA12956B1DD}"/>
              </a:ext>
            </a:extLst>
          </p:cNvPr>
          <p:cNvPicPr>
            <a:picLocks noChangeAspect="1"/>
          </p:cNvPicPr>
          <p:nvPr/>
        </p:nvPicPr>
        <p:blipFill>
          <a:blip r:embed="rId9"/>
          <a:stretch>
            <a:fillRect/>
          </a:stretch>
        </p:blipFill>
        <p:spPr>
          <a:xfrm>
            <a:off x="10339504" y="4103076"/>
            <a:ext cx="1695450" cy="27051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32318731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6237DF-1057-4384-9443-1F7663588886}"/>
              </a:ext>
            </a:extLst>
          </p:cNvPr>
          <p:cNvPicPr>
            <a:picLocks noChangeAspect="1"/>
          </p:cNvPicPr>
          <p:nvPr/>
        </p:nvPicPr>
        <p:blipFill>
          <a:blip r:embed="rId2">
            <a:extLst>
              <a:ext uri="{BEBA8EAE-BF5A-486C-A8C5-ECC9F3942E4B}">
                <a14:imgProps xmlns:a14="http://schemas.microsoft.com/office/drawing/2010/main">
                  <a14:imgLayer r:embed="rId3">
                    <a14:imgEffect>
                      <a14:artisticCutout/>
                    </a14:imgEffect>
                  </a14:imgLayer>
                </a14:imgProps>
              </a:ext>
            </a:extLst>
          </a:blip>
          <a:stretch>
            <a:fillRect/>
          </a:stretch>
        </p:blipFill>
        <p:spPr>
          <a:xfrm>
            <a:off x="187377" y="252203"/>
            <a:ext cx="11817246" cy="5916186"/>
          </a:xfrm>
          <a:prstGeom prst="rect">
            <a:avLst/>
          </a:prstGeom>
        </p:spPr>
      </p:pic>
      <p:sp>
        <p:nvSpPr>
          <p:cNvPr id="12" name="Rectangle 11">
            <a:extLst>
              <a:ext uri="{FF2B5EF4-FFF2-40B4-BE49-F238E27FC236}">
                <a16:creationId xmlns:a16="http://schemas.microsoft.com/office/drawing/2014/main" id="{91B51C2E-4C77-4C2E-81E2-D5171C078A85}"/>
              </a:ext>
            </a:extLst>
          </p:cNvPr>
          <p:cNvSpPr/>
          <p:nvPr/>
        </p:nvSpPr>
        <p:spPr>
          <a:xfrm rot="10800000" flipV="1">
            <a:off x="729521" y="3072348"/>
            <a:ext cx="10732957" cy="3416320"/>
          </a:xfrm>
          <a:prstGeom prst="rect">
            <a:avLst/>
          </a:prstGeom>
          <a:noFill/>
        </p:spPr>
        <p:txBody>
          <a:bodyPr wrap="square" lIns="91440" tIns="45720" rIns="91440" bIns="45720">
            <a:spAutoFit/>
          </a:bodyPr>
          <a:lstStyle/>
          <a:p>
            <a:pPr algn="ctr"/>
            <a:r>
              <a:rPr lang="en-IN" sz="2400" dirty="0">
                <a:solidFill>
                  <a:schemeClr val="bg1"/>
                </a:solidFill>
                <a:latin typeface="Segoe UI Black" panose="020B0A02040204020203" pitchFamily="34" charset="0"/>
                <a:ea typeface="Segoe UI Black" panose="020B0A02040204020203" pitchFamily="34" charset="0"/>
              </a:rPr>
              <a:t>In this play, however the heroine is taking the device of pretending to be of a social class by playing the two roles: a barmaid and a poor relative to the family. Actually, she succeeds at the end of the play to conquer the hero's heart by doing so. In fact there is a real need to stooping here because Marlow, the hero,  has a problem in his personality that he is shy in front of ladies of higher classes. Therefore she comes to play her two roles and comes down to a lower position in order to make him courageous to talk to her as a lady; In this way, she gains his love and, at the same time, she helps him to overcome his personality problem.</a:t>
            </a:r>
            <a:endParaRPr lang="en-US" sz="2400" dirty="0">
              <a:solidFill>
                <a:schemeClr val="bg1"/>
              </a:solidFill>
              <a:latin typeface="Segoe UI Black" panose="020B0A02040204020203" pitchFamily="34" charset="0"/>
              <a:ea typeface="Segoe UI Black" panose="020B0A02040204020203" pitchFamily="34" charset="0"/>
            </a:endParaRPr>
          </a:p>
          <a:p>
            <a:pPr algn="ctr"/>
            <a:endParaRPr lang="en-US" sz="2400" b="1"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Segoe UI Black" panose="020B0A02040204020203" pitchFamily="34" charset="0"/>
              <a:ea typeface="Segoe UI Black" panose="020B0A02040204020203" pitchFamily="34" charset="0"/>
            </a:endParaRPr>
          </a:p>
        </p:txBody>
      </p:sp>
    </p:spTree>
    <p:extLst>
      <p:ext uri="{BB962C8B-B14F-4D97-AF65-F5344CB8AC3E}">
        <p14:creationId xmlns:p14="http://schemas.microsoft.com/office/powerpoint/2010/main" val="26004547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193</TotalTime>
  <Words>644</Words>
  <Application>Microsoft Office PowerPoint</Application>
  <PresentationFormat>Widescreen</PresentationFormat>
  <Paragraphs>40</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Gallery</vt:lpstr>
      <vt:lpstr>She stoops to conquer</vt:lpstr>
      <vt:lpstr>PowerPoint Presentation</vt:lpstr>
      <vt:lpstr>introduction</vt:lpstr>
      <vt:lpstr>Main title</vt:lpstr>
      <vt:lpstr>PowerPoint Presentation</vt:lpstr>
      <vt:lpstr>Sub-title</vt:lpstr>
      <vt:lpstr>PowerPoint Presentation</vt:lpstr>
      <vt:lpstr>reference to the two titles</vt:lpstr>
      <vt:lpstr>PowerPoint Presentation</vt:lpstr>
      <vt:lpstr>PowerPoint Presentation</vt:lpstr>
      <vt:lpstr>conclusion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She stoops to conquer</dc:title>
  <dc:creator>sadhvi25 sadhvi25</dc:creator>
  <cp:lastModifiedBy>Ganga Elangovan</cp:lastModifiedBy>
  <cp:revision>44</cp:revision>
  <dcterms:created xsi:type="dcterms:W3CDTF">2020-04-03T15:54:53Z</dcterms:created>
  <dcterms:modified xsi:type="dcterms:W3CDTF">2020-04-04T09:01:40Z</dcterms:modified>
</cp:coreProperties>
</file>