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slides/slide8.xml" ContentType="application/vnd.openxmlformats-officedocument.presentationml.slide+xml"/>
  <Override PartName="/ppt/slides/slide4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62"/>
  </p:notesMasterIdLst>
  <p:sldIdLst>
    <p:sldId id="256" r:id="rId2"/>
    <p:sldId id="264" r:id="rId3"/>
    <p:sldId id="265" r:id="rId4"/>
    <p:sldId id="266" r:id="rId5"/>
    <p:sldId id="286" r:id="rId6"/>
    <p:sldId id="287" r:id="rId7"/>
    <p:sldId id="288" r:id="rId8"/>
    <p:sldId id="289" r:id="rId9"/>
    <p:sldId id="290" r:id="rId10"/>
    <p:sldId id="291" r:id="rId11"/>
    <p:sldId id="261" r:id="rId12"/>
    <p:sldId id="262" r:id="rId13"/>
    <p:sldId id="292" r:id="rId14"/>
    <p:sldId id="299" r:id="rId15"/>
    <p:sldId id="297" r:id="rId16"/>
    <p:sldId id="293" r:id="rId17"/>
    <p:sldId id="294" r:id="rId18"/>
    <p:sldId id="298" r:id="rId19"/>
    <p:sldId id="267" r:id="rId20"/>
    <p:sldId id="295" r:id="rId21"/>
    <p:sldId id="268" r:id="rId22"/>
    <p:sldId id="269" r:id="rId23"/>
    <p:sldId id="304" r:id="rId24"/>
    <p:sldId id="296" r:id="rId25"/>
    <p:sldId id="300" r:id="rId26"/>
    <p:sldId id="301" r:id="rId27"/>
    <p:sldId id="302" r:id="rId28"/>
    <p:sldId id="303" r:id="rId29"/>
    <p:sldId id="305" r:id="rId30"/>
    <p:sldId id="272" r:id="rId31"/>
    <p:sldId id="275" r:id="rId32"/>
    <p:sldId id="306" r:id="rId33"/>
    <p:sldId id="307" r:id="rId34"/>
    <p:sldId id="308" r:id="rId35"/>
    <p:sldId id="309" r:id="rId36"/>
    <p:sldId id="310" r:id="rId37"/>
    <p:sldId id="311" r:id="rId38"/>
    <p:sldId id="312" r:id="rId39"/>
    <p:sldId id="313" r:id="rId40"/>
    <p:sldId id="314" r:id="rId41"/>
    <p:sldId id="315" r:id="rId42"/>
    <p:sldId id="316" r:id="rId43"/>
    <p:sldId id="317" r:id="rId44"/>
    <p:sldId id="318" r:id="rId45"/>
    <p:sldId id="319" r:id="rId46"/>
    <p:sldId id="320" r:id="rId47"/>
    <p:sldId id="321" r:id="rId48"/>
    <p:sldId id="322" r:id="rId49"/>
    <p:sldId id="323" r:id="rId50"/>
    <p:sldId id="324" r:id="rId51"/>
    <p:sldId id="285" r:id="rId52"/>
    <p:sldId id="326" r:id="rId53"/>
    <p:sldId id="327" r:id="rId54"/>
    <p:sldId id="328" r:id="rId55"/>
    <p:sldId id="329" r:id="rId56"/>
    <p:sldId id="330" r:id="rId57"/>
    <p:sldId id="331" r:id="rId58"/>
    <p:sldId id="332" r:id="rId59"/>
    <p:sldId id="333" r:id="rId60"/>
    <p:sldId id="325" r:id="rId6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FF6600"/>
    <a:srgbClr val="CC3399"/>
    <a:srgbClr val="D6009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34.wmf"/><Relationship Id="rId1" Type="http://schemas.openxmlformats.org/officeDocument/2006/relationships/image" Target="../media/image33.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8E272B22-1440-446F-8C7B-26BEF565BD4A}" type="datetimeFigureOut">
              <a:rPr lang="en-US"/>
              <a:pPr>
                <a:defRPr/>
              </a:pPr>
              <a:t>6/17/2020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IN"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IN"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EA3F780F-9F6A-4852-A1C8-6F4B159C76A2}" type="slidenum">
              <a:rPr lang="en-IN"/>
              <a:pPr>
                <a:defRPr/>
              </a:pPr>
              <a:t>‹#›</a:t>
            </a:fld>
            <a:endParaRPr lang="en-I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48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17DEAE0-1EAC-43BD-8AD7-583A5FCC8354}" type="slidenum">
              <a:rPr lang="en-US" smtClean="0"/>
              <a:pPr fontAlgn="base">
                <a:spcBef>
                  <a:spcPct val="0"/>
                </a:spcBef>
                <a:spcAft>
                  <a:spcPct val="0"/>
                </a:spcAft>
                <a:defRPr/>
              </a:pPr>
              <a:t>51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9" name="Title 28"/>
          <p:cNvSpPr>
            <a:spLocks noGrp="1"/>
          </p:cNvSpPr>
          <p:nvPr>
            <p:ph type="ctrTitle"/>
          </p:nvPr>
        </p:nvSpPr>
        <p:spPr>
          <a:xfrm>
            <a:off x="381000" y="4853411"/>
            <a:ext cx="8458200" cy="1222375"/>
          </a:xfrm>
        </p:spPr>
        <p:txBody>
          <a:bodyPr anchor="t"/>
          <a:lstStyle/>
          <a:p>
            <a:r>
              <a:rPr lang="en-US" smtClean="0"/>
              <a:t>Click to edit Master title style</a:t>
            </a:r>
            <a:endParaRPr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5" name="Date Placeholder 15"/>
          <p:cNvSpPr>
            <a:spLocks noGrp="1"/>
          </p:cNvSpPr>
          <p:nvPr>
            <p:ph type="dt" sz="half" idx="10"/>
          </p:nvPr>
        </p:nvSpPr>
        <p:spPr/>
        <p:txBody>
          <a:bodyPr/>
          <a:lstStyle>
            <a:lvl1pPr>
              <a:defRPr/>
            </a:lvl1pPr>
          </a:lstStyle>
          <a:p>
            <a:pPr>
              <a:defRPr/>
            </a:pPr>
            <a:fld id="{91955E62-32D2-4ECF-990D-F9750E24F3FE}" type="datetimeFigureOut">
              <a:rPr lang="en-US"/>
              <a:pPr>
                <a:defRPr/>
              </a:pPr>
              <a:t>6/17/2020</a:t>
            </a:fld>
            <a:endParaRPr lang="en-IN"/>
          </a:p>
        </p:txBody>
      </p:sp>
      <p:sp>
        <p:nvSpPr>
          <p:cNvPr id="6" name="Footer Placeholder 1"/>
          <p:cNvSpPr>
            <a:spLocks noGrp="1"/>
          </p:cNvSpPr>
          <p:nvPr>
            <p:ph type="ftr" sz="quarter" idx="11"/>
          </p:nvPr>
        </p:nvSpPr>
        <p:spPr/>
        <p:txBody>
          <a:bodyPr/>
          <a:lstStyle>
            <a:lvl1pPr>
              <a:defRPr/>
            </a:lvl1pPr>
          </a:lstStyle>
          <a:p>
            <a:pPr>
              <a:defRPr/>
            </a:pPr>
            <a:endParaRPr lang="en-IN"/>
          </a:p>
        </p:txBody>
      </p:sp>
      <p:sp>
        <p:nvSpPr>
          <p:cNvPr id="7" name="Slide Number Placeholder 14"/>
          <p:cNvSpPr>
            <a:spLocks noGrp="1"/>
          </p:cNvSpPr>
          <p:nvPr>
            <p:ph type="sldNum" sz="quarter" idx="12"/>
          </p:nvPr>
        </p:nvSpPr>
        <p:spPr>
          <a:xfrm>
            <a:off x="8229600" y="6473825"/>
            <a:ext cx="758825" cy="247650"/>
          </a:xfrm>
        </p:spPr>
        <p:txBody>
          <a:bodyPr/>
          <a:lstStyle>
            <a:lvl1pPr>
              <a:defRPr/>
            </a:lvl1pPr>
          </a:lstStyle>
          <a:p>
            <a:pPr>
              <a:defRPr/>
            </a:pPr>
            <a:fld id="{A3764D5A-BAFB-4C82-B57A-F774902EAA5D}" type="slidenum">
              <a:rPr lang="en-IN"/>
              <a:pPr>
                <a:defRPr/>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0"/>
          <p:cNvSpPr>
            <a:spLocks noGrp="1"/>
          </p:cNvSpPr>
          <p:nvPr>
            <p:ph type="dt" sz="half" idx="10"/>
          </p:nvPr>
        </p:nvSpPr>
        <p:spPr/>
        <p:txBody>
          <a:bodyPr/>
          <a:lstStyle>
            <a:lvl1pPr>
              <a:defRPr/>
            </a:lvl1pPr>
          </a:lstStyle>
          <a:p>
            <a:pPr>
              <a:defRPr/>
            </a:pPr>
            <a:fld id="{44D670EC-9C21-4300-8E41-5329131A7E21}" type="datetimeFigureOut">
              <a:rPr lang="en-US"/>
              <a:pPr>
                <a:defRPr/>
              </a:pPr>
              <a:t>6/17/2020</a:t>
            </a:fld>
            <a:endParaRPr lang="en-IN"/>
          </a:p>
        </p:txBody>
      </p:sp>
      <p:sp>
        <p:nvSpPr>
          <p:cNvPr id="5" name="Footer Placeholder 27"/>
          <p:cNvSpPr>
            <a:spLocks noGrp="1"/>
          </p:cNvSpPr>
          <p:nvPr>
            <p:ph type="ftr" sz="quarter" idx="11"/>
          </p:nvPr>
        </p:nvSpPr>
        <p:spPr/>
        <p:txBody>
          <a:bodyPr/>
          <a:lstStyle>
            <a:lvl1pPr>
              <a:defRPr/>
            </a:lvl1pPr>
          </a:lstStyle>
          <a:p>
            <a:pPr>
              <a:defRPr/>
            </a:pPr>
            <a:endParaRPr lang="en-IN"/>
          </a:p>
        </p:txBody>
      </p:sp>
      <p:sp>
        <p:nvSpPr>
          <p:cNvPr id="6" name="Slide Number Placeholder 4"/>
          <p:cNvSpPr>
            <a:spLocks noGrp="1"/>
          </p:cNvSpPr>
          <p:nvPr>
            <p:ph type="sldNum" sz="quarter" idx="12"/>
          </p:nvPr>
        </p:nvSpPr>
        <p:spPr/>
        <p:txBody>
          <a:bodyPr/>
          <a:lstStyle>
            <a:lvl1pPr>
              <a:defRPr/>
            </a:lvl1pPr>
          </a:lstStyle>
          <a:p>
            <a:pPr>
              <a:defRPr/>
            </a:pPr>
            <a:fld id="{4A51B711-85D5-45A2-9F9A-5CF76849A99A}" type="slidenum">
              <a:rPr lang="en-IN"/>
              <a:pPr>
                <a:defRPr/>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4AA74ED-0CF7-419B-98DE-F0A7419D170A}" type="datetimeFigureOut">
              <a:rPr lang="en-US"/>
              <a:pPr>
                <a:defRPr/>
              </a:pPr>
              <a:t>6/17/2020</a:t>
            </a:fld>
            <a:endParaRPr lang="en-IN"/>
          </a:p>
        </p:txBody>
      </p:sp>
      <p:sp>
        <p:nvSpPr>
          <p:cNvPr id="5" name="Footer Placeholder 4"/>
          <p:cNvSpPr>
            <a:spLocks noGrp="1"/>
          </p:cNvSpPr>
          <p:nvPr>
            <p:ph type="ftr" sz="quarter" idx="11"/>
          </p:nvPr>
        </p:nvSpPr>
        <p:spPr/>
        <p:txBody>
          <a:bodyPr/>
          <a:lstStyle>
            <a:lvl1pPr>
              <a:defRPr/>
            </a:lvl1pPr>
          </a:lstStyle>
          <a:p>
            <a:pPr>
              <a:defRPr/>
            </a:pPr>
            <a:endParaRPr lang="en-IN"/>
          </a:p>
        </p:txBody>
      </p:sp>
      <p:sp>
        <p:nvSpPr>
          <p:cNvPr id="6" name="Slide Number Placeholder 5"/>
          <p:cNvSpPr>
            <a:spLocks noGrp="1"/>
          </p:cNvSpPr>
          <p:nvPr>
            <p:ph type="sldNum" sz="quarter" idx="12"/>
          </p:nvPr>
        </p:nvSpPr>
        <p:spPr/>
        <p:txBody>
          <a:bodyPr/>
          <a:lstStyle>
            <a:lvl1pPr>
              <a:defRPr/>
            </a:lvl1pPr>
          </a:lstStyle>
          <a:p>
            <a:pPr>
              <a:defRPr/>
            </a:pPr>
            <a:fld id="{1EAC5877-BD95-4634-B2C8-16CBD65030F2}" type="slidenum">
              <a:rPr lang="en-IN"/>
              <a:pPr>
                <a:defRPr/>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smtClean="0"/>
              <a:t>Click to edit Master title style</a:t>
            </a:r>
            <a:endParaRPr lang="en-US"/>
          </a:p>
        </p:txBody>
      </p:sp>
      <p:sp>
        <p:nvSpPr>
          <p:cNvPr id="27" name="Content Placeholder 26"/>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fld id="{D4CF0A26-82E8-4CC7-98F1-3DB475363CB2}" type="datetimeFigureOut">
              <a:rPr lang="en-US"/>
              <a:pPr>
                <a:defRPr/>
              </a:pPr>
              <a:t>6/17/2020</a:t>
            </a:fld>
            <a:endParaRPr lang="en-IN"/>
          </a:p>
        </p:txBody>
      </p:sp>
      <p:sp>
        <p:nvSpPr>
          <p:cNvPr id="5" name="Footer Placeholder 18"/>
          <p:cNvSpPr>
            <a:spLocks noGrp="1"/>
          </p:cNvSpPr>
          <p:nvPr>
            <p:ph type="ftr" sz="quarter" idx="11"/>
          </p:nvPr>
        </p:nvSpPr>
        <p:spPr>
          <a:xfrm>
            <a:off x="3581400" y="76200"/>
            <a:ext cx="2895600" cy="288925"/>
          </a:xfrm>
        </p:spPr>
        <p:txBody>
          <a:bodyPr/>
          <a:lstStyle>
            <a:lvl1pPr>
              <a:defRPr/>
            </a:lvl1pPr>
          </a:lstStyle>
          <a:p>
            <a:pPr>
              <a:defRPr/>
            </a:pPr>
            <a:endParaRPr lang="en-IN"/>
          </a:p>
        </p:txBody>
      </p:sp>
      <p:sp>
        <p:nvSpPr>
          <p:cNvPr id="6" name="Slide Number Placeholder 15"/>
          <p:cNvSpPr>
            <a:spLocks noGrp="1"/>
          </p:cNvSpPr>
          <p:nvPr>
            <p:ph type="sldNum" sz="quarter" idx="12"/>
          </p:nvPr>
        </p:nvSpPr>
        <p:spPr>
          <a:xfrm>
            <a:off x="8229600" y="6473825"/>
            <a:ext cx="758825" cy="247650"/>
          </a:xfrm>
        </p:spPr>
        <p:txBody>
          <a:bodyPr/>
          <a:lstStyle>
            <a:lvl1pPr>
              <a:defRPr/>
            </a:lvl1pPr>
          </a:lstStyle>
          <a:p>
            <a:pPr>
              <a:defRPr/>
            </a:pPr>
            <a:fld id="{3D0D7819-87D1-4C13-8A97-4F7FCDCF9CB8}" type="slidenum">
              <a:rPr lang="en-IN"/>
              <a:pPr>
                <a:defRPr/>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smtClean="0"/>
              <a:t>Click to edit Master title style</a:t>
            </a:r>
            <a:endParaRPr lang="en-US"/>
          </a:p>
        </p:txBody>
      </p:sp>
      <p:sp>
        <p:nvSpPr>
          <p:cNvPr id="5" name="Date Placeholder 18"/>
          <p:cNvSpPr>
            <a:spLocks noGrp="1"/>
          </p:cNvSpPr>
          <p:nvPr>
            <p:ph type="dt" sz="half" idx="10"/>
          </p:nvPr>
        </p:nvSpPr>
        <p:spPr/>
        <p:txBody>
          <a:bodyPr/>
          <a:lstStyle>
            <a:lvl1pPr>
              <a:defRPr/>
            </a:lvl1pPr>
          </a:lstStyle>
          <a:p>
            <a:pPr>
              <a:defRPr/>
            </a:pPr>
            <a:fld id="{36BF280D-BA2D-4E5A-ACA1-2D93CED0540E}" type="datetimeFigureOut">
              <a:rPr lang="en-US"/>
              <a:pPr>
                <a:defRPr/>
              </a:pPr>
              <a:t>6/17/2020</a:t>
            </a:fld>
            <a:endParaRPr lang="en-IN"/>
          </a:p>
        </p:txBody>
      </p:sp>
      <p:sp>
        <p:nvSpPr>
          <p:cNvPr id="7" name="Footer Placeholder 10"/>
          <p:cNvSpPr>
            <a:spLocks noGrp="1"/>
          </p:cNvSpPr>
          <p:nvPr>
            <p:ph type="ftr" sz="quarter" idx="11"/>
          </p:nvPr>
        </p:nvSpPr>
        <p:spPr/>
        <p:txBody>
          <a:bodyPr/>
          <a:lstStyle>
            <a:lvl1pPr>
              <a:defRPr/>
            </a:lvl1pPr>
          </a:lstStyle>
          <a:p>
            <a:pPr>
              <a:defRPr/>
            </a:pPr>
            <a:endParaRPr lang="en-IN"/>
          </a:p>
        </p:txBody>
      </p:sp>
      <p:sp>
        <p:nvSpPr>
          <p:cNvPr id="9" name="Slide Number Placeholder 15"/>
          <p:cNvSpPr>
            <a:spLocks noGrp="1"/>
          </p:cNvSpPr>
          <p:nvPr>
            <p:ph type="sldNum" sz="quarter" idx="12"/>
          </p:nvPr>
        </p:nvSpPr>
        <p:spPr/>
        <p:txBody>
          <a:bodyPr/>
          <a:lstStyle>
            <a:lvl1pPr>
              <a:defRPr/>
            </a:lvl1pPr>
          </a:lstStyle>
          <a:p>
            <a:pPr>
              <a:defRPr/>
            </a:pPr>
            <a:fld id="{85FDE5B2-F674-44F5-A9AA-5BC34690C861}" type="slidenum">
              <a:rPr lang="en-IN"/>
              <a:pPr>
                <a:defRPr/>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0"/>
          <p:cNvSpPr>
            <a:spLocks noGrp="1"/>
          </p:cNvSpPr>
          <p:nvPr>
            <p:ph type="dt" sz="half" idx="10"/>
          </p:nvPr>
        </p:nvSpPr>
        <p:spPr/>
        <p:txBody>
          <a:bodyPr/>
          <a:lstStyle>
            <a:lvl1pPr>
              <a:defRPr/>
            </a:lvl1pPr>
          </a:lstStyle>
          <a:p>
            <a:pPr>
              <a:defRPr/>
            </a:pPr>
            <a:fld id="{D690802D-944B-40AD-8F77-0A6BE87BEFEF}" type="datetimeFigureOut">
              <a:rPr lang="en-US"/>
              <a:pPr>
                <a:defRPr/>
              </a:pPr>
              <a:t>6/17/2020</a:t>
            </a:fld>
            <a:endParaRPr lang="en-IN"/>
          </a:p>
        </p:txBody>
      </p:sp>
      <p:sp>
        <p:nvSpPr>
          <p:cNvPr id="6" name="Footer Placeholder 27"/>
          <p:cNvSpPr>
            <a:spLocks noGrp="1"/>
          </p:cNvSpPr>
          <p:nvPr>
            <p:ph type="ftr" sz="quarter" idx="11"/>
          </p:nvPr>
        </p:nvSpPr>
        <p:spPr/>
        <p:txBody>
          <a:bodyPr/>
          <a:lstStyle>
            <a:lvl1pPr>
              <a:defRPr/>
            </a:lvl1pPr>
          </a:lstStyle>
          <a:p>
            <a:pPr>
              <a:defRPr/>
            </a:pPr>
            <a:endParaRPr lang="en-IN"/>
          </a:p>
        </p:txBody>
      </p:sp>
      <p:sp>
        <p:nvSpPr>
          <p:cNvPr id="7" name="Slide Number Placeholder 4"/>
          <p:cNvSpPr>
            <a:spLocks noGrp="1"/>
          </p:cNvSpPr>
          <p:nvPr>
            <p:ph type="sldNum" sz="quarter" idx="12"/>
          </p:nvPr>
        </p:nvSpPr>
        <p:spPr/>
        <p:txBody>
          <a:bodyPr/>
          <a:lstStyle>
            <a:lvl1pPr>
              <a:defRPr/>
            </a:lvl1pPr>
          </a:lstStyle>
          <a:p>
            <a:pPr>
              <a:defRPr/>
            </a:pPr>
            <a:fld id="{27741E25-9CDB-4364-BEF0-6BFFB7603629}" type="slidenum">
              <a:rPr lang="en-IN"/>
              <a:pPr>
                <a:defRPr/>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9" name="Title 28"/>
          <p:cNvSpPr>
            <a:spLocks noGrp="1"/>
          </p:cNvSpPr>
          <p:nvPr>
            <p:ph type="title"/>
          </p:nvPr>
        </p:nvSpPr>
        <p:spPr>
          <a:xfrm>
            <a:off x="304800" y="5410200"/>
            <a:ext cx="8610600" cy="882650"/>
          </a:xfrm>
        </p:spPr>
        <p:txBody>
          <a:bodyPr/>
          <a:lstStyle>
            <a:lvl1pPr>
              <a:defRPr/>
            </a:lvl1pPr>
          </a:lstStyle>
          <a:p>
            <a:r>
              <a:rPr lang="en-US" smtClean="0"/>
              <a:t>Click to edit Master title style</a:t>
            </a:r>
            <a:endParaRPr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9"/>
          <p:cNvSpPr>
            <a:spLocks noGrp="1"/>
          </p:cNvSpPr>
          <p:nvPr>
            <p:ph type="dt" sz="half" idx="10"/>
          </p:nvPr>
        </p:nvSpPr>
        <p:spPr/>
        <p:txBody>
          <a:bodyPr/>
          <a:lstStyle>
            <a:lvl1pPr>
              <a:defRPr/>
            </a:lvl1pPr>
          </a:lstStyle>
          <a:p>
            <a:pPr>
              <a:defRPr/>
            </a:pPr>
            <a:fld id="{BEE9A182-AA8A-4254-B840-4E3AEB17EA96}" type="datetimeFigureOut">
              <a:rPr lang="en-US"/>
              <a:pPr>
                <a:defRPr/>
              </a:pPr>
              <a:t>6/17/2020</a:t>
            </a:fld>
            <a:endParaRPr lang="en-IN"/>
          </a:p>
        </p:txBody>
      </p:sp>
      <p:sp>
        <p:nvSpPr>
          <p:cNvPr id="9" name="Footer Placeholder 5"/>
          <p:cNvSpPr>
            <a:spLocks noGrp="1"/>
          </p:cNvSpPr>
          <p:nvPr>
            <p:ph type="ftr" sz="quarter" idx="11"/>
          </p:nvPr>
        </p:nvSpPr>
        <p:spPr/>
        <p:txBody>
          <a:bodyPr/>
          <a:lstStyle>
            <a:lvl1pPr>
              <a:defRPr/>
            </a:lvl1pPr>
          </a:lstStyle>
          <a:p>
            <a:pPr>
              <a:defRPr/>
            </a:pPr>
            <a:endParaRPr lang="en-IN"/>
          </a:p>
        </p:txBody>
      </p:sp>
      <p:sp>
        <p:nvSpPr>
          <p:cNvPr id="10" name="Slide Number Placeholder 6"/>
          <p:cNvSpPr>
            <a:spLocks noGrp="1"/>
          </p:cNvSpPr>
          <p:nvPr>
            <p:ph type="sldNum" sz="quarter" idx="12"/>
          </p:nvPr>
        </p:nvSpPr>
        <p:spPr>
          <a:xfrm>
            <a:off x="8229600" y="6477000"/>
            <a:ext cx="762000" cy="247650"/>
          </a:xfrm>
        </p:spPr>
        <p:txBody>
          <a:bodyPr/>
          <a:lstStyle>
            <a:lvl1pPr>
              <a:defRPr/>
            </a:lvl1pPr>
          </a:lstStyle>
          <a:p>
            <a:pPr>
              <a:defRPr/>
            </a:pPr>
            <a:fld id="{248ED109-C49B-4CBF-91BD-C736268B8C24}" type="slidenum">
              <a:rPr lang="en-IN"/>
              <a:pPr>
                <a:defRPr/>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3" name="Date Placeholder 10"/>
          <p:cNvSpPr>
            <a:spLocks noGrp="1"/>
          </p:cNvSpPr>
          <p:nvPr>
            <p:ph type="dt" sz="half" idx="10"/>
          </p:nvPr>
        </p:nvSpPr>
        <p:spPr/>
        <p:txBody>
          <a:bodyPr/>
          <a:lstStyle>
            <a:lvl1pPr>
              <a:defRPr/>
            </a:lvl1pPr>
          </a:lstStyle>
          <a:p>
            <a:pPr>
              <a:defRPr/>
            </a:pPr>
            <a:fld id="{60093B64-5B9F-4130-AA9D-632507B07267}" type="datetimeFigureOut">
              <a:rPr lang="en-US"/>
              <a:pPr>
                <a:defRPr/>
              </a:pPr>
              <a:t>6/17/2020</a:t>
            </a:fld>
            <a:endParaRPr lang="en-IN"/>
          </a:p>
        </p:txBody>
      </p:sp>
      <p:sp>
        <p:nvSpPr>
          <p:cNvPr id="4" name="Footer Placeholder 27"/>
          <p:cNvSpPr>
            <a:spLocks noGrp="1"/>
          </p:cNvSpPr>
          <p:nvPr>
            <p:ph type="ftr" sz="quarter" idx="11"/>
          </p:nvPr>
        </p:nvSpPr>
        <p:spPr/>
        <p:txBody>
          <a:bodyPr/>
          <a:lstStyle>
            <a:lvl1pPr>
              <a:defRPr/>
            </a:lvl1pPr>
          </a:lstStyle>
          <a:p>
            <a:pPr>
              <a:defRPr/>
            </a:pPr>
            <a:endParaRPr lang="en-IN"/>
          </a:p>
        </p:txBody>
      </p:sp>
      <p:sp>
        <p:nvSpPr>
          <p:cNvPr id="5" name="Slide Number Placeholder 4"/>
          <p:cNvSpPr>
            <a:spLocks noGrp="1"/>
          </p:cNvSpPr>
          <p:nvPr>
            <p:ph type="sldNum" sz="quarter" idx="12"/>
          </p:nvPr>
        </p:nvSpPr>
        <p:spPr/>
        <p:txBody>
          <a:bodyPr/>
          <a:lstStyle>
            <a:lvl1pPr>
              <a:defRPr/>
            </a:lvl1pPr>
          </a:lstStyle>
          <a:p>
            <a:pPr>
              <a:defRPr/>
            </a:pPr>
            <a:fld id="{EFBEF2D3-1299-443E-AE56-ED19479A0DC2}" type="slidenum">
              <a:rPr lang="en-IN"/>
              <a:pPr>
                <a:defRPr/>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p:cNvSpPr>
            <a:spLocks noGrp="1"/>
          </p:cNvSpPr>
          <p:nvPr>
            <p:ph type="dt" sz="half" idx="10"/>
          </p:nvPr>
        </p:nvSpPr>
        <p:spPr/>
        <p:txBody>
          <a:bodyPr/>
          <a:lstStyle>
            <a:lvl1pPr>
              <a:defRPr/>
            </a:lvl1pPr>
          </a:lstStyle>
          <a:p>
            <a:pPr>
              <a:defRPr/>
            </a:pPr>
            <a:fld id="{98B531C6-6CC3-428A-A962-CA3CCE37BC22}" type="datetimeFigureOut">
              <a:rPr lang="en-US"/>
              <a:pPr>
                <a:defRPr/>
              </a:pPr>
              <a:t>6/17/2020</a:t>
            </a:fld>
            <a:endParaRPr lang="en-IN"/>
          </a:p>
        </p:txBody>
      </p:sp>
      <p:sp>
        <p:nvSpPr>
          <p:cNvPr id="3" name="Footer Placeholder 23"/>
          <p:cNvSpPr>
            <a:spLocks noGrp="1"/>
          </p:cNvSpPr>
          <p:nvPr>
            <p:ph type="ftr" sz="quarter" idx="11"/>
          </p:nvPr>
        </p:nvSpPr>
        <p:spPr/>
        <p:txBody>
          <a:bodyPr/>
          <a:lstStyle>
            <a:lvl1pPr>
              <a:defRPr/>
            </a:lvl1pPr>
          </a:lstStyle>
          <a:p>
            <a:pPr>
              <a:defRPr/>
            </a:pPr>
            <a:endParaRPr lang="en-IN"/>
          </a:p>
        </p:txBody>
      </p:sp>
      <p:sp>
        <p:nvSpPr>
          <p:cNvPr id="4" name="Slide Number Placeholder 6"/>
          <p:cNvSpPr>
            <a:spLocks noGrp="1"/>
          </p:cNvSpPr>
          <p:nvPr>
            <p:ph type="sldNum" sz="quarter" idx="12"/>
          </p:nvPr>
        </p:nvSpPr>
        <p:spPr/>
        <p:txBody>
          <a:bodyPr/>
          <a:lstStyle>
            <a:lvl1pPr>
              <a:defRPr/>
            </a:lvl1pPr>
          </a:lstStyle>
          <a:p>
            <a:pPr>
              <a:defRPr/>
            </a:pPr>
            <a:fld id="{B4057118-1F7C-4AB2-9583-3A8E18C8F8EE}" type="slidenum">
              <a:rPr lang="en-IN"/>
              <a:pPr>
                <a:defRPr/>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24"/>
          <p:cNvSpPr>
            <a:spLocks noGrp="1"/>
          </p:cNvSpPr>
          <p:nvPr>
            <p:ph type="dt" sz="half" idx="10"/>
          </p:nvPr>
        </p:nvSpPr>
        <p:spPr/>
        <p:txBody>
          <a:bodyPr/>
          <a:lstStyle>
            <a:lvl1pPr>
              <a:defRPr/>
            </a:lvl1pPr>
          </a:lstStyle>
          <a:p>
            <a:pPr>
              <a:defRPr/>
            </a:pPr>
            <a:fld id="{42C6E0D7-026B-4D37-802C-3BF4D768AA88}" type="datetimeFigureOut">
              <a:rPr lang="en-US"/>
              <a:pPr>
                <a:defRPr/>
              </a:pPr>
              <a:t>6/17/2020</a:t>
            </a:fld>
            <a:endParaRPr lang="en-IN"/>
          </a:p>
        </p:txBody>
      </p:sp>
      <p:sp>
        <p:nvSpPr>
          <p:cNvPr id="7" name="Footer Placeholder 28"/>
          <p:cNvSpPr>
            <a:spLocks noGrp="1"/>
          </p:cNvSpPr>
          <p:nvPr>
            <p:ph type="ftr" sz="quarter" idx="11"/>
          </p:nvPr>
        </p:nvSpPr>
        <p:spPr/>
        <p:txBody>
          <a:bodyPr/>
          <a:lstStyle>
            <a:lvl1pPr>
              <a:defRPr/>
            </a:lvl1pPr>
          </a:lstStyle>
          <a:p>
            <a:pPr>
              <a:defRPr/>
            </a:pPr>
            <a:endParaRPr lang="en-IN"/>
          </a:p>
        </p:txBody>
      </p:sp>
      <p:sp>
        <p:nvSpPr>
          <p:cNvPr id="8" name="Slide Number Placeholder 6"/>
          <p:cNvSpPr>
            <a:spLocks noGrp="1"/>
          </p:cNvSpPr>
          <p:nvPr>
            <p:ph type="sldNum" sz="quarter" idx="12"/>
          </p:nvPr>
        </p:nvSpPr>
        <p:spPr/>
        <p:txBody>
          <a:bodyPr/>
          <a:lstStyle>
            <a:lvl1pPr>
              <a:defRPr/>
            </a:lvl1pPr>
          </a:lstStyle>
          <a:p>
            <a:pPr>
              <a:defRPr/>
            </a:pPr>
            <a:fld id="{79BA82FD-A525-4F70-8448-4109E24895B9}" type="slidenum">
              <a:rPr lang="en-IN"/>
              <a:pPr>
                <a:defRPr/>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6"/>
          <p:cNvSpPr>
            <a:spLocks noGrp="1"/>
          </p:cNvSpPr>
          <p:nvPr>
            <p:ph type="dt" sz="half" idx="10"/>
          </p:nvPr>
        </p:nvSpPr>
        <p:spPr/>
        <p:txBody>
          <a:bodyPr/>
          <a:lstStyle>
            <a:lvl1pPr>
              <a:defRPr/>
            </a:lvl1pPr>
          </a:lstStyle>
          <a:p>
            <a:pPr>
              <a:defRPr/>
            </a:pPr>
            <a:fld id="{707FF5E4-4C52-4576-B3DD-43892EAB6DD1}" type="datetimeFigureOut">
              <a:rPr lang="en-US"/>
              <a:pPr>
                <a:defRPr/>
              </a:pPr>
              <a:t>6/17/2020</a:t>
            </a:fld>
            <a:endParaRPr lang="en-IN"/>
          </a:p>
        </p:txBody>
      </p:sp>
      <p:sp>
        <p:nvSpPr>
          <p:cNvPr id="6" name="Footer Placeholder 4"/>
          <p:cNvSpPr>
            <a:spLocks noGrp="1"/>
          </p:cNvSpPr>
          <p:nvPr>
            <p:ph type="ftr" sz="quarter" idx="11"/>
          </p:nvPr>
        </p:nvSpPr>
        <p:spPr/>
        <p:txBody>
          <a:bodyPr/>
          <a:lstStyle>
            <a:lvl1pPr>
              <a:defRPr/>
            </a:lvl1pPr>
          </a:lstStyle>
          <a:p>
            <a:pPr>
              <a:defRPr/>
            </a:pPr>
            <a:endParaRPr lang="en-IN"/>
          </a:p>
        </p:txBody>
      </p:sp>
      <p:sp>
        <p:nvSpPr>
          <p:cNvPr id="7" name="Slide Number Placeholder 30"/>
          <p:cNvSpPr>
            <a:spLocks noGrp="1"/>
          </p:cNvSpPr>
          <p:nvPr>
            <p:ph type="sldNum" sz="quarter" idx="12"/>
          </p:nvPr>
        </p:nvSpPr>
        <p:spPr/>
        <p:txBody>
          <a:bodyPr/>
          <a:lstStyle>
            <a:lvl1pPr>
              <a:defRPr/>
            </a:lvl1pPr>
          </a:lstStyle>
          <a:p>
            <a:pPr>
              <a:defRPr/>
            </a:pPr>
            <a:fld id="{83687A6F-92B5-4612-8D7B-E84E7E6ED2D5}" type="slidenum">
              <a:rPr lang="en-IN"/>
              <a:pPr>
                <a:defRPr/>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4101" name="Text Placeholder 7"/>
          <p:cNvSpPr>
            <a:spLocks noGrp="1"/>
          </p:cNvSpPr>
          <p:nvPr>
            <p:ph type="body" idx="1"/>
          </p:nvPr>
        </p:nvSpPr>
        <p:spPr bwMode="auto">
          <a:xfrm>
            <a:off x="304800" y="1554163"/>
            <a:ext cx="8686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fontAlgn="auto" latinLnBrk="0" hangingPunct="1">
              <a:spcBef>
                <a:spcPts val="0"/>
              </a:spcBef>
              <a:spcAft>
                <a:spcPts val="0"/>
              </a:spcAft>
              <a:defRPr kumimoji="0" sz="1200">
                <a:solidFill>
                  <a:schemeClr val="accent1">
                    <a:shade val="75000"/>
                  </a:schemeClr>
                </a:solidFill>
                <a:latin typeface="+mn-lt"/>
                <a:cs typeface="+mn-cs"/>
              </a:defRPr>
            </a:lvl1pPr>
          </a:lstStyle>
          <a:p>
            <a:pPr>
              <a:defRPr/>
            </a:pPr>
            <a:fld id="{EA0875CD-476F-4D70-B9D7-02205A8497FF}" type="datetimeFigureOut">
              <a:rPr lang="en-US"/>
              <a:pPr>
                <a:defRPr/>
              </a:pPr>
              <a:t>6/17/2020</a:t>
            </a:fld>
            <a:endParaRPr lang="en-IN"/>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fontAlgn="auto" latinLnBrk="0" hangingPunct="1">
              <a:spcBef>
                <a:spcPts val="0"/>
              </a:spcBef>
              <a:spcAft>
                <a:spcPts val="0"/>
              </a:spcAft>
              <a:defRPr kumimoji="0" sz="1200">
                <a:solidFill>
                  <a:schemeClr val="accent1">
                    <a:shade val="75000"/>
                  </a:schemeClr>
                </a:solidFill>
                <a:latin typeface="+mn-lt"/>
                <a:cs typeface="+mn-cs"/>
              </a:defRPr>
            </a:lvl1pPr>
          </a:lstStyle>
          <a:p>
            <a:pPr>
              <a:defRPr/>
            </a:pPr>
            <a:endParaRPr lang="en-IN"/>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fontAlgn="auto" latinLnBrk="0" hangingPunct="1">
              <a:spcBef>
                <a:spcPts val="0"/>
              </a:spcBef>
              <a:spcAft>
                <a:spcPts val="0"/>
              </a:spcAft>
              <a:defRPr kumimoji="0" sz="1200">
                <a:solidFill>
                  <a:schemeClr val="accent1">
                    <a:shade val="75000"/>
                  </a:schemeClr>
                </a:solidFill>
                <a:latin typeface="+mn-lt"/>
                <a:cs typeface="+mn-cs"/>
              </a:defRPr>
            </a:lvl1pPr>
          </a:lstStyle>
          <a:p>
            <a:pPr>
              <a:defRPr/>
            </a:pPr>
            <a:fld id="{A9B8D6D7-98A0-4668-B7A2-1574E579729A}" type="slidenum">
              <a:rPr lang="en-IN"/>
              <a:pPr>
                <a:defRPr/>
              </a:pPr>
              <a:t>‹#›</a:t>
            </a:fld>
            <a:endParaRPr lang="en-IN"/>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lang="en-US" smtClean="0"/>
              <a:t>Click to edit Master title style</a:t>
            </a:r>
            <a:endParaRPr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Tree>
  </p:cSld>
  <p:clrMap bg1="lt1" tx1="dk1" bg2="lt2" tx2="dk2" accent1="accent1" accent2="accent2" accent3="accent3" accent4="accent4" accent5="accent5" accent6="accent6" hlink="hlink" folHlink="folHlink"/>
  <p:sldLayoutIdLst>
    <p:sldLayoutId id="2147483933" r:id="rId1"/>
    <p:sldLayoutId id="2147483934" r:id="rId2"/>
    <p:sldLayoutId id="2147483935" r:id="rId3"/>
    <p:sldLayoutId id="2147483930" r:id="rId4"/>
    <p:sldLayoutId id="2147483936" r:id="rId5"/>
    <p:sldLayoutId id="2147483931" r:id="rId6"/>
    <p:sldLayoutId id="2147483937" r:id="rId7"/>
    <p:sldLayoutId id="2147483938" r:id="rId8"/>
    <p:sldLayoutId id="2147483939" r:id="rId9"/>
    <p:sldLayoutId id="2147483932" r:id="rId10"/>
    <p:sldLayoutId id="2147483940" r:id="rId11"/>
  </p:sldLayoutIdLst>
  <p:txStyles>
    <p:titleStyle>
      <a:lvl1pPr algn="l" rtl="0" eaLnBrk="1" fontAlgn="base" hangingPunct="1">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1" fontAlgn="base" hangingPunct="1">
        <a:spcBef>
          <a:spcPct val="0"/>
        </a:spcBef>
        <a:spcAft>
          <a:spcPct val="0"/>
        </a:spcAft>
        <a:defRPr sz="3600">
          <a:solidFill>
            <a:schemeClr val="tx2"/>
          </a:solidFill>
          <a:latin typeface="Franklin Gothic Medium" pitchFamily="34" charset="0"/>
        </a:defRPr>
      </a:lvl2pPr>
      <a:lvl3pPr algn="l" rtl="0" eaLnBrk="1" fontAlgn="base" hangingPunct="1">
        <a:spcBef>
          <a:spcPct val="0"/>
        </a:spcBef>
        <a:spcAft>
          <a:spcPct val="0"/>
        </a:spcAft>
        <a:defRPr sz="3600">
          <a:solidFill>
            <a:schemeClr val="tx2"/>
          </a:solidFill>
          <a:latin typeface="Franklin Gothic Medium" pitchFamily="34" charset="0"/>
        </a:defRPr>
      </a:lvl3pPr>
      <a:lvl4pPr algn="l" rtl="0" eaLnBrk="1" fontAlgn="base" hangingPunct="1">
        <a:spcBef>
          <a:spcPct val="0"/>
        </a:spcBef>
        <a:spcAft>
          <a:spcPct val="0"/>
        </a:spcAft>
        <a:defRPr sz="3600">
          <a:solidFill>
            <a:schemeClr val="tx2"/>
          </a:solidFill>
          <a:latin typeface="Franklin Gothic Medium" pitchFamily="34" charset="0"/>
        </a:defRPr>
      </a:lvl4pPr>
      <a:lvl5pPr algn="l" rtl="0" eaLnBrk="1" fontAlgn="base" hangingPunct="1">
        <a:spcBef>
          <a:spcPct val="0"/>
        </a:spcBef>
        <a:spcAft>
          <a:spcPct val="0"/>
        </a:spcAft>
        <a:defRPr sz="3600">
          <a:solidFill>
            <a:schemeClr val="tx2"/>
          </a:solidFill>
          <a:latin typeface="Franklin Gothic Medium" pitchFamily="34" charset="0"/>
        </a:defRPr>
      </a:lvl5pPr>
      <a:lvl6pPr marL="457200" algn="l" rtl="0" eaLnBrk="1" fontAlgn="base" hangingPunct="1">
        <a:spcBef>
          <a:spcPct val="0"/>
        </a:spcBef>
        <a:spcAft>
          <a:spcPct val="0"/>
        </a:spcAft>
        <a:defRPr sz="3600">
          <a:solidFill>
            <a:schemeClr val="tx2"/>
          </a:solidFill>
          <a:latin typeface="Franklin Gothic Medium" pitchFamily="34" charset="0"/>
        </a:defRPr>
      </a:lvl6pPr>
      <a:lvl7pPr marL="914400" algn="l" rtl="0" eaLnBrk="1" fontAlgn="base" hangingPunct="1">
        <a:spcBef>
          <a:spcPct val="0"/>
        </a:spcBef>
        <a:spcAft>
          <a:spcPct val="0"/>
        </a:spcAft>
        <a:defRPr sz="3600">
          <a:solidFill>
            <a:schemeClr val="tx2"/>
          </a:solidFill>
          <a:latin typeface="Franklin Gothic Medium" pitchFamily="34" charset="0"/>
        </a:defRPr>
      </a:lvl7pPr>
      <a:lvl8pPr marL="1371600" algn="l" rtl="0" eaLnBrk="1" fontAlgn="base" hangingPunct="1">
        <a:spcBef>
          <a:spcPct val="0"/>
        </a:spcBef>
        <a:spcAft>
          <a:spcPct val="0"/>
        </a:spcAft>
        <a:defRPr sz="3600">
          <a:solidFill>
            <a:schemeClr val="tx2"/>
          </a:solidFill>
          <a:latin typeface="Franklin Gothic Medium" pitchFamily="34" charset="0"/>
        </a:defRPr>
      </a:lvl8pPr>
      <a:lvl9pPr marL="1828800" algn="l" rtl="0" eaLnBrk="1" fontAlgn="base" hangingPunct="1">
        <a:spcBef>
          <a:spcPct val="0"/>
        </a:spcBef>
        <a:spcAft>
          <a:spcPct val="0"/>
        </a:spcAft>
        <a:defRPr sz="3600">
          <a:solidFill>
            <a:schemeClr val="tx2"/>
          </a:solidFill>
          <a:latin typeface="Franklin Gothic Medium" pitchFamily="34" charset="0"/>
        </a:defRPr>
      </a:lvl9pPr>
    </p:titleStyle>
    <p:bodyStyle>
      <a:lvl1pPr marL="342900" indent="-342900" algn="l" rtl="0" eaLnBrk="1" fontAlgn="base" hangingPunct="1">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eaLnBrk="1" fontAlgn="base" hangingPunct="1">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eaLnBrk="1" fontAlgn="base" hangingPunct="1">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eaLnBrk="1" fontAlgn="base" hangingPunct="1">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eaLnBrk="1" fontAlgn="base" hangingPunct="1">
        <a:spcBef>
          <a:spcPct val="20000"/>
        </a:spcBef>
        <a:spcAft>
          <a:spcPct val="0"/>
        </a:spcAft>
        <a:buClr>
          <a:schemeClr val="accent1"/>
        </a:buClr>
        <a:buSzPct val="60000"/>
        <a:buFont typeface="Wingdings 2"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oleObject" Target="../embeddings/oleObject1.bin"/><Relationship Id="rId4" Type="http://schemas.openxmlformats.org/officeDocument/2006/relationships/image" Target="../media/image10.wmf"/></Relationships>
</file>

<file path=ppt/slides/_rels/slide15.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17.w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19.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7.xml"/><Relationship Id="rId5" Type="http://schemas.openxmlformats.org/officeDocument/2006/relationships/image" Target="../media/image25.png"/><Relationship Id="rId4" Type="http://schemas.openxmlformats.org/officeDocument/2006/relationships/image" Target="../media/image24.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en.wikipedia.org/wiki/Mirror" TargetMode="External"/><Relationship Id="rId7" Type="http://schemas.openxmlformats.org/officeDocument/2006/relationships/image" Target="../media/image26.png"/><Relationship Id="rId2" Type="http://schemas.openxmlformats.org/officeDocument/2006/relationships/hyperlink" Target="http://en.wikipedia.org/wiki/Optical_cavity" TargetMode="External"/><Relationship Id="rId1" Type="http://schemas.openxmlformats.org/officeDocument/2006/relationships/slideLayout" Target="../slideLayouts/slideLayout7.xml"/><Relationship Id="rId6" Type="http://schemas.openxmlformats.org/officeDocument/2006/relationships/hyperlink" Target="http://en.wikipedia.org/wiki/Watt" TargetMode="External"/><Relationship Id="rId5" Type="http://schemas.openxmlformats.org/officeDocument/2006/relationships/hyperlink" Target="http://en.wikipedia.org/wiki/Power_(physics)" TargetMode="External"/><Relationship Id="rId4" Type="http://schemas.openxmlformats.org/officeDocument/2006/relationships/hyperlink" Target="http://en.wikipedia.org/wiki/Output_coupler" TargetMode="External"/></Relationships>
</file>

<file path=ppt/slides/_rels/slide41.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oleObject" Target="../embeddings/oleObject5.bin"/></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8" Type="http://schemas.openxmlformats.org/officeDocument/2006/relationships/hyperlink" Target="http://en.wikipedia.org/wiki/Strategic_Defense_Initiative" TargetMode="External"/><Relationship Id="rId3" Type="http://schemas.openxmlformats.org/officeDocument/2006/relationships/hyperlink" Target="http://en.wikipedia.org/wiki/Facelift" TargetMode="External"/><Relationship Id="rId7" Type="http://schemas.openxmlformats.org/officeDocument/2006/relationships/hyperlink" Target="http://en.wikipedia.org/wiki/Polyus_(spacecraft)" TargetMode="External"/><Relationship Id="rId2" Type="http://schemas.openxmlformats.org/officeDocument/2006/relationships/hyperlink" Target="http://en.wikipedia.org/wiki/Biological_tissue" TargetMode="External"/><Relationship Id="rId1" Type="http://schemas.openxmlformats.org/officeDocument/2006/relationships/slideLayout" Target="../slideLayouts/slideLayout7.xml"/><Relationship Id="rId6" Type="http://schemas.openxmlformats.org/officeDocument/2006/relationships/hyperlink" Target="http://en.wikipedia.org/wiki/LIDAR" TargetMode="External"/><Relationship Id="rId5" Type="http://schemas.openxmlformats.org/officeDocument/2006/relationships/hyperlink" Target="http://en.wikipedia.org/wiki/Microfluidic_device" TargetMode="External"/><Relationship Id="rId4" Type="http://schemas.openxmlformats.org/officeDocument/2006/relationships/hyperlink" Target="http://en.wikipedia.org/wiki/Hirsuties_papillaris_genitalis" TargetMode="External"/></Relationships>
</file>

<file path=ppt/slides/_rels/slide57.xml.rels><?xml version="1.0" encoding="UTF-8" standalone="yes"?>
<Relationships xmlns="http://schemas.openxmlformats.org/package/2006/relationships"><Relationship Id="rId3" Type="http://schemas.openxmlformats.org/officeDocument/2006/relationships/image" Target="../media/image36.jpeg"/><Relationship Id="rId2" Type="http://schemas.openxmlformats.org/officeDocument/2006/relationships/image" Target="../media/image35.jpeg"/><Relationship Id="rId1" Type="http://schemas.openxmlformats.org/officeDocument/2006/relationships/slideLayout" Target="../slideLayouts/slideLayout7.xml"/><Relationship Id="rId4" Type="http://schemas.openxmlformats.org/officeDocument/2006/relationships/image" Target="../media/image37.jpeg"/></Relationships>
</file>

<file path=ppt/slides/_rels/slide58.xml.rels><?xml version="1.0" encoding="UTF-8" standalone="yes"?>
<Relationships xmlns="http://schemas.openxmlformats.org/package/2006/relationships"><Relationship Id="rId3" Type="http://schemas.openxmlformats.org/officeDocument/2006/relationships/image" Target="../media/image39.jpeg"/><Relationship Id="rId2" Type="http://schemas.openxmlformats.org/officeDocument/2006/relationships/image" Target="../media/image38.jpeg"/><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40.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
            <a:ext cx="7772400" cy="2714644"/>
          </a:xfrm>
        </p:spPr>
        <p:txBody>
          <a:bodyPr/>
          <a:lstStyle/>
          <a:p>
            <a:pPr algn="ctr" eaLnBrk="1" fontAlgn="auto" hangingPunct="1">
              <a:spcAft>
                <a:spcPts val="0"/>
              </a:spcAft>
              <a:defRPr/>
            </a:pPr>
            <a:r>
              <a:rPr lang="en-US" sz="14400" b="1" spc="600" dirty="0" smtClean="0">
                <a:solidFill>
                  <a:srgbClr val="C00000"/>
                </a:solidFill>
                <a:latin typeface="Brush Script MT" pitchFamily="66" charset="0"/>
              </a:rPr>
              <a:t>Laser</a:t>
            </a:r>
            <a:endParaRPr lang="en-IN" sz="14400" b="1" spc="600" dirty="0">
              <a:solidFill>
                <a:srgbClr val="C00000"/>
              </a:solidFill>
              <a:latin typeface="Brush Script MT" pitchFamily="66" charset="0"/>
            </a:endParaRPr>
          </a:p>
        </p:txBody>
      </p:sp>
      <p:sp>
        <p:nvSpPr>
          <p:cNvPr id="7" name="TextBox 6"/>
          <p:cNvSpPr txBox="1"/>
          <p:nvPr/>
        </p:nvSpPr>
        <p:spPr>
          <a:xfrm>
            <a:off x="928688" y="2857500"/>
            <a:ext cx="7858125" cy="2554545"/>
          </a:xfrm>
          <a:prstGeom prst="rect">
            <a:avLst/>
          </a:prstGeom>
          <a:noFill/>
        </p:spPr>
        <p:txBody>
          <a:bodyPr>
            <a:spAutoFit/>
          </a:bodyPr>
          <a:lstStyle/>
          <a:p>
            <a:pPr algn="ctr" fontAlgn="auto">
              <a:spcBef>
                <a:spcPts val="0"/>
              </a:spcBef>
              <a:spcAft>
                <a:spcPts val="0"/>
              </a:spcAft>
              <a:defRPr/>
            </a:pPr>
            <a:r>
              <a:rPr lang="en-US" sz="3200" b="1" dirty="0">
                <a:solidFill>
                  <a:schemeClr val="bg2">
                    <a:lumMod val="25000"/>
                  </a:schemeClr>
                </a:solidFill>
                <a:latin typeface="Rage Italic" pitchFamily="66" charset="0"/>
                <a:cs typeface="+mn-cs"/>
              </a:rPr>
              <a:t>Presented By: </a:t>
            </a:r>
          </a:p>
          <a:p>
            <a:pPr algn="ctr" fontAlgn="auto">
              <a:spcBef>
                <a:spcPts val="0"/>
              </a:spcBef>
              <a:spcAft>
                <a:spcPts val="0"/>
              </a:spcAft>
              <a:defRPr/>
            </a:pPr>
            <a:r>
              <a:rPr lang="en-US" sz="3200" b="1" dirty="0" smtClean="0">
                <a:solidFill>
                  <a:srgbClr val="002060"/>
                </a:solidFill>
                <a:latin typeface="Rage Italic" pitchFamily="66" charset="0"/>
                <a:cs typeface="+mn-cs"/>
              </a:rPr>
              <a:t>G</a:t>
            </a:r>
            <a:r>
              <a:rPr lang="en-US" sz="3200" b="1" dirty="0" smtClean="0">
                <a:solidFill>
                  <a:srgbClr val="002060"/>
                </a:solidFill>
                <a:latin typeface="Rage Italic" pitchFamily="66" charset="0"/>
                <a:cs typeface="+mn-cs"/>
              </a:rPr>
              <a:t>.Senthilkumar</a:t>
            </a:r>
            <a:endParaRPr lang="en-US" sz="3200" b="1" dirty="0" smtClean="0">
              <a:solidFill>
                <a:srgbClr val="002060"/>
              </a:solidFill>
              <a:latin typeface="Rage Italic" pitchFamily="66" charset="0"/>
              <a:cs typeface="+mn-cs"/>
            </a:endParaRPr>
          </a:p>
          <a:p>
            <a:pPr algn="ctr" fontAlgn="auto">
              <a:spcBef>
                <a:spcPts val="0"/>
              </a:spcBef>
              <a:spcAft>
                <a:spcPts val="0"/>
              </a:spcAft>
              <a:defRPr/>
            </a:pPr>
            <a:r>
              <a:rPr lang="en-US" sz="3200" b="1" dirty="0" smtClean="0">
                <a:solidFill>
                  <a:srgbClr val="002060"/>
                </a:solidFill>
                <a:latin typeface="Rage Italic" pitchFamily="66" charset="0"/>
                <a:cs typeface="+mn-cs"/>
              </a:rPr>
              <a:t> </a:t>
            </a:r>
            <a:r>
              <a:rPr lang="en-US" sz="3200" b="1" dirty="0" smtClean="0">
                <a:solidFill>
                  <a:srgbClr val="002060"/>
                </a:solidFill>
                <a:latin typeface="Rage Italic" pitchFamily="66" charset="0"/>
                <a:cs typeface="+mn-cs"/>
              </a:rPr>
              <a:t>HOD &amp; Asst </a:t>
            </a:r>
            <a:r>
              <a:rPr lang="en-US" sz="3200" b="1" dirty="0" smtClean="0">
                <a:solidFill>
                  <a:srgbClr val="002060"/>
                </a:solidFill>
                <a:latin typeface="Rage Italic" pitchFamily="66" charset="0"/>
                <a:cs typeface="+mn-cs"/>
              </a:rPr>
              <a:t>Prof.of Physics </a:t>
            </a:r>
          </a:p>
          <a:p>
            <a:pPr algn="ctr" fontAlgn="auto">
              <a:spcBef>
                <a:spcPts val="0"/>
              </a:spcBef>
              <a:spcAft>
                <a:spcPts val="0"/>
              </a:spcAft>
              <a:defRPr/>
            </a:pPr>
            <a:r>
              <a:rPr lang="en-US" sz="3200" b="1" dirty="0" smtClean="0">
                <a:solidFill>
                  <a:srgbClr val="002060"/>
                </a:solidFill>
                <a:latin typeface="Rage Italic" pitchFamily="66" charset="0"/>
                <a:cs typeface="+mn-cs"/>
              </a:rPr>
              <a:t>Swami Dayananda College of Arts </a:t>
            </a:r>
            <a:r>
              <a:rPr lang="en-US" sz="3200" b="1" dirty="0" smtClean="0">
                <a:solidFill>
                  <a:srgbClr val="002060"/>
                </a:solidFill>
                <a:latin typeface="Rage Italic" pitchFamily="66" charset="0"/>
                <a:cs typeface="+mn-cs"/>
              </a:rPr>
              <a:t>&amp;</a:t>
            </a:r>
            <a:r>
              <a:rPr lang="en-US" sz="3200" b="1" dirty="0" smtClean="0">
                <a:solidFill>
                  <a:srgbClr val="002060"/>
                </a:solidFill>
                <a:latin typeface="Rage Italic" pitchFamily="66" charset="0"/>
                <a:cs typeface="+mn-cs"/>
              </a:rPr>
              <a:t> </a:t>
            </a:r>
            <a:r>
              <a:rPr lang="en-US" sz="3200" b="1" dirty="0" smtClean="0">
                <a:solidFill>
                  <a:srgbClr val="002060"/>
                </a:solidFill>
                <a:latin typeface="Rage Italic" pitchFamily="66" charset="0"/>
                <a:cs typeface="+mn-cs"/>
              </a:rPr>
              <a:t>Science Manjakkudi</a:t>
            </a:r>
            <a:endParaRPr lang="en-IN" sz="3200" b="1" dirty="0">
              <a:solidFill>
                <a:schemeClr val="bg2">
                  <a:lumMod val="25000"/>
                </a:schemeClr>
              </a:solidFill>
              <a:latin typeface="Rage Italic" pitchFamily="66" charset="0"/>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p:cNvSpPr>
            <a:spLocks noChangeArrowheads="1"/>
          </p:cNvSpPr>
          <p:nvPr/>
        </p:nvSpPr>
        <p:spPr bwMode="auto">
          <a:xfrm>
            <a:off x="457200" y="142875"/>
            <a:ext cx="8229600" cy="685800"/>
          </a:xfrm>
          <a:prstGeom prst="rect">
            <a:avLst/>
          </a:prstGeom>
          <a:noFill/>
          <a:ln w="9525">
            <a:noFill/>
            <a:miter lim="800000"/>
            <a:headEnd/>
            <a:tailEnd/>
          </a:ln>
        </p:spPr>
        <p:txBody>
          <a:bodyPr anchor="ctr"/>
          <a:lstStyle/>
          <a:p>
            <a:pPr algn="ctr"/>
            <a:r>
              <a:rPr lang="en-US" altLang="zh-TW" sz="4400">
                <a:solidFill>
                  <a:srgbClr val="660066"/>
                </a:solidFill>
                <a:latin typeface="Cooper Black" pitchFamily="18" charset="0"/>
                <a:ea typeface="PMingLiU" pitchFamily="18" charset="-120"/>
              </a:rPr>
              <a:t>Stimulated Emission</a:t>
            </a:r>
            <a:endParaRPr lang="zh-TW" altLang="en-US" sz="4400">
              <a:solidFill>
                <a:srgbClr val="660066"/>
              </a:solidFill>
              <a:latin typeface="Cooper Black" pitchFamily="18" charset="0"/>
              <a:ea typeface="PMingLiU" pitchFamily="18" charset="-120"/>
            </a:endParaRPr>
          </a:p>
        </p:txBody>
      </p:sp>
      <p:sp>
        <p:nvSpPr>
          <p:cNvPr id="6" name="Rectangle 5"/>
          <p:cNvSpPr>
            <a:spLocks noChangeArrowheads="1"/>
          </p:cNvSpPr>
          <p:nvPr/>
        </p:nvSpPr>
        <p:spPr bwMode="auto">
          <a:xfrm>
            <a:off x="457200" y="928688"/>
            <a:ext cx="8229600" cy="4525962"/>
          </a:xfrm>
          <a:prstGeom prst="rect">
            <a:avLst/>
          </a:prstGeom>
          <a:noFill/>
          <a:ln w="9525">
            <a:noFill/>
            <a:miter lim="800000"/>
            <a:headEnd/>
            <a:tailEnd/>
          </a:ln>
        </p:spPr>
        <p:txBody>
          <a:bodyPr/>
          <a:lstStyle/>
          <a:p>
            <a:pPr marL="342900" indent="-342900">
              <a:spcBef>
                <a:spcPct val="20000"/>
              </a:spcBef>
            </a:pPr>
            <a:r>
              <a:rPr lang="en-US" altLang="zh-TW" sz="3000" dirty="0">
                <a:ea typeface="PMingLiU" pitchFamily="18" charset="-120"/>
              </a:rPr>
              <a:t>The </a:t>
            </a:r>
            <a:r>
              <a:rPr lang="en-US" altLang="zh-TW" sz="3000" dirty="0">
                <a:solidFill>
                  <a:srgbClr val="002060"/>
                </a:solidFill>
                <a:ea typeface="PMingLiU" pitchFamily="18" charset="-120"/>
              </a:rPr>
              <a:t>stimulated photons </a:t>
            </a:r>
            <a:r>
              <a:rPr lang="en-US" altLang="zh-TW" sz="3000" dirty="0">
                <a:ea typeface="PMingLiU" pitchFamily="18" charset="-120"/>
              </a:rPr>
              <a:t>have unique properties: </a:t>
            </a:r>
          </a:p>
          <a:p>
            <a:pPr marL="342900" indent="-342900">
              <a:spcBef>
                <a:spcPct val="20000"/>
              </a:spcBef>
            </a:pPr>
            <a:endParaRPr lang="en-US" altLang="zh-TW" sz="3000" dirty="0">
              <a:ea typeface="PMingLiU" pitchFamily="18" charset="-120"/>
            </a:endParaRPr>
          </a:p>
          <a:p>
            <a:pPr marL="742950" lvl="1" indent="-285750">
              <a:spcBef>
                <a:spcPct val="20000"/>
              </a:spcBef>
              <a:buFontTx/>
              <a:buChar char="–"/>
            </a:pPr>
            <a:r>
              <a:rPr lang="en-US" altLang="zh-TW" sz="3000" dirty="0">
                <a:solidFill>
                  <a:srgbClr val="FF0066"/>
                </a:solidFill>
                <a:ea typeface="PMingLiU" pitchFamily="18" charset="-120"/>
              </a:rPr>
              <a:t>In phase</a:t>
            </a:r>
            <a:r>
              <a:rPr lang="en-US" altLang="zh-TW" sz="3000" dirty="0">
                <a:ea typeface="PMingLiU" pitchFamily="18" charset="-120"/>
              </a:rPr>
              <a:t> with the incident photon </a:t>
            </a:r>
          </a:p>
          <a:p>
            <a:pPr marL="742950" lvl="1" indent="-285750">
              <a:spcBef>
                <a:spcPct val="20000"/>
              </a:spcBef>
            </a:pPr>
            <a:endParaRPr lang="en-US" altLang="zh-TW" sz="3000" dirty="0">
              <a:ea typeface="PMingLiU" pitchFamily="18" charset="-120"/>
            </a:endParaRPr>
          </a:p>
          <a:p>
            <a:pPr marL="742950" lvl="1" indent="-285750">
              <a:spcBef>
                <a:spcPct val="20000"/>
              </a:spcBef>
              <a:buFontTx/>
              <a:buChar char="–"/>
            </a:pPr>
            <a:r>
              <a:rPr lang="en-US" altLang="zh-TW" sz="3000" dirty="0">
                <a:solidFill>
                  <a:srgbClr val="FF0066"/>
                </a:solidFill>
                <a:ea typeface="PMingLiU" pitchFamily="18" charset="-120"/>
              </a:rPr>
              <a:t>Same  wavelength</a:t>
            </a:r>
            <a:r>
              <a:rPr lang="en-US" altLang="zh-TW" sz="3000" dirty="0">
                <a:ea typeface="PMingLiU" pitchFamily="18" charset="-120"/>
              </a:rPr>
              <a:t> as the incident photon </a:t>
            </a:r>
          </a:p>
          <a:p>
            <a:pPr marL="742950" lvl="1" indent="-285750">
              <a:spcBef>
                <a:spcPct val="20000"/>
              </a:spcBef>
              <a:buFontTx/>
              <a:buChar char="–"/>
            </a:pPr>
            <a:endParaRPr lang="en-US" altLang="zh-TW" sz="3000" dirty="0">
              <a:ea typeface="PMingLiU" pitchFamily="18" charset="-120"/>
            </a:endParaRPr>
          </a:p>
          <a:p>
            <a:pPr marL="742950" lvl="1" indent="-285750">
              <a:spcBef>
                <a:spcPct val="20000"/>
              </a:spcBef>
              <a:buFontTx/>
              <a:buChar char="–"/>
            </a:pPr>
            <a:r>
              <a:rPr lang="en-US" altLang="zh-TW" sz="3000" dirty="0">
                <a:ea typeface="PMingLiU" pitchFamily="18" charset="-120"/>
              </a:rPr>
              <a:t>Travel in </a:t>
            </a:r>
            <a:r>
              <a:rPr lang="en-US" altLang="zh-TW" sz="3000" dirty="0">
                <a:solidFill>
                  <a:srgbClr val="FF0066"/>
                </a:solidFill>
                <a:ea typeface="PMingLiU" pitchFamily="18" charset="-120"/>
              </a:rPr>
              <a:t>same direction</a:t>
            </a:r>
            <a:r>
              <a:rPr lang="en-US" altLang="zh-TW" sz="3000" dirty="0">
                <a:ea typeface="PMingLiU" pitchFamily="18" charset="-120"/>
              </a:rPr>
              <a:t> as incident photon </a:t>
            </a:r>
          </a:p>
        </p:txBody>
      </p:sp>
      <p:pic>
        <p:nvPicPr>
          <p:cNvPr id="7" name="Picture 7" descr="C:\Documents and Settings\nw2\Desktop\550px-Stimulated_Emission.svg"/>
          <p:cNvPicPr>
            <a:picLocks noChangeAspect="1" noChangeArrowheads="1"/>
          </p:cNvPicPr>
          <p:nvPr/>
        </p:nvPicPr>
        <p:blipFill>
          <a:blip r:embed="rId2"/>
          <a:srcRect/>
          <a:stretch>
            <a:fillRect/>
          </a:stretch>
        </p:blipFill>
        <p:spPr bwMode="auto">
          <a:xfrm>
            <a:off x="2057400" y="3071813"/>
            <a:ext cx="5238750" cy="2771775"/>
          </a:xfrm>
          <a:prstGeom prst="rect">
            <a:avLst/>
          </a:prstGeom>
          <a:noFill/>
          <a:ln w="9525">
            <a:noFill/>
            <a:miter lim="800000"/>
            <a:headEnd/>
            <a:tailEnd/>
          </a:ln>
        </p:spPr>
      </p:pic>
      <p:pic>
        <p:nvPicPr>
          <p:cNvPr id="8" name="Picture 7" descr="C:\Documents and Settings\nw2\Desktop\550px-Stimulated_Emission.svg"/>
          <p:cNvPicPr>
            <a:picLocks noChangeAspect="1" noChangeArrowheads="1"/>
          </p:cNvPicPr>
          <p:nvPr/>
        </p:nvPicPr>
        <p:blipFill>
          <a:blip r:embed="rId2"/>
          <a:srcRect/>
          <a:stretch>
            <a:fillRect/>
          </a:stretch>
        </p:blipFill>
        <p:spPr bwMode="auto">
          <a:xfrm>
            <a:off x="1976438" y="4572000"/>
            <a:ext cx="5238750" cy="2209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blinds(horizontal)">
                                      <p:cBhvr>
                                        <p:cTn id="7" dur="500"/>
                                        <p:tgtEl>
                                          <p:spTgt spid="6">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xit" presetSubtype="10" fill="hold" nodeType="clickEffect">
                                  <p:stCondLst>
                                    <p:cond delay="0"/>
                                  </p:stCondLst>
                                  <p:childTnLst>
                                    <p:animEffect transition="out" filter="blinds(horizontal)">
                                      <p:cBhvr>
                                        <p:cTn id="16" dur="500"/>
                                        <p:tgtEl>
                                          <p:spTgt spid="7"/>
                                        </p:tgtEl>
                                      </p:cBhvr>
                                    </p:animEffect>
                                    <p:set>
                                      <p:cBhvr>
                                        <p:cTn id="17" dur="1" fill="hold">
                                          <p:stCondLst>
                                            <p:cond delay="4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blinds(horizontal)">
                                      <p:cBhvr>
                                        <p:cTn id="22" dur="500"/>
                                        <p:tgtEl>
                                          <p:spTgt spid="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linds(horizontal)">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xit" presetSubtype="10" fill="hold" nodeType="clickEffect">
                                  <p:stCondLst>
                                    <p:cond delay="0"/>
                                  </p:stCondLst>
                                  <p:childTnLst>
                                    <p:animEffect transition="out" filter="blinds(horizontal)">
                                      <p:cBhvr>
                                        <p:cTn id="31" dur="500"/>
                                        <p:tgtEl>
                                          <p:spTgt spid="8"/>
                                        </p:tgtEl>
                                      </p:cBhvr>
                                    </p:animEffect>
                                    <p:set>
                                      <p:cBhvr>
                                        <p:cTn id="32" dur="1" fill="hold">
                                          <p:stCondLst>
                                            <p:cond delay="4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linds(horizontal)">
                                      <p:cBhvr>
                                        <p:cTn id="37"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a:xfrm>
            <a:off x="800128" y="142852"/>
            <a:ext cx="7772400" cy="685800"/>
          </a:xfrm>
        </p:spPr>
        <p:txBody>
          <a:bodyPr/>
          <a:lstStyle/>
          <a:p>
            <a:pPr algn="ctr" eaLnBrk="1" fontAlgn="auto" hangingPunct="1">
              <a:spcAft>
                <a:spcPts val="0"/>
              </a:spcAft>
              <a:defRPr/>
            </a:pPr>
            <a:r>
              <a:rPr lang="en-US" b="1" dirty="0" smtClean="0">
                <a:latin typeface="Cooper Black" pitchFamily="18" charset="0"/>
              </a:rPr>
              <a:t>Laser Fundamentals</a:t>
            </a:r>
          </a:p>
        </p:txBody>
      </p:sp>
      <p:sp>
        <p:nvSpPr>
          <p:cNvPr id="6148" name="Rectangle 3"/>
          <p:cNvSpPr>
            <a:spLocks noChangeArrowheads="1"/>
          </p:cNvSpPr>
          <p:nvPr/>
        </p:nvSpPr>
        <p:spPr bwMode="auto">
          <a:xfrm>
            <a:off x="381000" y="838200"/>
            <a:ext cx="8229600" cy="5632450"/>
          </a:xfrm>
          <a:prstGeom prst="rect">
            <a:avLst/>
          </a:prstGeom>
          <a:noFill/>
          <a:ln w="9525">
            <a:noFill/>
            <a:miter lim="800000"/>
            <a:headEnd/>
            <a:tailEnd/>
          </a:ln>
        </p:spPr>
        <p:txBody>
          <a:bodyPr>
            <a:spAutoFit/>
          </a:bodyPr>
          <a:lstStyle/>
          <a:p>
            <a:pPr marL="457200" indent="-457200" algn="just">
              <a:buFont typeface="Wingdings" pitchFamily="2" charset="2"/>
              <a:buChar char="§"/>
            </a:pPr>
            <a:endParaRPr lang="en-US" sz="2000" dirty="0"/>
          </a:p>
          <a:p>
            <a:pPr marL="457200" indent="-457200" algn="just">
              <a:buFont typeface="Wingdings" pitchFamily="2" charset="2"/>
              <a:buChar char="§"/>
            </a:pPr>
            <a:r>
              <a:rPr lang="en-US" sz="2000" dirty="0"/>
              <a:t>The light emitted from a laser is </a:t>
            </a:r>
            <a:r>
              <a:rPr lang="en-US" sz="2000" b="1" dirty="0">
                <a:solidFill>
                  <a:srgbClr val="002060"/>
                </a:solidFill>
              </a:rPr>
              <a:t>monochromatic</a:t>
            </a:r>
            <a:r>
              <a:rPr lang="en-US" sz="2000" dirty="0"/>
              <a:t>, that is, it is of one color/wavelength. In contrast, ordinary white light is a combination of many colors (or wavelengths) of light. </a:t>
            </a:r>
          </a:p>
          <a:p>
            <a:pPr marL="457200" indent="-457200" algn="just">
              <a:buFont typeface="Wingdings" pitchFamily="2" charset="2"/>
              <a:buChar char="§"/>
            </a:pPr>
            <a:endParaRPr lang="en-US" sz="2000" dirty="0"/>
          </a:p>
          <a:p>
            <a:pPr marL="457200" indent="-457200" algn="just" eaLnBrk="0" hangingPunct="0">
              <a:buFont typeface="Wingdings" pitchFamily="2" charset="2"/>
              <a:buChar char="§"/>
            </a:pPr>
            <a:r>
              <a:rPr lang="en-US" sz="2000" dirty="0"/>
              <a:t>Lasers emit light that is highly </a:t>
            </a:r>
            <a:r>
              <a:rPr lang="en-US" sz="2000" b="1" dirty="0">
                <a:solidFill>
                  <a:srgbClr val="002060"/>
                </a:solidFill>
              </a:rPr>
              <a:t>directional</a:t>
            </a:r>
            <a:r>
              <a:rPr lang="en-US" sz="2000" dirty="0">
                <a:solidFill>
                  <a:srgbClr val="002060"/>
                </a:solidFill>
              </a:rPr>
              <a:t>,</a:t>
            </a:r>
            <a:r>
              <a:rPr lang="en-US" sz="2000" dirty="0"/>
              <a:t> that is, laser light is emitted as a relatively narrow beam in a specific direction. Ordinary light, such as from a light bulb, is emitted in many directions away from the source. </a:t>
            </a:r>
          </a:p>
          <a:p>
            <a:pPr marL="457200" indent="-457200" algn="just" eaLnBrk="0" hangingPunct="0">
              <a:buFont typeface="Wingdings" pitchFamily="2" charset="2"/>
              <a:buChar char="§"/>
            </a:pPr>
            <a:endParaRPr lang="en-US" sz="2000" dirty="0"/>
          </a:p>
          <a:p>
            <a:pPr marL="457200" indent="-457200" algn="just" eaLnBrk="0" hangingPunct="0">
              <a:buFont typeface="Wingdings" pitchFamily="2" charset="2"/>
              <a:buChar char="§"/>
            </a:pPr>
            <a:r>
              <a:rPr lang="en-US" sz="2000" dirty="0"/>
              <a:t>The light from a laser is said to be </a:t>
            </a:r>
            <a:r>
              <a:rPr lang="en-US" sz="2000" b="1" dirty="0">
                <a:solidFill>
                  <a:srgbClr val="002060"/>
                </a:solidFill>
              </a:rPr>
              <a:t>coherent</a:t>
            </a:r>
            <a:r>
              <a:rPr lang="en-US" sz="2000" dirty="0"/>
              <a:t>, which means that the wavelengths of the laser light are in phase in space and time. Ordinary light can be a mixture of many wavelengths. </a:t>
            </a:r>
          </a:p>
          <a:p>
            <a:pPr marL="457200" indent="-457200" algn="just" eaLnBrk="0" hangingPunct="0"/>
            <a:endParaRPr lang="en-US" sz="2000" b="1" dirty="0"/>
          </a:p>
          <a:p>
            <a:pPr marL="457200" indent="-457200" algn="just" eaLnBrk="0" hangingPunct="0"/>
            <a:r>
              <a:rPr lang="en-US" sz="2000" b="1" dirty="0"/>
              <a:t>	</a:t>
            </a:r>
            <a:r>
              <a:rPr lang="en-US" sz="2000" b="1" dirty="0">
                <a:solidFill>
                  <a:schemeClr val="tx2"/>
                </a:solidFill>
              </a:rPr>
              <a:t>These three properties of laser light are what can make it more hazardous than ordinary light. Laser light can deposit a lot of energy within a small area.</a:t>
            </a:r>
            <a:r>
              <a:rPr lang="en-US" sz="2000" dirty="0"/>
              <a:t> </a:t>
            </a:r>
          </a:p>
          <a:p>
            <a:pPr marL="457200" indent="-457200" algn="just" eaLnBrk="0" hangingPunct="0"/>
            <a:endParaRPr lang="en-US" sz="2000" dirty="0"/>
          </a:p>
        </p:txBody>
      </p:sp>
      <p:pic>
        <p:nvPicPr>
          <p:cNvPr id="23556" name="Picture 4" descr="C:\Documents and Settings\aweaver\My Documents\My Pictures\Laser_Symbol 2.gif"/>
          <p:cNvPicPr>
            <a:picLocks noChangeAspect="1" noChangeArrowheads="1"/>
          </p:cNvPicPr>
          <p:nvPr/>
        </p:nvPicPr>
        <p:blipFill>
          <a:blip r:embed="rId2"/>
          <a:srcRect/>
          <a:stretch>
            <a:fillRect/>
          </a:stretch>
        </p:blipFill>
        <p:spPr bwMode="auto">
          <a:xfrm>
            <a:off x="228600" y="5486400"/>
            <a:ext cx="628650" cy="6286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6147"/>
                                        </p:tgtEl>
                                        <p:attrNameLst>
                                          <p:attrName>style.visibility</p:attrName>
                                        </p:attrNameLst>
                                      </p:cBhvr>
                                      <p:to>
                                        <p:strVal val="visible"/>
                                      </p:to>
                                    </p:set>
                                    <p:animEffect transition="in" filter="slide(fromBottom)">
                                      <p:cBhvr>
                                        <p:cTn id="7" dur="500"/>
                                        <p:tgtEl>
                                          <p:spTgt spid="6147"/>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6147"/>
                                        </p:tgtEl>
                                        <p:attrNameLst>
                                          <p:attrName>style.visibility</p:attrName>
                                        </p:attrNameLst>
                                      </p:cBhvr>
                                      <p:to>
                                        <p:strVal val="visible"/>
                                      </p:to>
                                    </p:set>
                                    <p:animEffect transition="in" filter="strips(downLeft)">
                                      <p:cBhvr>
                                        <p:cTn id="12" dur="500"/>
                                        <p:tgtEl>
                                          <p:spTgt spid="6147"/>
                                        </p:tgtEl>
                                      </p:cBhvr>
                                    </p:animEffect>
                                  </p:childTnLst>
                                </p:cTn>
                              </p:par>
                            </p:childTnLst>
                          </p:cTn>
                        </p:par>
                      </p:childTnLst>
                    </p:cTn>
                  </p:par>
                  <p:par>
                    <p:cTn id="13" fill="hold">
                      <p:stCondLst>
                        <p:cond delay="indefinite"/>
                      </p:stCondLst>
                      <p:childTnLst>
                        <p:par>
                          <p:cTn id="14" fill="hold">
                            <p:stCondLst>
                              <p:cond delay="0"/>
                            </p:stCondLst>
                            <p:childTnLst>
                              <p:par>
                                <p:cTn id="15" presetID="50" presetClass="entr" presetSubtype="0" decel="100000" fill="hold" nodeType="clickEffect">
                                  <p:stCondLst>
                                    <p:cond delay="0"/>
                                  </p:stCondLst>
                                  <p:childTnLst>
                                    <p:set>
                                      <p:cBhvr>
                                        <p:cTn id="16" dur="1" fill="hold">
                                          <p:stCondLst>
                                            <p:cond delay="0"/>
                                          </p:stCondLst>
                                        </p:cTn>
                                        <p:tgtEl>
                                          <p:spTgt spid="6148">
                                            <p:txEl>
                                              <p:pRg st="1" end="1"/>
                                            </p:txEl>
                                          </p:spTgt>
                                        </p:tgtEl>
                                        <p:attrNameLst>
                                          <p:attrName>style.visibility</p:attrName>
                                        </p:attrNameLst>
                                      </p:cBhvr>
                                      <p:to>
                                        <p:strVal val="visible"/>
                                      </p:to>
                                    </p:set>
                                    <p:anim calcmode="lin" valueType="num">
                                      <p:cBhvr>
                                        <p:cTn id="17" dur="1000" fill="hold"/>
                                        <p:tgtEl>
                                          <p:spTgt spid="6148">
                                            <p:txEl>
                                              <p:pRg st="1" end="1"/>
                                            </p:txEl>
                                          </p:spTgt>
                                        </p:tgtEl>
                                        <p:attrNameLst>
                                          <p:attrName>ppt_w</p:attrName>
                                        </p:attrNameLst>
                                      </p:cBhvr>
                                      <p:tavLst>
                                        <p:tav tm="0">
                                          <p:val>
                                            <p:strVal val="#ppt_w+.3"/>
                                          </p:val>
                                        </p:tav>
                                        <p:tav tm="100000">
                                          <p:val>
                                            <p:strVal val="#ppt_w"/>
                                          </p:val>
                                        </p:tav>
                                      </p:tavLst>
                                    </p:anim>
                                    <p:anim calcmode="lin" valueType="num">
                                      <p:cBhvr>
                                        <p:cTn id="18" dur="1000" fill="hold"/>
                                        <p:tgtEl>
                                          <p:spTgt spid="6148">
                                            <p:txEl>
                                              <p:pRg st="1" end="1"/>
                                            </p:txEl>
                                          </p:spTgt>
                                        </p:tgtEl>
                                        <p:attrNameLst>
                                          <p:attrName>ppt_h</p:attrName>
                                        </p:attrNameLst>
                                      </p:cBhvr>
                                      <p:tavLst>
                                        <p:tav tm="0">
                                          <p:val>
                                            <p:strVal val="#ppt_h"/>
                                          </p:val>
                                        </p:tav>
                                        <p:tav tm="100000">
                                          <p:val>
                                            <p:strVal val="#ppt_h"/>
                                          </p:val>
                                        </p:tav>
                                      </p:tavLst>
                                    </p:anim>
                                    <p:animEffect transition="in" filter="fade">
                                      <p:cBhvr>
                                        <p:cTn id="19" dur="1000"/>
                                        <p:tgtEl>
                                          <p:spTgt spid="6148">
                                            <p:txEl>
                                              <p:pRg st="1" end="1"/>
                                            </p:txEl>
                                          </p:spTgt>
                                        </p:tgtEl>
                                      </p:cBhvr>
                                    </p:animEffect>
                                  </p:childTnLst>
                                </p:cTn>
                              </p:par>
                              <p:par>
                                <p:cTn id="20" presetID="50" presetClass="entr" presetSubtype="0" decel="100000" fill="hold" nodeType="withEffect">
                                  <p:stCondLst>
                                    <p:cond delay="0"/>
                                  </p:stCondLst>
                                  <p:childTnLst>
                                    <p:set>
                                      <p:cBhvr>
                                        <p:cTn id="21" dur="1" fill="hold">
                                          <p:stCondLst>
                                            <p:cond delay="0"/>
                                          </p:stCondLst>
                                        </p:cTn>
                                        <p:tgtEl>
                                          <p:spTgt spid="6148">
                                            <p:txEl>
                                              <p:pRg st="3" end="3"/>
                                            </p:txEl>
                                          </p:spTgt>
                                        </p:tgtEl>
                                        <p:attrNameLst>
                                          <p:attrName>style.visibility</p:attrName>
                                        </p:attrNameLst>
                                      </p:cBhvr>
                                      <p:to>
                                        <p:strVal val="visible"/>
                                      </p:to>
                                    </p:set>
                                    <p:anim calcmode="lin" valueType="num">
                                      <p:cBhvr>
                                        <p:cTn id="22" dur="1000" fill="hold"/>
                                        <p:tgtEl>
                                          <p:spTgt spid="6148">
                                            <p:txEl>
                                              <p:pRg st="3" end="3"/>
                                            </p:txEl>
                                          </p:spTgt>
                                        </p:tgtEl>
                                        <p:attrNameLst>
                                          <p:attrName>ppt_w</p:attrName>
                                        </p:attrNameLst>
                                      </p:cBhvr>
                                      <p:tavLst>
                                        <p:tav tm="0">
                                          <p:val>
                                            <p:strVal val="#ppt_w+.3"/>
                                          </p:val>
                                        </p:tav>
                                        <p:tav tm="100000">
                                          <p:val>
                                            <p:strVal val="#ppt_w"/>
                                          </p:val>
                                        </p:tav>
                                      </p:tavLst>
                                    </p:anim>
                                    <p:anim calcmode="lin" valueType="num">
                                      <p:cBhvr>
                                        <p:cTn id="23" dur="1000" fill="hold"/>
                                        <p:tgtEl>
                                          <p:spTgt spid="6148">
                                            <p:txEl>
                                              <p:pRg st="3" end="3"/>
                                            </p:txEl>
                                          </p:spTgt>
                                        </p:tgtEl>
                                        <p:attrNameLst>
                                          <p:attrName>ppt_h</p:attrName>
                                        </p:attrNameLst>
                                      </p:cBhvr>
                                      <p:tavLst>
                                        <p:tav tm="0">
                                          <p:val>
                                            <p:strVal val="#ppt_h"/>
                                          </p:val>
                                        </p:tav>
                                        <p:tav tm="100000">
                                          <p:val>
                                            <p:strVal val="#ppt_h"/>
                                          </p:val>
                                        </p:tav>
                                      </p:tavLst>
                                    </p:anim>
                                    <p:animEffect transition="in" filter="fade">
                                      <p:cBhvr>
                                        <p:cTn id="24" dur="1000"/>
                                        <p:tgtEl>
                                          <p:spTgt spid="6148">
                                            <p:txEl>
                                              <p:pRg st="3" end="3"/>
                                            </p:txEl>
                                          </p:spTgt>
                                        </p:tgtEl>
                                      </p:cBhvr>
                                    </p:animEffect>
                                  </p:childTnLst>
                                </p:cTn>
                              </p:par>
                              <p:par>
                                <p:cTn id="25" presetID="50" presetClass="entr" presetSubtype="0" decel="100000" fill="hold" nodeType="withEffect">
                                  <p:stCondLst>
                                    <p:cond delay="0"/>
                                  </p:stCondLst>
                                  <p:childTnLst>
                                    <p:set>
                                      <p:cBhvr>
                                        <p:cTn id="26" dur="1" fill="hold">
                                          <p:stCondLst>
                                            <p:cond delay="0"/>
                                          </p:stCondLst>
                                        </p:cTn>
                                        <p:tgtEl>
                                          <p:spTgt spid="6148">
                                            <p:txEl>
                                              <p:pRg st="5" end="5"/>
                                            </p:txEl>
                                          </p:spTgt>
                                        </p:tgtEl>
                                        <p:attrNameLst>
                                          <p:attrName>style.visibility</p:attrName>
                                        </p:attrNameLst>
                                      </p:cBhvr>
                                      <p:to>
                                        <p:strVal val="visible"/>
                                      </p:to>
                                    </p:set>
                                    <p:anim calcmode="lin" valueType="num">
                                      <p:cBhvr>
                                        <p:cTn id="27" dur="1000" fill="hold"/>
                                        <p:tgtEl>
                                          <p:spTgt spid="6148">
                                            <p:txEl>
                                              <p:pRg st="5" end="5"/>
                                            </p:txEl>
                                          </p:spTgt>
                                        </p:tgtEl>
                                        <p:attrNameLst>
                                          <p:attrName>ppt_w</p:attrName>
                                        </p:attrNameLst>
                                      </p:cBhvr>
                                      <p:tavLst>
                                        <p:tav tm="0">
                                          <p:val>
                                            <p:strVal val="#ppt_w+.3"/>
                                          </p:val>
                                        </p:tav>
                                        <p:tav tm="100000">
                                          <p:val>
                                            <p:strVal val="#ppt_w"/>
                                          </p:val>
                                        </p:tav>
                                      </p:tavLst>
                                    </p:anim>
                                    <p:anim calcmode="lin" valueType="num">
                                      <p:cBhvr>
                                        <p:cTn id="28" dur="1000" fill="hold"/>
                                        <p:tgtEl>
                                          <p:spTgt spid="6148">
                                            <p:txEl>
                                              <p:pRg st="5" end="5"/>
                                            </p:txEl>
                                          </p:spTgt>
                                        </p:tgtEl>
                                        <p:attrNameLst>
                                          <p:attrName>ppt_h</p:attrName>
                                        </p:attrNameLst>
                                      </p:cBhvr>
                                      <p:tavLst>
                                        <p:tav tm="0">
                                          <p:val>
                                            <p:strVal val="#ppt_h"/>
                                          </p:val>
                                        </p:tav>
                                        <p:tav tm="100000">
                                          <p:val>
                                            <p:strVal val="#ppt_h"/>
                                          </p:val>
                                        </p:tav>
                                      </p:tavLst>
                                    </p:anim>
                                    <p:animEffect transition="in" filter="fade">
                                      <p:cBhvr>
                                        <p:cTn id="29" dur="1000"/>
                                        <p:tgtEl>
                                          <p:spTgt spid="6148">
                                            <p:txEl>
                                              <p:pRg st="5" end="5"/>
                                            </p:txEl>
                                          </p:spTgt>
                                        </p:tgtEl>
                                      </p:cBhvr>
                                    </p:animEffect>
                                  </p:childTnLst>
                                </p:cTn>
                              </p:par>
                              <p:par>
                                <p:cTn id="30" presetID="50" presetClass="entr" presetSubtype="0" decel="100000" fill="hold" nodeType="withEffect">
                                  <p:stCondLst>
                                    <p:cond delay="0"/>
                                  </p:stCondLst>
                                  <p:childTnLst>
                                    <p:set>
                                      <p:cBhvr>
                                        <p:cTn id="31" dur="1" fill="hold">
                                          <p:stCondLst>
                                            <p:cond delay="0"/>
                                          </p:stCondLst>
                                        </p:cTn>
                                        <p:tgtEl>
                                          <p:spTgt spid="6148">
                                            <p:txEl>
                                              <p:pRg st="7" end="7"/>
                                            </p:txEl>
                                          </p:spTgt>
                                        </p:tgtEl>
                                        <p:attrNameLst>
                                          <p:attrName>style.visibility</p:attrName>
                                        </p:attrNameLst>
                                      </p:cBhvr>
                                      <p:to>
                                        <p:strVal val="visible"/>
                                      </p:to>
                                    </p:set>
                                    <p:anim calcmode="lin" valueType="num">
                                      <p:cBhvr>
                                        <p:cTn id="32" dur="1000" fill="hold"/>
                                        <p:tgtEl>
                                          <p:spTgt spid="6148">
                                            <p:txEl>
                                              <p:pRg st="7" end="7"/>
                                            </p:txEl>
                                          </p:spTgt>
                                        </p:tgtEl>
                                        <p:attrNameLst>
                                          <p:attrName>ppt_w</p:attrName>
                                        </p:attrNameLst>
                                      </p:cBhvr>
                                      <p:tavLst>
                                        <p:tav tm="0">
                                          <p:val>
                                            <p:strVal val="#ppt_w+.3"/>
                                          </p:val>
                                        </p:tav>
                                        <p:tav tm="100000">
                                          <p:val>
                                            <p:strVal val="#ppt_w"/>
                                          </p:val>
                                        </p:tav>
                                      </p:tavLst>
                                    </p:anim>
                                    <p:anim calcmode="lin" valueType="num">
                                      <p:cBhvr>
                                        <p:cTn id="33" dur="1000" fill="hold"/>
                                        <p:tgtEl>
                                          <p:spTgt spid="6148">
                                            <p:txEl>
                                              <p:pRg st="7" end="7"/>
                                            </p:txEl>
                                          </p:spTgt>
                                        </p:tgtEl>
                                        <p:attrNameLst>
                                          <p:attrName>ppt_h</p:attrName>
                                        </p:attrNameLst>
                                      </p:cBhvr>
                                      <p:tavLst>
                                        <p:tav tm="0">
                                          <p:val>
                                            <p:strVal val="#ppt_h"/>
                                          </p:val>
                                        </p:tav>
                                        <p:tav tm="100000">
                                          <p:val>
                                            <p:strVal val="#ppt_h"/>
                                          </p:val>
                                        </p:tav>
                                      </p:tavLst>
                                    </p:anim>
                                    <p:animEffect transition="in" filter="fade">
                                      <p:cBhvr>
                                        <p:cTn id="34" dur="1000"/>
                                        <p:tgtEl>
                                          <p:spTgt spid="614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9"/>
          <p:cNvSpPr>
            <a:spLocks noGrp="1" noChangeArrowheads="1"/>
          </p:cNvSpPr>
          <p:nvPr>
            <p:ph type="title" idx="4294967295"/>
          </p:nvPr>
        </p:nvSpPr>
        <p:spPr>
          <a:xfrm>
            <a:off x="71406" y="381000"/>
            <a:ext cx="8929750" cy="762000"/>
          </a:xfrm>
        </p:spPr>
        <p:txBody>
          <a:bodyPr>
            <a:normAutofit fontScale="90000"/>
          </a:bodyPr>
          <a:lstStyle/>
          <a:p>
            <a:pPr algn="ctr" eaLnBrk="1" fontAlgn="auto" hangingPunct="1">
              <a:spcAft>
                <a:spcPts val="0"/>
              </a:spcAft>
              <a:defRPr/>
            </a:pPr>
            <a:r>
              <a:rPr lang="en-US" sz="4000" b="1" dirty="0" smtClean="0">
                <a:latin typeface="Cooper Black" pitchFamily="18" charset="0"/>
              </a:rPr>
              <a:t>Incandescent vs. Laser Light</a:t>
            </a:r>
          </a:p>
        </p:txBody>
      </p:sp>
      <p:sp>
        <p:nvSpPr>
          <p:cNvPr id="7173" name="Text Box 31"/>
          <p:cNvSpPr txBox="1">
            <a:spLocks noChangeArrowheads="1"/>
          </p:cNvSpPr>
          <p:nvPr/>
        </p:nvSpPr>
        <p:spPr bwMode="auto">
          <a:xfrm>
            <a:off x="1423988" y="4214813"/>
            <a:ext cx="2719387" cy="1200150"/>
          </a:xfrm>
          <a:prstGeom prst="rect">
            <a:avLst/>
          </a:prstGeom>
          <a:noFill/>
          <a:ln w="9525">
            <a:noFill/>
            <a:miter lim="800000"/>
            <a:headEnd/>
            <a:tailEnd/>
          </a:ln>
        </p:spPr>
        <p:txBody>
          <a:bodyPr>
            <a:spAutoFit/>
          </a:bodyPr>
          <a:lstStyle/>
          <a:p>
            <a:pPr marL="457200" indent="-457200">
              <a:spcBef>
                <a:spcPct val="50000"/>
              </a:spcBef>
              <a:buFontTx/>
              <a:buAutoNum type="arabicPeriod"/>
            </a:pPr>
            <a:r>
              <a:rPr lang="en-US" b="1" dirty="0">
                <a:solidFill>
                  <a:srgbClr val="002060"/>
                </a:solidFill>
              </a:rPr>
              <a:t>Many wavelengths</a:t>
            </a:r>
          </a:p>
          <a:p>
            <a:pPr marL="457200" indent="-457200">
              <a:spcBef>
                <a:spcPct val="50000"/>
              </a:spcBef>
              <a:buFontTx/>
              <a:buAutoNum type="arabicPeriod"/>
            </a:pPr>
            <a:r>
              <a:rPr lang="en-US" b="1" dirty="0">
                <a:solidFill>
                  <a:srgbClr val="002060"/>
                </a:solidFill>
              </a:rPr>
              <a:t>Multidirectional</a:t>
            </a:r>
          </a:p>
          <a:p>
            <a:pPr marL="457200" indent="-457200">
              <a:spcBef>
                <a:spcPct val="50000"/>
              </a:spcBef>
              <a:buFontTx/>
              <a:buAutoNum type="arabicPeriod"/>
            </a:pPr>
            <a:r>
              <a:rPr lang="en-US" b="1" dirty="0">
                <a:solidFill>
                  <a:srgbClr val="002060"/>
                </a:solidFill>
              </a:rPr>
              <a:t>Incoherent</a:t>
            </a:r>
          </a:p>
        </p:txBody>
      </p:sp>
      <p:sp>
        <p:nvSpPr>
          <p:cNvPr id="7174" name="Text Box 32"/>
          <p:cNvSpPr txBox="1">
            <a:spLocks noChangeArrowheads="1"/>
          </p:cNvSpPr>
          <p:nvPr/>
        </p:nvSpPr>
        <p:spPr bwMode="auto">
          <a:xfrm>
            <a:off x="5424488" y="4143375"/>
            <a:ext cx="3148012" cy="1200150"/>
          </a:xfrm>
          <a:prstGeom prst="rect">
            <a:avLst/>
          </a:prstGeom>
          <a:noFill/>
          <a:ln w="9525">
            <a:noFill/>
            <a:miter lim="800000"/>
            <a:headEnd/>
            <a:tailEnd/>
          </a:ln>
        </p:spPr>
        <p:txBody>
          <a:bodyPr>
            <a:spAutoFit/>
          </a:bodyPr>
          <a:lstStyle/>
          <a:p>
            <a:pPr marL="457200" indent="-457200">
              <a:spcBef>
                <a:spcPct val="50000"/>
              </a:spcBef>
              <a:buFontTx/>
              <a:buAutoNum type="arabicPeriod"/>
            </a:pPr>
            <a:r>
              <a:rPr lang="en-US" b="1" dirty="0">
                <a:solidFill>
                  <a:schemeClr val="accent2">
                    <a:lumMod val="50000"/>
                  </a:schemeClr>
                </a:solidFill>
              </a:rPr>
              <a:t>Monochromatic</a:t>
            </a:r>
          </a:p>
          <a:p>
            <a:pPr marL="457200" indent="-457200">
              <a:spcBef>
                <a:spcPct val="50000"/>
              </a:spcBef>
              <a:buFontTx/>
              <a:buAutoNum type="arabicPeriod"/>
            </a:pPr>
            <a:r>
              <a:rPr lang="en-US" b="1" dirty="0">
                <a:solidFill>
                  <a:schemeClr val="accent2">
                    <a:lumMod val="50000"/>
                  </a:schemeClr>
                </a:solidFill>
              </a:rPr>
              <a:t>Directional</a:t>
            </a:r>
          </a:p>
          <a:p>
            <a:pPr marL="457200" indent="-457200">
              <a:spcBef>
                <a:spcPct val="50000"/>
              </a:spcBef>
              <a:buFontTx/>
              <a:buAutoNum type="arabicPeriod"/>
            </a:pPr>
            <a:r>
              <a:rPr lang="en-US" b="1" dirty="0">
                <a:solidFill>
                  <a:schemeClr val="accent2">
                    <a:lumMod val="50000"/>
                  </a:schemeClr>
                </a:solidFill>
              </a:rPr>
              <a:t>Coherent</a:t>
            </a:r>
          </a:p>
        </p:txBody>
      </p:sp>
      <p:grpSp>
        <p:nvGrpSpPr>
          <p:cNvPr id="2" name="Group 138"/>
          <p:cNvGrpSpPr>
            <a:grpSpLocks/>
          </p:cNvGrpSpPr>
          <p:nvPr/>
        </p:nvGrpSpPr>
        <p:grpSpPr bwMode="auto">
          <a:xfrm>
            <a:off x="1785938" y="2500313"/>
            <a:ext cx="977900" cy="747712"/>
            <a:chOff x="3490" y="2955"/>
            <a:chExt cx="616" cy="471"/>
          </a:xfrm>
        </p:grpSpPr>
        <p:sp>
          <p:nvSpPr>
            <p:cNvPr id="24612" name="Freeform 139"/>
            <p:cNvSpPr>
              <a:spLocks/>
            </p:cNvSpPr>
            <p:nvPr/>
          </p:nvSpPr>
          <p:spPr bwMode="auto">
            <a:xfrm>
              <a:off x="3700" y="3203"/>
              <a:ext cx="244" cy="215"/>
            </a:xfrm>
            <a:custGeom>
              <a:avLst/>
              <a:gdLst>
                <a:gd name="T0" fmla="*/ 0 w 596"/>
                <a:gd name="T1" fmla="*/ 0 h 523"/>
                <a:gd name="T2" fmla="*/ 0 w 596"/>
                <a:gd name="T3" fmla="*/ 0 h 523"/>
                <a:gd name="T4" fmla="*/ 0 w 596"/>
                <a:gd name="T5" fmla="*/ 0 h 523"/>
                <a:gd name="T6" fmla="*/ 0 w 596"/>
                <a:gd name="T7" fmla="*/ 0 h 523"/>
                <a:gd name="T8" fmla="*/ 0 w 596"/>
                <a:gd name="T9" fmla="*/ 0 h 523"/>
                <a:gd name="T10" fmla="*/ 0 w 596"/>
                <a:gd name="T11" fmla="*/ 0 h 523"/>
                <a:gd name="T12" fmla="*/ 0 w 596"/>
                <a:gd name="T13" fmla="*/ 0 h 523"/>
                <a:gd name="T14" fmla="*/ 0 w 596"/>
                <a:gd name="T15" fmla="*/ 0 h 523"/>
                <a:gd name="T16" fmla="*/ 0 w 596"/>
                <a:gd name="T17" fmla="*/ 0 h 523"/>
                <a:gd name="T18" fmla="*/ 0 w 596"/>
                <a:gd name="T19" fmla="*/ 0 h 523"/>
                <a:gd name="T20" fmla="*/ 0 w 596"/>
                <a:gd name="T21" fmla="*/ 0 h 523"/>
                <a:gd name="T22" fmla="*/ 0 w 596"/>
                <a:gd name="T23" fmla="*/ 0 h 523"/>
                <a:gd name="T24" fmla="*/ 0 w 596"/>
                <a:gd name="T25" fmla="*/ 0 h 523"/>
                <a:gd name="T26" fmla="*/ 0 w 596"/>
                <a:gd name="T27" fmla="*/ 0 h 523"/>
                <a:gd name="T28" fmla="*/ 0 w 596"/>
                <a:gd name="T29" fmla="*/ 0 h 523"/>
                <a:gd name="T30" fmla="*/ 0 w 596"/>
                <a:gd name="T31" fmla="*/ 0 h 523"/>
                <a:gd name="T32" fmla="*/ 0 w 596"/>
                <a:gd name="T33" fmla="*/ 0 h 523"/>
                <a:gd name="T34" fmla="*/ 0 w 596"/>
                <a:gd name="T35" fmla="*/ 0 h 523"/>
                <a:gd name="T36" fmla="*/ 0 w 596"/>
                <a:gd name="T37" fmla="*/ 0 h 523"/>
                <a:gd name="T38" fmla="*/ 0 w 596"/>
                <a:gd name="T39" fmla="*/ 0 h 523"/>
                <a:gd name="T40" fmla="*/ 0 w 596"/>
                <a:gd name="T41" fmla="*/ 0 h 523"/>
                <a:gd name="T42" fmla="*/ 0 w 596"/>
                <a:gd name="T43" fmla="*/ 0 h 523"/>
                <a:gd name="T44" fmla="*/ 0 w 596"/>
                <a:gd name="T45" fmla="*/ 0 h 523"/>
                <a:gd name="T46" fmla="*/ 0 w 596"/>
                <a:gd name="T47" fmla="*/ 0 h 523"/>
                <a:gd name="T48" fmla="*/ 0 w 596"/>
                <a:gd name="T49" fmla="*/ 0 h 523"/>
                <a:gd name="T50" fmla="*/ 0 w 596"/>
                <a:gd name="T51" fmla="*/ 0 h 523"/>
                <a:gd name="T52" fmla="*/ 0 w 596"/>
                <a:gd name="T53" fmla="*/ 0 h 523"/>
                <a:gd name="T54" fmla="*/ 0 w 596"/>
                <a:gd name="T55" fmla="*/ 0 h 523"/>
                <a:gd name="T56" fmla="*/ 0 w 596"/>
                <a:gd name="T57" fmla="*/ 0 h 523"/>
                <a:gd name="T58" fmla="*/ 0 w 596"/>
                <a:gd name="T59" fmla="*/ 0 h 523"/>
                <a:gd name="T60" fmla="*/ 0 w 596"/>
                <a:gd name="T61" fmla="*/ 0 h 523"/>
                <a:gd name="T62" fmla="*/ 0 w 596"/>
                <a:gd name="T63" fmla="*/ 0 h 523"/>
                <a:gd name="T64" fmla="*/ 0 w 596"/>
                <a:gd name="T65" fmla="*/ 0 h 523"/>
                <a:gd name="T66" fmla="*/ 0 w 596"/>
                <a:gd name="T67" fmla="*/ 0 h 523"/>
                <a:gd name="T68" fmla="*/ 0 w 596"/>
                <a:gd name="T69" fmla="*/ 0 h 523"/>
                <a:gd name="T70" fmla="*/ 0 w 596"/>
                <a:gd name="T71" fmla="*/ 0 h 523"/>
                <a:gd name="T72" fmla="*/ 0 w 596"/>
                <a:gd name="T73" fmla="*/ 0 h 523"/>
                <a:gd name="T74" fmla="*/ 0 w 596"/>
                <a:gd name="T75" fmla="*/ 0 h 523"/>
                <a:gd name="T76" fmla="*/ 0 w 596"/>
                <a:gd name="T77" fmla="*/ 0 h 523"/>
                <a:gd name="T78" fmla="*/ 0 w 596"/>
                <a:gd name="T79" fmla="*/ 0 h 523"/>
                <a:gd name="T80" fmla="*/ 0 w 596"/>
                <a:gd name="T81" fmla="*/ 0 h 523"/>
                <a:gd name="T82" fmla="*/ 0 w 596"/>
                <a:gd name="T83" fmla="*/ 0 h 523"/>
                <a:gd name="T84" fmla="*/ 0 w 596"/>
                <a:gd name="T85" fmla="*/ 0 h 523"/>
                <a:gd name="T86" fmla="*/ 0 w 596"/>
                <a:gd name="T87" fmla="*/ 0 h 523"/>
                <a:gd name="T88" fmla="*/ 0 w 596"/>
                <a:gd name="T89" fmla="*/ 0 h 523"/>
                <a:gd name="T90" fmla="*/ 0 w 596"/>
                <a:gd name="T91" fmla="*/ 0 h 523"/>
                <a:gd name="T92" fmla="*/ 0 w 596"/>
                <a:gd name="T93" fmla="*/ 0 h 523"/>
                <a:gd name="T94" fmla="*/ 0 w 596"/>
                <a:gd name="T95" fmla="*/ 0 h 523"/>
                <a:gd name="T96" fmla="*/ 0 w 596"/>
                <a:gd name="T97" fmla="*/ 0 h 523"/>
                <a:gd name="T98" fmla="*/ 0 w 596"/>
                <a:gd name="T99" fmla="*/ 0 h 523"/>
                <a:gd name="T100" fmla="*/ 0 w 596"/>
                <a:gd name="T101" fmla="*/ 0 h 523"/>
                <a:gd name="T102" fmla="*/ 0 w 596"/>
                <a:gd name="T103" fmla="*/ 0 h 523"/>
                <a:gd name="T104" fmla="*/ 0 w 596"/>
                <a:gd name="T105" fmla="*/ 0 h 523"/>
                <a:gd name="T106" fmla="*/ 0 w 596"/>
                <a:gd name="T107" fmla="*/ 0 h 523"/>
                <a:gd name="T108" fmla="*/ 0 w 596"/>
                <a:gd name="T109" fmla="*/ 0 h 523"/>
                <a:gd name="T110" fmla="*/ 0 w 596"/>
                <a:gd name="T111" fmla="*/ 0 h 523"/>
                <a:gd name="T112" fmla="*/ 0 w 596"/>
                <a:gd name="T113" fmla="*/ 0 h 52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596"/>
                <a:gd name="T172" fmla="*/ 0 h 523"/>
                <a:gd name="T173" fmla="*/ 596 w 596"/>
                <a:gd name="T174" fmla="*/ 523 h 523"/>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596" h="523">
                  <a:moveTo>
                    <a:pt x="141" y="57"/>
                  </a:moveTo>
                  <a:lnTo>
                    <a:pt x="143" y="55"/>
                  </a:lnTo>
                  <a:lnTo>
                    <a:pt x="145" y="53"/>
                  </a:lnTo>
                  <a:lnTo>
                    <a:pt x="147" y="51"/>
                  </a:lnTo>
                  <a:lnTo>
                    <a:pt x="149" y="49"/>
                  </a:lnTo>
                  <a:lnTo>
                    <a:pt x="153" y="48"/>
                  </a:lnTo>
                  <a:lnTo>
                    <a:pt x="156" y="44"/>
                  </a:lnTo>
                  <a:lnTo>
                    <a:pt x="160" y="42"/>
                  </a:lnTo>
                  <a:lnTo>
                    <a:pt x="164" y="38"/>
                  </a:lnTo>
                  <a:lnTo>
                    <a:pt x="170" y="34"/>
                  </a:lnTo>
                  <a:lnTo>
                    <a:pt x="173" y="32"/>
                  </a:lnTo>
                  <a:lnTo>
                    <a:pt x="179" y="29"/>
                  </a:lnTo>
                  <a:lnTo>
                    <a:pt x="185" y="27"/>
                  </a:lnTo>
                  <a:lnTo>
                    <a:pt x="189" y="25"/>
                  </a:lnTo>
                  <a:lnTo>
                    <a:pt x="191" y="23"/>
                  </a:lnTo>
                  <a:lnTo>
                    <a:pt x="194" y="21"/>
                  </a:lnTo>
                  <a:lnTo>
                    <a:pt x="198" y="21"/>
                  </a:lnTo>
                  <a:lnTo>
                    <a:pt x="202" y="19"/>
                  </a:lnTo>
                  <a:lnTo>
                    <a:pt x="204" y="19"/>
                  </a:lnTo>
                  <a:lnTo>
                    <a:pt x="208" y="17"/>
                  </a:lnTo>
                  <a:lnTo>
                    <a:pt x="211" y="15"/>
                  </a:lnTo>
                  <a:lnTo>
                    <a:pt x="215" y="15"/>
                  </a:lnTo>
                  <a:lnTo>
                    <a:pt x="219" y="13"/>
                  </a:lnTo>
                  <a:lnTo>
                    <a:pt x="223" y="13"/>
                  </a:lnTo>
                  <a:lnTo>
                    <a:pt x="227" y="11"/>
                  </a:lnTo>
                  <a:lnTo>
                    <a:pt x="231" y="11"/>
                  </a:lnTo>
                  <a:lnTo>
                    <a:pt x="234" y="10"/>
                  </a:lnTo>
                  <a:lnTo>
                    <a:pt x="238" y="10"/>
                  </a:lnTo>
                  <a:lnTo>
                    <a:pt x="244" y="10"/>
                  </a:lnTo>
                  <a:lnTo>
                    <a:pt x="248" y="10"/>
                  </a:lnTo>
                  <a:lnTo>
                    <a:pt x="251" y="10"/>
                  </a:lnTo>
                  <a:lnTo>
                    <a:pt x="257" y="10"/>
                  </a:lnTo>
                  <a:lnTo>
                    <a:pt x="261" y="10"/>
                  </a:lnTo>
                  <a:lnTo>
                    <a:pt x="267" y="10"/>
                  </a:lnTo>
                  <a:lnTo>
                    <a:pt x="270" y="10"/>
                  </a:lnTo>
                  <a:lnTo>
                    <a:pt x="274" y="10"/>
                  </a:lnTo>
                  <a:lnTo>
                    <a:pt x="280" y="10"/>
                  </a:lnTo>
                  <a:lnTo>
                    <a:pt x="284" y="10"/>
                  </a:lnTo>
                  <a:lnTo>
                    <a:pt x="289" y="11"/>
                  </a:lnTo>
                  <a:lnTo>
                    <a:pt x="293" y="13"/>
                  </a:lnTo>
                  <a:lnTo>
                    <a:pt x="299" y="15"/>
                  </a:lnTo>
                  <a:lnTo>
                    <a:pt x="305" y="15"/>
                  </a:lnTo>
                  <a:lnTo>
                    <a:pt x="308" y="17"/>
                  </a:lnTo>
                  <a:lnTo>
                    <a:pt x="314" y="19"/>
                  </a:lnTo>
                  <a:lnTo>
                    <a:pt x="320" y="21"/>
                  </a:lnTo>
                  <a:lnTo>
                    <a:pt x="326" y="23"/>
                  </a:lnTo>
                  <a:lnTo>
                    <a:pt x="331" y="25"/>
                  </a:lnTo>
                  <a:lnTo>
                    <a:pt x="335" y="27"/>
                  </a:lnTo>
                  <a:lnTo>
                    <a:pt x="341" y="30"/>
                  </a:lnTo>
                  <a:lnTo>
                    <a:pt x="343" y="30"/>
                  </a:lnTo>
                  <a:lnTo>
                    <a:pt x="347" y="27"/>
                  </a:lnTo>
                  <a:lnTo>
                    <a:pt x="350" y="25"/>
                  </a:lnTo>
                  <a:lnTo>
                    <a:pt x="354" y="23"/>
                  </a:lnTo>
                  <a:lnTo>
                    <a:pt x="358" y="21"/>
                  </a:lnTo>
                  <a:lnTo>
                    <a:pt x="366" y="19"/>
                  </a:lnTo>
                  <a:lnTo>
                    <a:pt x="371" y="17"/>
                  </a:lnTo>
                  <a:lnTo>
                    <a:pt x="377" y="13"/>
                  </a:lnTo>
                  <a:lnTo>
                    <a:pt x="379" y="13"/>
                  </a:lnTo>
                  <a:lnTo>
                    <a:pt x="383" y="11"/>
                  </a:lnTo>
                  <a:lnTo>
                    <a:pt x="386" y="10"/>
                  </a:lnTo>
                  <a:lnTo>
                    <a:pt x="390" y="10"/>
                  </a:lnTo>
                  <a:lnTo>
                    <a:pt x="394" y="8"/>
                  </a:lnTo>
                  <a:lnTo>
                    <a:pt x="398" y="8"/>
                  </a:lnTo>
                  <a:lnTo>
                    <a:pt x="402" y="6"/>
                  </a:lnTo>
                  <a:lnTo>
                    <a:pt x="405" y="6"/>
                  </a:lnTo>
                  <a:lnTo>
                    <a:pt x="409" y="4"/>
                  </a:lnTo>
                  <a:lnTo>
                    <a:pt x="415" y="4"/>
                  </a:lnTo>
                  <a:lnTo>
                    <a:pt x="419" y="2"/>
                  </a:lnTo>
                  <a:lnTo>
                    <a:pt x="424" y="2"/>
                  </a:lnTo>
                  <a:lnTo>
                    <a:pt x="426" y="2"/>
                  </a:lnTo>
                  <a:lnTo>
                    <a:pt x="432" y="0"/>
                  </a:lnTo>
                  <a:lnTo>
                    <a:pt x="436" y="0"/>
                  </a:lnTo>
                  <a:lnTo>
                    <a:pt x="442" y="0"/>
                  </a:lnTo>
                  <a:lnTo>
                    <a:pt x="445" y="0"/>
                  </a:lnTo>
                  <a:lnTo>
                    <a:pt x="451" y="0"/>
                  </a:lnTo>
                  <a:lnTo>
                    <a:pt x="455" y="0"/>
                  </a:lnTo>
                  <a:lnTo>
                    <a:pt x="461" y="0"/>
                  </a:lnTo>
                  <a:lnTo>
                    <a:pt x="464" y="0"/>
                  </a:lnTo>
                  <a:lnTo>
                    <a:pt x="468" y="0"/>
                  </a:lnTo>
                  <a:lnTo>
                    <a:pt x="474" y="0"/>
                  </a:lnTo>
                  <a:lnTo>
                    <a:pt x="478" y="2"/>
                  </a:lnTo>
                  <a:lnTo>
                    <a:pt x="483" y="2"/>
                  </a:lnTo>
                  <a:lnTo>
                    <a:pt x="487" y="2"/>
                  </a:lnTo>
                  <a:lnTo>
                    <a:pt x="493" y="4"/>
                  </a:lnTo>
                  <a:lnTo>
                    <a:pt x="499" y="6"/>
                  </a:lnTo>
                  <a:lnTo>
                    <a:pt x="502" y="6"/>
                  </a:lnTo>
                  <a:lnTo>
                    <a:pt x="506" y="8"/>
                  </a:lnTo>
                  <a:lnTo>
                    <a:pt x="512" y="10"/>
                  </a:lnTo>
                  <a:lnTo>
                    <a:pt x="516" y="11"/>
                  </a:lnTo>
                  <a:lnTo>
                    <a:pt x="521" y="13"/>
                  </a:lnTo>
                  <a:lnTo>
                    <a:pt x="527" y="15"/>
                  </a:lnTo>
                  <a:lnTo>
                    <a:pt x="531" y="19"/>
                  </a:lnTo>
                  <a:lnTo>
                    <a:pt x="537" y="21"/>
                  </a:lnTo>
                  <a:lnTo>
                    <a:pt x="540" y="25"/>
                  </a:lnTo>
                  <a:lnTo>
                    <a:pt x="544" y="29"/>
                  </a:lnTo>
                  <a:lnTo>
                    <a:pt x="548" y="32"/>
                  </a:lnTo>
                  <a:lnTo>
                    <a:pt x="554" y="36"/>
                  </a:lnTo>
                  <a:lnTo>
                    <a:pt x="558" y="40"/>
                  </a:lnTo>
                  <a:lnTo>
                    <a:pt x="561" y="44"/>
                  </a:lnTo>
                  <a:lnTo>
                    <a:pt x="567" y="48"/>
                  </a:lnTo>
                  <a:lnTo>
                    <a:pt x="571" y="53"/>
                  </a:lnTo>
                  <a:lnTo>
                    <a:pt x="575" y="59"/>
                  </a:lnTo>
                  <a:lnTo>
                    <a:pt x="578" y="63"/>
                  </a:lnTo>
                  <a:lnTo>
                    <a:pt x="580" y="68"/>
                  </a:lnTo>
                  <a:lnTo>
                    <a:pt x="584" y="74"/>
                  </a:lnTo>
                  <a:lnTo>
                    <a:pt x="586" y="78"/>
                  </a:lnTo>
                  <a:lnTo>
                    <a:pt x="588" y="82"/>
                  </a:lnTo>
                  <a:lnTo>
                    <a:pt x="590" y="87"/>
                  </a:lnTo>
                  <a:lnTo>
                    <a:pt x="592" y="91"/>
                  </a:lnTo>
                  <a:lnTo>
                    <a:pt x="594" y="97"/>
                  </a:lnTo>
                  <a:lnTo>
                    <a:pt x="594" y="101"/>
                  </a:lnTo>
                  <a:lnTo>
                    <a:pt x="594" y="105"/>
                  </a:lnTo>
                  <a:lnTo>
                    <a:pt x="596" y="110"/>
                  </a:lnTo>
                  <a:lnTo>
                    <a:pt x="596" y="114"/>
                  </a:lnTo>
                  <a:lnTo>
                    <a:pt x="596" y="118"/>
                  </a:lnTo>
                  <a:lnTo>
                    <a:pt x="596" y="122"/>
                  </a:lnTo>
                  <a:lnTo>
                    <a:pt x="596" y="127"/>
                  </a:lnTo>
                  <a:lnTo>
                    <a:pt x="596" y="131"/>
                  </a:lnTo>
                  <a:lnTo>
                    <a:pt x="594" y="135"/>
                  </a:lnTo>
                  <a:lnTo>
                    <a:pt x="594" y="139"/>
                  </a:lnTo>
                  <a:lnTo>
                    <a:pt x="594" y="143"/>
                  </a:lnTo>
                  <a:lnTo>
                    <a:pt x="592" y="146"/>
                  </a:lnTo>
                  <a:lnTo>
                    <a:pt x="590" y="150"/>
                  </a:lnTo>
                  <a:lnTo>
                    <a:pt x="588" y="154"/>
                  </a:lnTo>
                  <a:lnTo>
                    <a:pt x="586" y="158"/>
                  </a:lnTo>
                  <a:lnTo>
                    <a:pt x="584" y="162"/>
                  </a:lnTo>
                  <a:lnTo>
                    <a:pt x="582" y="165"/>
                  </a:lnTo>
                  <a:lnTo>
                    <a:pt x="580" y="169"/>
                  </a:lnTo>
                  <a:lnTo>
                    <a:pt x="578" y="173"/>
                  </a:lnTo>
                  <a:lnTo>
                    <a:pt x="577" y="175"/>
                  </a:lnTo>
                  <a:lnTo>
                    <a:pt x="575" y="179"/>
                  </a:lnTo>
                  <a:lnTo>
                    <a:pt x="571" y="182"/>
                  </a:lnTo>
                  <a:lnTo>
                    <a:pt x="569" y="186"/>
                  </a:lnTo>
                  <a:lnTo>
                    <a:pt x="563" y="192"/>
                  </a:lnTo>
                  <a:lnTo>
                    <a:pt x="558" y="196"/>
                  </a:lnTo>
                  <a:lnTo>
                    <a:pt x="554" y="201"/>
                  </a:lnTo>
                  <a:lnTo>
                    <a:pt x="548" y="207"/>
                  </a:lnTo>
                  <a:lnTo>
                    <a:pt x="542" y="211"/>
                  </a:lnTo>
                  <a:lnTo>
                    <a:pt x="537" y="217"/>
                  </a:lnTo>
                  <a:lnTo>
                    <a:pt x="531" y="220"/>
                  </a:lnTo>
                  <a:lnTo>
                    <a:pt x="527" y="224"/>
                  </a:lnTo>
                  <a:lnTo>
                    <a:pt x="521" y="226"/>
                  </a:lnTo>
                  <a:lnTo>
                    <a:pt x="518" y="230"/>
                  </a:lnTo>
                  <a:lnTo>
                    <a:pt x="514" y="232"/>
                  </a:lnTo>
                  <a:lnTo>
                    <a:pt x="512" y="234"/>
                  </a:lnTo>
                  <a:lnTo>
                    <a:pt x="506" y="236"/>
                  </a:lnTo>
                  <a:lnTo>
                    <a:pt x="504" y="238"/>
                  </a:lnTo>
                  <a:lnTo>
                    <a:pt x="504" y="241"/>
                  </a:lnTo>
                  <a:lnTo>
                    <a:pt x="504" y="243"/>
                  </a:lnTo>
                  <a:lnTo>
                    <a:pt x="504" y="249"/>
                  </a:lnTo>
                  <a:lnTo>
                    <a:pt x="504" y="251"/>
                  </a:lnTo>
                  <a:lnTo>
                    <a:pt x="504" y="255"/>
                  </a:lnTo>
                  <a:lnTo>
                    <a:pt x="504" y="258"/>
                  </a:lnTo>
                  <a:lnTo>
                    <a:pt x="504" y="262"/>
                  </a:lnTo>
                  <a:lnTo>
                    <a:pt x="502" y="266"/>
                  </a:lnTo>
                  <a:lnTo>
                    <a:pt x="502" y="270"/>
                  </a:lnTo>
                  <a:lnTo>
                    <a:pt x="502" y="274"/>
                  </a:lnTo>
                  <a:lnTo>
                    <a:pt x="502" y="277"/>
                  </a:lnTo>
                  <a:lnTo>
                    <a:pt x="501" y="281"/>
                  </a:lnTo>
                  <a:lnTo>
                    <a:pt x="499" y="285"/>
                  </a:lnTo>
                  <a:lnTo>
                    <a:pt x="497" y="289"/>
                  </a:lnTo>
                  <a:lnTo>
                    <a:pt x="495" y="293"/>
                  </a:lnTo>
                  <a:lnTo>
                    <a:pt x="493" y="296"/>
                  </a:lnTo>
                  <a:lnTo>
                    <a:pt x="491" y="302"/>
                  </a:lnTo>
                  <a:lnTo>
                    <a:pt x="489" y="306"/>
                  </a:lnTo>
                  <a:lnTo>
                    <a:pt x="487" y="310"/>
                  </a:lnTo>
                  <a:lnTo>
                    <a:pt x="483" y="314"/>
                  </a:lnTo>
                  <a:lnTo>
                    <a:pt x="480" y="317"/>
                  </a:lnTo>
                  <a:lnTo>
                    <a:pt x="476" y="319"/>
                  </a:lnTo>
                  <a:lnTo>
                    <a:pt x="472" y="323"/>
                  </a:lnTo>
                  <a:lnTo>
                    <a:pt x="468" y="325"/>
                  </a:lnTo>
                  <a:lnTo>
                    <a:pt x="462" y="329"/>
                  </a:lnTo>
                  <a:lnTo>
                    <a:pt x="459" y="331"/>
                  </a:lnTo>
                  <a:lnTo>
                    <a:pt x="453" y="333"/>
                  </a:lnTo>
                  <a:lnTo>
                    <a:pt x="447" y="334"/>
                  </a:lnTo>
                  <a:lnTo>
                    <a:pt x="442" y="336"/>
                  </a:lnTo>
                  <a:lnTo>
                    <a:pt x="436" y="336"/>
                  </a:lnTo>
                  <a:lnTo>
                    <a:pt x="430" y="338"/>
                  </a:lnTo>
                  <a:lnTo>
                    <a:pt x="424" y="338"/>
                  </a:lnTo>
                  <a:lnTo>
                    <a:pt x="421" y="340"/>
                  </a:lnTo>
                  <a:lnTo>
                    <a:pt x="415" y="340"/>
                  </a:lnTo>
                  <a:lnTo>
                    <a:pt x="411" y="340"/>
                  </a:lnTo>
                  <a:lnTo>
                    <a:pt x="405" y="340"/>
                  </a:lnTo>
                  <a:lnTo>
                    <a:pt x="402" y="340"/>
                  </a:lnTo>
                  <a:lnTo>
                    <a:pt x="396" y="340"/>
                  </a:lnTo>
                  <a:lnTo>
                    <a:pt x="392" y="340"/>
                  </a:lnTo>
                  <a:lnTo>
                    <a:pt x="388" y="340"/>
                  </a:lnTo>
                  <a:lnTo>
                    <a:pt x="385" y="340"/>
                  </a:lnTo>
                  <a:lnTo>
                    <a:pt x="381" y="340"/>
                  </a:lnTo>
                  <a:lnTo>
                    <a:pt x="377" y="340"/>
                  </a:lnTo>
                  <a:lnTo>
                    <a:pt x="373" y="338"/>
                  </a:lnTo>
                  <a:lnTo>
                    <a:pt x="369" y="338"/>
                  </a:lnTo>
                  <a:lnTo>
                    <a:pt x="367" y="336"/>
                  </a:lnTo>
                  <a:lnTo>
                    <a:pt x="364" y="336"/>
                  </a:lnTo>
                  <a:lnTo>
                    <a:pt x="358" y="334"/>
                  </a:lnTo>
                  <a:lnTo>
                    <a:pt x="354" y="334"/>
                  </a:lnTo>
                  <a:lnTo>
                    <a:pt x="350" y="333"/>
                  </a:lnTo>
                  <a:lnTo>
                    <a:pt x="348" y="333"/>
                  </a:lnTo>
                  <a:lnTo>
                    <a:pt x="347" y="331"/>
                  </a:lnTo>
                  <a:lnTo>
                    <a:pt x="347" y="333"/>
                  </a:lnTo>
                  <a:lnTo>
                    <a:pt x="347" y="338"/>
                  </a:lnTo>
                  <a:lnTo>
                    <a:pt x="347" y="342"/>
                  </a:lnTo>
                  <a:lnTo>
                    <a:pt x="347" y="346"/>
                  </a:lnTo>
                  <a:lnTo>
                    <a:pt x="347" y="352"/>
                  </a:lnTo>
                  <a:lnTo>
                    <a:pt x="347" y="357"/>
                  </a:lnTo>
                  <a:lnTo>
                    <a:pt x="345" y="361"/>
                  </a:lnTo>
                  <a:lnTo>
                    <a:pt x="345" y="367"/>
                  </a:lnTo>
                  <a:lnTo>
                    <a:pt x="343" y="372"/>
                  </a:lnTo>
                  <a:lnTo>
                    <a:pt x="341" y="378"/>
                  </a:lnTo>
                  <a:lnTo>
                    <a:pt x="335" y="384"/>
                  </a:lnTo>
                  <a:lnTo>
                    <a:pt x="331" y="388"/>
                  </a:lnTo>
                  <a:lnTo>
                    <a:pt x="327" y="393"/>
                  </a:lnTo>
                  <a:lnTo>
                    <a:pt x="322" y="399"/>
                  </a:lnTo>
                  <a:lnTo>
                    <a:pt x="320" y="399"/>
                  </a:lnTo>
                  <a:lnTo>
                    <a:pt x="316" y="401"/>
                  </a:lnTo>
                  <a:lnTo>
                    <a:pt x="312" y="403"/>
                  </a:lnTo>
                  <a:lnTo>
                    <a:pt x="308" y="405"/>
                  </a:lnTo>
                  <a:lnTo>
                    <a:pt x="303" y="409"/>
                  </a:lnTo>
                  <a:lnTo>
                    <a:pt x="297" y="410"/>
                  </a:lnTo>
                  <a:lnTo>
                    <a:pt x="291" y="412"/>
                  </a:lnTo>
                  <a:lnTo>
                    <a:pt x="286" y="414"/>
                  </a:lnTo>
                  <a:lnTo>
                    <a:pt x="280" y="414"/>
                  </a:lnTo>
                  <a:lnTo>
                    <a:pt x="274" y="416"/>
                  </a:lnTo>
                  <a:lnTo>
                    <a:pt x="269" y="416"/>
                  </a:lnTo>
                  <a:lnTo>
                    <a:pt x="267" y="416"/>
                  </a:lnTo>
                  <a:lnTo>
                    <a:pt x="261" y="416"/>
                  </a:lnTo>
                  <a:lnTo>
                    <a:pt x="259" y="416"/>
                  </a:lnTo>
                  <a:lnTo>
                    <a:pt x="255" y="416"/>
                  </a:lnTo>
                  <a:lnTo>
                    <a:pt x="253" y="416"/>
                  </a:lnTo>
                  <a:lnTo>
                    <a:pt x="251" y="420"/>
                  </a:lnTo>
                  <a:lnTo>
                    <a:pt x="251" y="422"/>
                  </a:lnTo>
                  <a:lnTo>
                    <a:pt x="251" y="426"/>
                  </a:lnTo>
                  <a:lnTo>
                    <a:pt x="250" y="430"/>
                  </a:lnTo>
                  <a:lnTo>
                    <a:pt x="250" y="433"/>
                  </a:lnTo>
                  <a:lnTo>
                    <a:pt x="248" y="437"/>
                  </a:lnTo>
                  <a:lnTo>
                    <a:pt x="246" y="441"/>
                  </a:lnTo>
                  <a:lnTo>
                    <a:pt x="244" y="447"/>
                  </a:lnTo>
                  <a:lnTo>
                    <a:pt x="242" y="452"/>
                  </a:lnTo>
                  <a:lnTo>
                    <a:pt x="240" y="456"/>
                  </a:lnTo>
                  <a:lnTo>
                    <a:pt x="238" y="462"/>
                  </a:lnTo>
                  <a:lnTo>
                    <a:pt x="234" y="468"/>
                  </a:lnTo>
                  <a:lnTo>
                    <a:pt x="231" y="473"/>
                  </a:lnTo>
                  <a:lnTo>
                    <a:pt x="227" y="477"/>
                  </a:lnTo>
                  <a:lnTo>
                    <a:pt x="223" y="483"/>
                  </a:lnTo>
                  <a:lnTo>
                    <a:pt x="217" y="487"/>
                  </a:lnTo>
                  <a:lnTo>
                    <a:pt x="213" y="492"/>
                  </a:lnTo>
                  <a:lnTo>
                    <a:pt x="208" y="496"/>
                  </a:lnTo>
                  <a:lnTo>
                    <a:pt x="200" y="502"/>
                  </a:lnTo>
                  <a:lnTo>
                    <a:pt x="198" y="504"/>
                  </a:lnTo>
                  <a:lnTo>
                    <a:pt x="194" y="506"/>
                  </a:lnTo>
                  <a:lnTo>
                    <a:pt x="191" y="507"/>
                  </a:lnTo>
                  <a:lnTo>
                    <a:pt x="189" y="509"/>
                  </a:lnTo>
                  <a:lnTo>
                    <a:pt x="183" y="511"/>
                  </a:lnTo>
                  <a:lnTo>
                    <a:pt x="179" y="513"/>
                  </a:lnTo>
                  <a:lnTo>
                    <a:pt x="175" y="513"/>
                  </a:lnTo>
                  <a:lnTo>
                    <a:pt x="172" y="515"/>
                  </a:lnTo>
                  <a:lnTo>
                    <a:pt x="166" y="517"/>
                  </a:lnTo>
                  <a:lnTo>
                    <a:pt x="162" y="519"/>
                  </a:lnTo>
                  <a:lnTo>
                    <a:pt x="158" y="519"/>
                  </a:lnTo>
                  <a:lnTo>
                    <a:pt x="153" y="521"/>
                  </a:lnTo>
                  <a:lnTo>
                    <a:pt x="147" y="521"/>
                  </a:lnTo>
                  <a:lnTo>
                    <a:pt x="143" y="521"/>
                  </a:lnTo>
                  <a:lnTo>
                    <a:pt x="137" y="521"/>
                  </a:lnTo>
                  <a:lnTo>
                    <a:pt x="134" y="523"/>
                  </a:lnTo>
                  <a:lnTo>
                    <a:pt x="126" y="523"/>
                  </a:lnTo>
                  <a:lnTo>
                    <a:pt x="120" y="523"/>
                  </a:lnTo>
                  <a:lnTo>
                    <a:pt x="115" y="523"/>
                  </a:lnTo>
                  <a:lnTo>
                    <a:pt x="109" y="523"/>
                  </a:lnTo>
                  <a:lnTo>
                    <a:pt x="103" y="521"/>
                  </a:lnTo>
                  <a:lnTo>
                    <a:pt x="97" y="521"/>
                  </a:lnTo>
                  <a:lnTo>
                    <a:pt x="92" y="521"/>
                  </a:lnTo>
                  <a:lnTo>
                    <a:pt x="86" y="519"/>
                  </a:lnTo>
                  <a:lnTo>
                    <a:pt x="80" y="517"/>
                  </a:lnTo>
                  <a:lnTo>
                    <a:pt x="76" y="515"/>
                  </a:lnTo>
                  <a:lnTo>
                    <a:pt x="71" y="513"/>
                  </a:lnTo>
                  <a:lnTo>
                    <a:pt x="67" y="511"/>
                  </a:lnTo>
                  <a:lnTo>
                    <a:pt x="63" y="509"/>
                  </a:lnTo>
                  <a:lnTo>
                    <a:pt x="59" y="507"/>
                  </a:lnTo>
                  <a:lnTo>
                    <a:pt x="56" y="506"/>
                  </a:lnTo>
                  <a:lnTo>
                    <a:pt x="52" y="502"/>
                  </a:lnTo>
                  <a:lnTo>
                    <a:pt x="48" y="500"/>
                  </a:lnTo>
                  <a:lnTo>
                    <a:pt x="44" y="496"/>
                  </a:lnTo>
                  <a:lnTo>
                    <a:pt x="42" y="494"/>
                  </a:lnTo>
                  <a:lnTo>
                    <a:pt x="40" y="490"/>
                  </a:lnTo>
                  <a:lnTo>
                    <a:pt x="37" y="487"/>
                  </a:lnTo>
                  <a:lnTo>
                    <a:pt x="35" y="483"/>
                  </a:lnTo>
                  <a:lnTo>
                    <a:pt x="31" y="479"/>
                  </a:lnTo>
                  <a:lnTo>
                    <a:pt x="29" y="477"/>
                  </a:lnTo>
                  <a:lnTo>
                    <a:pt x="27" y="473"/>
                  </a:lnTo>
                  <a:lnTo>
                    <a:pt x="25" y="469"/>
                  </a:lnTo>
                  <a:lnTo>
                    <a:pt x="23" y="466"/>
                  </a:lnTo>
                  <a:lnTo>
                    <a:pt x="23" y="462"/>
                  </a:lnTo>
                  <a:lnTo>
                    <a:pt x="21" y="458"/>
                  </a:lnTo>
                  <a:lnTo>
                    <a:pt x="19" y="454"/>
                  </a:lnTo>
                  <a:lnTo>
                    <a:pt x="18" y="450"/>
                  </a:lnTo>
                  <a:lnTo>
                    <a:pt x="18" y="447"/>
                  </a:lnTo>
                  <a:lnTo>
                    <a:pt x="16" y="443"/>
                  </a:lnTo>
                  <a:lnTo>
                    <a:pt x="16" y="437"/>
                  </a:lnTo>
                  <a:lnTo>
                    <a:pt x="16" y="435"/>
                  </a:lnTo>
                  <a:lnTo>
                    <a:pt x="16" y="431"/>
                  </a:lnTo>
                  <a:lnTo>
                    <a:pt x="14" y="426"/>
                  </a:lnTo>
                  <a:lnTo>
                    <a:pt x="14" y="422"/>
                  </a:lnTo>
                  <a:lnTo>
                    <a:pt x="14" y="418"/>
                  </a:lnTo>
                  <a:lnTo>
                    <a:pt x="14" y="414"/>
                  </a:lnTo>
                  <a:lnTo>
                    <a:pt x="14" y="410"/>
                  </a:lnTo>
                  <a:lnTo>
                    <a:pt x="14" y="407"/>
                  </a:lnTo>
                  <a:lnTo>
                    <a:pt x="14" y="403"/>
                  </a:lnTo>
                  <a:lnTo>
                    <a:pt x="14" y="399"/>
                  </a:lnTo>
                  <a:lnTo>
                    <a:pt x="14" y="395"/>
                  </a:lnTo>
                  <a:lnTo>
                    <a:pt x="14" y="391"/>
                  </a:lnTo>
                  <a:lnTo>
                    <a:pt x="14" y="388"/>
                  </a:lnTo>
                  <a:lnTo>
                    <a:pt x="14" y="384"/>
                  </a:lnTo>
                  <a:lnTo>
                    <a:pt x="16" y="378"/>
                  </a:lnTo>
                  <a:lnTo>
                    <a:pt x="16" y="372"/>
                  </a:lnTo>
                  <a:lnTo>
                    <a:pt x="16" y="367"/>
                  </a:lnTo>
                  <a:lnTo>
                    <a:pt x="18" y="361"/>
                  </a:lnTo>
                  <a:lnTo>
                    <a:pt x="18" y="357"/>
                  </a:lnTo>
                  <a:lnTo>
                    <a:pt x="19" y="353"/>
                  </a:lnTo>
                  <a:lnTo>
                    <a:pt x="19" y="348"/>
                  </a:lnTo>
                  <a:lnTo>
                    <a:pt x="21" y="346"/>
                  </a:lnTo>
                  <a:lnTo>
                    <a:pt x="19" y="344"/>
                  </a:lnTo>
                  <a:lnTo>
                    <a:pt x="18" y="342"/>
                  </a:lnTo>
                  <a:lnTo>
                    <a:pt x="18" y="338"/>
                  </a:lnTo>
                  <a:lnTo>
                    <a:pt x="16" y="336"/>
                  </a:lnTo>
                  <a:lnTo>
                    <a:pt x="16" y="333"/>
                  </a:lnTo>
                  <a:lnTo>
                    <a:pt x="16" y="331"/>
                  </a:lnTo>
                  <a:lnTo>
                    <a:pt x="14" y="325"/>
                  </a:lnTo>
                  <a:lnTo>
                    <a:pt x="12" y="321"/>
                  </a:lnTo>
                  <a:lnTo>
                    <a:pt x="10" y="315"/>
                  </a:lnTo>
                  <a:lnTo>
                    <a:pt x="10" y="312"/>
                  </a:lnTo>
                  <a:lnTo>
                    <a:pt x="8" y="306"/>
                  </a:lnTo>
                  <a:lnTo>
                    <a:pt x="6" y="300"/>
                  </a:lnTo>
                  <a:lnTo>
                    <a:pt x="6" y="295"/>
                  </a:lnTo>
                  <a:lnTo>
                    <a:pt x="4" y="291"/>
                  </a:lnTo>
                  <a:lnTo>
                    <a:pt x="2" y="285"/>
                  </a:lnTo>
                  <a:lnTo>
                    <a:pt x="2" y="277"/>
                  </a:lnTo>
                  <a:lnTo>
                    <a:pt x="2" y="272"/>
                  </a:lnTo>
                  <a:lnTo>
                    <a:pt x="2" y="266"/>
                  </a:lnTo>
                  <a:lnTo>
                    <a:pt x="0" y="260"/>
                  </a:lnTo>
                  <a:lnTo>
                    <a:pt x="0" y="255"/>
                  </a:lnTo>
                  <a:lnTo>
                    <a:pt x="0" y="249"/>
                  </a:lnTo>
                  <a:lnTo>
                    <a:pt x="0" y="243"/>
                  </a:lnTo>
                  <a:lnTo>
                    <a:pt x="0" y="236"/>
                  </a:lnTo>
                  <a:lnTo>
                    <a:pt x="2" y="230"/>
                  </a:lnTo>
                  <a:lnTo>
                    <a:pt x="2" y="224"/>
                  </a:lnTo>
                  <a:lnTo>
                    <a:pt x="4" y="220"/>
                  </a:lnTo>
                  <a:lnTo>
                    <a:pt x="6" y="215"/>
                  </a:lnTo>
                  <a:lnTo>
                    <a:pt x="10" y="209"/>
                  </a:lnTo>
                  <a:lnTo>
                    <a:pt x="12" y="205"/>
                  </a:lnTo>
                  <a:lnTo>
                    <a:pt x="16" y="201"/>
                  </a:lnTo>
                  <a:lnTo>
                    <a:pt x="18" y="196"/>
                  </a:lnTo>
                  <a:lnTo>
                    <a:pt x="21" y="192"/>
                  </a:lnTo>
                  <a:lnTo>
                    <a:pt x="25" y="188"/>
                  </a:lnTo>
                  <a:lnTo>
                    <a:pt x="29" y="184"/>
                  </a:lnTo>
                  <a:lnTo>
                    <a:pt x="33" y="181"/>
                  </a:lnTo>
                  <a:lnTo>
                    <a:pt x="37" y="179"/>
                  </a:lnTo>
                  <a:lnTo>
                    <a:pt x="40" y="175"/>
                  </a:lnTo>
                  <a:lnTo>
                    <a:pt x="42" y="173"/>
                  </a:lnTo>
                  <a:lnTo>
                    <a:pt x="46" y="169"/>
                  </a:lnTo>
                  <a:lnTo>
                    <a:pt x="50" y="167"/>
                  </a:lnTo>
                  <a:lnTo>
                    <a:pt x="54" y="165"/>
                  </a:lnTo>
                  <a:lnTo>
                    <a:pt x="57" y="163"/>
                  </a:lnTo>
                  <a:lnTo>
                    <a:pt x="59" y="162"/>
                  </a:lnTo>
                  <a:lnTo>
                    <a:pt x="63" y="160"/>
                  </a:lnTo>
                  <a:lnTo>
                    <a:pt x="67" y="158"/>
                  </a:lnTo>
                  <a:lnTo>
                    <a:pt x="71" y="158"/>
                  </a:lnTo>
                  <a:lnTo>
                    <a:pt x="76" y="154"/>
                  </a:lnTo>
                  <a:lnTo>
                    <a:pt x="82" y="152"/>
                  </a:lnTo>
                  <a:lnTo>
                    <a:pt x="88" y="150"/>
                  </a:lnTo>
                  <a:lnTo>
                    <a:pt x="92" y="150"/>
                  </a:lnTo>
                  <a:lnTo>
                    <a:pt x="95" y="148"/>
                  </a:lnTo>
                  <a:lnTo>
                    <a:pt x="97" y="148"/>
                  </a:lnTo>
                  <a:lnTo>
                    <a:pt x="99" y="148"/>
                  </a:lnTo>
                  <a:lnTo>
                    <a:pt x="101" y="148"/>
                  </a:lnTo>
                  <a:lnTo>
                    <a:pt x="101" y="146"/>
                  </a:lnTo>
                  <a:lnTo>
                    <a:pt x="101" y="143"/>
                  </a:lnTo>
                  <a:lnTo>
                    <a:pt x="103" y="139"/>
                  </a:lnTo>
                  <a:lnTo>
                    <a:pt x="103" y="133"/>
                  </a:lnTo>
                  <a:lnTo>
                    <a:pt x="105" y="127"/>
                  </a:lnTo>
                  <a:lnTo>
                    <a:pt x="107" y="124"/>
                  </a:lnTo>
                  <a:lnTo>
                    <a:pt x="107" y="120"/>
                  </a:lnTo>
                  <a:lnTo>
                    <a:pt x="109" y="116"/>
                  </a:lnTo>
                  <a:lnTo>
                    <a:pt x="111" y="114"/>
                  </a:lnTo>
                  <a:lnTo>
                    <a:pt x="111" y="110"/>
                  </a:lnTo>
                  <a:lnTo>
                    <a:pt x="113" y="106"/>
                  </a:lnTo>
                  <a:lnTo>
                    <a:pt x="115" y="103"/>
                  </a:lnTo>
                  <a:lnTo>
                    <a:pt x="116" y="99"/>
                  </a:lnTo>
                  <a:lnTo>
                    <a:pt x="116" y="95"/>
                  </a:lnTo>
                  <a:lnTo>
                    <a:pt x="118" y="91"/>
                  </a:lnTo>
                  <a:lnTo>
                    <a:pt x="120" y="87"/>
                  </a:lnTo>
                  <a:lnTo>
                    <a:pt x="122" y="84"/>
                  </a:lnTo>
                  <a:lnTo>
                    <a:pt x="124" y="80"/>
                  </a:lnTo>
                  <a:lnTo>
                    <a:pt x="126" y="76"/>
                  </a:lnTo>
                  <a:lnTo>
                    <a:pt x="128" y="72"/>
                  </a:lnTo>
                  <a:lnTo>
                    <a:pt x="132" y="68"/>
                  </a:lnTo>
                  <a:lnTo>
                    <a:pt x="134" y="65"/>
                  </a:lnTo>
                  <a:lnTo>
                    <a:pt x="135" y="63"/>
                  </a:lnTo>
                  <a:lnTo>
                    <a:pt x="139" y="59"/>
                  </a:lnTo>
                  <a:lnTo>
                    <a:pt x="141" y="57"/>
                  </a:lnTo>
                  <a:close/>
                </a:path>
              </a:pathLst>
            </a:custGeom>
            <a:solidFill>
              <a:srgbClr val="FFFF00"/>
            </a:solidFill>
            <a:ln w="9525">
              <a:noFill/>
              <a:round/>
              <a:headEnd/>
              <a:tailEnd/>
            </a:ln>
          </p:spPr>
          <p:txBody>
            <a:bodyPr/>
            <a:lstStyle/>
            <a:p>
              <a:endParaRPr lang="en-US"/>
            </a:p>
          </p:txBody>
        </p:sp>
        <p:sp>
          <p:nvSpPr>
            <p:cNvPr id="24613" name="Freeform 140"/>
            <p:cNvSpPr>
              <a:spLocks/>
            </p:cNvSpPr>
            <p:nvPr/>
          </p:nvSpPr>
          <p:spPr bwMode="auto">
            <a:xfrm>
              <a:off x="4021" y="3142"/>
              <a:ext cx="85" cy="57"/>
            </a:xfrm>
            <a:custGeom>
              <a:avLst/>
              <a:gdLst>
                <a:gd name="T0" fmla="*/ 0 w 205"/>
                <a:gd name="T1" fmla="*/ 0 h 138"/>
                <a:gd name="T2" fmla="*/ 0 w 205"/>
                <a:gd name="T3" fmla="*/ 0 h 138"/>
                <a:gd name="T4" fmla="*/ 0 w 205"/>
                <a:gd name="T5" fmla="*/ 0 h 138"/>
                <a:gd name="T6" fmla="*/ 0 w 205"/>
                <a:gd name="T7" fmla="*/ 0 h 138"/>
                <a:gd name="T8" fmla="*/ 0 w 205"/>
                <a:gd name="T9" fmla="*/ 0 h 138"/>
                <a:gd name="T10" fmla="*/ 0 w 205"/>
                <a:gd name="T11" fmla="*/ 0 h 138"/>
                <a:gd name="T12" fmla="*/ 0 w 205"/>
                <a:gd name="T13" fmla="*/ 0 h 138"/>
                <a:gd name="T14" fmla="*/ 0 w 205"/>
                <a:gd name="T15" fmla="*/ 0 h 138"/>
                <a:gd name="T16" fmla="*/ 0 w 205"/>
                <a:gd name="T17" fmla="*/ 0 h 138"/>
                <a:gd name="T18" fmla="*/ 0 w 205"/>
                <a:gd name="T19" fmla="*/ 0 h 138"/>
                <a:gd name="T20" fmla="*/ 0 w 205"/>
                <a:gd name="T21" fmla="*/ 0 h 138"/>
                <a:gd name="T22" fmla="*/ 0 w 205"/>
                <a:gd name="T23" fmla="*/ 0 h 138"/>
                <a:gd name="T24" fmla="*/ 0 w 205"/>
                <a:gd name="T25" fmla="*/ 0 h 138"/>
                <a:gd name="T26" fmla="*/ 0 w 205"/>
                <a:gd name="T27" fmla="*/ 0 h 138"/>
                <a:gd name="T28" fmla="*/ 0 w 205"/>
                <a:gd name="T29" fmla="*/ 0 h 138"/>
                <a:gd name="T30" fmla="*/ 0 w 205"/>
                <a:gd name="T31" fmla="*/ 0 h 138"/>
                <a:gd name="T32" fmla="*/ 0 w 205"/>
                <a:gd name="T33" fmla="*/ 0 h 138"/>
                <a:gd name="T34" fmla="*/ 0 w 205"/>
                <a:gd name="T35" fmla="*/ 0 h 138"/>
                <a:gd name="T36" fmla="*/ 0 w 205"/>
                <a:gd name="T37" fmla="*/ 0 h 138"/>
                <a:gd name="T38" fmla="*/ 0 w 205"/>
                <a:gd name="T39" fmla="*/ 0 h 138"/>
                <a:gd name="T40" fmla="*/ 0 w 205"/>
                <a:gd name="T41" fmla="*/ 0 h 138"/>
                <a:gd name="T42" fmla="*/ 0 w 205"/>
                <a:gd name="T43" fmla="*/ 0 h 138"/>
                <a:gd name="T44" fmla="*/ 0 w 205"/>
                <a:gd name="T45" fmla="*/ 0 h 138"/>
                <a:gd name="T46" fmla="*/ 0 w 205"/>
                <a:gd name="T47" fmla="*/ 0 h 138"/>
                <a:gd name="T48" fmla="*/ 0 w 205"/>
                <a:gd name="T49" fmla="*/ 0 h 138"/>
                <a:gd name="T50" fmla="*/ 0 w 205"/>
                <a:gd name="T51" fmla="*/ 0 h 138"/>
                <a:gd name="T52" fmla="*/ 0 w 205"/>
                <a:gd name="T53" fmla="*/ 0 h 138"/>
                <a:gd name="T54" fmla="*/ 0 w 205"/>
                <a:gd name="T55" fmla="*/ 0 h 138"/>
                <a:gd name="T56" fmla="*/ 0 w 205"/>
                <a:gd name="T57" fmla="*/ 0 h 138"/>
                <a:gd name="T58" fmla="*/ 0 w 205"/>
                <a:gd name="T59" fmla="*/ 0 h 138"/>
                <a:gd name="T60" fmla="*/ 0 w 205"/>
                <a:gd name="T61" fmla="*/ 0 h 138"/>
                <a:gd name="T62" fmla="*/ 0 w 205"/>
                <a:gd name="T63" fmla="*/ 0 h 138"/>
                <a:gd name="T64" fmla="*/ 0 w 205"/>
                <a:gd name="T65" fmla="*/ 0 h 138"/>
                <a:gd name="T66" fmla="*/ 0 w 205"/>
                <a:gd name="T67" fmla="*/ 0 h 138"/>
                <a:gd name="T68" fmla="*/ 0 w 205"/>
                <a:gd name="T69" fmla="*/ 0 h 138"/>
                <a:gd name="T70" fmla="*/ 0 w 205"/>
                <a:gd name="T71" fmla="*/ 0 h 138"/>
                <a:gd name="T72" fmla="*/ 0 w 205"/>
                <a:gd name="T73" fmla="*/ 0 h 138"/>
                <a:gd name="T74" fmla="*/ 0 w 205"/>
                <a:gd name="T75" fmla="*/ 0 h 138"/>
                <a:gd name="T76" fmla="*/ 0 w 205"/>
                <a:gd name="T77" fmla="*/ 0 h 138"/>
                <a:gd name="T78" fmla="*/ 0 w 205"/>
                <a:gd name="T79" fmla="*/ 0 h 138"/>
                <a:gd name="T80" fmla="*/ 0 w 205"/>
                <a:gd name="T81" fmla="*/ 0 h 138"/>
                <a:gd name="T82" fmla="*/ 0 w 205"/>
                <a:gd name="T83" fmla="*/ 0 h 138"/>
                <a:gd name="T84" fmla="*/ 0 w 205"/>
                <a:gd name="T85" fmla="*/ 0 h 138"/>
                <a:gd name="T86" fmla="*/ 0 w 205"/>
                <a:gd name="T87" fmla="*/ 0 h 138"/>
                <a:gd name="T88" fmla="*/ 0 w 205"/>
                <a:gd name="T89" fmla="*/ 0 h 138"/>
                <a:gd name="T90" fmla="*/ 0 w 205"/>
                <a:gd name="T91" fmla="*/ 0 h 138"/>
                <a:gd name="T92" fmla="*/ 0 w 205"/>
                <a:gd name="T93" fmla="*/ 0 h 138"/>
                <a:gd name="T94" fmla="*/ 0 w 205"/>
                <a:gd name="T95" fmla="*/ 0 h 138"/>
                <a:gd name="T96" fmla="*/ 0 w 205"/>
                <a:gd name="T97" fmla="*/ 0 h 13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05"/>
                <a:gd name="T148" fmla="*/ 0 h 138"/>
                <a:gd name="T149" fmla="*/ 205 w 205"/>
                <a:gd name="T150" fmla="*/ 138 h 13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05" h="138">
                  <a:moveTo>
                    <a:pt x="13" y="81"/>
                  </a:moveTo>
                  <a:lnTo>
                    <a:pt x="19" y="78"/>
                  </a:lnTo>
                  <a:lnTo>
                    <a:pt x="25" y="74"/>
                  </a:lnTo>
                  <a:lnTo>
                    <a:pt x="28" y="72"/>
                  </a:lnTo>
                  <a:lnTo>
                    <a:pt x="34" y="70"/>
                  </a:lnTo>
                  <a:lnTo>
                    <a:pt x="38" y="66"/>
                  </a:lnTo>
                  <a:lnTo>
                    <a:pt x="44" y="64"/>
                  </a:lnTo>
                  <a:lnTo>
                    <a:pt x="49" y="62"/>
                  </a:lnTo>
                  <a:lnTo>
                    <a:pt x="53" y="61"/>
                  </a:lnTo>
                  <a:lnTo>
                    <a:pt x="57" y="57"/>
                  </a:lnTo>
                  <a:lnTo>
                    <a:pt x="61" y="55"/>
                  </a:lnTo>
                  <a:lnTo>
                    <a:pt x="65" y="53"/>
                  </a:lnTo>
                  <a:lnTo>
                    <a:pt x="70" y="51"/>
                  </a:lnTo>
                  <a:lnTo>
                    <a:pt x="74" y="49"/>
                  </a:lnTo>
                  <a:lnTo>
                    <a:pt x="78" y="47"/>
                  </a:lnTo>
                  <a:lnTo>
                    <a:pt x="82" y="45"/>
                  </a:lnTo>
                  <a:lnTo>
                    <a:pt x="87" y="43"/>
                  </a:lnTo>
                  <a:lnTo>
                    <a:pt x="91" y="42"/>
                  </a:lnTo>
                  <a:lnTo>
                    <a:pt x="95" y="38"/>
                  </a:lnTo>
                  <a:lnTo>
                    <a:pt x="99" y="36"/>
                  </a:lnTo>
                  <a:lnTo>
                    <a:pt x="103" y="34"/>
                  </a:lnTo>
                  <a:lnTo>
                    <a:pt x="106" y="32"/>
                  </a:lnTo>
                  <a:lnTo>
                    <a:pt x="110" y="30"/>
                  </a:lnTo>
                  <a:lnTo>
                    <a:pt x="114" y="28"/>
                  </a:lnTo>
                  <a:lnTo>
                    <a:pt x="120" y="26"/>
                  </a:lnTo>
                  <a:lnTo>
                    <a:pt x="123" y="23"/>
                  </a:lnTo>
                  <a:lnTo>
                    <a:pt x="127" y="21"/>
                  </a:lnTo>
                  <a:lnTo>
                    <a:pt x="133" y="17"/>
                  </a:lnTo>
                  <a:lnTo>
                    <a:pt x="139" y="15"/>
                  </a:lnTo>
                  <a:lnTo>
                    <a:pt x="142" y="13"/>
                  </a:lnTo>
                  <a:lnTo>
                    <a:pt x="146" y="9"/>
                  </a:lnTo>
                  <a:lnTo>
                    <a:pt x="152" y="7"/>
                  </a:lnTo>
                  <a:lnTo>
                    <a:pt x="158" y="4"/>
                  </a:lnTo>
                  <a:lnTo>
                    <a:pt x="163" y="2"/>
                  </a:lnTo>
                  <a:lnTo>
                    <a:pt x="167" y="0"/>
                  </a:lnTo>
                  <a:lnTo>
                    <a:pt x="173" y="0"/>
                  </a:lnTo>
                  <a:lnTo>
                    <a:pt x="179" y="4"/>
                  </a:lnTo>
                  <a:lnTo>
                    <a:pt x="184" y="4"/>
                  </a:lnTo>
                  <a:lnTo>
                    <a:pt x="188" y="7"/>
                  </a:lnTo>
                  <a:lnTo>
                    <a:pt x="192" y="13"/>
                  </a:lnTo>
                  <a:lnTo>
                    <a:pt x="198" y="17"/>
                  </a:lnTo>
                  <a:lnTo>
                    <a:pt x="200" y="23"/>
                  </a:lnTo>
                  <a:lnTo>
                    <a:pt x="203" y="28"/>
                  </a:lnTo>
                  <a:lnTo>
                    <a:pt x="203" y="34"/>
                  </a:lnTo>
                  <a:lnTo>
                    <a:pt x="205" y="40"/>
                  </a:lnTo>
                  <a:lnTo>
                    <a:pt x="203" y="43"/>
                  </a:lnTo>
                  <a:lnTo>
                    <a:pt x="201" y="49"/>
                  </a:lnTo>
                  <a:lnTo>
                    <a:pt x="198" y="53"/>
                  </a:lnTo>
                  <a:lnTo>
                    <a:pt x="194" y="57"/>
                  </a:lnTo>
                  <a:lnTo>
                    <a:pt x="188" y="61"/>
                  </a:lnTo>
                  <a:lnTo>
                    <a:pt x="182" y="62"/>
                  </a:lnTo>
                  <a:lnTo>
                    <a:pt x="179" y="66"/>
                  </a:lnTo>
                  <a:lnTo>
                    <a:pt x="173" y="68"/>
                  </a:lnTo>
                  <a:lnTo>
                    <a:pt x="167" y="72"/>
                  </a:lnTo>
                  <a:lnTo>
                    <a:pt x="163" y="74"/>
                  </a:lnTo>
                  <a:lnTo>
                    <a:pt x="160" y="76"/>
                  </a:lnTo>
                  <a:lnTo>
                    <a:pt x="154" y="80"/>
                  </a:lnTo>
                  <a:lnTo>
                    <a:pt x="150" y="81"/>
                  </a:lnTo>
                  <a:lnTo>
                    <a:pt x="146" y="83"/>
                  </a:lnTo>
                  <a:lnTo>
                    <a:pt x="141" y="85"/>
                  </a:lnTo>
                  <a:lnTo>
                    <a:pt x="137" y="87"/>
                  </a:lnTo>
                  <a:lnTo>
                    <a:pt x="131" y="89"/>
                  </a:lnTo>
                  <a:lnTo>
                    <a:pt x="127" y="93"/>
                  </a:lnTo>
                  <a:lnTo>
                    <a:pt x="123" y="95"/>
                  </a:lnTo>
                  <a:lnTo>
                    <a:pt x="120" y="97"/>
                  </a:lnTo>
                  <a:lnTo>
                    <a:pt x="114" y="99"/>
                  </a:lnTo>
                  <a:lnTo>
                    <a:pt x="110" y="100"/>
                  </a:lnTo>
                  <a:lnTo>
                    <a:pt x="104" y="102"/>
                  </a:lnTo>
                  <a:lnTo>
                    <a:pt x="101" y="104"/>
                  </a:lnTo>
                  <a:lnTo>
                    <a:pt x="95" y="106"/>
                  </a:lnTo>
                  <a:lnTo>
                    <a:pt x="91" y="110"/>
                  </a:lnTo>
                  <a:lnTo>
                    <a:pt x="87" y="112"/>
                  </a:lnTo>
                  <a:lnTo>
                    <a:pt x="82" y="114"/>
                  </a:lnTo>
                  <a:lnTo>
                    <a:pt x="76" y="116"/>
                  </a:lnTo>
                  <a:lnTo>
                    <a:pt x="72" y="119"/>
                  </a:lnTo>
                  <a:lnTo>
                    <a:pt x="66" y="121"/>
                  </a:lnTo>
                  <a:lnTo>
                    <a:pt x="63" y="125"/>
                  </a:lnTo>
                  <a:lnTo>
                    <a:pt x="57" y="125"/>
                  </a:lnTo>
                  <a:lnTo>
                    <a:pt x="51" y="129"/>
                  </a:lnTo>
                  <a:lnTo>
                    <a:pt x="46" y="133"/>
                  </a:lnTo>
                  <a:lnTo>
                    <a:pt x="42" y="137"/>
                  </a:lnTo>
                  <a:lnTo>
                    <a:pt x="34" y="137"/>
                  </a:lnTo>
                  <a:lnTo>
                    <a:pt x="30" y="138"/>
                  </a:lnTo>
                  <a:lnTo>
                    <a:pt x="25" y="137"/>
                  </a:lnTo>
                  <a:lnTo>
                    <a:pt x="19" y="137"/>
                  </a:lnTo>
                  <a:lnTo>
                    <a:pt x="13" y="133"/>
                  </a:lnTo>
                  <a:lnTo>
                    <a:pt x="9" y="129"/>
                  </a:lnTo>
                  <a:lnTo>
                    <a:pt x="7" y="125"/>
                  </a:lnTo>
                  <a:lnTo>
                    <a:pt x="4" y="119"/>
                  </a:lnTo>
                  <a:lnTo>
                    <a:pt x="2" y="114"/>
                  </a:lnTo>
                  <a:lnTo>
                    <a:pt x="0" y="108"/>
                  </a:lnTo>
                  <a:lnTo>
                    <a:pt x="0" y="102"/>
                  </a:lnTo>
                  <a:lnTo>
                    <a:pt x="0" y="99"/>
                  </a:lnTo>
                  <a:lnTo>
                    <a:pt x="2" y="93"/>
                  </a:lnTo>
                  <a:lnTo>
                    <a:pt x="4" y="87"/>
                  </a:lnTo>
                  <a:lnTo>
                    <a:pt x="7" y="83"/>
                  </a:lnTo>
                  <a:lnTo>
                    <a:pt x="13" y="81"/>
                  </a:lnTo>
                  <a:close/>
                </a:path>
              </a:pathLst>
            </a:custGeom>
            <a:solidFill>
              <a:srgbClr val="FFFF00"/>
            </a:solidFill>
            <a:ln w="9525">
              <a:noFill/>
              <a:round/>
              <a:headEnd/>
              <a:tailEnd/>
            </a:ln>
          </p:spPr>
          <p:txBody>
            <a:bodyPr/>
            <a:lstStyle/>
            <a:p>
              <a:endParaRPr lang="en-US"/>
            </a:p>
          </p:txBody>
        </p:sp>
        <p:sp>
          <p:nvSpPr>
            <p:cNvPr id="24614" name="Freeform 141"/>
            <p:cNvSpPr>
              <a:spLocks/>
            </p:cNvSpPr>
            <p:nvPr/>
          </p:nvSpPr>
          <p:spPr bwMode="auto">
            <a:xfrm>
              <a:off x="3950" y="3009"/>
              <a:ext cx="70" cy="87"/>
            </a:xfrm>
            <a:custGeom>
              <a:avLst/>
              <a:gdLst>
                <a:gd name="T0" fmla="*/ 0 w 169"/>
                <a:gd name="T1" fmla="*/ 0 h 211"/>
                <a:gd name="T2" fmla="*/ 0 w 169"/>
                <a:gd name="T3" fmla="*/ 0 h 211"/>
                <a:gd name="T4" fmla="*/ 0 w 169"/>
                <a:gd name="T5" fmla="*/ 0 h 211"/>
                <a:gd name="T6" fmla="*/ 0 w 169"/>
                <a:gd name="T7" fmla="*/ 0 h 211"/>
                <a:gd name="T8" fmla="*/ 0 w 169"/>
                <a:gd name="T9" fmla="*/ 0 h 211"/>
                <a:gd name="T10" fmla="*/ 0 w 169"/>
                <a:gd name="T11" fmla="*/ 0 h 211"/>
                <a:gd name="T12" fmla="*/ 0 w 169"/>
                <a:gd name="T13" fmla="*/ 0 h 211"/>
                <a:gd name="T14" fmla="*/ 0 w 169"/>
                <a:gd name="T15" fmla="*/ 0 h 211"/>
                <a:gd name="T16" fmla="*/ 0 w 169"/>
                <a:gd name="T17" fmla="*/ 0 h 211"/>
                <a:gd name="T18" fmla="*/ 0 w 169"/>
                <a:gd name="T19" fmla="*/ 0 h 211"/>
                <a:gd name="T20" fmla="*/ 0 w 169"/>
                <a:gd name="T21" fmla="*/ 0 h 211"/>
                <a:gd name="T22" fmla="*/ 0 w 169"/>
                <a:gd name="T23" fmla="*/ 0 h 211"/>
                <a:gd name="T24" fmla="*/ 0 w 169"/>
                <a:gd name="T25" fmla="*/ 0 h 211"/>
                <a:gd name="T26" fmla="*/ 0 w 169"/>
                <a:gd name="T27" fmla="*/ 0 h 211"/>
                <a:gd name="T28" fmla="*/ 0 w 169"/>
                <a:gd name="T29" fmla="*/ 0 h 211"/>
                <a:gd name="T30" fmla="*/ 0 w 169"/>
                <a:gd name="T31" fmla="*/ 0 h 211"/>
                <a:gd name="T32" fmla="*/ 0 w 169"/>
                <a:gd name="T33" fmla="*/ 0 h 211"/>
                <a:gd name="T34" fmla="*/ 0 w 169"/>
                <a:gd name="T35" fmla="*/ 0 h 211"/>
                <a:gd name="T36" fmla="*/ 0 w 169"/>
                <a:gd name="T37" fmla="*/ 0 h 211"/>
                <a:gd name="T38" fmla="*/ 0 w 169"/>
                <a:gd name="T39" fmla="*/ 0 h 211"/>
                <a:gd name="T40" fmla="*/ 0 w 169"/>
                <a:gd name="T41" fmla="*/ 0 h 211"/>
                <a:gd name="T42" fmla="*/ 0 w 169"/>
                <a:gd name="T43" fmla="*/ 0 h 211"/>
                <a:gd name="T44" fmla="*/ 0 w 169"/>
                <a:gd name="T45" fmla="*/ 0 h 211"/>
                <a:gd name="T46" fmla="*/ 0 w 169"/>
                <a:gd name="T47" fmla="*/ 0 h 211"/>
                <a:gd name="T48" fmla="*/ 0 w 169"/>
                <a:gd name="T49" fmla="*/ 0 h 211"/>
                <a:gd name="T50" fmla="*/ 0 w 169"/>
                <a:gd name="T51" fmla="*/ 0 h 211"/>
                <a:gd name="T52" fmla="*/ 0 w 169"/>
                <a:gd name="T53" fmla="*/ 0 h 211"/>
                <a:gd name="T54" fmla="*/ 0 w 169"/>
                <a:gd name="T55" fmla="*/ 0 h 211"/>
                <a:gd name="T56" fmla="*/ 0 w 169"/>
                <a:gd name="T57" fmla="*/ 0 h 211"/>
                <a:gd name="T58" fmla="*/ 0 w 169"/>
                <a:gd name="T59" fmla="*/ 0 h 211"/>
                <a:gd name="T60" fmla="*/ 0 w 169"/>
                <a:gd name="T61" fmla="*/ 0 h 211"/>
                <a:gd name="T62" fmla="*/ 0 w 169"/>
                <a:gd name="T63" fmla="*/ 0 h 211"/>
                <a:gd name="T64" fmla="*/ 0 w 169"/>
                <a:gd name="T65" fmla="*/ 0 h 211"/>
                <a:gd name="T66" fmla="*/ 0 w 169"/>
                <a:gd name="T67" fmla="*/ 0 h 211"/>
                <a:gd name="T68" fmla="*/ 0 w 169"/>
                <a:gd name="T69" fmla="*/ 0 h 211"/>
                <a:gd name="T70" fmla="*/ 0 w 169"/>
                <a:gd name="T71" fmla="*/ 0 h 211"/>
                <a:gd name="T72" fmla="*/ 0 w 169"/>
                <a:gd name="T73" fmla="*/ 0 h 211"/>
                <a:gd name="T74" fmla="*/ 0 w 169"/>
                <a:gd name="T75" fmla="*/ 0 h 211"/>
                <a:gd name="T76" fmla="*/ 0 w 169"/>
                <a:gd name="T77" fmla="*/ 0 h 211"/>
                <a:gd name="T78" fmla="*/ 0 w 169"/>
                <a:gd name="T79" fmla="*/ 0 h 211"/>
                <a:gd name="T80" fmla="*/ 0 w 169"/>
                <a:gd name="T81" fmla="*/ 0 h 211"/>
                <a:gd name="T82" fmla="*/ 0 w 169"/>
                <a:gd name="T83" fmla="*/ 0 h 211"/>
                <a:gd name="T84" fmla="*/ 0 w 169"/>
                <a:gd name="T85" fmla="*/ 0 h 211"/>
                <a:gd name="T86" fmla="*/ 0 w 169"/>
                <a:gd name="T87" fmla="*/ 0 h 211"/>
                <a:gd name="T88" fmla="*/ 0 w 169"/>
                <a:gd name="T89" fmla="*/ 0 h 211"/>
                <a:gd name="T90" fmla="*/ 0 w 169"/>
                <a:gd name="T91" fmla="*/ 0 h 211"/>
                <a:gd name="T92" fmla="*/ 0 w 169"/>
                <a:gd name="T93" fmla="*/ 0 h 211"/>
                <a:gd name="T94" fmla="*/ 0 w 169"/>
                <a:gd name="T95" fmla="*/ 0 h 211"/>
                <a:gd name="T96" fmla="*/ 0 w 169"/>
                <a:gd name="T97" fmla="*/ 0 h 211"/>
                <a:gd name="T98" fmla="*/ 0 w 169"/>
                <a:gd name="T99" fmla="*/ 0 h 21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69"/>
                <a:gd name="T151" fmla="*/ 0 h 211"/>
                <a:gd name="T152" fmla="*/ 169 w 169"/>
                <a:gd name="T153" fmla="*/ 211 h 211"/>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69" h="211">
                  <a:moveTo>
                    <a:pt x="6" y="167"/>
                  </a:moveTo>
                  <a:lnTo>
                    <a:pt x="8" y="159"/>
                  </a:lnTo>
                  <a:lnTo>
                    <a:pt x="11" y="154"/>
                  </a:lnTo>
                  <a:lnTo>
                    <a:pt x="15" y="148"/>
                  </a:lnTo>
                  <a:lnTo>
                    <a:pt x="19" y="142"/>
                  </a:lnTo>
                  <a:lnTo>
                    <a:pt x="21" y="138"/>
                  </a:lnTo>
                  <a:lnTo>
                    <a:pt x="25" y="133"/>
                  </a:lnTo>
                  <a:lnTo>
                    <a:pt x="28" y="127"/>
                  </a:lnTo>
                  <a:lnTo>
                    <a:pt x="32" y="123"/>
                  </a:lnTo>
                  <a:lnTo>
                    <a:pt x="34" y="117"/>
                  </a:lnTo>
                  <a:lnTo>
                    <a:pt x="38" y="112"/>
                  </a:lnTo>
                  <a:lnTo>
                    <a:pt x="40" y="108"/>
                  </a:lnTo>
                  <a:lnTo>
                    <a:pt x="44" y="102"/>
                  </a:lnTo>
                  <a:lnTo>
                    <a:pt x="47" y="98"/>
                  </a:lnTo>
                  <a:lnTo>
                    <a:pt x="51" y="95"/>
                  </a:lnTo>
                  <a:lnTo>
                    <a:pt x="53" y="89"/>
                  </a:lnTo>
                  <a:lnTo>
                    <a:pt x="57" y="85"/>
                  </a:lnTo>
                  <a:lnTo>
                    <a:pt x="61" y="79"/>
                  </a:lnTo>
                  <a:lnTo>
                    <a:pt x="63" y="76"/>
                  </a:lnTo>
                  <a:lnTo>
                    <a:pt x="66" y="70"/>
                  </a:lnTo>
                  <a:lnTo>
                    <a:pt x="70" y="66"/>
                  </a:lnTo>
                  <a:lnTo>
                    <a:pt x="74" y="60"/>
                  </a:lnTo>
                  <a:lnTo>
                    <a:pt x="78" y="57"/>
                  </a:lnTo>
                  <a:lnTo>
                    <a:pt x="80" y="53"/>
                  </a:lnTo>
                  <a:lnTo>
                    <a:pt x="84" y="47"/>
                  </a:lnTo>
                  <a:lnTo>
                    <a:pt x="87" y="43"/>
                  </a:lnTo>
                  <a:lnTo>
                    <a:pt x="91" y="38"/>
                  </a:lnTo>
                  <a:lnTo>
                    <a:pt x="95" y="34"/>
                  </a:lnTo>
                  <a:lnTo>
                    <a:pt x="99" y="28"/>
                  </a:lnTo>
                  <a:lnTo>
                    <a:pt x="103" y="22"/>
                  </a:lnTo>
                  <a:lnTo>
                    <a:pt x="106" y="19"/>
                  </a:lnTo>
                  <a:lnTo>
                    <a:pt x="110" y="13"/>
                  </a:lnTo>
                  <a:lnTo>
                    <a:pt x="116" y="9"/>
                  </a:lnTo>
                  <a:lnTo>
                    <a:pt x="120" y="3"/>
                  </a:lnTo>
                  <a:lnTo>
                    <a:pt x="124" y="2"/>
                  </a:lnTo>
                  <a:lnTo>
                    <a:pt x="129" y="0"/>
                  </a:lnTo>
                  <a:lnTo>
                    <a:pt x="135" y="0"/>
                  </a:lnTo>
                  <a:lnTo>
                    <a:pt x="141" y="0"/>
                  </a:lnTo>
                  <a:lnTo>
                    <a:pt x="146" y="2"/>
                  </a:lnTo>
                  <a:lnTo>
                    <a:pt x="150" y="3"/>
                  </a:lnTo>
                  <a:lnTo>
                    <a:pt x="156" y="7"/>
                  </a:lnTo>
                  <a:lnTo>
                    <a:pt x="160" y="11"/>
                  </a:lnTo>
                  <a:lnTo>
                    <a:pt x="163" y="15"/>
                  </a:lnTo>
                  <a:lnTo>
                    <a:pt x="165" y="21"/>
                  </a:lnTo>
                  <a:lnTo>
                    <a:pt x="169" y="26"/>
                  </a:lnTo>
                  <a:lnTo>
                    <a:pt x="169" y="30"/>
                  </a:lnTo>
                  <a:lnTo>
                    <a:pt x="169" y="36"/>
                  </a:lnTo>
                  <a:lnTo>
                    <a:pt x="167" y="41"/>
                  </a:lnTo>
                  <a:lnTo>
                    <a:pt x="165" y="47"/>
                  </a:lnTo>
                  <a:lnTo>
                    <a:pt x="160" y="53"/>
                  </a:lnTo>
                  <a:lnTo>
                    <a:pt x="156" y="57"/>
                  </a:lnTo>
                  <a:lnTo>
                    <a:pt x="152" y="62"/>
                  </a:lnTo>
                  <a:lnTo>
                    <a:pt x="148" y="66"/>
                  </a:lnTo>
                  <a:lnTo>
                    <a:pt x="144" y="70"/>
                  </a:lnTo>
                  <a:lnTo>
                    <a:pt x="143" y="76"/>
                  </a:lnTo>
                  <a:lnTo>
                    <a:pt x="139" y="79"/>
                  </a:lnTo>
                  <a:lnTo>
                    <a:pt x="135" y="85"/>
                  </a:lnTo>
                  <a:lnTo>
                    <a:pt x="131" y="87"/>
                  </a:lnTo>
                  <a:lnTo>
                    <a:pt x="129" y="93"/>
                  </a:lnTo>
                  <a:lnTo>
                    <a:pt x="125" y="97"/>
                  </a:lnTo>
                  <a:lnTo>
                    <a:pt x="124" y="100"/>
                  </a:lnTo>
                  <a:lnTo>
                    <a:pt x="120" y="104"/>
                  </a:lnTo>
                  <a:lnTo>
                    <a:pt x="118" y="108"/>
                  </a:lnTo>
                  <a:lnTo>
                    <a:pt x="116" y="114"/>
                  </a:lnTo>
                  <a:lnTo>
                    <a:pt x="112" y="117"/>
                  </a:lnTo>
                  <a:lnTo>
                    <a:pt x="108" y="121"/>
                  </a:lnTo>
                  <a:lnTo>
                    <a:pt x="106" y="125"/>
                  </a:lnTo>
                  <a:lnTo>
                    <a:pt x="103" y="131"/>
                  </a:lnTo>
                  <a:lnTo>
                    <a:pt x="101" y="135"/>
                  </a:lnTo>
                  <a:lnTo>
                    <a:pt x="97" y="138"/>
                  </a:lnTo>
                  <a:lnTo>
                    <a:pt x="95" y="144"/>
                  </a:lnTo>
                  <a:lnTo>
                    <a:pt x="91" y="148"/>
                  </a:lnTo>
                  <a:lnTo>
                    <a:pt x="89" y="154"/>
                  </a:lnTo>
                  <a:lnTo>
                    <a:pt x="84" y="159"/>
                  </a:lnTo>
                  <a:lnTo>
                    <a:pt x="80" y="163"/>
                  </a:lnTo>
                  <a:lnTo>
                    <a:pt x="78" y="169"/>
                  </a:lnTo>
                  <a:lnTo>
                    <a:pt x="74" y="174"/>
                  </a:lnTo>
                  <a:lnTo>
                    <a:pt x="68" y="180"/>
                  </a:lnTo>
                  <a:lnTo>
                    <a:pt x="66" y="186"/>
                  </a:lnTo>
                  <a:lnTo>
                    <a:pt x="63" y="190"/>
                  </a:lnTo>
                  <a:lnTo>
                    <a:pt x="61" y="192"/>
                  </a:lnTo>
                  <a:lnTo>
                    <a:pt x="59" y="195"/>
                  </a:lnTo>
                  <a:lnTo>
                    <a:pt x="57" y="199"/>
                  </a:lnTo>
                  <a:lnTo>
                    <a:pt x="51" y="203"/>
                  </a:lnTo>
                  <a:lnTo>
                    <a:pt x="47" y="207"/>
                  </a:lnTo>
                  <a:lnTo>
                    <a:pt x="42" y="209"/>
                  </a:lnTo>
                  <a:lnTo>
                    <a:pt x="38" y="211"/>
                  </a:lnTo>
                  <a:lnTo>
                    <a:pt x="30" y="211"/>
                  </a:lnTo>
                  <a:lnTo>
                    <a:pt x="25" y="209"/>
                  </a:lnTo>
                  <a:lnTo>
                    <a:pt x="21" y="207"/>
                  </a:lnTo>
                  <a:lnTo>
                    <a:pt x="15" y="205"/>
                  </a:lnTo>
                  <a:lnTo>
                    <a:pt x="11" y="201"/>
                  </a:lnTo>
                  <a:lnTo>
                    <a:pt x="8" y="197"/>
                  </a:lnTo>
                  <a:lnTo>
                    <a:pt x="4" y="192"/>
                  </a:lnTo>
                  <a:lnTo>
                    <a:pt x="2" y="188"/>
                  </a:lnTo>
                  <a:lnTo>
                    <a:pt x="0" y="182"/>
                  </a:lnTo>
                  <a:lnTo>
                    <a:pt x="0" y="176"/>
                  </a:lnTo>
                  <a:lnTo>
                    <a:pt x="2" y="173"/>
                  </a:lnTo>
                  <a:lnTo>
                    <a:pt x="6" y="167"/>
                  </a:lnTo>
                  <a:close/>
                </a:path>
              </a:pathLst>
            </a:custGeom>
            <a:solidFill>
              <a:srgbClr val="FFFF00"/>
            </a:solidFill>
            <a:ln w="9525">
              <a:noFill/>
              <a:round/>
              <a:headEnd/>
              <a:tailEnd/>
            </a:ln>
          </p:spPr>
          <p:txBody>
            <a:bodyPr/>
            <a:lstStyle/>
            <a:p>
              <a:endParaRPr lang="en-US"/>
            </a:p>
          </p:txBody>
        </p:sp>
        <p:sp>
          <p:nvSpPr>
            <p:cNvPr id="24615" name="Freeform 142"/>
            <p:cNvSpPr>
              <a:spLocks/>
            </p:cNvSpPr>
            <p:nvPr/>
          </p:nvSpPr>
          <p:spPr bwMode="auto">
            <a:xfrm>
              <a:off x="3830" y="2955"/>
              <a:ext cx="40" cy="99"/>
            </a:xfrm>
            <a:custGeom>
              <a:avLst/>
              <a:gdLst>
                <a:gd name="T0" fmla="*/ 0 w 95"/>
                <a:gd name="T1" fmla="*/ 0 h 239"/>
                <a:gd name="T2" fmla="*/ 0 w 95"/>
                <a:gd name="T3" fmla="*/ 0 h 239"/>
                <a:gd name="T4" fmla="*/ 0 w 95"/>
                <a:gd name="T5" fmla="*/ 0 h 239"/>
                <a:gd name="T6" fmla="*/ 0 w 95"/>
                <a:gd name="T7" fmla="*/ 0 h 239"/>
                <a:gd name="T8" fmla="*/ 0 w 95"/>
                <a:gd name="T9" fmla="*/ 0 h 239"/>
                <a:gd name="T10" fmla="*/ 0 w 95"/>
                <a:gd name="T11" fmla="*/ 0 h 239"/>
                <a:gd name="T12" fmla="*/ 0 w 95"/>
                <a:gd name="T13" fmla="*/ 0 h 239"/>
                <a:gd name="T14" fmla="*/ 0 w 95"/>
                <a:gd name="T15" fmla="*/ 0 h 239"/>
                <a:gd name="T16" fmla="*/ 0 w 95"/>
                <a:gd name="T17" fmla="*/ 0 h 239"/>
                <a:gd name="T18" fmla="*/ 0 w 95"/>
                <a:gd name="T19" fmla="*/ 0 h 239"/>
                <a:gd name="T20" fmla="*/ 0 w 95"/>
                <a:gd name="T21" fmla="*/ 0 h 239"/>
                <a:gd name="T22" fmla="*/ 0 w 95"/>
                <a:gd name="T23" fmla="*/ 0 h 239"/>
                <a:gd name="T24" fmla="*/ 0 w 95"/>
                <a:gd name="T25" fmla="*/ 0 h 239"/>
                <a:gd name="T26" fmla="*/ 0 w 95"/>
                <a:gd name="T27" fmla="*/ 0 h 239"/>
                <a:gd name="T28" fmla="*/ 0 w 95"/>
                <a:gd name="T29" fmla="*/ 0 h 239"/>
                <a:gd name="T30" fmla="*/ 0 w 95"/>
                <a:gd name="T31" fmla="*/ 0 h 239"/>
                <a:gd name="T32" fmla="*/ 0 w 95"/>
                <a:gd name="T33" fmla="*/ 0 h 239"/>
                <a:gd name="T34" fmla="*/ 0 w 95"/>
                <a:gd name="T35" fmla="*/ 0 h 239"/>
                <a:gd name="T36" fmla="*/ 0 w 95"/>
                <a:gd name="T37" fmla="*/ 0 h 239"/>
                <a:gd name="T38" fmla="*/ 0 w 95"/>
                <a:gd name="T39" fmla="*/ 0 h 239"/>
                <a:gd name="T40" fmla="*/ 0 w 95"/>
                <a:gd name="T41" fmla="*/ 0 h 239"/>
                <a:gd name="T42" fmla="*/ 0 w 95"/>
                <a:gd name="T43" fmla="*/ 0 h 239"/>
                <a:gd name="T44" fmla="*/ 0 w 95"/>
                <a:gd name="T45" fmla="*/ 0 h 239"/>
                <a:gd name="T46" fmla="*/ 0 w 95"/>
                <a:gd name="T47" fmla="*/ 0 h 239"/>
                <a:gd name="T48" fmla="*/ 0 w 95"/>
                <a:gd name="T49" fmla="*/ 0 h 239"/>
                <a:gd name="T50" fmla="*/ 0 w 95"/>
                <a:gd name="T51" fmla="*/ 0 h 239"/>
                <a:gd name="T52" fmla="*/ 0 w 95"/>
                <a:gd name="T53" fmla="*/ 0 h 239"/>
                <a:gd name="T54" fmla="*/ 0 w 95"/>
                <a:gd name="T55" fmla="*/ 0 h 239"/>
                <a:gd name="T56" fmla="*/ 0 w 95"/>
                <a:gd name="T57" fmla="*/ 0 h 239"/>
                <a:gd name="T58" fmla="*/ 0 w 95"/>
                <a:gd name="T59" fmla="*/ 0 h 239"/>
                <a:gd name="T60" fmla="*/ 0 w 95"/>
                <a:gd name="T61" fmla="*/ 0 h 239"/>
                <a:gd name="T62" fmla="*/ 0 w 95"/>
                <a:gd name="T63" fmla="*/ 0 h 239"/>
                <a:gd name="T64" fmla="*/ 0 w 95"/>
                <a:gd name="T65" fmla="*/ 0 h 239"/>
                <a:gd name="T66" fmla="*/ 0 w 95"/>
                <a:gd name="T67" fmla="*/ 0 h 239"/>
                <a:gd name="T68" fmla="*/ 0 w 95"/>
                <a:gd name="T69" fmla="*/ 0 h 239"/>
                <a:gd name="T70" fmla="*/ 0 w 95"/>
                <a:gd name="T71" fmla="*/ 0 h 239"/>
                <a:gd name="T72" fmla="*/ 0 w 95"/>
                <a:gd name="T73" fmla="*/ 0 h 239"/>
                <a:gd name="T74" fmla="*/ 0 w 95"/>
                <a:gd name="T75" fmla="*/ 0 h 239"/>
                <a:gd name="T76" fmla="*/ 0 w 95"/>
                <a:gd name="T77" fmla="*/ 0 h 239"/>
                <a:gd name="T78" fmla="*/ 0 w 95"/>
                <a:gd name="T79" fmla="*/ 0 h 239"/>
                <a:gd name="T80" fmla="*/ 0 w 95"/>
                <a:gd name="T81" fmla="*/ 0 h 239"/>
                <a:gd name="T82" fmla="*/ 0 w 95"/>
                <a:gd name="T83" fmla="*/ 0 h 239"/>
                <a:gd name="T84" fmla="*/ 0 w 95"/>
                <a:gd name="T85" fmla="*/ 0 h 239"/>
                <a:gd name="T86" fmla="*/ 0 w 95"/>
                <a:gd name="T87" fmla="*/ 0 h 239"/>
                <a:gd name="T88" fmla="*/ 0 w 95"/>
                <a:gd name="T89" fmla="*/ 0 h 239"/>
                <a:gd name="T90" fmla="*/ 0 w 95"/>
                <a:gd name="T91" fmla="*/ 0 h 239"/>
                <a:gd name="T92" fmla="*/ 0 w 95"/>
                <a:gd name="T93" fmla="*/ 0 h 239"/>
                <a:gd name="T94" fmla="*/ 0 w 95"/>
                <a:gd name="T95" fmla="*/ 0 h 239"/>
                <a:gd name="T96" fmla="*/ 0 w 95"/>
                <a:gd name="T97" fmla="*/ 0 h 239"/>
                <a:gd name="T98" fmla="*/ 0 w 95"/>
                <a:gd name="T99" fmla="*/ 0 h 239"/>
                <a:gd name="T100" fmla="*/ 0 w 95"/>
                <a:gd name="T101" fmla="*/ 0 h 239"/>
                <a:gd name="T102" fmla="*/ 0 w 95"/>
                <a:gd name="T103" fmla="*/ 0 h 239"/>
                <a:gd name="T104" fmla="*/ 0 w 95"/>
                <a:gd name="T105" fmla="*/ 0 h 239"/>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95"/>
                <a:gd name="T160" fmla="*/ 0 h 239"/>
                <a:gd name="T161" fmla="*/ 95 w 95"/>
                <a:gd name="T162" fmla="*/ 239 h 239"/>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95" h="239">
                  <a:moveTo>
                    <a:pt x="95" y="36"/>
                  </a:moveTo>
                  <a:lnTo>
                    <a:pt x="93" y="41"/>
                  </a:lnTo>
                  <a:lnTo>
                    <a:pt x="91" y="47"/>
                  </a:lnTo>
                  <a:lnTo>
                    <a:pt x="89" y="53"/>
                  </a:lnTo>
                  <a:lnTo>
                    <a:pt x="89" y="60"/>
                  </a:lnTo>
                  <a:lnTo>
                    <a:pt x="89" y="66"/>
                  </a:lnTo>
                  <a:lnTo>
                    <a:pt x="87" y="72"/>
                  </a:lnTo>
                  <a:lnTo>
                    <a:pt x="87" y="77"/>
                  </a:lnTo>
                  <a:lnTo>
                    <a:pt x="85" y="83"/>
                  </a:lnTo>
                  <a:lnTo>
                    <a:pt x="85" y="89"/>
                  </a:lnTo>
                  <a:lnTo>
                    <a:pt x="84" y="95"/>
                  </a:lnTo>
                  <a:lnTo>
                    <a:pt x="84" y="100"/>
                  </a:lnTo>
                  <a:lnTo>
                    <a:pt x="82" y="106"/>
                  </a:lnTo>
                  <a:lnTo>
                    <a:pt x="82" y="112"/>
                  </a:lnTo>
                  <a:lnTo>
                    <a:pt x="82" y="117"/>
                  </a:lnTo>
                  <a:lnTo>
                    <a:pt x="80" y="121"/>
                  </a:lnTo>
                  <a:lnTo>
                    <a:pt x="80" y="127"/>
                  </a:lnTo>
                  <a:lnTo>
                    <a:pt x="78" y="133"/>
                  </a:lnTo>
                  <a:lnTo>
                    <a:pt x="78" y="138"/>
                  </a:lnTo>
                  <a:lnTo>
                    <a:pt x="76" y="142"/>
                  </a:lnTo>
                  <a:lnTo>
                    <a:pt x="76" y="148"/>
                  </a:lnTo>
                  <a:lnTo>
                    <a:pt x="74" y="153"/>
                  </a:lnTo>
                  <a:lnTo>
                    <a:pt x="74" y="159"/>
                  </a:lnTo>
                  <a:lnTo>
                    <a:pt x="72" y="165"/>
                  </a:lnTo>
                  <a:lnTo>
                    <a:pt x="72" y="171"/>
                  </a:lnTo>
                  <a:lnTo>
                    <a:pt x="70" y="176"/>
                  </a:lnTo>
                  <a:lnTo>
                    <a:pt x="68" y="182"/>
                  </a:lnTo>
                  <a:lnTo>
                    <a:pt x="66" y="188"/>
                  </a:lnTo>
                  <a:lnTo>
                    <a:pt x="66" y="193"/>
                  </a:lnTo>
                  <a:lnTo>
                    <a:pt x="65" y="199"/>
                  </a:lnTo>
                  <a:lnTo>
                    <a:pt x="63" y="207"/>
                  </a:lnTo>
                  <a:lnTo>
                    <a:pt x="63" y="209"/>
                  </a:lnTo>
                  <a:lnTo>
                    <a:pt x="61" y="212"/>
                  </a:lnTo>
                  <a:lnTo>
                    <a:pt x="61" y="216"/>
                  </a:lnTo>
                  <a:lnTo>
                    <a:pt x="61" y="220"/>
                  </a:lnTo>
                  <a:lnTo>
                    <a:pt x="57" y="226"/>
                  </a:lnTo>
                  <a:lnTo>
                    <a:pt x="53" y="229"/>
                  </a:lnTo>
                  <a:lnTo>
                    <a:pt x="49" y="233"/>
                  </a:lnTo>
                  <a:lnTo>
                    <a:pt x="46" y="237"/>
                  </a:lnTo>
                  <a:lnTo>
                    <a:pt x="40" y="237"/>
                  </a:lnTo>
                  <a:lnTo>
                    <a:pt x="34" y="239"/>
                  </a:lnTo>
                  <a:lnTo>
                    <a:pt x="28" y="237"/>
                  </a:lnTo>
                  <a:lnTo>
                    <a:pt x="23" y="237"/>
                  </a:lnTo>
                  <a:lnTo>
                    <a:pt x="17" y="233"/>
                  </a:lnTo>
                  <a:lnTo>
                    <a:pt x="13" y="231"/>
                  </a:lnTo>
                  <a:lnTo>
                    <a:pt x="7" y="228"/>
                  </a:lnTo>
                  <a:lnTo>
                    <a:pt x="6" y="224"/>
                  </a:lnTo>
                  <a:lnTo>
                    <a:pt x="2" y="218"/>
                  </a:lnTo>
                  <a:lnTo>
                    <a:pt x="0" y="214"/>
                  </a:lnTo>
                  <a:lnTo>
                    <a:pt x="0" y="209"/>
                  </a:lnTo>
                  <a:lnTo>
                    <a:pt x="2" y="203"/>
                  </a:lnTo>
                  <a:lnTo>
                    <a:pt x="2" y="199"/>
                  </a:lnTo>
                  <a:lnTo>
                    <a:pt x="2" y="195"/>
                  </a:lnTo>
                  <a:lnTo>
                    <a:pt x="4" y="193"/>
                  </a:lnTo>
                  <a:lnTo>
                    <a:pt x="4" y="190"/>
                  </a:lnTo>
                  <a:lnTo>
                    <a:pt x="6" y="184"/>
                  </a:lnTo>
                  <a:lnTo>
                    <a:pt x="7" y="176"/>
                  </a:lnTo>
                  <a:lnTo>
                    <a:pt x="9" y="171"/>
                  </a:lnTo>
                  <a:lnTo>
                    <a:pt x="9" y="165"/>
                  </a:lnTo>
                  <a:lnTo>
                    <a:pt x="11" y="159"/>
                  </a:lnTo>
                  <a:lnTo>
                    <a:pt x="13" y="153"/>
                  </a:lnTo>
                  <a:lnTo>
                    <a:pt x="13" y="148"/>
                  </a:lnTo>
                  <a:lnTo>
                    <a:pt x="15" y="144"/>
                  </a:lnTo>
                  <a:lnTo>
                    <a:pt x="15" y="138"/>
                  </a:lnTo>
                  <a:lnTo>
                    <a:pt x="17" y="133"/>
                  </a:lnTo>
                  <a:lnTo>
                    <a:pt x="17" y="127"/>
                  </a:lnTo>
                  <a:lnTo>
                    <a:pt x="19" y="121"/>
                  </a:lnTo>
                  <a:lnTo>
                    <a:pt x="19" y="117"/>
                  </a:lnTo>
                  <a:lnTo>
                    <a:pt x="21" y="112"/>
                  </a:lnTo>
                  <a:lnTo>
                    <a:pt x="21" y="106"/>
                  </a:lnTo>
                  <a:lnTo>
                    <a:pt x="23" y="102"/>
                  </a:lnTo>
                  <a:lnTo>
                    <a:pt x="23" y="96"/>
                  </a:lnTo>
                  <a:lnTo>
                    <a:pt x="23" y="91"/>
                  </a:lnTo>
                  <a:lnTo>
                    <a:pt x="23" y="85"/>
                  </a:lnTo>
                  <a:lnTo>
                    <a:pt x="25" y="79"/>
                  </a:lnTo>
                  <a:lnTo>
                    <a:pt x="25" y="76"/>
                  </a:lnTo>
                  <a:lnTo>
                    <a:pt x="27" y="70"/>
                  </a:lnTo>
                  <a:lnTo>
                    <a:pt x="27" y="64"/>
                  </a:lnTo>
                  <a:lnTo>
                    <a:pt x="28" y="58"/>
                  </a:lnTo>
                  <a:lnTo>
                    <a:pt x="28" y="51"/>
                  </a:lnTo>
                  <a:lnTo>
                    <a:pt x="30" y="47"/>
                  </a:lnTo>
                  <a:lnTo>
                    <a:pt x="30" y="39"/>
                  </a:lnTo>
                  <a:lnTo>
                    <a:pt x="32" y="34"/>
                  </a:lnTo>
                  <a:lnTo>
                    <a:pt x="32" y="28"/>
                  </a:lnTo>
                  <a:lnTo>
                    <a:pt x="34" y="22"/>
                  </a:lnTo>
                  <a:lnTo>
                    <a:pt x="34" y="19"/>
                  </a:lnTo>
                  <a:lnTo>
                    <a:pt x="36" y="15"/>
                  </a:lnTo>
                  <a:lnTo>
                    <a:pt x="36" y="11"/>
                  </a:lnTo>
                  <a:lnTo>
                    <a:pt x="38" y="11"/>
                  </a:lnTo>
                  <a:lnTo>
                    <a:pt x="42" y="5"/>
                  </a:lnTo>
                  <a:lnTo>
                    <a:pt x="47" y="3"/>
                  </a:lnTo>
                  <a:lnTo>
                    <a:pt x="51" y="1"/>
                  </a:lnTo>
                  <a:lnTo>
                    <a:pt x="57" y="1"/>
                  </a:lnTo>
                  <a:lnTo>
                    <a:pt x="63" y="0"/>
                  </a:lnTo>
                  <a:lnTo>
                    <a:pt x="68" y="1"/>
                  </a:lnTo>
                  <a:lnTo>
                    <a:pt x="74" y="3"/>
                  </a:lnTo>
                  <a:lnTo>
                    <a:pt x="78" y="5"/>
                  </a:lnTo>
                  <a:lnTo>
                    <a:pt x="84" y="9"/>
                  </a:lnTo>
                  <a:lnTo>
                    <a:pt x="87" y="13"/>
                  </a:lnTo>
                  <a:lnTo>
                    <a:pt x="91" y="17"/>
                  </a:lnTo>
                  <a:lnTo>
                    <a:pt x="93" y="22"/>
                  </a:lnTo>
                  <a:lnTo>
                    <a:pt x="93" y="24"/>
                  </a:lnTo>
                  <a:lnTo>
                    <a:pt x="95" y="28"/>
                  </a:lnTo>
                  <a:lnTo>
                    <a:pt x="95" y="32"/>
                  </a:lnTo>
                  <a:lnTo>
                    <a:pt x="95" y="36"/>
                  </a:lnTo>
                  <a:close/>
                </a:path>
              </a:pathLst>
            </a:custGeom>
            <a:solidFill>
              <a:srgbClr val="FFFF00"/>
            </a:solidFill>
            <a:ln w="9525">
              <a:noFill/>
              <a:round/>
              <a:headEnd/>
              <a:tailEnd/>
            </a:ln>
          </p:spPr>
          <p:txBody>
            <a:bodyPr/>
            <a:lstStyle/>
            <a:p>
              <a:endParaRPr lang="en-US"/>
            </a:p>
          </p:txBody>
        </p:sp>
        <p:sp>
          <p:nvSpPr>
            <p:cNvPr id="24616" name="Freeform 143"/>
            <p:cNvSpPr>
              <a:spLocks/>
            </p:cNvSpPr>
            <p:nvPr/>
          </p:nvSpPr>
          <p:spPr bwMode="auto">
            <a:xfrm>
              <a:off x="3677" y="2980"/>
              <a:ext cx="50" cy="97"/>
            </a:xfrm>
            <a:custGeom>
              <a:avLst/>
              <a:gdLst>
                <a:gd name="T0" fmla="*/ 0 w 120"/>
                <a:gd name="T1" fmla="*/ 0 h 238"/>
                <a:gd name="T2" fmla="*/ 0 w 120"/>
                <a:gd name="T3" fmla="*/ 0 h 238"/>
                <a:gd name="T4" fmla="*/ 0 w 120"/>
                <a:gd name="T5" fmla="*/ 0 h 238"/>
                <a:gd name="T6" fmla="*/ 0 w 120"/>
                <a:gd name="T7" fmla="*/ 0 h 238"/>
                <a:gd name="T8" fmla="*/ 0 w 120"/>
                <a:gd name="T9" fmla="*/ 0 h 238"/>
                <a:gd name="T10" fmla="*/ 0 w 120"/>
                <a:gd name="T11" fmla="*/ 0 h 238"/>
                <a:gd name="T12" fmla="*/ 0 w 120"/>
                <a:gd name="T13" fmla="*/ 0 h 238"/>
                <a:gd name="T14" fmla="*/ 0 w 120"/>
                <a:gd name="T15" fmla="*/ 0 h 238"/>
                <a:gd name="T16" fmla="*/ 0 w 120"/>
                <a:gd name="T17" fmla="*/ 0 h 238"/>
                <a:gd name="T18" fmla="*/ 0 w 120"/>
                <a:gd name="T19" fmla="*/ 0 h 238"/>
                <a:gd name="T20" fmla="*/ 0 w 120"/>
                <a:gd name="T21" fmla="*/ 0 h 238"/>
                <a:gd name="T22" fmla="*/ 0 w 120"/>
                <a:gd name="T23" fmla="*/ 0 h 238"/>
                <a:gd name="T24" fmla="*/ 0 w 120"/>
                <a:gd name="T25" fmla="*/ 0 h 238"/>
                <a:gd name="T26" fmla="*/ 0 w 120"/>
                <a:gd name="T27" fmla="*/ 0 h 238"/>
                <a:gd name="T28" fmla="*/ 0 w 120"/>
                <a:gd name="T29" fmla="*/ 0 h 238"/>
                <a:gd name="T30" fmla="*/ 0 w 120"/>
                <a:gd name="T31" fmla="*/ 0 h 238"/>
                <a:gd name="T32" fmla="*/ 0 w 120"/>
                <a:gd name="T33" fmla="*/ 0 h 238"/>
                <a:gd name="T34" fmla="*/ 0 w 120"/>
                <a:gd name="T35" fmla="*/ 0 h 238"/>
                <a:gd name="T36" fmla="*/ 0 w 120"/>
                <a:gd name="T37" fmla="*/ 0 h 238"/>
                <a:gd name="T38" fmla="*/ 0 w 120"/>
                <a:gd name="T39" fmla="*/ 0 h 238"/>
                <a:gd name="T40" fmla="*/ 0 w 120"/>
                <a:gd name="T41" fmla="*/ 0 h 238"/>
                <a:gd name="T42" fmla="*/ 0 w 120"/>
                <a:gd name="T43" fmla="*/ 0 h 238"/>
                <a:gd name="T44" fmla="*/ 0 w 120"/>
                <a:gd name="T45" fmla="*/ 0 h 238"/>
                <a:gd name="T46" fmla="*/ 0 w 120"/>
                <a:gd name="T47" fmla="*/ 0 h 238"/>
                <a:gd name="T48" fmla="*/ 0 w 120"/>
                <a:gd name="T49" fmla="*/ 0 h 238"/>
                <a:gd name="T50" fmla="*/ 0 w 120"/>
                <a:gd name="T51" fmla="*/ 0 h 238"/>
                <a:gd name="T52" fmla="*/ 0 w 120"/>
                <a:gd name="T53" fmla="*/ 0 h 238"/>
                <a:gd name="T54" fmla="*/ 0 w 120"/>
                <a:gd name="T55" fmla="*/ 0 h 238"/>
                <a:gd name="T56" fmla="*/ 0 w 120"/>
                <a:gd name="T57" fmla="*/ 0 h 238"/>
                <a:gd name="T58" fmla="*/ 0 w 120"/>
                <a:gd name="T59" fmla="*/ 0 h 238"/>
                <a:gd name="T60" fmla="*/ 0 w 120"/>
                <a:gd name="T61" fmla="*/ 0 h 238"/>
                <a:gd name="T62" fmla="*/ 0 w 120"/>
                <a:gd name="T63" fmla="*/ 0 h 238"/>
                <a:gd name="T64" fmla="*/ 0 w 120"/>
                <a:gd name="T65" fmla="*/ 0 h 238"/>
                <a:gd name="T66" fmla="*/ 0 w 120"/>
                <a:gd name="T67" fmla="*/ 0 h 238"/>
                <a:gd name="T68" fmla="*/ 0 w 120"/>
                <a:gd name="T69" fmla="*/ 0 h 238"/>
                <a:gd name="T70" fmla="*/ 0 w 120"/>
                <a:gd name="T71" fmla="*/ 0 h 238"/>
                <a:gd name="T72" fmla="*/ 0 w 120"/>
                <a:gd name="T73" fmla="*/ 0 h 238"/>
                <a:gd name="T74" fmla="*/ 0 w 120"/>
                <a:gd name="T75" fmla="*/ 0 h 238"/>
                <a:gd name="T76" fmla="*/ 0 w 120"/>
                <a:gd name="T77" fmla="*/ 0 h 238"/>
                <a:gd name="T78" fmla="*/ 0 w 120"/>
                <a:gd name="T79" fmla="*/ 0 h 238"/>
                <a:gd name="T80" fmla="*/ 0 w 120"/>
                <a:gd name="T81" fmla="*/ 0 h 238"/>
                <a:gd name="T82" fmla="*/ 0 w 120"/>
                <a:gd name="T83" fmla="*/ 0 h 238"/>
                <a:gd name="T84" fmla="*/ 0 w 120"/>
                <a:gd name="T85" fmla="*/ 0 h 238"/>
                <a:gd name="T86" fmla="*/ 0 w 120"/>
                <a:gd name="T87" fmla="*/ 0 h 238"/>
                <a:gd name="T88" fmla="*/ 0 w 120"/>
                <a:gd name="T89" fmla="*/ 0 h 238"/>
                <a:gd name="T90" fmla="*/ 0 w 120"/>
                <a:gd name="T91" fmla="*/ 0 h 238"/>
                <a:gd name="T92" fmla="*/ 0 w 120"/>
                <a:gd name="T93" fmla="*/ 0 h 238"/>
                <a:gd name="T94" fmla="*/ 0 w 120"/>
                <a:gd name="T95" fmla="*/ 0 h 238"/>
                <a:gd name="T96" fmla="*/ 0 w 120"/>
                <a:gd name="T97" fmla="*/ 0 h 238"/>
                <a:gd name="T98" fmla="*/ 0 w 120"/>
                <a:gd name="T99" fmla="*/ 0 h 238"/>
                <a:gd name="T100" fmla="*/ 0 w 120"/>
                <a:gd name="T101" fmla="*/ 0 h 238"/>
                <a:gd name="T102" fmla="*/ 0 w 120"/>
                <a:gd name="T103" fmla="*/ 0 h 23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20"/>
                <a:gd name="T157" fmla="*/ 0 h 238"/>
                <a:gd name="T158" fmla="*/ 120 w 120"/>
                <a:gd name="T159" fmla="*/ 238 h 23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20" h="238">
                  <a:moveTo>
                    <a:pt x="59" y="19"/>
                  </a:moveTo>
                  <a:lnTo>
                    <a:pt x="61" y="25"/>
                  </a:lnTo>
                  <a:lnTo>
                    <a:pt x="63" y="31"/>
                  </a:lnTo>
                  <a:lnTo>
                    <a:pt x="65" y="37"/>
                  </a:lnTo>
                  <a:lnTo>
                    <a:pt x="67" y="44"/>
                  </a:lnTo>
                  <a:lnTo>
                    <a:pt x="69" y="50"/>
                  </a:lnTo>
                  <a:lnTo>
                    <a:pt x="71" y="56"/>
                  </a:lnTo>
                  <a:lnTo>
                    <a:pt x="72" y="61"/>
                  </a:lnTo>
                  <a:lnTo>
                    <a:pt x="74" y="67"/>
                  </a:lnTo>
                  <a:lnTo>
                    <a:pt x="76" y="73"/>
                  </a:lnTo>
                  <a:lnTo>
                    <a:pt x="78" y="78"/>
                  </a:lnTo>
                  <a:lnTo>
                    <a:pt x="80" y="84"/>
                  </a:lnTo>
                  <a:lnTo>
                    <a:pt x="82" y="90"/>
                  </a:lnTo>
                  <a:lnTo>
                    <a:pt x="84" y="94"/>
                  </a:lnTo>
                  <a:lnTo>
                    <a:pt x="86" y="99"/>
                  </a:lnTo>
                  <a:lnTo>
                    <a:pt x="88" y="105"/>
                  </a:lnTo>
                  <a:lnTo>
                    <a:pt x="90" y="111"/>
                  </a:lnTo>
                  <a:lnTo>
                    <a:pt x="91" y="114"/>
                  </a:lnTo>
                  <a:lnTo>
                    <a:pt x="93" y="120"/>
                  </a:lnTo>
                  <a:lnTo>
                    <a:pt x="95" y="126"/>
                  </a:lnTo>
                  <a:lnTo>
                    <a:pt x="97" y="130"/>
                  </a:lnTo>
                  <a:lnTo>
                    <a:pt x="99" y="135"/>
                  </a:lnTo>
                  <a:lnTo>
                    <a:pt x="101" y="141"/>
                  </a:lnTo>
                  <a:lnTo>
                    <a:pt x="103" y="147"/>
                  </a:lnTo>
                  <a:lnTo>
                    <a:pt x="105" y="152"/>
                  </a:lnTo>
                  <a:lnTo>
                    <a:pt x="107" y="158"/>
                  </a:lnTo>
                  <a:lnTo>
                    <a:pt x="109" y="164"/>
                  </a:lnTo>
                  <a:lnTo>
                    <a:pt x="110" y="170"/>
                  </a:lnTo>
                  <a:lnTo>
                    <a:pt x="112" y="175"/>
                  </a:lnTo>
                  <a:lnTo>
                    <a:pt x="114" y="181"/>
                  </a:lnTo>
                  <a:lnTo>
                    <a:pt x="116" y="187"/>
                  </a:lnTo>
                  <a:lnTo>
                    <a:pt x="116" y="190"/>
                  </a:lnTo>
                  <a:lnTo>
                    <a:pt x="118" y="194"/>
                  </a:lnTo>
                  <a:lnTo>
                    <a:pt x="118" y="196"/>
                  </a:lnTo>
                  <a:lnTo>
                    <a:pt x="120" y="200"/>
                  </a:lnTo>
                  <a:lnTo>
                    <a:pt x="120" y="206"/>
                  </a:lnTo>
                  <a:lnTo>
                    <a:pt x="120" y="211"/>
                  </a:lnTo>
                  <a:lnTo>
                    <a:pt x="118" y="217"/>
                  </a:lnTo>
                  <a:lnTo>
                    <a:pt x="116" y="223"/>
                  </a:lnTo>
                  <a:lnTo>
                    <a:pt x="112" y="227"/>
                  </a:lnTo>
                  <a:lnTo>
                    <a:pt x="107" y="230"/>
                  </a:lnTo>
                  <a:lnTo>
                    <a:pt x="103" y="234"/>
                  </a:lnTo>
                  <a:lnTo>
                    <a:pt x="97" y="236"/>
                  </a:lnTo>
                  <a:lnTo>
                    <a:pt x="91" y="238"/>
                  </a:lnTo>
                  <a:lnTo>
                    <a:pt x="86" y="238"/>
                  </a:lnTo>
                  <a:lnTo>
                    <a:pt x="80" y="238"/>
                  </a:lnTo>
                  <a:lnTo>
                    <a:pt x="76" y="238"/>
                  </a:lnTo>
                  <a:lnTo>
                    <a:pt x="71" y="234"/>
                  </a:lnTo>
                  <a:lnTo>
                    <a:pt x="67" y="230"/>
                  </a:lnTo>
                  <a:lnTo>
                    <a:pt x="63" y="227"/>
                  </a:lnTo>
                  <a:lnTo>
                    <a:pt x="63" y="221"/>
                  </a:lnTo>
                  <a:lnTo>
                    <a:pt x="61" y="217"/>
                  </a:lnTo>
                  <a:lnTo>
                    <a:pt x="59" y="213"/>
                  </a:lnTo>
                  <a:lnTo>
                    <a:pt x="59" y="211"/>
                  </a:lnTo>
                  <a:lnTo>
                    <a:pt x="57" y="208"/>
                  </a:lnTo>
                  <a:lnTo>
                    <a:pt x="55" y="200"/>
                  </a:lnTo>
                  <a:lnTo>
                    <a:pt x="53" y="196"/>
                  </a:lnTo>
                  <a:lnTo>
                    <a:pt x="52" y="189"/>
                  </a:lnTo>
                  <a:lnTo>
                    <a:pt x="50" y="183"/>
                  </a:lnTo>
                  <a:lnTo>
                    <a:pt x="48" y="177"/>
                  </a:lnTo>
                  <a:lnTo>
                    <a:pt x="46" y="171"/>
                  </a:lnTo>
                  <a:lnTo>
                    <a:pt x="44" y="166"/>
                  </a:lnTo>
                  <a:lnTo>
                    <a:pt x="42" y="160"/>
                  </a:lnTo>
                  <a:lnTo>
                    <a:pt x="40" y="154"/>
                  </a:lnTo>
                  <a:lnTo>
                    <a:pt x="38" y="149"/>
                  </a:lnTo>
                  <a:lnTo>
                    <a:pt x="36" y="143"/>
                  </a:lnTo>
                  <a:lnTo>
                    <a:pt x="34" y="139"/>
                  </a:lnTo>
                  <a:lnTo>
                    <a:pt x="33" y="133"/>
                  </a:lnTo>
                  <a:lnTo>
                    <a:pt x="31" y="128"/>
                  </a:lnTo>
                  <a:lnTo>
                    <a:pt x="29" y="124"/>
                  </a:lnTo>
                  <a:lnTo>
                    <a:pt x="27" y="118"/>
                  </a:lnTo>
                  <a:lnTo>
                    <a:pt x="23" y="113"/>
                  </a:lnTo>
                  <a:lnTo>
                    <a:pt x="21" y="107"/>
                  </a:lnTo>
                  <a:lnTo>
                    <a:pt x="19" y="101"/>
                  </a:lnTo>
                  <a:lnTo>
                    <a:pt x="17" y="95"/>
                  </a:lnTo>
                  <a:lnTo>
                    <a:pt x="17" y="90"/>
                  </a:lnTo>
                  <a:lnTo>
                    <a:pt x="13" y="84"/>
                  </a:lnTo>
                  <a:lnTo>
                    <a:pt x="13" y="78"/>
                  </a:lnTo>
                  <a:lnTo>
                    <a:pt x="12" y="73"/>
                  </a:lnTo>
                  <a:lnTo>
                    <a:pt x="10" y="67"/>
                  </a:lnTo>
                  <a:lnTo>
                    <a:pt x="8" y="61"/>
                  </a:lnTo>
                  <a:lnTo>
                    <a:pt x="6" y="54"/>
                  </a:lnTo>
                  <a:lnTo>
                    <a:pt x="4" y="48"/>
                  </a:lnTo>
                  <a:lnTo>
                    <a:pt x="2" y="42"/>
                  </a:lnTo>
                  <a:lnTo>
                    <a:pt x="2" y="35"/>
                  </a:lnTo>
                  <a:lnTo>
                    <a:pt x="0" y="33"/>
                  </a:lnTo>
                  <a:lnTo>
                    <a:pt x="0" y="29"/>
                  </a:lnTo>
                  <a:lnTo>
                    <a:pt x="0" y="25"/>
                  </a:lnTo>
                  <a:lnTo>
                    <a:pt x="2" y="23"/>
                  </a:lnTo>
                  <a:lnTo>
                    <a:pt x="2" y="18"/>
                  </a:lnTo>
                  <a:lnTo>
                    <a:pt x="6" y="14"/>
                  </a:lnTo>
                  <a:lnTo>
                    <a:pt x="10" y="8"/>
                  </a:lnTo>
                  <a:lnTo>
                    <a:pt x="13" y="6"/>
                  </a:lnTo>
                  <a:lnTo>
                    <a:pt x="19" y="2"/>
                  </a:lnTo>
                  <a:lnTo>
                    <a:pt x="25" y="2"/>
                  </a:lnTo>
                  <a:lnTo>
                    <a:pt x="29" y="0"/>
                  </a:lnTo>
                  <a:lnTo>
                    <a:pt x="34" y="0"/>
                  </a:lnTo>
                  <a:lnTo>
                    <a:pt x="40" y="0"/>
                  </a:lnTo>
                  <a:lnTo>
                    <a:pt x="44" y="2"/>
                  </a:lnTo>
                  <a:lnTo>
                    <a:pt x="50" y="4"/>
                  </a:lnTo>
                  <a:lnTo>
                    <a:pt x="53" y="8"/>
                  </a:lnTo>
                  <a:lnTo>
                    <a:pt x="55" y="12"/>
                  </a:lnTo>
                  <a:lnTo>
                    <a:pt x="59" y="19"/>
                  </a:lnTo>
                  <a:close/>
                </a:path>
              </a:pathLst>
            </a:custGeom>
            <a:solidFill>
              <a:srgbClr val="FFFF00"/>
            </a:solidFill>
            <a:ln w="9525">
              <a:noFill/>
              <a:round/>
              <a:headEnd/>
              <a:tailEnd/>
            </a:ln>
          </p:spPr>
          <p:txBody>
            <a:bodyPr/>
            <a:lstStyle/>
            <a:p>
              <a:endParaRPr lang="en-US"/>
            </a:p>
          </p:txBody>
        </p:sp>
        <p:sp>
          <p:nvSpPr>
            <p:cNvPr id="24617" name="Freeform 144"/>
            <p:cNvSpPr>
              <a:spLocks/>
            </p:cNvSpPr>
            <p:nvPr/>
          </p:nvSpPr>
          <p:spPr bwMode="auto">
            <a:xfrm>
              <a:off x="3535" y="3086"/>
              <a:ext cx="85" cy="62"/>
            </a:xfrm>
            <a:custGeom>
              <a:avLst/>
              <a:gdLst>
                <a:gd name="T0" fmla="*/ 0 w 205"/>
                <a:gd name="T1" fmla="*/ 0 h 150"/>
                <a:gd name="T2" fmla="*/ 0 w 205"/>
                <a:gd name="T3" fmla="*/ 0 h 150"/>
                <a:gd name="T4" fmla="*/ 0 w 205"/>
                <a:gd name="T5" fmla="*/ 0 h 150"/>
                <a:gd name="T6" fmla="*/ 0 w 205"/>
                <a:gd name="T7" fmla="*/ 0 h 150"/>
                <a:gd name="T8" fmla="*/ 0 w 205"/>
                <a:gd name="T9" fmla="*/ 0 h 150"/>
                <a:gd name="T10" fmla="*/ 0 w 205"/>
                <a:gd name="T11" fmla="*/ 0 h 150"/>
                <a:gd name="T12" fmla="*/ 0 w 205"/>
                <a:gd name="T13" fmla="*/ 0 h 150"/>
                <a:gd name="T14" fmla="*/ 0 w 205"/>
                <a:gd name="T15" fmla="*/ 0 h 150"/>
                <a:gd name="T16" fmla="*/ 0 w 205"/>
                <a:gd name="T17" fmla="*/ 0 h 150"/>
                <a:gd name="T18" fmla="*/ 0 w 205"/>
                <a:gd name="T19" fmla="*/ 0 h 150"/>
                <a:gd name="T20" fmla="*/ 0 w 205"/>
                <a:gd name="T21" fmla="*/ 0 h 150"/>
                <a:gd name="T22" fmla="*/ 0 w 205"/>
                <a:gd name="T23" fmla="*/ 0 h 150"/>
                <a:gd name="T24" fmla="*/ 0 w 205"/>
                <a:gd name="T25" fmla="*/ 0 h 150"/>
                <a:gd name="T26" fmla="*/ 0 w 205"/>
                <a:gd name="T27" fmla="*/ 0 h 150"/>
                <a:gd name="T28" fmla="*/ 0 w 205"/>
                <a:gd name="T29" fmla="*/ 0 h 150"/>
                <a:gd name="T30" fmla="*/ 0 w 205"/>
                <a:gd name="T31" fmla="*/ 0 h 150"/>
                <a:gd name="T32" fmla="*/ 0 w 205"/>
                <a:gd name="T33" fmla="*/ 0 h 150"/>
                <a:gd name="T34" fmla="*/ 0 w 205"/>
                <a:gd name="T35" fmla="*/ 0 h 150"/>
                <a:gd name="T36" fmla="*/ 0 w 205"/>
                <a:gd name="T37" fmla="*/ 0 h 150"/>
                <a:gd name="T38" fmla="*/ 0 w 205"/>
                <a:gd name="T39" fmla="*/ 0 h 150"/>
                <a:gd name="T40" fmla="*/ 0 w 205"/>
                <a:gd name="T41" fmla="*/ 0 h 150"/>
                <a:gd name="T42" fmla="*/ 0 w 205"/>
                <a:gd name="T43" fmla="*/ 0 h 150"/>
                <a:gd name="T44" fmla="*/ 0 w 205"/>
                <a:gd name="T45" fmla="*/ 0 h 150"/>
                <a:gd name="T46" fmla="*/ 0 w 205"/>
                <a:gd name="T47" fmla="*/ 0 h 150"/>
                <a:gd name="T48" fmla="*/ 0 w 205"/>
                <a:gd name="T49" fmla="*/ 0 h 150"/>
                <a:gd name="T50" fmla="*/ 0 w 205"/>
                <a:gd name="T51" fmla="*/ 0 h 150"/>
                <a:gd name="T52" fmla="*/ 0 w 205"/>
                <a:gd name="T53" fmla="*/ 0 h 150"/>
                <a:gd name="T54" fmla="*/ 0 w 205"/>
                <a:gd name="T55" fmla="*/ 0 h 150"/>
                <a:gd name="T56" fmla="*/ 0 w 205"/>
                <a:gd name="T57" fmla="*/ 0 h 150"/>
                <a:gd name="T58" fmla="*/ 0 w 205"/>
                <a:gd name="T59" fmla="*/ 0 h 150"/>
                <a:gd name="T60" fmla="*/ 0 w 205"/>
                <a:gd name="T61" fmla="*/ 0 h 150"/>
                <a:gd name="T62" fmla="*/ 0 w 205"/>
                <a:gd name="T63" fmla="*/ 0 h 150"/>
                <a:gd name="T64" fmla="*/ 0 w 205"/>
                <a:gd name="T65" fmla="*/ 0 h 150"/>
                <a:gd name="T66" fmla="*/ 0 w 205"/>
                <a:gd name="T67" fmla="*/ 0 h 150"/>
                <a:gd name="T68" fmla="*/ 0 w 205"/>
                <a:gd name="T69" fmla="*/ 0 h 150"/>
                <a:gd name="T70" fmla="*/ 0 w 205"/>
                <a:gd name="T71" fmla="*/ 0 h 150"/>
                <a:gd name="T72" fmla="*/ 0 w 205"/>
                <a:gd name="T73" fmla="*/ 0 h 150"/>
                <a:gd name="T74" fmla="*/ 0 w 205"/>
                <a:gd name="T75" fmla="*/ 0 h 150"/>
                <a:gd name="T76" fmla="*/ 0 w 205"/>
                <a:gd name="T77" fmla="*/ 0 h 150"/>
                <a:gd name="T78" fmla="*/ 0 w 205"/>
                <a:gd name="T79" fmla="*/ 0 h 150"/>
                <a:gd name="T80" fmla="*/ 0 w 205"/>
                <a:gd name="T81" fmla="*/ 0 h 150"/>
                <a:gd name="T82" fmla="*/ 0 w 205"/>
                <a:gd name="T83" fmla="*/ 0 h 150"/>
                <a:gd name="T84" fmla="*/ 0 w 205"/>
                <a:gd name="T85" fmla="*/ 0 h 150"/>
                <a:gd name="T86" fmla="*/ 0 w 205"/>
                <a:gd name="T87" fmla="*/ 0 h 150"/>
                <a:gd name="T88" fmla="*/ 0 w 205"/>
                <a:gd name="T89" fmla="*/ 0 h 150"/>
                <a:gd name="T90" fmla="*/ 0 w 205"/>
                <a:gd name="T91" fmla="*/ 0 h 150"/>
                <a:gd name="T92" fmla="*/ 0 w 205"/>
                <a:gd name="T93" fmla="*/ 0 h 150"/>
                <a:gd name="T94" fmla="*/ 0 w 205"/>
                <a:gd name="T95" fmla="*/ 0 h 150"/>
                <a:gd name="T96" fmla="*/ 0 w 205"/>
                <a:gd name="T97" fmla="*/ 0 h 15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05"/>
                <a:gd name="T148" fmla="*/ 0 h 150"/>
                <a:gd name="T149" fmla="*/ 205 w 205"/>
                <a:gd name="T150" fmla="*/ 150 h 15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05" h="150">
                  <a:moveTo>
                    <a:pt x="46" y="6"/>
                  </a:moveTo>
                  <a:lnTo>
                    <a:pt x="51" y="7"/>
                  </a:lnTo>
                  <a:lnTo>
                    <a:pt x="55" y="11"/>
                  </a:lnTo>
                  <a:lnTo>
                    <a:pt x="61" y="15"/>
                  </a:lnTo>
                  <a:lnTo>
                    <a:pt x="65" y="19"/>
                  </a:lnTo>
                  <a:lnTo>
                    <a:pt x="70" y="21"/>
                  </a:lnTo>
                  <a:lnTo>
                    <a:pt x="74" y="25"/>
                  </a:lnTo>
                  <a:lnTo>
                    <a:pt x="78" y="28"/>
                  </a:lnTo>
                  <a:lnTo>
                    <a:pt x="84" y="30"/>
                  </a:lnTo>
                  <a:lnTo>
                    <a:pt x="88" y="32"/>
                  </a:lnTo>
                  <a:lnTo>
                    <a:pt x="91" y="36"/>
                  </a:lnTo>
                  <a:lnTo>
                    <a:pt x="97" y="38"/>
                  </a:lnTo>
                  <a:lnTo>
                    <a:pt x="101" y="42"/>
                  </a:lnTo>
                  <a:lnTo>
                    <a:pt x="105" y="44"/>
                  </a:lnTo>
                  <a:lnTo>
                    <a:pt x="108" y="45"/>
                  </a:lnTo>
                  <a:lnTo>
                    <a:pt x="114" y="47"/>
                  </a:lnTo>
                  <a:lnTo>
                    <a:pt x="118" y="51"/>
                  </a:lnTo>
                  <a:lnTo>
                    <a:pt x="122" y="53"/>
                  </a:lnTo>
                  <a:lnTo>
                    <a:pt x="127" y="55"/>
                  </a:lnTo>
                  <a:lnTo>
                    <a:pt x="131" y="59"/>
                  </a:lnTo>
                  <a:lnTo>
                    <a:pt x="135" y="61"/>
                  </a:lnTo>
                  <a:lnTo>
                    <a:pt x="139" y="63"/>
                  </a:lnTo>
                  <a:lnTo>
                    <a:pt x="145" y="64"/>
                  </a:lnTo>
                  <a:lnTo>
                    <a:pt x="148" y="68"/>
                  </a:lnTo>
                  <a:lnTo>
                    <a:pt x="154" y="70"/>
                  </a:lnTo>
                  <a:lnTo>
                    <a:pt x="158" y="72"/>
                  </a:lnTo>
                  <a:lnTo>
                    <a:pt x="164" y="76"/>
                  </a:lnTo>
                  <a:lnTo>
                    <a:pt x="167" y="78"/>
                  </a:lnTo>
                  <a:lnTo>
                    <a:pt x="173" y="82"/>
                  </a:lnTo>
                  <a:lnTo>
                    <a:pt x="177" y="83"/>
                  </a:lnTo>
                  <a:lnTo>
                    <a:pt x="183" y="87"/>
                  </a:lnTo>
                  <a:lnTo>
                    <a:pt x="188" y="91"/>
                  </a:lnTo>
                  <a:lnTo>
                    <a:pt x="194" y="95"/>
                  </a:lnTo>
                  <a:lnTo>
                    <a:pt x="198" y="97"/>
                  </a:lnTo>
                  <a:lnTo>
                    <a:pt x="202" y="102"/>
                  </a:lnTo>
                  <a:lnTo>
                    <a:pt x="205" y="106"/>
                  </a:lnTo>
                  <a:lnTo>
                    <a:pt x="205" y="112"/>
                  </a:lnTo>
                  <a:lnTo>
                    <a:pt x="205" y="118"/>
                  </a:lnTo>
                  <a:lnTo>
                    <a:pt x="205" y="123"/>
                  </a:lnTo>
                  <a:lnTo>
                    <a:pt x="204" y="129"/>
                  </a:lnTo>
                  <a:lnTo>
                    <a:pt x="202" y="135"/>
                  </a:lnTo>
                  <a:lnTo>
                    <a:pt x="198" y="139"/>
                  </a:lnTo>
                  <a:lnTo>
                    <a:pt x="194" y="142"/>
                  </a:lnTo>
                  <a:lnTo>
                    <a:pt x="190" y="146"/>
                  </a:lnTo>
                  <a:lnTo>
                    <a:pt x="185" y="148"/>
                  </a:lnTo>
                  <a:lnTo>
                    <a:pt x="179" y="150"/>
                  </a:lnTo>
                  <a:lnTo>
                    <a:pt x="175" y="150"/>
                  </a:lnTo>
                  <a:lnTo>
                    <a:pt x="169" y="150"/>
                  </a:lnTo>
                  <a:lnTo>
                    <a:pt x="164" y="148"/>
                  </a:lnTo>
                  <a:lnTo>
                    <a:pt x="158" y="144"/>
                  </a:lnTo>
                  <a:lnTo>
                    <a:pt x="152" y="141"/>
                  </a:lnTo>
                  <a:lnTo>
                    <a:pt x="147" y="137"/>
                  </a:lnTo>
                  <a:lnTo>
                    <a:pt x="143" y="135"/>
                  </a:lnTo>
                  <a:lnTo>
                    <a:pt x="137" y="131"/>
                  </a:lnTo>
                  <a:lnTo>
                    <a:pt x="131" y="129"/>
                  </a:lnTo>
                  <a:lnTo>
                    <a:pt x="126" y="127"/>
                  </a:lnTo>
                  <a:lnTo>
                    <a:pt x="122" y="123"/>
                  </a:lnTo>
                  <a:lnTo>
                    <a:pt x="116" y="121"/>
                  </a:lnTo>
                  <a:lnTo>
                    <a:pt x="112" y="118"/>
                  </a:lnTo>
                  <a:lnTo>
                    <a:pt x="108" y="116"/>
                  </a:lnTo>
                  <a:lnTo>
                    <a:pt x="103" y="114"/>
                  </a:lnTo>
                  <a:lnTo>
                    <a:pt x="99" y="110"/>
                  </a:lnTo>
                  <a:lnTo>
                    <a:pt x="95" y="108"/>
                  </a:lnTo>
                  <a:lnTo>
                    <a:pt x="89" y="106"/>
                  </a:lnTo>
                  <a:lnTo>
                    <a:pt x="86" y="104"/>
                  </a:lnTo>
                  <a:lnTo>
                    <a:pt x="82" y="101"/>
                  </a:lnTo>
                  <a:lnTo>
                    <a:pt x="76" y="99"/>
                  </a:lnTo>
                  <a:lnTo>
                    <a:pt x="72" y="95"/>
                  </a:lnTo>
                  <a:lnTo>
                    <a:pt x="69" y="93"/>
                  </a:lnTo>
                  <a:lnTo>
                    <a:pt x="63" y="89"/>
                  </a:lnTo>
                  <a:lnTo>
                    <a:pt x="59" y="87"/>
                  </a:lnTo>
                  <a:lnTo>
                    <a:pt x="55" y="85"/>
                  </a:lnTo>
                  <a:lnTo>
                    <a:pt x="51" y="83"/>
                  </a:lnTo>
                  <a:lnTo>
                    <a:pt x="46" y="80"/>
                  </a:lnTo>
                  <a:lnTo>
                    <a:pt x="42" y="76"/>
                  </a:lnTo>
                  <a:lnTo>
                    <a:pt x="36" y="72"/>
                  </a:lnTo>
                  <a:lnTo>
                    <a:pt x="32" y="70"/>
                  </a:lnTo>
                  <a:lnTo>
                    <a:pt x="27" y="66"/>
                  </a:lnTo>
                  <a:lnTo>
                    <a:pt x="21" y="63"/>
                  </a:lnTo>
                  <a:lnTo>
                    <a:pt x="17" y="59"/>
                  </a:lnTo>
                  <a:lnTo>
                    <a:pt x="11" y="57"/>
                  </a:lnTo>
                  <a:lnTo>
                    <a:pt x="6" y="51"/>
                  </a:lnTo>
                  <a:lnTo>
                    <a:pt x="4" y="47"/>
                  </a:lnTo>
                  <a:lnTo>
                    <a:pt x="2" y="42"/>
                  </a:lnTo>
                  <a:lnTo>
                    <a:pt x="0" y="36"/>
                  </a:lnTo>
                  <a:lnTo>
                    <a:pt x="0" y="32"/>
                  </a:lnTo>
                  <a:lnTo>
                    <a:pt x="2" y="26"/>
                  </a:lnTo>
                  <a:lnTo>
                    <a:pt x="4" y="21"/>
                  </a:lnTo>
                  <a:lnTo>
                    <a:pt x="8" y="15"/>
                  </a:lnTo>
                  <a:lnTo>
                    <a:pt x="10" y="9"/>
                  </a:lnTo>
                  <a:lnTo>
                    <a:pt x="15" y="6"/>
                  </a:lnTo>
                  <a:lnTo>
                    <a:pt x="19" y="4"/>
                  </a:lnTo>
                  <a:lnTo>
                    <a:pt x="25" y="2"/>
                  </a:lnTo>
                  <a:lnTo>
                    <a:pt x="31" y="0"/>
                  </a:lnTo>
                  <a:lnTo>
                    <a:pt x="34" y="0"/>
                  </a:lnTo>
                  <a:lnTo>
                    <a:pt x="40" y="2"/>
                  </a:lnTo>
                  <a:lnTo>
                    <a:pt x="46" y="6"/>
                  </a:lnTo>
                  <a:close/>
                </a:path>
              </a:pathLst>
            </a:custGeom>
            <a:solidFill>
              <a:srgbClr val="FFFF00"/>
            </a:solidFill>
            <a:ln w="9525">
              <a:noFill/>
              <a:round/>
              <a:headEnd/>
              <a:tailEnd/>
            </a:ln>
          </p:spPr>
          <p:txBody>
            <a:bodyPr/>
            <a:lstStyle/>
            <a:p>
              <a:endParaRPr lang="en-US"/>
            </a:p>
          </p:txBody>
        </p:sp>
        <p:sp>
          <p:nvSpPr>
            <p:cNvPr id="24618" name="Freeform 145"/>
            <p:cNvSpPr>
              <a:spLocks/>
            </p:cNvSpPr>
            <p:nvPr/>
          </p:nvSpPr>
          <p:spPr bwMode="auto">
            <a:xfrm>
              <a:off x="3490" y="3247"/>
              <a:ext cx="88" cy="25"/>
            </a:xfrm>
            <a:custGeom>
              <a:avLst/>
              <a:gdLst>
                <a:gd name="T0" fmla="*/ 0 w 215"/>
                <a:gd name="T1" fmla="*/ 0 h 61"/>
                <a:gd name="T2" fmla="*/ 0 w 215"/>
                <a:gd name="T3" fmla="*/ 0 h 61"/>
                <a:gd name="T4" fmla="*/ 0 w 215"/>
                <a:gd name="T5" fmla="*/ 0 h 61"/>
                <a:gd name="T6" fmla="*/ 0 w 215"/>
                <a:gd name="T7" fmla="*/ 0 h 61"/>
                <a:gd name="T8" fmla="*/ 0 w 215"/>
                <a:gd name="T9" fmla="*/ 0 h 61"/>
                <a:gd name="T10" fmla="*/ 0 w 215"/>
                <a:gd name="T11" fmla="*/ 0 h 61"/>
                <a:gd name="T12" fmla="*/ 0 w 215"/>
                <a:gd name="T13" fmla="*/ 0 h 61"/>
                <a:gd name="T14" fmla="*/ 0 w 215"/>
                <a:gd name="T15" fmla="*/ 0 h 61"/>
                <a:gd name="T16" fmla="*/ 0 w 215"/>
                <a:gd name="T17" fmla="*/ 0 h 61"/>
                <a:gd name="T18" fmla="*/ 0 w 215"/>
                <a:gd name="T19" fmla="*/ 0 h 61"/>
                <a:gd name="T20" fmla="*/ 0 w 215"/>
                <a:gd name="T21" fmla="*/ 0 h 61"/>
                <a:gd name="T22" fmla="*/ 0 w 215"/>
                <a:gd name="T23" fmla="*/ 0 h 61"/>
                <a:gd name="T24" fmla="*/ 0 w 215"/>
                <a:gd name="T25" fmla="*/ 0 h 61"/>
                <a:gd name="T26" fmla="*/ 0 w 215"/>
                <a:gd name="T27" fmla="*/ 0 h 61"/>
                <a:gd name="T28" fmla="*/ 0 w 215"/>
                <a:gd name="T29" fmla="*/ 0 h 61"/>
                <a:gd name="T30" fmla="*/ 0 w 215"/>
                <a:gd name="T31" fmla="*/ 0 h 61"/>
                <a:gd name="T32" fmla="*/ 0 w 215"/>
                <a:gd name="T33" fmla="*/ 0 h 61"/>
                <a:gd name="T34" fmla="*/ 0 w 215"/>
                <a:gd name="T35" fmla="*/ 0 h 61"/>
                <a:gd name="T36" fmla="*/ 0 w 215"/>
                <a:gd name="T37" fmla="*/ 0 h 61"/>
                <a:gd name="T38" fmla="*/ 0 w 215"/>
                <a:gd name="T39" fmla="*/ 0 h 61"/>
                <a:gd name="T40" fmla="*/ 0 w 215"/>
                <a:gd name="T41" fmla="*/ 0 h 61"/>
                <a:gd name="T42" fmla="*/ 0 w 215"/>
                <a:gd name="T43" fmla="*/ 0 h 61"/>
                <a:gd name="T44" fmla="*/ 0 w 215"/>
                <a:gd name="T45" fmla="*/ 0 h 61"/>
                <a:gd name="T46" fmla="*/ 0 w 215"/>
                <a:gd name="T47" fmla="*/ 0 h 61"/>
                <a:gd name="T48" fmla="*/ 0 w 215"/>
                <a:gd name="T49" fmla="*/ 0 h 61"/>
                <a:gd name="T50" fmla="*/ 0 w 215"/>
                <a:gd name="T51" fmla="*/ 0 h 61"/>
                <a:gd name="T52" fmla="*/ 0 w 215"/>
                <a:gd name="T53" fmla="*/ 0 h 61"/>
                <a:gd name="T54" fmla="*/ 0 w 215"/>
                <a:gd name="T55" fmla="*/ 0 h 61"/>
                <a:gd name="T56" fmla="*/ 0 w 215"/>
                <a:gd name="T57" fmla="*/ 0 h 61"/>
                <a:gd name="T58" fmla="*/ 0 w 215"/>
                <a:gd name="T59" fmla="*/ 0 h 61"/>
                <a:gd name="T60" fmla="*/ 0 w 215"/>
                <a:gd name="T61" fmla="*/ 0 h 61"/>
                <a:gd name="T62" fmla="*/ 0 w 215"/>
                <a:gd name="T63" fmla="*/ 0 h 61"/>
                <a:gd name="T64" fmla="*/ 0 w 215"/>
                <a:gd name="T65" fmla="*/ 0 h 61"/>
                <a:gd name="T66" fmla="*/ 0 w 215"/>
                <a:gd name="T67" fmla="*/ 0 h 61"/>
                <a:gd name="T68" fmla="*/ 0 w 215"/>
                <a:gd name="T69" fmla="*/ 0 h 6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15"/>
                <a:gd name="T106" fmla="*/ 0 h 61"/>
                <a:gd name="T107" fmla="*/ 215 w 215"/>
                <a:gd name="T108" fmla="*/ 61 h 61"/>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15" h="61">
                  <a:moveTo>
                    <a:pt x="26" y="2"/>
                  </a:moveTo>
                  <a:lnTo>
                    <a:pt x="28" y="2"/>
                  </a:lnTo>
                  <a:lnTo>
                    <a:pt x="32" y="0"/>
                  </a:lnTo>
                  <a:lnTo>
                    <a:pt x="36" y="0"/>
                  </a:lnTo>
                  <a:lnTo>
                    <a:pt x="40" y="0"/>
                  </a:lnTo>
                  <a:lnTo>
                    <a:pt x="44" y="0"/>
                  </a:lnTo>
                  <a:lnTo>
                    <a:pt x="49" y="0"/>
                  </a:lnTo>
                  <a:lnTo>
                    <a:pt x="55" y="0"/>
                  </a:lnTo>
                  <a:lnTo>
                    <a:pt x="61" y="0"/>
                  </a:lnTo>
                  <a:lnTo>
                    <a:pt x="64" y="0"/>
                  </a:lnTo>
                  <a:lnTo>
                    <a:pt x="70" y="0"/>
                  </a:lnTo>
                  <a:lnTo>
                    <a:pt x="76" y="0"/>
                  </a:lnTo>
                  <a:lnTo>
                    <a:pt x="82" y="0"/>
                  </a:lnTo>
                  <a:lnTo>
                    <a:pt x="87" y="0"/>
                  </a:lnTo>
                  <a:lnTo>
                    <a:pt x="95" y="0"/>
                  </a:lnTo>
                  <a:lnTo>
                    <a:pt x="101" y="0"/>
                  </a:lnTo>
                  <a:lnTo>
                    <a:pt x="106" y="0"/>
                  </a:lnTo>
                  <a:lnTo>
                    <a:pt x="112" y="0"/>
                  </a:lnTo>
                  <a:lnTo>
                    <a:pt x="120" y="0"/>
                  </a:lnTo>
                  <a:lnTo>
                    <a:pt x="125" y="0"/>
                  </a:lnTo>
                  <a:lnTo>
                    <a:pt x="131" y="0"/>
                  </a:lnTo>
                  <a:lnTo>
                    <a:pt x="137" y="0"/>
                  </a:lnTo>
                  <a:lnTo>
                    <a:pt x="142" y="0"/>
                  </a:lnTo>
                  <a:lnTo>
                    <a:pt x="148" y="0"/>
                  </a:lnTo>
                  <a:lnTo>
                    <a:pt x="154" y="0"/>
                  </a:lnTo>
                  <a:lnTo>
                    <a:pt x="160" y="0"/>
                  </a:lnTo>
                  <a:lnTo>
                    <a:pt x="165" y="0"/>
                  </a:lnTo>
                  <a:lnTo>
                    <a:pt x="169" y="0"/>
                  </a:lnTo>
                  <a:lnTo>
                    <a:pt x="173" y="0"/>
                  </a:lnTo>
                  <a:lnTo>
                    <a:pt x="177" y="0"/>
                  </a:lnTo>
                  <a:lnTo>
                    <a:pt x="180" y="0"/>
                  </a:lnTo>
                  <a:lnTo>
                    <a:pt x="184" y="0"/>
                  </a:lnTo>
                  <a:lnTo>
                    <a:pt x="188" y="0"/>
                  </a:lnTo>
                  <a:lnTo>
                    <a:pt x="194" y="0"/>
                  </a:lnTo>
                  <a:lnTo>
                    <a:pt x="199" y="4"/>
                  </a:lnTo>
                  <a:lnTo>
                    <a:pt x="203" y="6"/>
                  </a:lnTo>
                  <a:lnTo>
                    <a:pt x="207" y="10"/>
                  </a:lnTo>
                  <a:lnTo>
                    <a:pt x="211" y="14"/>
                  </a:lnTo>
                  <a:lnTo>
                    <a:pt x="213" y="19"/>
                  </a:lnTo>
                  <a:lnTo>
                    <a:pt x="215" y="25"/>
                  </a:lnTo>
                  <a:lnTo>
                    <a:pt x="215" y="31"/>
                  </a:lnTo>
                  <a:lnTo>
                    <a:pt x="215" y="36"/>
                  </a:lnTo>
                  <a:lnTo>
                    <a:pt x="213" y="42"/>
                  </a:lnTo>
                  <a:lnTo>
                    <a:pt x="211" y="46"/>
                  </a:lnTo>
                  <a:lnTo>
                    <a:pt x="207" y="52"/>
                  </a:lnTo>
                  <a:lnTo>
                    <a:pt x="203" y="54"/>
                  </a:lnTo>
                  <a:lnTo>
                    <a:pt x="199" y="57"/>
                  </a:lnTo>
                  <a:lnTo>
                    <a:pt x="196" y="59"/>
                  </a:lnTo>
                  <a:lnTo>
                    <a:pt x="190" y="61"/>
                  </a:lnTo>
                  <a:lnTo>
                    <a:pt x="26" y="61"/>
                  </a:lnTo>
                  <a:lnTo>
                    <a:pt x="23" y="61"/>
                  </a:lnTo>
                  <a:lnTo>
                    <a:pt x="19" y="59"/>
                  </a:lnTo>
                  <a:lnTo>
                    <a:pt x="17" y="59"/>
                  </a:lnTo>
                  <a:lnTo>
                    <a:pt x="13" y="57"/>
                  </a:lnTo>
                  <a:lnTo>
                    <a:pt x="9" y="55"/>
                  </a:lnTo>
                  <a:lnTo>
                    <a:pt x="6" y="52"/>
                  </a:lnTo>
                  <a:lnTo>
                    <a:pt x="4" y="46"/>
                  </a:lnTo>
                  <a:lnTo>
                    <a:pt x="2" y="42"/>
                  </a:lnTo>
                  <a:lnTo>
                    <a:pt x="0" y="36"/>
                  </a:lnTo>
                  <a:lnTo>
                    <a:pt x="0" y="33"/>
                  </a:lnTo>
                  <a:lnTo>
                    <a:pt x="0" y="27"/>
                  </a:lnTo>
                  <a:lnTo>
                    <a:pt x="2" y="21"/>
                  </a:lnTo>
                  <a:lnTo>
                    <a:pt x="4" y="16"/>
                  </a:lnTo>
                  <a:lnTo>
                    <a:pt x="7" y="12"/>
                  </a:lnTo>
                  <a:lnTo>
                    <a:pt x="9" y="8"/>
                  </a:lnTo>
                  <a:lnTo>
                    <a:pt x="15" y="4"/>
                  </a:lnTo>
                  <a:lnTo>
                    <a:pt x="17" y="4"/>
                  </a:lnTo>
                  <a:lnTo>
                    <a:pt x="21" y="2"/>
                  </a:lnTo>
                  <a:lnTo>
                    <a:pt x="23" y="2"/>
                  </a:lnTo>
                  <a:lnTo>
                    <a:pt x="26" y="2"/>
                  </a:lnTo>
                  <a:close/>
                </a:path>
              </a:pathLst>
            </a:custGeom>
            <a:solidFill>
              <a:srgbClr val="FFFF00"/>
            </a:solidFill>
            <a:ln w="9525">
              <a:noFill/>
              <a:round/>
              <a:headEnd/>
              <a:tailEnd/>
            </a:ln>
          </p:spPr>
          <p:txBody>
            <a:bodyPr/>
            <a:lstStyle/>
            <a:p>
              <a:endParaRPr lang="en-US"/>
            </a:p>
          </p:txBody>
        </p:sp>
        <p:sp>
          <p:nvSpPr>
            <p:cNvPr id="24619" name="Freeform 146"/>
            <p:cNvSpPr>
              <a:spLocks/>
            </p:cNvSpPr>
            <p:nvPr/>
          </p:nvSpPr>
          <p:spPr bwMode="auto">
            <a:xfrm>
              <a:off x="3523" y="3376"/>
              <a:ext cx="69" cy="50"/>
            </a:xfrm>
            <a:custGeom>
              <a:avLst/>
              <a:gdLst>
                <a:gd name="T0" fmla="*/ 0 w 167"/>
                <a:gd name="T1" fmla="*/ 0 h 124"/>
                <a:gd name="T2" fmla="*/ 0 w 167"/>
                <a:gd name="T3" fmla="*/ 0 h 124"/>
                <a:gd name="T4" fmla="*/ 0 w 167"/>
                <a:gd name="T5" fmla="*/ 0 h 124"/>
                <a:gd name="T6" fmla="*/ 0 w 167"/>
                <a:gd name="T7" fmla="*/ 0 h 124"/>
                <a:gd name="T8" fmla="*/ 0 w 167"/>
                <a:gd name="T9" fmla="*/ 0 h 124"/>
                <a:gd name="T10" fmla="*/ 0 w 167"/>
                <a:gd name="T11" fmla="*/ 0 h 124"/>
                <a:gd name="T12" fmla="*/ 0 w 167"/>
                <a:gd name="T13" fmla="*/ 0 h 124"/>
                <a:gd name="T14" fmla="*/ 0 w 167"/>
                <a:gd name="T15" fmla="*/ 0 h 124"/>
                <a:gd name="T16" fmla="*/ 0 w 167"/>
                <a:gd name="T17" fmla="*/ 0 h 124"/>
                <a:gd name="T18" fmla="*/ 0 w 167"/>
                <a:gd name="T19" fmla="*/ 0 h 124"/>
                <a:gd name="T20" fmla="*/ 0 w 167"/>
                <a:gd name="T21" fmla="*/ 0 h 124"/>
                <a:gd name="T22" fmla="*/ 0 w 167"/>
                <a:gd name="T23" fmla="*/ 0 h 124"/>
                <a:gd name="T24" fmla="*/ 0 w 167"/>
                <a:gd name="T25" fmla="*/ 0 h 124"/>
                <a:gd name="T26" fmla="*/ 0 w 167"/>
                <a:gd name="T27" fmla="*/ 0 h 124"/>
                <a:gd name="T28" fmla="*/ 0 w 167"/>
                <a:gd name="T29" fmla="*/ 0 h 124"/>
                <a:gd name="T30" fmla="*/ 0 w 167"/>
                <a:gd name="T31" fmla="*/ 0 h 124"/>
                <a:gd name="T32" fmla="*/ 0 w 167"/>
                <a:gd name="T33" fmla="*/ 0 h 124"/>
                <a:gd name="T34" fmla="*/ 0 w 167"/>
                <a:gd name="T35" fmla="*/ 0 h 124"/>
                <a:gd name="T36" fmla="*/ 0 w 167"/>
                <a:gd name="T37" fmla="*/ 0 h 124"/>
                <a:gd name="T38" fmla="*/ 0 w 167"/>
                <a:gd name="T39" fmla="*/ 0 h 124"/>
                <a:gd name="T40" fmla="*/ 0 w 167"/>
                <a:gd name="T41" fmla="*/ 0 h 124"/>
                <a:gd name="T42" fmla="*/ 0 w 167"/>
                <a:gd name="T43" fmla="*/ 0 h 124"/>
                <a:gd name="T44" fmla="*/ 0 w 167"/>
                <a:gd name="T45" fmla="*/ 0 h 124"/>
                <a:gd name="T46" fmla="*/ 0 w 167"/>
                <a:gd name="T47" fmla="*/ 0 h 124"/>
                <a:gd name="T48" fmla="*/ 0 w 167"/>
                <a:gd name="T49" fmla="*/ 0 h 124"/>
                <a:gd name="T50" fmla="*/ 0 w 167"/>
                <a:gd name="T51" fmla="*/ 0 h 124"/>
                <a:gd name="T52" fmla="*/ 0 w 167"/>
                <a:gd name="T53" fmla="*/ 0 h 124"/>
                <a:gd name="T54" fmla="*/ 0 w 167"/>
                <a:gd name="T55" fmla="*/ 0 h 124"/>
                <a:gd name="T56" fmla="*/ 0 w 167"/>
                <a:gd name="T57" fmla="*/ 0 h 124"/>
                <a:gd name="T58" fmla="*/ 0 w 167"/>
                <a:gd name="T59" fmla="*/ 0 h 124"/>
                <a:gd name="T60" fmla="*/ 0 w 167"/>
                <a:gd name="T61" fmla="*/ 0 h 124"/>
                <a:gd name="T62" fmla="*/ 0 w 167"/>
                <a:gd name="T63" fmla="*/ 0 h 124"/>
                <a:gd name="T64" fmla="*/ 0 w 167"/>
                <a:gd name="T65" fmla="*/ 0 h 124"/>
                <a:gd name="T66" fmla="*/ 0 w 167"/>
                <a:gd name="T67" fmla="*/ 0 h 124"/>
                <a:gd name="T68" fmla="*/ 0 w 167"/>
                <a:gd name="T69" fmla="*/ 0 h 124"/>
                <a:gd name="T70" fmla="*/ 0 w 167"/>
                <a:gd name="T71" fmla="*/ 0 h 124"/>
                <a:gd name="T72" fmla="*/ 0 w 167"/>
                <a:gd name="T73" fmla="*/ 0 h 124"/>
                <a:gd name="T74" fmla="*/ 0 w 167"/>
                <a:gd name="T75" fmla="*/ 0 h 124"/>
                <a:gd name="T76" fmla="*/ 0 w 167"/>
                <a:gd name="T77" fmla="*/ 0 h 124"/>
                <a:gd name="T78" fmla="*/ 0 w 167"/>
                <a:gd name="T79" fmla="*/ 0 h 124"/>
                <a:gd name="T80" fmla="*/ 0 w 167"/>
                <a:gd name="T81" fmla="*/ 0 h 124"/>
                <a:gd name="T82" fmla="*/ 0 w 167"/>
                <a:gd name="T83" fmla="*/ 0 h 124"/>
                <a:gd name="T84" fmla="*/ 0 w 167"/>
                <a:gd name="T85" fmla="*/ 0 h 12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67"/>
                <a:gd name="T130" fmla="*/ 0 h 124"/>
                <a:gd name="T131" fmla="*/ 167 w 167"/>
                <a:gd name="T132" fmla="*/ 124 h 12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67" h="124">
                  <a:moveTo>
                    <a:pt x="11" y="68"/>
                  </a:moveTo>
                  <a:lnTo>
                    <a:pt x="15" y="65"/>
                  </a:lnTo>
                  <a:lnTo>
                    <a:pt x="19" y="63"/>
                  </a:lnTo>
                  <a:lnTo>
                    <a:pt x="20" y="61"/>
                  </a:lnTo>
                  <a:lnTo>
                    <a:pt x="24" y="59"/>
                  </a:lnTo>
                  <a:lnTo>
                    <a:pt x="28" y="57"/>
                  </a:lnTo>
                  <a:lnTo>
                    <a:pt x="32" y="53"/>
                  </a:lnTo>
                  <a:lnTo>
                    <a:pt x="34" y="51"/>
                  </a:lnTo>
                  <a:lnTo>
                    <a:pt x="38" y="49"/>
                  </a:lnTo>
                  <a:lnTo>
                    <a:pt x="45" y="48"/>
                  </a:lnTo>
                  <a:lnTo>
                    <a:pt x="51" y="44"/>
                  </a:lnTo>
                  <a:lnTo>
                    <a:pt x="55" y="42"/>
                  </a:lnTo>
                  <a:lnTo>
                    <a:pt x="59" y="40"/>
                  </a:lnTo>
                  <a:lnTo>
                    <a:pt x="60" y="38"/>
                  </a:lnTo>
                  <a:lnTo>
                    <a:pt x="64" y="36"/>
                  </a:lnTo>
                  <a:lnTo>
                    <a:pt x="70" y="32"/>
                  </a:lnTo>
                  <a:lnTo>
                    <a:pt x="76" y="29"/>
                  </a:lnTo>
                  <a:lnTo>
                    <a:pt x="83" y="25"/>
                  </a:lnTo>
                  <a:lnTo>
                    <a:pt x="89" y="21"/>
                  </a:lnTo>
                  <a:lnTo>
                    <a:pt x="93" y="19"/>
                  </a:lnTo>
                  <a:lnTo>
                    <a:pt x="95" y="17"/>
                  </a:lnTo>
                  <a:lnTo>
                    <a:pt x="98" y="15"/>
                  </a:lnTo>
                  <a:lnTo>
                    <a:pt x="102" y="13"/>
                  </a:lnTo>
                  <a:lnTo>
                    <a:pt x="106" y="11"/>
                  </a:lnTo>
                  <a:lnTo>
                    <a:pt x="110" y="10"/>
                  </a:lnTo>
                  <a:lnTo>
                    <a:pt x="114" y="6"/>
                  </a:lnTo>
                  <a:lnTo>
                    <a:pt x="117" y="6"/>
                  </a:lnTo>
                  <a:lnTo>
                    <a:pt x="123" y="2"/>
                  </a:lnTo>
                  <a:lnTo>
                    <a:pt x="127" y="0"/>
                  </a:lnTo>
                  <a:lnTo>
                    <a:pt x="133" y="0"/>
                  </a:lnTo>
                  <a:lnTo>
                    <a:pt x="140" y="2"/>
                  </a:lnTo>
                  <a:lnTo>
                    <a:pt x="144" y="4"/>
                  </a:lnTo>
                  <a:lnTo>
                    <a:pt x="150" y="6"/>
                  </a:lnTo>
                  <a:lnTo>
                    <a:pt x="154" y="10"/>
                  </a:lnTo>
                  <a:lnTo>
                    <a:pt x="157" y="15"/>
                  </a:lnTo>
                  <a:lnTo>
                    <a:pt x="161" y="19"/>
                  </a:lnTo>
                  <a:lnTo>
                    <a:pt x="163" y="25"/>
                  </a:lnTo>
                  <a:lnTo>
                    <a:pt x="165" y="30"/>
                  </a:lnTo>
                  <a:lnTo>
                    <a:pt x="167" y="36"/>
                  </a:lnTo>
                  <a:lnTo>
                    <a:pt x="165" y="40"/>
                  </a:lnTo>
                  <a:lnTo>
                    <a:pt x="163" y="46"/>
                  </a:lnTo>
                  <a:lnTo>
                    <a:pt x="161" y="51"/>
                  </a:lnTo>
                  <a:lnTo>
                    <a:pt x="155" y="55"/>
                  </a:lnTo>
                  <a:lnTo>
                    <a:pt x="152" y="57"/>
                  </a:lnTo>
                  <a:lnTo>
                    <a:pt x="148" y="59"/>
                  </a:lnTo>
                  <a:lnTo>
                    <a:pt x="144" y="61"/>
                  </a:lnTo>
                  <a:lnTo>
                    <a:pt x="140" y="63"/>
                  </a:lnTo>
                  <a:lnTo>
                    <a:pt x="136" y="65"/>
                  </a:lnTo>
                  <a:lnTo>
                    <a:pt x="135" y="68"/>
                  </a:lnTo>
                  <a:lnTo>
                    <a:pt x="131" y="70"/>
                  </a:lnTo>
                  <a:lnTo>
                    <a:pt x="127" y="72"/>
                  </a:lnTo>
                  <a:lnTo>
                    <a:pt x="121" y="76"/>
                  </a:lnTo>
                  <a:lnTo>
                    <a:pt x="116" y="80"/>
                  </a:lnTo>
                  <a:lnTo>
                    <a:pt x="108" y="84"/>
                  </a:lnTo>
                  <a:lnTo>
                    <a:pt x="102" y="87"/>
                  </a:lnTo>
                  <a:lnTo>
                    <a:pt x="98" y="89"/>
                  </a:lnTo>
                  <a:lnTo>
                    <a:pt x="97" y="91"/>
                  </a:lnTo>
                  <a:lnTo>
                    <a:pt x="93" y="93"/>
                  </a:lnTo>
                  <a:lnTo>
                    <a:pt x="89" y="95"/>
                  </a:lnTo>
                  <a:lnTo>
                    <a:pt x="83" y="99"/>
                  </a:lnTo>
                  <a:lnTo>
                    <a:pt x="78" y="101"/>
                  </a:lnTo>
                  <a:lnTo>
                    <a:pt x="74" y="103"/>
                  </a:lnTo>
                  <a:lnTo>
                    <a:pt x="70" y="105"/>
                  </a:lnTo>
                  <a:lnTo>
                    <a:pt x="66" y="108"/>
                  </a:lnTo>
                  <a:lnTo>
                    <a:pt x="62" y="110"/>
                  </a:lnTo>
                  <a:lnTo>
                    <a:pt x="60" y="112"/>
                  </a:lnTo>
                  <a:lnTo>
                    <a:pt x="57" y="114"/>
                  </a:lnTo>
                  <a:lnTo>
                    <a:pt x="53" y="116"/>
                  </a:lnTo>
                  <a:lnTo>
                    <a:pt x="49" y="120"/>
                  </a:lnTo>
                  <a:lnTo>
                    <a:pt x="43" y="122"/>
                  </a:lnTo>
                  <a:lnTo>
                    <a:pt x="36" y="124"/>
                  </a:lnTo>
                  <a:lnTo>
                    <a:pt x="32" y="122"/>
                  </a:lnTo>
                  <a:lnTo>
                    <a:pt x="26" y="122"/>
                  </a:lnTo>
                  <a:lnTo>
                    <a:pt x="20" y="118"/>
                  </a:lnTo>
                  <a:lnTo>
                    <a:pt x="15" y="114"/>
                  </a:lnTo>
                  <a:lnTo>
                    <a:pt x="11" y="110"/>
                  </a:lnTo>
                  <a:lnTo>
                    <a:pt x="7" y="106"/>
                  </a:lnTo>
                  <a:lnTo>
                    <a:pt x="3" y="101"/>
                  </a:lnTo>
                  <a:lnTo>
                    <a:pt x="1" y="95"/>
                  </a:lnTo>
                  <a:lnTo>
                    <a:pt x="0" y="89"/>
                  </a:lnTo>
                  <a:lnTo>
                    <a:pt x="0" y="86"/>
                  </a:lnTo>
                  <a:lnTo>
                    <a:pt x="0" y="80"/>
                  </a:lnTo>
                  <a:lnTo>
                    <a:pt x="3" y="76"/>
                  </a:lnTo>
                  <a:lnTo>
                    <a:pt x="5" y="70"/>
                  </a:lnTo>
                  <a:lnTo>
                    <a:pt x="11" y="68"/>
                  </a:lnTo>
                  <a:close/>
                </a:path>
              </a:pathLst>
            </a:custGeom>
            <a:solidFill>
              <a:srgbClr val="FFFF00"/>
            </a:solidFill>
            <a:ln w="9525">
              <a:noFill/>
              <a:round/>
              <a:headEnd/>
              <a:tailEnd/>
            </a:ln>
          </p:spPr>
          <p:txBody>
            <a:bodyPr/>
            <a:lstStyle/>
            <a:p>
              <a:endParaRPr lang="en-US"/>
            </a:p>
          </p:txBody>
        </p:sp>
      </p:grpSp>
      <p:grpSp>
        <p:nvGrpSpPr>
          <p:cNvPr id="3" name="Group 147"/>
          <p:cNvGrpSpPr>
            <a:grpSpLocks/>
          </p:cNvGrpSpPr>
          <p:nvPr/>
        </p:nvGrpSpPr>
        <p:grpSpPr bwMode="auto">
          <a:xfrm>
            <a:off x="2090738" y="2881313"/>
            <a:ext cx="649287" cy="1055687"/>
            <a:chOff x="3611" y="3097"/>
            <a:chExt cx="409" cy="665"/>
          </a:xfrm>
        </p:grpSpPr>
        <p:sp>
          <p:nvSpPr>
            <p:cNvPr id="24593" name="Freeform 148"/>
            <p:cNvSpPr>
              <a:spLocks/>
            </p:cNvSpPr>
            <p:nvPr/>
          </p:nvSpPr>
          <p:spPr bwMode="auto">
            <a:xfrm>
              <a:off x="3611" y="3097"/>
              <a:ext cx="395" cy="436"/>
            </a:xfrm>
            <a:custGeom>
              <a:avLst/>
              <a:gdLst>
                <a:gd name="T0" fmla="*/ 0 w 960"/>
                <a:gd name="T1" fmla="*/ 0 h 1059"/>
                <a:gd name="T2" fmla="*/ 0 w 960"/>
                <a:gd name="T3" fmla="*/ 0 h 1059"/>
                <a:gd name="T4" fmla="*/ 0 w 960"/>
                <a:gd name="T5" fmla="*/ 0 h 1059"/>
                <a:gd name="T6" fmla="*/ 0 w 960"/>
                <a:gd name="T7" fmla="*/ 0 h 1059"/>
                <a:gd name="T8" fmla="*/ 0 w 960"/>
                <a:gd name="T9" fmla="*/ 0 h 1059"/>
                <a:gd name="T10" fmla="*/ 0 w 960"/>
                <a:gd name="T11" fmla="*/ 0 h 1059"/>
                <a:gd name="T12" fmla="*/ 0 w 960"/>
                <a:gd name="T13" fmla="*/ 0 h 1059"/>
                <a:gd name="T14" fmla="*/ 0 w 960"/>
                <a:gd name="T15" fmla="*/ 0 h 1059"/>
                <a:gd name="T16" fmla="*/ 0 w 960"/>
                <a:gd name="T17" fmla="*/ 0 h 1059"/>
                <a:gd name="T18" fmla="*/ 0 w 960"/>
                <a:gd name="T19" fmla="*/ 0 h 1059"/>
                <a:gd name="T20" fmla="*/ 0 w 960"/>
                <a:gd name="T21" fmla="*/ 0 h 1059"/>
                <a:gd name="T22" fmla="*/ 0 w 960"/>
                <a:gd name="T23" fmla="*/ 0 h 1059"/>
                <a:gd name="T24" fmla="*/ 0 w 960"/>
                <a:gd name="T25" fmla="*/ 0 h 1059"/>
                <a:gd name="T26" fmla="*/ 0 w 960"/>
                <a:gd name="T27" fmla="*/ 0 h 1059"/>
                <a:gd name="T28" fmla="*/ 0 w 960"/>
                <a:gd name="T29" fmla="*/ 0 h 1059"/>
                <a:gd name="T30" fmla="*/ 0 w 960"/>
                <a:gd name="T31" fmla="*/ 0 h 1059"/>
                <a:gd name="T32" fmla="*/ 0 w 960"/>
                <a:gd name="T33" fmla="*/ 0 h 1059"/>
                <a:gd name="T34" fmla="*/ 0 w 960"/>
                <a:gd name="T35" fmla="*/ 0 h 1059"/>
                <a:gd name="T36" fmla="*/ 0 w 960"/>
                <a:gd name="T37" fmla="*/ 0 h 1059"/>
                <a:gd name="T38" fmla="*/ 0 w 960"/>
                <a:gd name="T39" fmla="*/ 0 h 1059"/>
                <a:gd name="T40" fmla="*/ 0 w 960"/>
                <a:gd name="T41" fmla="*/ 0 h 1059"/>
                <a:gd name="T42" fmla="*/ 0 w 960"/>
                <a:gd name="T43" fmla="*/ 0 h 1059"/>
                <a:gd name="T44" fmla="*/ 0 w 960"/>
                <a:gd name="T45" fmla="*/ 0 h 1059"/>
                <a:gd name="T46" fmla="*/ 0 w 960"/>
                <a:gd name="T47" fmla="*/ 0 h 1059"/>
                <a:gd name="T48" fmla="*/ 0 w 960"/>
                <a:gd name="T49" fmla="*/ 0 h 1059"/>
                <a:gd name="T50" fmla="*/ 0 w 960"/>
                <a:gd name="T51" fmla="*/ 0 h 1059"/>
                <a:gd name="T52" fmla="*/ 0 w 960"/>
                <a:gd name="T53" fmla="*/ 0 h 1059"/>
                <a:gd name="T54" fmla="*/ 0 w 960"/>
                <a:gd name="T55" fmla="*/ 0 h 1059"/>
                <a:gd name="T56" fmla="*/ 0 w 960"/>
                <a:gd name="T57" fmla="*/ 0 h 1059"/>
                <a:gd name="T58" fmla="*/ 0 w 960"/>
                <a:gd name="T59" fmla="*/ 0 h 1059"/>
                <a:gd name="T60" fmla="*/ 0 w 960"/>
                <a:gd name="T61" fmla="*/ 0 h 1059"/>
                <a:gd name="T62" fmla="*/ 0 w 960"/>
                <a:gd name="T63" fmla="*/ 0 h 1059"/>
                <a:gd name="T64" fmla="*/ 0 w 960"/>
                <a:gd name="T65" fmla="*/ 0 h 1059"/>
                <a:gd name="T66" fmla="*/ 0 w 960"/>
                <a:gd name="T67" fmla="*/ 0 h 1059"/>
                <a:gd name="T68" fmla="*/ 0 w 960"/>
                <a:gd name="T69" fmla="*/ 0 h 1059"/>
                <a:gd name="T70" fmla="*/ 0 w 960"/>
                <a:gd name="T71" fmla="*/ 0 h 1059"/>
                <a:gd name="T72" fmla="*/ 0 w 960"/>
                <a:gd name="T73" fmla="*/ 0 h 1059"/>
                <a:gd name="T74" fmla="*/ 0 w 960"/>
                <a:gd name="T75" fmla="*/ 0 h 1059"/>
                <a:gd name="T76" fmla="*/ 0 w 960"/>
                <a:gd name="T77" fmla="*/ 0 h 1059"/>
                <a:gd name="T78" fmla="*/ 0 w 960"/>
                <a:gd name="T79" fmla="*/ 0 h 1059"/>
                <a:gd name="T80" fmla="*/ 0 w 960"/>
                <a:gd name="T81" fmla="*/ 0 h 1059"/>
                <a:gd name="T82" fmla="*/ 0 w 960"/>
                <a:gd name="T83" fmla="*/ 0 h 1059"/>
                <a:gd name="T84" fmla="*/ 0 w 960"/>
                <a:gd name="T85" fmla="*/ 0 h 1059"/>
                <a:gd name="T86" fmla="*/ 0 w 960"/>
                <a:gd name="T87" fmla="*/ 0 h 1059"/>
                <a:gd name="T88" fmla="*/ 0 w 960"/>
                <a:gd name="T89" fmla="*/ 0 h 1059"/>
                <a:gd name="T90" fmla="*/ 0 w 960"/>
                <a:gd name="T91" fmla="*/ 0 h 1059"/>
                <a:gd name="T92" fmla="*/ 0 w 960"/>
                <a:gd name="T93" fmla="*/ 0 h 1059"/>
                <a:gd name="T94" fmla="*/ 0 w 960"/>
                <a:gd name="T95" fmla="*/ 0 h 1059"/>
                <a:gd name="T96" fmla="*/ 0 w 960"/>
                <a:gd name="T97" fmla="*/ 0 h 1059"/>
                <a:gd name="T98" fmla="*/ 0 w 960"/>
                <a:gd name="T99" fmla="*/ 0 h 1059"/>
                <a:gd name="T100" fmla="*/ 0 w 960"/>
                <a:gd name="T101" fmla="*/ 0 h 1059"/>
                <a:gd name="T102" fmla="*/ 0 w 960"/>
                <a:gd name="T103" fmla="*/ 0 h 1059"/>
                <a:gd name="T104" fmla="*/ 0 w 960"/>
                <a:gd name="T105" fmla="*/ 0 h 1059"/>
                <a:gd name="T106" fmla="*/ 0 w 960"/>
                <a:gd name="T107" fmla="*/ 0 h 1059"/>
                <a:gd name="T108" fmla="*/ 0 w 960"/>
                <a:gd name="T109" fmla="*/ 0 h 1059"/>
                <a:gd name="T110" fmla="*/ 0 w 960"/>
                <a:gd name="T111" fmla="*/ 0 h 1059"/>
                <a:gd name="T112" fmla="*/ 0 w 960"/>
                <a:gd name="T113" fmla="*/ 0 h 1059"/>
                <a:gd name="T114" fmla="*/ 0 w 960"/>
                <a:gd name="T115" fmla="*/ 0 h 1059"/>
                <a:gd name="T116" fmla="*/ 0 w 960"/>
                <a:gd name="T117" fmla="*/ 0 h 1059"/>
                <a:gd name="T118" fmla="*/ 0 w 960"/>
                <a:gd name="T119" fmla="*/ 0 h 1059"/>
                <a:gd name="T120" fmla="*/ 0 w 960"/>
                <a:gd name="T121" fmla="*/ 0 h 1059"/>
                <a:gd name="T122" fmla="*/ 0 w 960"/>
                <a:gd name="T123" fmla="*/ 0 h 1059"/>
                <a:gd name="T124" fmla="*/ 0 w 960"/>
                <a:gd name="T125" fmla="*/ 0 h 105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960"/>
                <a:gd name="T190" fmla="*/ 0 h 1059"/>
                <a:gd name="T191" fmla="*/ 960 w 960"/>
                <a:gd name="T192" fmla="*/ 1059 h 105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960" h="1059">
                  <a:moveTo>
                    <a:pt x="445" y="1059"/>
                  </a:moveTo>
                  <a:lnTo>
                    <a:pt x="443" y="1053"/>
                  </a:lnTo>
                  <a:lnTo>
                    <a:pt x="441" y="1047"/>
                  </a:lnTo>
                  <a:lnTo>
                    <a:pt x="439" y="1044"/>
                  </a:lnTo>
                  <a:lnTo>
                    <a:pt x="437" y="1038"/>
                  </a:lnTo>
                  <a:lnTo>
                    <a:pt x="433" y="1032"/>
                  </a:lnTo>
                  <a:lnTo>
                    <a:pt x="431" y="1028"/>
                  </a:lnTo>
                  <a:lnTo>
                    <a:pt x="429" y="1023"/>
                  </a:lnTo>
                  <a:lnTo>
                    <a:pt x="427" y="1019"/>
                  </a:lnTo>
                  <a:lnTo>
                    <a:pt x="425" y="1013"/>
                  </a:lnTo>
                  <a:lnTo>
                    <a:pt x="422" y="1008"/>
                  </a:lnTo>
                  <a:lnTo>
                    <a:pt x="420" y="1004"/>
                  </a:lnTo>
                  <a:lnTo>
                    <a:pt x="416" y="998"/>
                  </a:lnTo>
                  <a:lnTo>
                    <a:pt x="414" y="992"/>
                  </a:lnTo>
                  <a:lnTo>
                    <a:pt x="410" y="989"/>
                  </a:lnTo>
                  <a:lnTo>
                    <a:pt x="406" y="983"/>
                  </a:lnTo>
                  <a:lnTo>
                    <a:pt x="403" y="979"/>
                  </a:lnTo>
                  <a:lnTo>
                    <a:pt x="397" y="971"/>
                  </a:lnTo>
                  <a:lnTo>
                    <a:pt x="389" y="964"/>
                  </a:lnTo>
                  <a:lnTo>
                    <a:pt x="384" y="956"/>
                  </a:lnTo>
                  <a:lnTo>
                    <a:pt x="378" y="951"/>
                  </a:lnTo>
                  <a:lnTo>
                    <a:pt x="372" y="943"/>
                  </a:lnTo>
                  <a:lnTo>
                    <a:pt x="365" y="937"/>
                  </a:lnTo>
                  <a:lnTo>
                    <a:pt x="359" y="932"/>
                  </a:lnTo>
                  <a:lnTo>
                    <a:pt x="353" y="926"/>
                  </a:lnTo>
                  <a:lnTo>
                    <a:pt x="346" y="920"/>
                  </a:lnTo>
                  <a:lnTo>
                    <a:pt x="340" y="914"/>
                  </a:lnTo>
                  <a:lnTo>
                    <a:pt x="332" y="911"/>
                  </a:lnTo>
                  <a:lnTo>
                    <a:pt x="327" y="905"/>
                  </a:lnTo>
                  <a:lnTo>
                    <a:pt x="321" y="901"/>
                  </a:lnTo>
                  <a:lnTo>
                    <a:pt x="313" y="897"/>
                  </a:lnTo>
                  <a:lnTo>
                    <a:pt x="308" y="892"/>
                  </a:lnTo>
                  <a:lnTo>
                    <a:pt x="300" y="888"/>
                  </a:lnTo>
                  <a:lnTo>
                    <a:pt x="294" y="882"/>
                  </a:lnTo>
                  <a:lnTo>
                    <a:pt x="287" y="878"/>
                  </a:lnTo>
                  <a:lnTo>
                    <a:pt x="281" y="875"/>
                  </a:lnTo>
                  <a:lnTo>
                    <a:pt x="273" y="871"/>
                  </a:lnTo>
                  <a:lnTo>
                    <a:pt x="266" y="867"/>
                  </a:lnTo>
                  <a:lnTo>
                    <a:pt x="260" y="863"/>
                  </a:lnTo>
                  <a:lnTo>
                    <a:pt x="252" y="859"/>
                  </a:lnTo>
                  <a:lnTo>
                    <a:pt x="247" y="856"/>
                  </a:lnTo>
                  <a:lnTo>
                    <a:pt x="239" y="852"/>
                  </a:lnTo>
                  <a:lnTo>
                    <a:pt x="233" y="848"/>
                  </a:lnTo>
                  <a:lnTo>
                    <a:pt x="226" y="844"/>
                  </a:lnTo>
                  <a:lnTo>
                    <a:pt x="220" y="840"/>
                  </a:lnTo>
                  <a:lnTo>
                    <a:pt x="213" y="838"/>
                  </a:lnTo>
                  <a:lnTo>
                    <a:pt x="207" y="835"/>
                  </a:lnTo>
                  <a:lnTo>
                    <a:pt x="199" y="831"/>
                  </a:lnTo>
                  <a:lnTo>
                    <a:pt x="194" y="827"/>
                  </a:lnTo>
                  <a:lnTo>
                    <a:pt x="186" y="821"/>
                  </a:lnTo>
                  <a:lnTo>
                    <a:pt x="180" y="818"/>
                  </a:lnTo>
                  <a:lnTo>
                    <a:pt x="173" y="814"/>
                  </a:lnTo>
                  <a:lnTo>
                    <a:pt x="167" y="810"/>
                  </a:lnTo>
                  <a:lnTo>
                    <a:pt x="161" y="804"/>
                  </a:lnTo>
                  <a:lnTo>
                    <a:pt x="154" y="800"/>
                  </a:lnTo>
                  <a:lnTo>
                    <a:pt x="148" y="795"/>
                  </a:lnTo>
                  <a:lnTo>
                    <a:pt x="142" y="791"/>
                  </a:lnTo>
                  <a:lnTo>
                    <a:pt x="136" y="785"/>
                  </a:lnTo>
                  <a:lnTo>
                    <a:pt x="129" y="780"/>
                  </a:lnTo>
                  <a:lnTo>
                    <a:pt x="123" y="776"/>
                  </a:lnTo>
                  <a:lnTo>
                    <a:pt x="117" y="770"/>
                  </a:lnTo>
                  <a:lnTo>
                    <a:pt x="112" y="762"/>
                  </a:lnTo>
                  <a:lnTo>
                    <a:pt x="106" y="757"/>
                  </a:lnTo>
                  <a:lnTo>
                    <a:pt x="100" y="751"/>
                  </a:lnTo>
                  <a:lnTo>
                    <a:pt x="95" y="745"/>
                  </a:lnTo>
                  <a:lnTo>
                    <a:pt x="89" y="738"/>
                  </a:lnTo>
                  <a:lnTo>
                    <a:pt x="83" y="730"/>
                  </a:lnTo>
                  <a:lnTo>
                    <a:pt x="78" y="723"/>
                  </a:lnTo>
                  <a:lnTo>
                    <a:pt x="74" y="715"/>
                  </a:lnTo>
                  <a:lnTo>
                    <a:pt x="68" y="707"/>
                  </a:lnTo>
                  <a:lnTo>
                    <a:pt x="62" y="700"/>
                  </a:lnTo>
                  <a:lnTo>
                    <a:pt x="58" y="690"/>
                  </a:lnTo>
                  <a:lnTo>
                    <a:pt x="53" y="683"/>
                  </a:lnTo>
                  <a:lnTo>
                    <a:pt x="47" y="671"/>
                  </a:lnTo>
                  <a:lnTo>
                    <a:pt x="43" y="662"/>
                  </a:lnTo>
                  <a:lnTo>
                    <a:pt x="39" y="652"/>
                  </a:lnTo>
                  <a:lnTo>
                    <a:pt x="36" y="643"/>
                  </a:lnTo>
                  <a:lnTo>
                    <a:pt x="30" y="631"/>
                  </a:lnTo>
                  <a:lnTo>
                    <a:pt x="26" y="620"/>
                  </a:lnTo>
                  <a:lnTo>
                    <a:pt x="22" y="608"/>
                  </a:lnTo>
                  <a:lnTo>
                    <a:pt x="20" y="597"/>
                  </a:lnTo>
                  <a:lnTo>
                    <a:pt x="15" y="582"/>
                  </a:lnTo>
                  <a:lnTo>
                    <a:pt x="11" y="570"/>
                  </a:lnTo>
                  <a:lnTo>
                    <a:pt x="7" y="555"/>
                  </a:lnTo>
                  <a:lnTo>
                    <a:pt x="5" y="544"/>
                  </a:lnTo>
                  <a:lnTo>
                    <a:pt x="3" y="531"/>
                  </a:lnTo>
                  <a:lnTo>
                    <a:pt x="1" y="517"/>
                  </a:lnTo>
                  <a:lnTo>
                    <a:pt x="0" y="504"/>
                  </a:lnTo>
                  <a:lnTo>
                    <a:pt x="0" y="491"/>
                  </a:lnTo>
                  <a:lnTo>
                    <a:pt x="0" y="477"/>
                  </a:lnTo>
                  <a:lnTo>
                    <a:pt x="0" y="464"/>
                  </a:lnTo>
                  <a:lnTo>
                    <a:pt x="0" y="451"/>
                  </a:lnTo>
                  <a:lnTo>
                    <a:pt x="0" y="437"/>
                  </a:lnTo>
                  <a:lnTo>
                    <a:pt x="0" y="426"/>
                  </a:lnTo>
                  <a:lnTo>
                    <a:pt x="1" y="413"/>
                  </a:lnTo>
                  <a:lnTo>
                    <a:pt x="3" y="399"/>
                  </a:lnTo>
                  <a:lnTo>
                    <a:pt x="5" y="388"/>
                  </a:lnTo>
                  <a:lnTo>
                    <a:pt x="7" y="375"/>
                  </a:lnTo>
                  <a:lnTo>
                    <a:pt x="11" y="363"/>
                  </a:lnTo>
                  <a:lnTo>
                    <a:pt x="15" y="350"/>
                  </a:lnTo>
                  <a:lnTo>
                    <a:pt x="17" y="339"/>
                  </a:lnTo>
                  <a:lnTo>
                    <a:pt x="20" y="325"/>
                  </a:lnTo>
                  <a:lnTo>
                    <a:pt x="26" y="314"/>
                  </a:lnTo>
                  <a:lnTo>
                    <a:pt x="30" y="303"/>
                  </a:lnTo>
                  <a:lnTo>
                    <a:pt x="36" y="291"/>
                  </a:lnTo>
                  <a:lnTo>
                    <a:pt x="39" y="278"/>
                  </a:lnTo>
                  <a:lnTo>
                    <a:pt x="45" y="266"/>
                  </a:lnTo>
                  <a:lnTo>
                    <a:pt x="51" y="255"/>
                  </a:lnTo>
                  <a:lnTo>
                    <a:pt x="57" y="246"/>
                  </a:lnTo>
                  <a:lnTo>
                    <a:pt x="62" y="234"/>
                  </a:lnTo>
                  <a:lnTo>
                    <a:pt x="70" y="223"/>
                  </a:lnTo>
                  <a:lnTo>
                    <a:pt x="78" y="211"/>
                  </a:lnTo>
                  <a:lnTo>
                    <a:pt x="85" y="202"/>
                  </a:lnTo>
                  <a:lnTo>
                    <a:pt x="93" y="192"/>
                  </a:lnTo>
                  <a:lnTo>
                    <a:pt x="98" y="181"/>
                  </a:lnTo>
                  <a:lnTo>
                    <a:pt x="108" y="171"/>
                  </a:lnTo>
                  <a:lnTo>
                    <a:pt x="116" y="162"/>
                  </a:lnTo>
                  <a:lnTo>
                    <a:pt x="125" y="152"/>
                  </a:lnTo>
                  <a:lnTo>
                    <a:pt x="133" y="143"/>
                  </a:lnTo>
                  <a:lnTo>
                    <a:pt x="142" y="133"/>
                  </a:lnTo>
                  <a:lnTo>
                    <a:pt x="152" y="126"/>
                  </a:lnTo>
                  <a:lnTo>
                    <a:pt x="161" y="116"/>
                  </a:lnTo>
                  <a:lnTo>
                    <a:pt x="171" y="109"/>
                  </a:lnTo>
                  <a:lnTo>
                    <a:pt x="180" y="99"/>
                  </a:lnTo>
                  <a:lnTo>
                    <a:pt x="192" y="93"/>
                  </a:lnTo>
                  <a:lnTo>
                    <a:pt x="201" y="84"/>
                  </a:lnTo>
                  <a:lnTo>
                    <a:pt x="213" y="78"/>
                  </a:lnTo>
                  <a:lnTo>
                    <a:pt x="224" y="71"/>
                  </a:lnTo>
                  <a:lnTo>
                    <a:pt x="235" y="65"/>
                  </a:lnTo>
                  <a:lnTo>
                    <a:pt x="245" y="57"/>
                  </a:lnTo>
                  <a:lnTo>
                    <a:pt x="256" y="52"/>
                  </a:lnTo>
                  <a:lnTo>
                    <a:pt x="268" y="46"/>
                  </a:lnTo>
                  <a:lnTo>
                    <a:pt x="281" y="40"/>
                  </a:lnTo>
                  <a:lnTo>
                    <a:pt x="292" y="35"/>
                  </a:lnTo>
                  <a:lnTo>
                    <a:pt x="306" y="31"/>
                  </a:lnTo>
                  <a:lnTo>
                    <a:pt x="317" y="27"/>
                  </a:lnTo>
                  <a:lnTo>
                    <a:pt x="330" y="23"/>
                  </a:lnTo>
                  <a:lnTo>
                    <a:pt x="344" y="17"/>
                  </a:lnTo>
                  <a:lnTo>
                    <a:pt x="355" y="16"/>
                  </a:lnTo>
                  <a:lnTo>
                    <a:pt x="368" y="12"/>
                  </a:lnTo>
                  <a:lnTo>
                    <a:pt x="382" y="10"/>
                  </a:lnTo>
                  <a:lnTo>
                    <a:pt x="395" y="6"/>
                  </a:lnTo>
                  <a:lnTo>
                    <a:pt x="408" y="6"/>
                  </a:lnTo>
                  <a:lnTo>
                    <a:pt x="424" y="4"/>
                  </a:lnTo>
                  <a:lnTo>
                    <a:pt x="437" y="4"/>
                  </a:lnTo>
                  <a:lnTo>
                    <a:pt x="446" y="2"/>
                  </a:lnTo>
                  <a:lnTo>
                    <a:pt x="454" y="2"/>
                  </a:lnTo>
                  <a:lnTo>
                    <a:pt x="464" y="2"/>
                  </a:lnTo>
                  <a:lnTo>
                    <a:pt x="473" y="2"/>
                  </a:lnTo>
                  <a:lnTo>
                    <a:pt x="483" y="0"/>
                  </a:lnTo>
                  <a:lnTo>
                    <a:pt x="492" y="0"/>
                  </a:lnTo>
                  <a:lnTo>
                    <a:pt x="500" y="0"/>
                  </a:lnTo>
                  <a:lnTo>
                    <a:pt x="509" y="2"/>
                  </a:lnTo>
                  <a:lnTo>
                    <a:pt x="519" y="2"/>
                  </a:lnTo>
                  <a:lnTo>
                    <a:pt x="526" y="2"/>
                  </a:lnTo>
                  <a:lnTo>
                    <a:pt x="536" y="2"/>
                  </a:lnTo>
                  <a:lnTo>
                    <a:pt x="545" y="4"/>
                  </a:lnTo>
                  <a:lnTo>
                    <a:pt x="555" y="4"/>
                  </a:lnTo>
                  <a:lnTo>
                    <a:pt x="562" y="6"/>
                  </a:lnTo>
                  <a:lnTo>
                    <a:pt x="572" y="6"/>
                  </a:lnTo>
                  <a:lnTo>
                    <a:pt x="581" y="8"/>
                  </a:lnTo>
                  <a:lnTo>
                    <a:pt x="589" y="10"/>
                  </a:lnTo>
                  <a:lnTo>
                    <a:pt x="599" y="12"/>
                  </a:lnTo>
                  <a:lnTo>
                    <a:pt x="606" y="14"/>
                  </a:lnTo>
                  <a:lnTo>
                    <a:pt x="616" y="16"/>
                  </a:lnTo>
                  <a:lnTo>
                    <a:pt x="623" y="16"/>
                  </a:lnTo>
                  <a:lnTo>
                    <a:pt x="633" y="17"/>
                  </a:lnTo>
                  <a:lnTo>
                    <a:pt x="642" y="21"/>
                  </a:lnTo>
                  <a:lnTo>
                    <a:pt x="650" y="23"/>
                  </a:lnTo>
                  <a:lnTo>
                    <a:pt x="659" y="25"/>
                  </a:lnTo>
                  <a:lnTo>
                    <a:pt x="667" y="27"/>
                  </a:lnTo>
                  <a:lnTo>
                    <a:pt x="676" y="31"/>
                  </a:lnTo>
                  <a:lnTo>
                    <a:pt x="684" y="33"/>
                  </a:lnTo>
                  <a:lnTo>
                    <a:pt x="692" y="36"/>
                  </a:lnTo>
                  <a:lnTo>
                    <a:pt x="701" y="38"/>
                  </a:lnTo>
                  <a:lnTo>
                    <a:pt x="709" y="42"/>
                  </a:lnTo>
                  <a:lnTo>
                    <a:pt x="716" y="46"/>
                  </a:lnTo>
                  <a:lnTo>
                    <a:pt x="724" y="50"/>
                  </a:lnTo>
                  <a:lnTo>
                    <a:pt x="732" y="52"/>
                  </a:lnTo>
                  <a:lnTo>
                    <a:pt x="739" y="55"/>
                  </a:lnTo>
                  <a:lnTo>
                    <a:pt x="747" y="59"/>
                  </a:lnTo>
                  <a:lnTo>
                    <a:pt x="754" y="63"/>
                  </a:lnTo>
                  <a:lnTo>
                    <a:pt x="762" y="67"/>
                  </a:lnTo>
                  <a:lnTo>
                    <a:pt x="770" y="73"/>
                  </a:lnTo>
                  <a:lnTo>
                    <a:pt x="777" y="76"/>
                  </a:lnTo>
                  <a:lnTo>
                    <a:pt x="783" y="80"/>
                  </a:lnTo>
                  <a:lnTo>
                    <a:pt x="791" y="86"/>
                  </a:lnTo>
                  <a:lnTo>
                    <a:pt x="796" y="90"/>
                  </a:lnTo>
                  <a:lnTo>
                    <a:pt x="804" y="95"/>
                  </a:lnTo>
                  <a:lnTo>
                    <a:pt x="810" y="99"/>
                  </a:lnTo>
                  <a:lnTo>
                    <a:pt x="817" y="105"/>
                  </a:lnTo>
                  <a:lnTo>
                    <a:pt x="823" y="111"/>
                  </a:lnTo>
                  <a:lnTo>
                    <a:pt x="831" y="116"/>
                  </a:lnTo>
                  <a:lnTo>
                    <a:pt x="836" y="122"/>
                  </a:lnTo>
                  <a:lnTo>
                    <a:pt x="842" y="128"/>
                  </a:lnTo>
                  <a:lnTo>
                    <a:pt x="848" y="133"/>
                  </a:lnTo>
                  <a:lnTo>
                    <a:pt x="853" y="139"/>
                  </a:lnTo>
                  <a:lnTo>
                    <a:pt x="859" y="145"/>
                  </a:lnTo>
                  <a:lnTo>
                    <a:pt x="863" y="151"/>
                  </a:lnTo>
                  <a:lnTo>
                    <a:pt x="869" y="156"/>
                  </a:lnTo>
                  <a:lnTo>
                    <a:pt x="874" y="164"/>
                  </a:lnTo>
                  <a:lnTo>
                    <a:pt x="878" y="170"/>
                  </a:lnTo>
                  <a:lnTo>
                    <a:pt x="884" y="177"/>
                  </a:lnTo>
                  <a:lnTo>
                    <a:pt x="889" y="185"/>
                  </a:lnTo>
                  <a:lnTo>
                    <a:pt x="893" y="192"/>
                  </a:lnTo>
                  <a:lnTo>
                    <a:pt x="897" y="198"/>
                  </a:lnTo>
                  <a:lnTo>
                    <a:pt x="901" y="206"/>
                  </a:lnTo>
                  <a:lnTo>
                    <a:pt x="905" y="213"/>
                  </a:lnTo>
                  <a:lnTo>
                    <a:pt x="910" y="221"/>
                  </a:lnTo>
                  <a:lnTo>
                    <a:pt x="916" y="234"/>
                  </a:lnTo>
                  <a:lnTo>
                    <a:pt x="920" y="246"/>
                  </a:lnTo>
                  <a:lnTo>
                    <a:pt x="926" y="259"/>
                  </a:lnTo>
                  <a:lnTo>
                    <a:pt x="929" y="272"/>
                  </a:lnTo>
                  <a:lnTo>
                    <a:pt x="933" y="284"/>
                  </a:lnTo>
                  <a:lnTo>
                    <a:pt x="937" y="295"/>
                  </a:lnTo>
                  <a:lnTo>
                    <a:pt x="941" y="308"/>
                  </a:lnTo>
                  <a:lnTo>
                    <a:pt x="945" y="320"/>
                  </a:lnTo>
                  <a:lnTo>
                    <a:pt x="947" y="331"/>
                  </a:lnTo>
                  <a:lnTo>
                    <a:pt x="950" y="342"/>
                  </a:lnTo>
                  <a:lnTo>
                    <a:pt x="952" y="354"/>
                  </a:lnTo>
                  <a:lnTo>
                    <a:pt x="954" y="365"/>
                  </a:lnTo>
                  <a:lnTo>
                    <a:pt x="954" y="377"/>
                  </a:lnTo>
                  <a:lnTo>
                    <a:pt x="956" y="388"/>
                  </a:lnTo>
                  <a:lnTo>
                    <a:pt x="958" y="399"/>
                  </a:lnTo>
                  <a:lnTo>
                    <a:pt x="960" y="411"/>
                  </a:lnTo>
                  <a:lnTo>
                    <a:pt x="960" y="420"/>
                  </a:lnTo>
                  <a:lnTo>
                    <a:pt x="960" y="432"/>
                  </a:lnTo>
                  <a:lnTo>
                    <a:pt x="960" y="441"/>
                  </a:lnTo>
                  <a:lnTo>
                    <a:pt x="960" y="453"/>
                  </a:lnTo>
                  <a:lnTo>
                    <a:pt x="960" y="462"/>
                  </a:lnTo>
                  <a:lnTo>
                    <a:pt x="960" y="474"/>
                  </a:lnTo>
                  <a:lnTo>
                    <a:pt x="958" y="483"/>
                  </a:lnTo>
                  <a:lnTo>
                    <a:pt x="958" y="494"/>
                  </a:lnTo>
                  <a:lnTo>
                    <a:pt x="956" y="504"/>
                  </a:lnTo>
                  <a:lnTo>
                    <a:pt x="956" y="513"/>
                  </a:lnTo>
                  <a:lnTo>
                    <a:pt x="954" y="523"/>
                  </a:lnTo>
                  <a:lnTo>
                    <a:pt x="954" y="534"/>
                  </a:lnTo>
                  <a:lnTo>
                    <a:pt x="952" y="544"/>
                  </a:lnTo>
                  <a:lnTo>
                    <a:pt x="950" y="553"/>
                  </a:lnTo>
                  <a:lnTo>
                    <a:pt x="948" y="565"/>
                  </a:lnTo>
                  <a:lnTo>
                    <a:pt x="947" y="574"/>
                  </a:lnTo>
                  <a:lnTo>
                    <a:pt x="945" y="584"/>
                  </a:lnTo>
                  <a:lnTo>
                    <a:pt x="943" y="593"/>
                  </a:lnTo>
                  <a:lnTo>
                    <a:pt x="941" y="603"/>
                  </a:lnTo>
                  <a:lnTo>
                    <a:pt x="939" y="612"/>
                  </a:lnTo>
                  <a:lnTo>
                    <a:pt x="937" y="622"/>
                  </a:lnTo>
                  <a:lnTo>
                    <a:pt x="933" y="631"/>
                  </a:lnTo>
                  <a:lnTo>
                    <a:pt x="931" y="641"/>
                  </a:lnTo>
                  <a:lnTo>
                    <a:pt x="929" y="652"/>
                  </a:lnTo>
                  <a:lnTo>
                    <a:pt x="928" y="662"/>
                  </a:lnTo>
                  <a:lnTo>
                    <a:pt x="926" y="671"/>
                  </a:lnTo>
                  <a:lnTo>
                    <a:pt x="924" y="681"/>
                  </a:lnTo>
                  <a:lnTo>
                    <a:pt x="922" y="692"/>
                  </a:lnTo>
                  <a:lnTo>
                    <a:pt x="918" y="702"/>
                  </a:lnTo>
                  <a:lnTo>
                    <a:pt x="916" y="711"/>
                  </a:lnTo>
                  <a:lnTo>
                    <a:pt x="916" y="721"/>
                  </a:lnTo>
                  <a:lnTo>
                    <a:pt x="912" y="732"/>
                  </a:lnTo>
                  <a:lnTo>
                    <a:pt x="910" y="742"/>
                  </a:lnTo>
                  <a:lnTo>
                    <a:pt x="908" y="751"/>
                  </a:lnTo>
                  <a:lnTo>
                    <a:pt x="907" y="761"/>
                  </a:lnTo>
                  <a:lnTo>
                    <a:pt x="907" y="772"/>
                  </a:lnTo>
                  <a:lnTo>
                    <a:pt x="905" y="781"/>
                  </a:lnTo>
                  <a:lnTo>
                    <a:pt x="903" y="793"/>
                  </a:lnTo>
                  <a:lnTo>
                    <a:pt x="901" y="802"/>
                  </a:lnTo>
                  <a:lnTo>
                    <a:pt x="901" y="814"/>
                  </a:lnTo>
                  <a:lnTo>
                    <a:pt x="901" y="825"/>
                  </a:lnTo>
                  <a:lnTo>
                    <a:pt x="899" y="835"/>
                  </a:lnTo>
                  <a:lnTo>
                    <a:pt x="899" y="846"/>
                  </a:lnTo>
                  <a:lnTo>
                    <a:pt x="899" y="857"/>
                  </a:lnTo>
                  <a:lnTo>
                    <a:pt x="899" y="869"/>
                  </a:lnTo>
                  <a:lnTo>
                    <a:pt x="899" y="878"/>
                  </a:lnTo>
                  <a:lnTo>
                    <a:pt x="899" y="890"/>
                  </a:lnTo>
                  <a:lnTo>
                    <a:pt x="901" y="903"/>
                  </a:lnTo>
                  <a:lnTo>
                    <a:pt x="895" y="903"/>
                  </a:lnTo>
                  <a:lnTo>
                    <a:pt x="891" y="905"/>
                  </a:lnTo>
                  <a:lnTo>
                    <a:pt x="888" y="905"/>
                  </a:lnTo>
                  <a:lnTo>
                    <a:pt x="884" y="907"/>
                  </a:lnTo>
                  <a:lnTo>
                    <a:pt x="880" y="909"/>
                  </a:lnTo>
                  <a:lnTo>
                    <a:pt x="876" y="909"/>
                  </a:lnTo>
                  <a:lnTo>
                    <a:pt x="874" y="911"/>
                  </a:lnTo>
                  <a:lnTo>
                    <a:pt x="870" y="913"/>
                  </a:lnTo>
                  <a:lnTo>
                    <a:pt x="865" y="914"/>
                  </a:lnTo>
                  <a:lnTo>
                    <a:pt x="863" y="914"/>
                  </a:lnTo>
                  <a:lnTo>
                    <a:pt x="857" y="916"/>
                  </a:lnTo>
                  <a:lnTo>
                    <a:pt x="853" y="918"/>
                  </a:lnTo>
                  <a:lnTo>
                    <a:pt x="850" y="918"/>
                  </a:lnTo>
                  <a:lnTo>
                    <a:pt x="848" y="920"/>
                  </a:lnTo>
                  <a:lnTo>
                    <a:pt x="844" y="922"/>
                  </a:lnTo>
                  <a:lnTo>
                    <a:pt x="840" y="924"/>
                  </a:lnTo>
                  <a:lnTo>
                    <a:pt x="838" y="911"/>
                  </a:lnTo>
                  <a:lnTo>
                    <a:pt x="836" y="897"/>
                  </a:lnTo>
                  <a:lnTo>
                    <a:pt x="836" y="886"/>
                  </a:lnTo>
                  <a:lnTo>
                    <a:pt x="836" y="875"/>
                  </a:lnTo>
                  <a:lnTo>
                    <a:pt x="836" y="861"/>
                  </a:lnTo>
                  <a:lnTo>
                    <a:pt x="836" y="850"/>
                  </a:lnTo>
                  <a:lnTo>
                    <a:pt x="836" y="838"/>
                  </a:lnTo>
                  <a:lnTo>
                    <a:pt x="838" y="829"/>
                  </a:lnTo>
                  <a:lnTo>
                    <a:pt x="838" y="816"/>
                  </a:lnTo>
                  <a:lnTo>
                    <a:pt x="840" y="806"/>
                  </a:lnTo>
                  <a:lnTo>
                    <a:pt x="840" y="795"/>
                  </a:lnTo>
                  <a:lnTo>
                    <a:pt x="842" y="785"/>
                  </a:lnTo>
                  <a:lnTo>
                    <a:pt x="844" y="774"/>
                  </a:lnTo>
                  <a:lnTo>
                    <a:pt x="846" y="762"/>
                  </a:lnTo>
                  <a:lnTo>
                    <a:pt x="848" y="753"/>
                  </a:lnTo>
                  <a:lnTo>
                    <a:pt x="850" y="743"/>
                  </a:lnTo>
                  <a:lnTo>
                    <a:pt x="851" y="732"/>
                  </a:lnTo>
                  <a:lnTo>
                    <a:pt x="853" y="723"/>
                  </a:lnTo>
                  <a:lnTo>
                    <a:pt x="855" y="711"/>
                  </a:lnTo>
                  <a:lnTo>
                    <a:pt x="857" y="702"/>
                  </a:lnTo>
                  <a:lnTo>
                    <a:pt x="859" y="692"/>
                  </a:lnTo>
                  <a:lnTo>
                    <a:pt x="861" y="683"/>
                  </a:lnTo>
                  <a:lnTo>
                    <a:pt x="863" y="671"/>
                  </a:lnTo>
                  <a:lnTo>
                    <a:pt x="867" y="664"/>
                  </a:lnTo>
                  <a:lnTo>
                    <a:pt x="869" y="652"/>
                  </a:lnTo>
                  <a:lnTo>
                    <a:pt x="870" y="643"/>
                  </a:lnTo>
                  <a:lnTo>
                    <a:pt x="874" y="633"/>
                  </a:lnTo>
                  <a:lnTo>
                    <a:pt x="876" y="624"/>
                  </a:lnTo>
                  <a:lnTo>
                    <a:pt x="878" y="614"/>
                  </a:lnTo>
                  <a:lnTo>
                    <a:pt x="880" y="605"/>
                  </a:lnTo>
                  <a:lnTo>
                    <a:pt x="882" y="595"/>
                  </a:lnTo>
                  <a:lnTo>
                    <a:pt x="886" y="586"/>
                  </a:lnTo>
                  <a:lnTo>
                    <a:pt x="888" y="576"/>
                  </a:lnTo>
                  <a:lnTo>
                    <a:pt x="889" y="567"/>
                  </a:lnTo>
                  <a:lnTo>
                    <a:pt x="891" y="557"/>
                  </a:lnTo>
                  <a:lnTo>
                    <a:pt x="893" y="546"/>
                  </a:lnTo>
                  <a:lnTo>
                    <a:pt x="893" y="536"/>
                  </a:lnTo>
                  <a:lnTo>
                    <a:pt x="895" y="527"/>
                  </a:lnTo>
                  <a:lnTo>
                    <a:pt x="897" y="517"/>
                  </a:lnTo>
                  <a:lnTo>
                    <a:pt x="899" y="508"/>
                  </a:lnTo>
                  <a:lnTo>
                    <a:pt x="899" y="498"/>
                  </a:lnTo>
                  <a:lnTo>
                    <a:pt x="899" y="489"/>
                  </a:lnTo>
                  <a:lnTo>
                    <a:pt x="901" y="477"/>
                  </a:lnTo>
                  <a:lnTo>
                    <a:pt x="901" y="468"/>
                  </a:lnTo>
                  <a:lnTo>
                    <a:pt x="901" y="458"/>
                  </a:lnTo>
                  <a:lnTo>
                    <a:pt x="901" y="449"/>
                  </a:lnTo>
                  <a:lnTo>
                    <a:pt x="901" y="437"/>
                  </a:lnTo>
                  <a:lnTo>
                    <a:pt x="901" y="428"/>
                  </a:lnTo>
                  <a:lnTo>
                    <a:pt x="901" y="417"/>
                  </a:lnTo>
                  <a:lnTo>
                    <a:pt x="899" y="407"/>
                  </a:lnTo>
                  <a:lnTo>
                    <a:pt x="897" y="396"/>
                  </a:lnTo>
                  <a:lnTo>
                    <a:pt x="897" y="386"/>
                  </a:lnTo>
                  <a:lnTo>
                    <a:pt x="893" y="375"/>
                  </a:lnTo>
                  <a:lnTo>
                    <a:pt x="891" y="363"/>
                  </a:lnTo>
                  <a:lnTo>
                    <a:pt x="889" y="352"/>
                  </a:lnTo>
                  <a:lnTo>
                    <a:pt x="886" y="341"/>
                  </a:lnTo>
                  <a:lnTo>
                    <a:pt x="884" y="329"/>
                  </a:lnTo>
                  <a:lnTo>
                    <a:pt x="880" y="318"/>
                  </a:lnTo>
                  <a:lnTo>
                    <a:pt x="874" y="306"/>
                  </a:lnTo>
                  <a:lnTo>
                    <a:pt x="872" y="295"/>
                  </a:lnTo>
                  <a:lnTo>
                    <a:pt x="867" y="284"/>
                  </a:lnTo>
                  <a:lnTo>
                    <a:pt x="863" y="272"/>
                  </a:lnTo>
                  <a:lnTo>
                    <a:pt x="857" y="259"/>
                  </a:lnTo>
                  <a:lnTo>
                    <a:pt x="851" y="247"/>
                  </a:lnTo>
                  <a:lnTo>
                    <a:pt x="848" y="240"/>
                  </a:lnTo>
                  <a:lnTo>
                    <a:pt x="844" y="234"/>
                  </a:lnTo>
                  <a:lnTo>
                    <a:pt x="840" y="227"/>
                  </a:lnTo>
                  <a:lnTo>
                    <a:pt x="836" y="221"/>
                  </a:lnTo>
                  <a:lnTo>
                    <a:pt x="832" y="215"/>
                  </a:lnTo>
                  <a:lnTo>
                    <a:pt x="829" y="208"/>
                  </a:lnTo>
                  <a:lnTo>
                    <a:pt x="823" y="204"/>
                  </a:lnTo>
                  <a:lnTo>
                    <a:pt x="821" y="198"/>
                  </a:lnTo>
                  <a:lnTo>
                    <a:pt x="815" y="192"/>
                  </a:lnTo>
                  <a:lnTo>
                    <a:pt x="812" y="187"/>
                  </a:lnTo>
                  <a:lnTo>
                    <a:pt x="808" y="181"/>
                  </a:lnTo>
                  <a:lnTo>
                    <a:pt x="802" y="177"/>
                  </a:lnTo>
                  <a:lnTo>
                    <a:pt x="798" y="171"/>
                  </a:lnTo>
                  <a:lnTo>
                    <a:pt x="792" y="166"/>
                  </a:lnTo>
                  <a:lnTo>
                    <a:pt x="789" y="162"/>
                  </a:lnTo>
                  <a:lnTo>
                    <a:pt x="783" y="158"/>
                  </a:lnTo>
                  <a:lnTo>
                    <a:pt x="779" y="152"/>
                  </a:lnTo>
                  <a:lnTo>
                    <a:pt x="773" y="149"/>
                  </a:lnTo>
                  <a:lnTo>
                    <a:pt x="768" y="143"/>
                  </a:lnTo>
                  <a:lnTo>
                    <a:pt x="764" y="139"/>
                  </a:lnTo>
                  <a:lnTo>
                    <a:pt x="758" y="135"/>
                  </a:lnTo>
                  <a:lnTo>
                    <a:pt x="753" y="132"/>
                  </a:lnTo>
                  <a:lnTo>
                    <a:pt x="747" y="128"/>
                  </a:lnTo>
                  <a:lnTo>
                    <a:pt x="743" y="126"/>
                  </a:lnTo>
                  <a:lnTo>
                    <a:pt x="735" y="122"/>
                  </a:lnTo>
                  <a:lnTo>
                    <a:pt x="730" y="118"/>
                  </a:lnTo>
                  <a:lnTo>
                    <a:pt x="724" y="114"/>
                  </a:lnTo>
                  <a:lnTo>
                    <a:pt x="718" y="113"/>
                  </a:lnTo>
                  <a:lnTo>
                    <a:pt x="713" y="109"/>
                  </a:lnTo>
                  <a:lnTo>
                    <a:pt x="707" y="105"/>
                  </a:lnTo>
                  <a:lnTo>
                    <a:pt x="701" y="103"/>
                  </a:lnTo>
                  <a:lnTo>
                    <a:pt x="696" y="101"/>
                  </a:lnTo>
                  <a:lnTo>
                    <a:pt x="688" y="97"/>
                  </a:lnTo>
                  <a:lnTo>
                    <a:pt x="682" y="95"/>
                  </a:lnTo>
                  <a:lnTo>
                    <a:pt x="675" y="92"/>
                  </a:lnTo>
                  <a:lnTo>
                    <a:pt x="669" y="90"/>
                  </a:lnTo>
                  <a:lnTo>
                    <a:pt x="661" y="88"/>
                  </a:lnTo>
                  <a:lnTo>
                    <a:pt x="656" y="86"/>
                  </a:lnTo>
                  <a:lnTo>
                    <a:pt x="648" y="84"/>
                  </a:lnTo>
                  <a:lnTo>
                    <a:pt x="642" y="82"/>
                  </a:lnTo>
                  <a:lnTo>
                    <a:pt x="635" y="80"/>
                  </a:lnTo>
                  <a:lnTo>
                    <a:pt x="629" y="78"/>
                  </a:lnTo>
                  <a:lnTo>
                    <a:pt x="621" y="76"/>
                  </a:lnTo>
                  <a:lnTo>
                    <a:pt x="614" y="76"/>
                  </a:lnTo>
                  <a:lnTo>
                    <a:pt x="608" y="74"/>
                  </a:lnTo>
                  <a:lnTo>
                    <a:pt x="600" y="73"/>
                  </a:lnTo>
                  <a:lnTo>
                    <a:pt x="593" y="73"/>
                  </a:lnTo>
                  <a:lnTo>
                    <a:pt x="585" y="71"/>
                  </a:lnTo>
                  <a:lnTo>
                    <a:pt x="578" y="69"/>
                  </a:lnTo>
                  <a:lnTo>
                    <a:pt x="572" y="69"/>
                  </a:lnTo>
                  <a:lnTo>
                    <a:pt x="562" y="67"/>
                  </a:lnTo>
                  <a:lnTo>
                    <a:pt x="557" y="67"/>
                  </a:lnTo>
                  <a:lnTo>
                    <a:pt x="547" y="67"/>
                  </a:lnTo>
                  <a:lnTo>
                    <a:pt x="540" y="65"/>
                  </a:lnTo>
                  <a:lnTo>
                    <a:pt x="532" y="65"/>
                  </a:lnTo>
                  <a:lnTo>
                    <a:pt x="524" y="65"/>
                  </a:lnTo>
                  <a:lnTo>
                    <a:pt x="517" y="65"/>
                  </a:lnTo>
                  <a:lnTo>
                    <a:pt x="509" y="65"/>
                  </a:lnTo>
                  <a:lnTo>
                    <a:pt x="502" y="65"/>
                  </a:lnTo>
                  <a:lnTo>
                    <a:pt x="494" y="65"/>
                  </a:lnTo>
                  <a:lnTo>
                    <a:pt x="484" y="65"/>
                  </a:lnTo>
                  <a:lnTo>
                    <a:pt x="477" y="65"/>
                  </a:lnTo>
                  <a:lnTo>
                    <a:pt x="469" y="65"/>
                  </a:lnTo>
                  <a:lnTo>
                    <a:pt x="462" y="65"/>
                  </a:lnTo>
                  <a:lnTo>
                    <a:pt x="448" y="65"/>
                  </a:lnTo>
                  <a:lnTo>
                    <a:pt x="435" y="65"/>
                  </a:lnTo>
                  <a:lnTo>
                    <a:pt x="424" y="67"/>
                  </a:lnTo>
                  <a:lnTo>
                    <a:pt x="410" y="69"/>
                  </a:lnTo>
                  <a:lnTo>
                    <a:pt x="399" y="71"/>
                  </a:lnTo>
                  <a:lnTo>
                    <a:pt x="386" y="73"/>
                  </a:lnTo>
                  <a:lnTo>
                    <a:pt x="374" y="74"/>
                  </a:lnTo>
                  <a:lnTo>
                    <a:pt x="363" y="78"/>
                  </a:lnTo>
                  <a:lnTo>
                    <a:pt x="351" y="82"/>
                  </a:lnTo>
                  <a:lnTo>
                    <a:pt x="340" y="84"/>
                  </a:lnTo>
                  <a:lnTo>
                    <a:pt x="329" y="88"/>
                  </a:lnTo>
                  <a:lnTo>
                    <a:pt x="317" y="93"/>
                  </a:lnTo>
                  <a:lnTo>
                    <a:pt x="308" y="97"/>
                  </a:lnTo>
                  <a:lnTo>
                    <a:pt x="296" y="103"/>
                  </a:lnTo>
                  <a:lnTo>
                    <a:pt x="285" y="109"/>
                  </a:lnTo>
                  <a:lnTo>
                    <a:pt x="275" y="114"/>
                  </a:lnTo>
                  <a:lnTo>
                    <a:pt x="266" y="120"/>
                  </a:lnTo>
                  <a:lnTo>
                    <a:pt x="256" y="126"/>
                  </a:lnTo>
                  <a:lnTo>
                    <a:pt x="245" y="132"/>
                  </a:lnTo>
                  <a:lnTo>
                    <a:pt x="237" y="139"/>
                  </a:lnTo>
                  <a:lnTo>
                    <a:pt x="228" y="145"/>
                  </a:lnTo>
                  <a:lnTo>
                    <a:pt x="218" y="152"/>
                  </a:lnTo>
                  <a:lnTo>
                    <a:pt x="209" y="160"/>
                  </a:lnTo>
                  <a:lnTo>
                    <a:pt x="201" y="168"/>
                  </a:lnTo>
                  <a:lnTo>
                    <a:pt x="192" y="175"/>
                  </a:lnTo>
                  <a:lnTo>
                    <a:pt x="184" y="183"/>
                  </a:lnTo>
                  <a:lnTo>
                    <a:pt x="176" y="190"/>
                  </a:lnTo>
                  <a:lnTo>
                    <a:pt x="169" y="200"/>
                  </a:lnTo>
                  <a:lnTo>
                    <a:pt x="163" y="208"/>
                  </a:lnTo>
                  <a:lnTo>
                    <a:pt x="155" y="217"/>
                  </a:lnTo>
                  <a:lnTo>
                    <a:pt x="148" y="225"/>
                  </a:lnTo>
                  <a:lnTo>
                    <a:pt x="142" y="234"/>
                  </a:lnTo>
                  <a:lnTo>
                    <a:pt x="135" y="244"/>
                  </a:lnTo>
                  <a:lnTo>
                    <a:pt x="129" y="253"/>
                  </a:lnTo>
                  <a:lnTo>
                    <a:pt x="123" y="263"/>
                  </a:lnTo>
                  <a:lnTo>
                    <a:pt x="117" y="272"/>
                  </a:lnTo>
                  <a:lnTo>
                    <a:pt x="112" y="282"/>
                  </a:lnTo>
                  <a:lnTo>
                    <a:pt x="106" y="293"/>
                  </a:lnTo>
                  <a:lnTo>
                    <a:pt x="100" y="303"/>
                  </a:lnTo>
                  <a:lnTo>
                    <a:pt x="97" y="314"/>
                  </a:lnTo>
                  <a:lnTo>
                    <a:pt x="93" y="323"/>
                  </a:lnTo>
                  <a:lnTo>
                    <a:pt x="87" y="333"/>
                  </a:lnTo>
                  <a:lnTo>
                    <a:pt x="85" y="344"/>
                  </a:lnTo>
                  <a:lnTo>
                    <a:pt x="81" y="356"/>
                  </a:lnTo>
                  <a:lnTo>
                    <a:pt x="78" y="365"/>
                  </a:lnTo>
                  <a:lnTo>
                    <a:pt x="74" y="377"/>
                  </a:lnTo>
                  <a:lnTo>
                    <a:pt x="72" y="388"/>
                  </a:lnTo>
                  <a:lnTo>
                    <a:pt x="70" y="399"/>
                  </a:lnTo>
                  <a:lnTo>
                    <a:pt x="68" y="409"/>
                  </a:lnTo>
                  <a:lnTo>
                    <a:pt x="66" y="420"/>
                  </a:lnTo>
                  <a:lnTo>
                    <a:pt x="64" y="432"/>
                  </a:lnTo>
                  <a:lnTo>
                    <a:pt x="62" y="443"/>
                  </a:lnTo>
                  <a:lnTo>
                    <a:pt x="62" y="455"/>
                  </a:lnTo>
                  <a:lnTo>
                    <a:pt x="60" y="464"/>
                  </a:lnTo>
                  <a:lnTo>
                    <a:pt x="60" y="477"/>
                  </a:lnTo>
                  <a:lnTo>
                    <a:pt x="62" y="489"/>
                  </a:lnTo>
                  <a:lnTo>
                    <a:pt x="62" y="498"/>
                  </a:lnTo>
                  <a:lnTo>
                    <a:pt x="62" y="510"/>
                  </a:lnTo>
                  <a:lnTo>
                    <a:pt x="64" y="521"/>
                  </a:lnTo>
                  <a:lnTo>
                    <a:pt x="66" y="532"/>
                  </a:lnTo>
                  <a:lnTo>
                    <a:pt x="68" y="544"/>
                  </a:lnTo>
                  <a:lnTo>
                    <a:pt x="70" y="555"/>
                  </a:lnTo>
                  <a:lnTo>
                    <a:pt x="72" y="567"/>
                  </a:lnTo>
                  <a:lnTo>
                    <a:pt x="76" y="578"/>
                  </a:lnTo>
                  <a:lnTo>
                    <a:pt x="78" y="588"/>
                  </a:lnTo>
                  <a:lnTo>
                    <a:pt x="81" y="599"/>
                  </a:lnTo>
                  <a:lnTo>
                    <a:pt x="85" y="608"/>
                  </a:lnTo>
                  <a:lnTo>
                    <a:pt x="87" y="618"/>
                  </a:lnTo>
                  <a:lnTo>
                    <a:pt x="91" y="627"/>
                  </a:lnTo>
                  <a:lnTo>
                    <a:pt x="95" y="635"/>
                  </a:lnTo>
                  <a:lnTo>
                    <a:pt x="98" y="645"/>
                  </a:lnTo>
                  <a:lnTo>
                    <a:pt x="104" y="652"/>
                  </a:lnTo>
                  <a:lnTo>
                    <a:pt x="108" y="660"/>
                  </a:lnTo>
                  <a:lnTo>
                    <a:pt x="112" y="667"/>
                  </a:lnTo>
                  <a:lnTo>
                    <a:pt x="117" y="675"/>
                  </a:lnTo>
                  <a:lnTo>
                    <a:pt x="121" y="683"/>
                  </a:lnTo>
                  <a:lnTo>
                    <a:pt x="127" y="688"/>
                  </a:lnTo>
                  <a:lnTo>
                    <a:pt x="131" y="696"/>
                  </a:lnTo>
                  <a:lnTo>
                    <a:pt x="136" y="702"/>
                  </a:lnTo>
                  <a:lnTo>
                    <a:pt x="142" y="707"/>
                  </a:lnTo>
                  <a:lnTo>
                    <a:pt x="148" y="713"/>
                  </a:lnTo>
                  <a:lnTo>
                    <a:pt x="152" y="719"/>
                  </a:lnTo>
                  <a:lnTo>
                    <a:pt x="157" y="724"/>
                  </a:lnTo>
                  <a:lnTo>
                    <a:pt x="163" y="730"/>
                  </a:lnTo>
                  <a:lnTo>
                    <a:pt x="169" y="734"/>
                  </a:lnTo>
                  <a:lnTo>
                    <a:pt x="174" y="740"/>
                  </a:lnTo>
                  <a:lnTo>
                    <a:pt x="182" y="745"/>
                  </a:lnTo>
                  <a:lnTo>
                    <a:pt x="188" y="749"/>
                  </a:lnTo>
                  <a:lnTo>
                    <a:pt x="194" y="755"/>
                  </a:lnTo>
                  <a:lnTo>
                    <a:pt x="199" y="759"/>
                  </a:lnTo>
                  <a:lnTo>
                    <a:pt x="205" y="762"/>
                  </a:lnTo>
                  <a:lnTo>
                    <a:pt x="213" y="766"/>
                  </a:lnTo>
                  <a:lnTo>
                    <a:pt x="218" y="770"/>
                  </a:lnTo>
                  <a:lnTo>
                    <a:pt x="226" y="776"/>
                  </a:lnTo>
                  <a:lnTo>
                    <a:pt x="232" y="780"/>
                  </a:lnTo>
                  <a:lnTo>
                    <a:pt x="239" y="783"/>
                  </a:lnTo>
                  <a:lnTo>
                    <a:pt x="245" y="787"/>
                  </a:lnTo>
                  <a:lnTo>
                    <a:pt x="252" y="791"/>
                  </a:lnTo>
                  <a:lnTo>
                    <a:pt x="258" y="795"/>
                  </a:lnTo>
                  <a:lnTo>
                    <a:pt x="266" y="799"/>
                  </a:lnTo>
                  <a:lnTo>
                    <a:pt x="271" y="802"/>
                  </a:lnTo>
                  <a:lnTo>
                    <a:pt x="279" y="804"/>
                  </a:lnTo>
                  <a:lnTo>
                    <a:pt x="285" y="808"/>
                  </a:lnTo>
                  <a:lnTo>
                    <a:pt x="292" y="814"/>
                  </a:lnTo>
                  <a:lnTo>
                    <a:pt x="298" y="816"/>
                  </a:lnTo>
                  <a:lnTo>
                    <a:pt x="306" y="819"/>
                  </a:lnTo>
                  <a:lnTo>
                    <a:pt x="311" y="823"/>
                  </a:lnTo>
                  <a:lnTo>
                    <a:pt x="319" y="827"/>
                  </a:lnTo>
                  <a:lnTo>
                    <a:pt x="327" y="831"/>
                  </a:lnTo>
                  <a:lnTo>
                    <a:pt x="332" y="835"/>
                  </a:lnTo>
                  <a:lnTo>
                    <a:pt x="340" y="840"/>
                  </a:lnTo>
                  <a:lnTo>
                    <a:pt x="348" y="844"/>
                  </a:lnTo>
                  <a:lnTo>
                    <a:pt x="353" y="848"/>
                  </a:lnTo>
                  <a:lnTo>
                    <a:pt x="361" y="854"/>
                  </a:lnTo>
                  <a:lnTo>
                    <a:pt x="367" y="857"/>
                  </a:lnTo>
                  <a:lnTo>
                    <a:pt x="374" y="863"/>
                  </a:lnTo>
                  <a:lnTo>
                    <a:pt x="380" y="867"/>
                  </a:lnTo>
                  <a:lnTo>
                    <a:pt x="386" y="873"/>
                  </a:lnTo>
                  <a:lnTo>
                    <a:pt x="393" y="878"/>
                  </a:lnTo>
                  <a:lnTo>
                    <a:pt x="399" y="882"/>
                  </a:lnTo>
                  <a:lnTo>
                    <a:pt x="405" y="888"/>
                  </a:lnTo>
                  <a:lnTo>
                    <a:pt x="412" y="894"/>
                  </a:lnTo>
                  <a:lnTo>
                    <a:pt x="418" y="899"/>
                  </a:lnTo>
                  <a:lnTo>
                    <a:pt x="425" y="907"/>
                  </a:lnTo>
                  <a:lnTo>
                    <a:pt x="429" y="913"/>
                  </a:lnTo>
                  <a:lnTo>
                    <a:pt x="437" y="920"/>
                  </a:lnTo>
                  <a:lnTo>
                    <a:pt x="443" y="926"/>
                  </a:lnTo>
                  <a:lnTo>
                    <a:pt x="448" y="935"/>
                  </a:lnTo>
                  <a:lnTo>
                    <a:pt x="452" y="939"/>
                  </a:lnTo>
                  <a:lnTo>
                    <a:pt x="458" y="947"/>
                  </a:lnTo>
                  <a:lnTo>
                    <a:pt x="462" y="952"/>
                  </a:lnTo>
                  <a:lnTo>
                    <a:pt x="465" y="958"/>
                  </a:lnTo>
                  <a:lnTo>
                    <a:pt x="469" y="964"/>
                  </a:lnTo>
                  <a:lnTo>
                    <a:pt x="473" y="971"/>
                  </a:lnTo>
                  <a:lnTo>
                    <a:pt x="475" y="973"/>
                  </a:lnTo>
                  <a:lnTo>
                    <a:pt x="477" y="977"/>
                  </a:lnTo>
                  <a:lnTo>
                    <a:pt x="479" y="981"/>
                  </a:lnTo>
                  <a:lnTo>
                    <a:pt x="481" y="985"/>
                  </a:lnTo>
                  <a:lnTo>
                    <a:pt x="483" y="990"/>
                  </a:lnTo>
                  <a:lnTo>
                    <a:pt x="486" y="996"/>
                  </a:lnTo>
                  <a:lnTo>
                    <a:pt x="490" y="1004"/>
                  </a:lnTo>
                  <a:lnTo>
                    <a:pt x="492" y="1009"/>
                  </a:lnTo>
                  <a:lnTo>
                    <a:pt x="494" y="1013"/>
                  </a:lnTo>
                  <a:lnTo>
                    <a:pt x="496" y="1015"/>
                  </a:lnTo>
                  <a:lnTo>
                    <a:pt x="498" y="1019"/>
                  </a:lnTo>
                  <a:lnTo>
                    <a:pt x="500" y="1023"/>
                  </a:lnTo>
                  <a:lnTo>
                    <a:pt x="500" y="1027"/>
                  </a:lnTo>
                  <a:lnTo>
                    <a:pt x="502" y="1028"/>
                  </a:lnTo>
                  <a:lnTo>
                    <a:pt x="503" y="1032"/>
                  </a:lnTo>
                  <a:lnTo>
                    <a:pt x="505" y="1036"/>
                  </a:lnTo>
                  <a:lnTo>
                    <a:pt x="445" y="1059"/>
                  </a:lnTo>
                  <a:close/>
                </a:path>
              </a:pathLst>
            </a:custGeom>
            <a:solidFill>
              <a:srgbClr val="000000"/>
            </a:solidFill>
            <a:ln w="9525">
              <a:noFill/>
              <a:round/>
              <a:headEnd/>
              <a:tailEnd/>
            </a:ln>
          </p:spPr>
          <p:txBody>
            <a:bodyPr/>
            <a:lstStyle/>
            <a:p>
              <a:endParaRPr lang="en-US"/>
            </a:p>
          </p:txBody>
        </p:sp>
        <p:sp>
          <p:nvSpPr>
            <p:cNvPr id="24594" name="Freeform 149"/>
            <p:cNvSpPr>
              <a:spLocks/>
            </p:cNvSpPr>
            <p:nvPr/>
          </p:nvSpPr>
          <p:spPr bwMode="auto">
            <a:xfrm>
              <a:off x="3891" y="3357"/>
              <a:ext cx="42" cy="139"/>
            </a:xfrm>
            <a:custGeom>
              <a:avLst/>
              <a:gdLst>
                <a:gd name="T0" fmla="*/ 0 w 103"/>
                <a:gd name="T1" fmla="*/ 0 h 337"/>
                <a:gd name="T2" fmla="*/ 0 w 103"/>
                <a:gd name="T3" fmla="*/ 0 h 337"/>
                <a:gd name="T4" fmla="*/ 0 w 103"/>
                <a:gd name="T5" fmla="*/ 0 h 337"/>
                <a:gd name="T6" fmla="*/ 0 w 103"/>
                <a:gd name="T7" fmla="*/ 0 h 337"/>
                <a:gd name="T8" fmla="*/ 0 w 103"/>
                <a:gd name="T9" fmla="*/ 0 h 337"/>
                <a:gd name="T10" fmla="*/ 0 w 103"/>
                <a:gd name="T11" fmla="*/ 0 h 337"/>
                <a:gd name="T12" fmla="*/ 0 w 103"/>
                <a:gd name="T13" fmla="*/ 0 h 337"/>
                <a:gd name="T14" fmla="*/ 0 w 103"/>
                <a:gd name="T15" fmla="*/ 0 h 337"/>
                <a:gd name="T16" fmla="*/ 0 w 103"/>
                <a:gd name="T17" fmla="*/ 0 h 337"/>
                <a:gd name="T18" fmla="*/ 0 w 103"/>
                <a:gd name="T19" fmla="*/ 0 h 337"/>
                <a:gd name="T20" fmla="*/ 0 w 103"/>
                <a:gd name="T21" fmla="*/ 0 h 337"/>
                <a:gd name="T22" fmla="*/ 0 w 103"/>
                <a:gd name="T23" fmla="*/ 0 h 337"/>
                <a:gd name="T24" fmla="*/ 0 w 103"/>
                <a:gd name="T25" fmla="*/ 0 h 337"/>
                <a:gd name="T26" fmla="*/ 0 w 103"/>
                <a:gd name="T27" fmla="*/ 0 h 337"/>
                <a:gd name="T28" fmla="*/ 0 w 103"/>
                <a:gd name="T29" fmla="*/ 0 h 337"/>
                <a:gd name="T30" fmla="*/ 0 w 103"/>
                <a:gd name="T31" fmla="*/ 0 h 337"/>
                <a:gd name="T32" fmla="*/ 0 w 103"/>
                <a:gd name="T33" fmla="*/ 0 h 337"/>
                <a:gd name="T34" fmla="*/ 0 w 103"/>
                <a:gd name="T35" fmla="*/ 0 h 337"/>
                <a:gd name="T36" fmla="*/ 0 w 103"/>
                <a:gd name="T37" fmla="*/ 0 h 337"/>
                <a:gd name="T38" fmla="*/ 0 w 103"/>
                <a:gd name="T39" fmla="*/ 0 h 337"/>
                <a:gd name="T40" fmla="*/ 0 w 103"/>
                <a:gd name="T41" fmla="*/ 0 h 337"/>
                <a:gd name="T42" fmla="*/ 0 w 103"/>
                <a:gd name="T43" fmla="*/ 0 h 337"/>
                <a:gd name="T44" fmla="*/ 0 w 103"/>
                <a:gd name="T45" fmla="*/ 0 h 337"/>
                <a:gd name="T46" fmla="*/ 0 w 103"/>
                <a:gd name="T47" fmla="*/ 0 h 337"/>
                <a:gd name="T48" fmla="*/ 0 w 103"/>
                <a:gd name="T49" fmla="*/ 0 h 337"/>
                <a:gd name="T50" fmla="*/ 0 w 103"/>
                <a:gd name="T51" fmla="*/ 0 h 337"/>
                <a:gd name="T52" fmla="*/ 0 w 103"/>
                <a:gd name="T53" fmla="*/ 0 h 337"/>
                <a:gd name="T54" fmla="*/ 0 w 103"/>
                <a:gd name="T55" fmla="*/ 0 h 337"/>
                <a:gd name="T56" fmla="*/ 0 w 103"/>
                <a:gd name="T57" fmla="*/ 0 h 337"/>
                <a:gd name="T58" fmla="*/ 0 w 103"/>
                <a:gd name="T59" fmla="*/ 0 h 337"/>
                <a:gd name="T60" fmla="*/ 0 w 103"/>
                <a:gd name="T61" fmla="*/ 0 h 337"/>
                <a:gd name="T62" fmla="*/ 0 w 103"/>
                <a:gd name="T63" fmla="*/ 0 h 337"/>
                <a:gd name="T64" fmla="*/ 0 w 103"/>
                <a:gd name="T65" fmla="*/ 0 h 337"/>
                <a:gd name="T66" fmla="*/ 0 w 103"/>
                <a:gd name="T67" fmla="*/ 0 h 337"/>
                <a:gd name="T68" fmla="*/ 0 w 103"/>
                <a:gd name="T69" fmla="*/ 0 h 337"/>
                <a:gd name="T70" fmla="*/ 0 w 103"/>
                <a:gd name="T71" fmla="*/ 0 h 337"/>
                <a:gd name="T72" fmla="*/ 0 w 103"/>
                <a:gd name="T73" fmla="*/ 0 h 337"/>
                <a:gd name="T74" fmla="*/ 0 w 103"/>
                <a:gd name="T75" fmla="*/ 0 h 337"/>
                <a:gd name="T76" fmla="*/ 0 w 103"/>
                <a:gd name="T77" fmla="*/ 0 h 337"/>
                <a:gd name="T78" fmla="*/ 0 w 103"/>
                <a:gd name="T79" fmla="*/ 0 h 337"/>
                <a:gd name="T80" fmla="*/ 0 w 103"/>
                <a:gd name="T81" fmla="*/ 0 h 337"/>
                <a:gd name="T82" fmla="*/ 0 w 103"/>
                <a:gd name="T83" fmla="*/ 0 h 337"/>
                <a:gd name="T84" fmla="*/ 0 w 103"/>
                <a:gd name="T85" fmla="*/ 0 h 337"/>
                <a:gd name="T86" fmla="*/ 0 w 103"/>
                <a:gd name="T87" fmla="*/ 0 h 337"/>
                <a:gd name="T88" fmla="*/ 0 w 103"/>
                <a:gd name="T89" fmla="*/ 0 h 337"/>
                <a:gd name="T90" fmla="*/ 0 w 103"/>
                <a:gd name="T91" fmla="*/ 0 h 337"/>
                <a:gd name="T92" fmla="*/ 0 w 103"/>
                <a:gd name="T93" fmla="*/ 0 h 337"/>
                <a:gd name="T94" fmla="*/ 0 w 103"/>
                <a:gd name="T95" fmla="*/ 0 h 337"/>
                <a:gd name="T96" fmla="*/ 0 w 103"/>
                <a:gd name="T97" fmla="*/ 0 h 33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03"/>
                <a:gd name="T148" fmla="*/ 0 h 337"/>
                <a:gd name="T149" fmla="*/ 103 w 103"/>
                <a:gd name="T150" fmla="*/ 337 h 33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03" h="337">
                  <a:moveTo>
                    <a:pt x="25" y="337"/>
                  </a:moveTo>
                  <a:lnTo>
                    <a:pt x="23" y="331"/>
                  </a:lnTo>
                  <a:lnTo>
                    <a:pt x="23" y="325"/>
                  </a:lnTo>
                  <a:lnTo>
                    <a:pt x="21" y="320"/>
                  </a:lnTo>
                  <a:lnTo>
                    <a:pt x="19" y="314"/>
                  </a:lnTo>
                  <a:lnTo>
                    <a:pt x="17" y="308"/>
                  </a:lnTo>
                  <a:lnTo>
                    <a:pt x="17" y="304"/>
                  </a:lnTo>
                  <a:lnTo>
                    <a:pt x="16" y="299"/>
                  </a:lnTo>
                  <a:lnTo>
                    <a:pt x="16" y="293"/>
                  </a:lnTo>
                  <a:lnTo>
                    <a:pt x="14" y="289"/>
                  </a:lnTo>
                  <a:lnTo>
                    <a:pt x="12" y="283"/>
                  </a:lnTo>
                  <a:lnTo>
                    <a:pt x="12" y="278"/>
                  </a:lnTo>
                  <a:lnTo>
                    <a:pt x="10" y="274"/>
                  </a:lnTo>
                  <a:lnTo>
                    <a:pt x="10" y="268"/>
                  </a:lnTo>
                  <a:lnTo>
                    <a:pt x="8" y="264"/>
                  </a:lnTo>
                  <a:lnTo>
                    <a:pt x="8" y="259"/>
                  </a:lnTo>
                  <a:lnTo>
                    <a:pt x="8" y="253"/>
                  </a:lnTo>
                  <a:lnTo>
                    <a:pt x="6" y="249"/>
                  </a:lnTo>
                  <a:lnTo>
                    <a:pt x="6" y="244"/>
                  </a:lnTo>
                  <a:lnTo>
                    <a:pt x="4" y="240"/>
                  </a:lnTo>
                  <a:lnTo>
                    <a:pt x="4" y="234"/>
                  </a:lnTo>
                  <a:lnTo>
                    <a:pt x="2" y="228"/>
                  </a:lnTo>
                  <a:lnTo>
                    <a:pt x="2" y="225"/>
                  </a:lnTo>
                  <a:lnTo>
                    <a:pt x="2" y="219"/>
                  </a:lnTo>
                  <a:lnTo>
                    <a:pt x="2" y="213"/>
                  </a:lnTo>
                  <a:lnTo>
                    <a:pt x="0" y="209"/>
                  </a:lnTo>
                  <a:lnTo>
                    <a:pt x="0" y="204"/>
                  </a:lnTo>
                  <a:lnTo>
                    <a:pt x="0" y="198"/>
                  </a:lnTo>
                  <a:lnTo>
                    <a:pt x="0" y="194"/>
                  </a:lnTo>
                  <a:lnTo>
                    <a:pt x="0" y="188"/>
                  </a:lnTo>
                  <a:lnTo>
                    <a:pt x="0" y="185"/>
                  </a:lnTo>
                  <a:lnTo>
                    <a:pt x="0" y="179"/>
                  </a:lnTo>
                  <a:lnTo>
                    <a:pt x="0" y="175"/>
                  </a:lnTo>
                  <a:lnTo>
                    <a:pt x="0" y="169"/>
                  </a:lnTo>
                  <a:lnTo>
                    <a:pt x="0" y="166"/>
                  </a:lnTo>
                  <a:lnTo>
                    <a:pt x="0" y="160"/>
                  </a:lnTo>
                  <a:lnTo>
                    <a:pt x="2" y="156"/>
                  </a:lnTo>
                  <a:lnTo>
                    <a:pt x="2" y="150"/>
                  </a:lnTo>
                  <a:lnTo>
                    <a:pt x="2" y="145"/>
                  </a:lnTo>
                  <a:lnTo>
                    <a:pt x="2" y="141"/>
                  </a:lnTo>
                  <a:lnTo>
                    <a:pt x="4" y="135"/>
                  </a:lnTo>
                  <a:lnTo>
                    <a:pt x="4" y="130"/>
                  </a:lnTo>
                  <a:lnTo>
                    <a:pt x="6" y="126"/>
                  </a:lnTo>
                  <a:lnTo>
                    <a:pt x="6" y="120"/>
                  </a:lnTo>
                  <a:lnTo>
                    <a:pt x="8" y="116"/>
                  </a:lnTo>
                  <a:lnTo>
                    <a:pt x="8" y="111"/>
                  </a:lnTo>
                  <a:lnTo>
                    <a:pt x="10" y="107"/>
                  </a:lnTo>
                  <a:lnTo>
                    <a:pt x="12" y="101"/>
                  </a:lnTo>
                  <a:lnTo>
                    <a:pt x="12" y="97"/>
                  </a:lnTo>
                  <a:lnTo>
                    <a:pt x="14" y="92"/>
                  </a:lnTo>
                  <a:lnTo>
                    <a:pt x="16" y="86"/>
                  </a:lnTo>
                  <a:lnTo>
                    <a:pt x="16" y="80"/>
                  </a:lnTo>
                  <a:lnTo>
                    <a:pt x="17" y="76"/>
                  </a:lnTo>
                  <a:lnTo>
                    <a:pt x="19" y="71"/>
                  </a:lnTo>
                  <a:lnTo>
                    <a:pt x="21" y="65"/>
                  </a:lnTo>
                  <a:lnTo>
                    <a:pt x="23" y="61"/>
                  </a:lnTo>
                  <a:lnTo>
                    <a:pt x="25" y="55"/>
                  </a:lnTo>
                  <a:lnTo>
                    <a:pt x="27" y="50"/>
                  </a:lnTo>
                  <a:lnTo>
                    <a:pt x="29" y="46"/>
                  </a:lnTo>
                  <a:lnTo>
                    <a:pt x="33" y="40"/>
                  </a:lnTo>
                  <a:lnTo>
                    <a:pt x="35" y="36"/>
                  </a:lnTo>
                  <a:lnTo>
                    <a:pt x="36" y="31"/>
                  </a:lnTo>
                  <a:lnTo>
                    <a:pt x="40" y="25"/>
                  </a:lnTo>
                  <a:lnTo>
                    <a:pt x="42" y="21"/>
                  </a:lnTo>
                  <a:lnTo>
                    <a:pt x="46" y="15"/>
                  </a:lnTo>
                  <a:lnTo>
                    <a:pt x="50" y="10"/>
                  </a:lnTo>
                  <a:lnTo>
                    <a:pt x="54" y="6"/>
                  </a:lnTo>
                  <a:lnTo>
                    <a:pt x="59" y="4"/>
                  </a:lnTo>
                  <a:lnTo>
                    <a:pt x="63" y="2"/>
                  </a:lnTo>
                  <a:lnTo>
                    <a:pt x="69" y="0"/>
                  </a:lnTo>
                  <a:lnTo>
                    <a:pt x="74" y="2"/>
                  </a:lnTo>
                  <a:lnTo>
                    <a:pt x="80" y="2"/>
                  </a:lnTo>
                  <a:lnTo>
                    <a:pt x="86" y="4"/>
                  </a:lnTo>
                  <a:lnTo>
                    <a:pt x="90" y="6"/>
                  </a:lnTo>
                  <a:lnTo>
                    <a:pt x="95" y="10"/>
                  </a:lnTo>
                  <a:lnTo>
                    <a:pt x="97" y="14"/>
                  </a:lnTo>
                  <a:lnTo>
                    <a:pt x="101" y="17"/>
                  </a:lnTo>
                  <a:lnTo>
                    <a:pt x="103" y="23"/>
                  </a:lnTo>
                  <a:lnTo>
                    <a:pt x="103" y="27"/>
                  </a:lnTo>
                  <a:lnTo>
                    <a:pt x="103" y="33"/>
                  </a:lnTo>
                  <a:lnTo>
                    <a:pt x="101" y="38"/>
                  </a:lnTo>
                  <a:lnTo>
                    <a:pt x="97" y="44"/>
                  </a:lnTo>
                  <a:lnTo>
                    <a:pt x="95" y="48"/>
                  </a:lnTo>
                  <a:lnTo>
                    <a:pt x="93" y="52"/>
                  </a:lnTo>
                  <a:lnTo>
                    <a:pt x="92" y="57"/>
                  </a:lnTo>
                  <a:lnTo>
                    <a:pt x="90" y="61"/>
                  </a:lnTo>
                  <a:lnTo>
                    <a:pt x="88" y="65"/>
                  </a:lnTo>
                  <a:lnTo>
                    <a:pt x="86" y="69"/>
                  </a:lnTo>
                  <a:lnTo>
                    <a:pt x="84" y="74"/>
                  </a:lnTo>
                  <a:lnTo>
                    <a:pt x="82" y="78"/>
                  </a:lnTo>
                  <a:lnTo>
                    <a:pt x="80" y="82"/>
                  </a:lnTo>
                  <a:lnTo>
                    <a:pt x="78" y="88"/>
                  </a:lnTo>
                  <a:lnTo>
                    <a:pt x="76" y="92"/>
                  </a:lnTo>
                  <a:lnTo>
                    <a:pt x="74" y="95"/>
                  </a:lnTo>
                  <a:lnTo>
                    <a:pt x="73" y="101"/>
                  </a:lnTo>
                  <a:lnTo>
                    <a:pt x="73" y="105"/>
                  </a:lnTo>
                  <a:lnTo>
                    <a:pt x="71" y="109"/>
                  </a:lnTo>
                  <a:lnTo>
                    <a:pt x="69" y="112"/>
                  </a:lnTo>
                  <a:lnTo>
                    <a:pt x="69" y="118"/>
                  </a:lnTo>
                  <a:lnTo>
                    <a:pt x="67" y="122"/>
                  </a:lnTo>
                  <a:lnTo>
                    <a:pt x="67" y="126"/>
                  </a:lnTo>
                  <a:lnTo>
                    <a:pt x="65" y="130"/>
                  </a:lnTo>
                  <a:lnTo>
                    <a:pt x="65" y="135"/>
                  </a:lnTo>
                  <a:lnTo>
                    <a:pt x="63" y="139"/>
                  </a:lnTo>
                  <a:lnTo>
                    <a:pt x="63" y="145"/>
                  </a:lnTo>
                  <a:lnTo>
                    <a:pt x="63" y="147"/>
                  </a:lnTo>
                  <a:lnTo>
                    <a:pt x="63" y="152"/>
                  </a:lnTo>
                  <a:lnTo>
                    <a:pt x="61" y="156"/>
                  </a:lnTo>
                  <a:lnTo>
                    <a:pt x="61" y="160"/>
                  </a:lnTo>
                  <a:lnTo>
                    <a:pt x="61" y="166"/>
                  </a:lnTo>
                  <a:lnTo>
                    <a:pt x="61" y="169"/>
                  </a:lnTo>
                  <a:lnTo>
                    <a:pt x="61" y="173"/>
                  </a:lnTo>
                  <a:lnTo>
                    <a:pt x="61" y="179"/>
                  </a:lnTo>
                  <a:lnTo>
                    <a:pt x="61" y="183"/>
                  </a:lnTo>
                  <a:lnTo>
                    <a:pt x="61" y="187"/>
                  </a:lnTo>
                  <a:lnTo>
                    <a:pt x="61" y="190"/>
                  </a:lnTo>
                  <a:lnTo>
                    <a:pt x="61" y="194"/>
                  </a:lnTo>
                  <a:lnTo>
                    <a:pt x="61" y="198"/>
                  </a:lnTo>
                  <a:lnTo>
                    <a:pt x="61" y="204"/>
                  </a:lnTo>
                  <a:lnTo>
                    <a:pt x="61" y="207"/>
                  </a:lnTo>
                  <a:lnTo>
                    <a:pt x="61" y="213"/>
                  </a:lnTo>
                  <a:lnTo>
                    <a:pt x="61" y="215"/>
                  </a:lnTo>
                  <a:lnTo>
                    <a:pt x="61" y="221"/>
                  </a:lnTo>
                  <a:lnTo>
                    <a:pt x="63" y="225"/>
                  </a:lnTo>
                  <a:lnTo>
                    <a:pt x="63" y="228"/>
                  </a:lnTo>
                  <a:lnTo>
                    <a:pt x="63" y="234"/>
                  </a:lnTo>
                  <a:lnTo>
                    <a:pt x="63" y="238"/>
                  </a:lnTo>
                  <a:lnTo>
                    <a:pt x="65" y="242"/>
                  </a:lnTo>
                  <a:lnTo>
                    <a:pt x="65" y="247"/>
                  </a:lnTo>
                  <a:lnTo>
                    <a:pt x="65" y="251"/>
                  </a:lnTo>
                  <a:lnTo>
                    <a:pt x="67" y="255"/>
                  </a:lnTo>
                  <a:lnTo>
                    <a:pt x="67" y="259"/>
                  </a:lnTo>
                  <a:lnTo>
                    <a:pt x="69" y="264"/>
                  </a:lnTo>
                  <a:lnTo>
                    <a:pt x="69" y="268"/>
                  </a:lnTo>
                  <a:lnTo>
                    <a:pt x="71" y="272"/>
                  </a:lnTo>
                  <a:lnTo>
                    <a:pt x="71" y="276"/>
                  </a:lnTo>
                  <a:lnTo>
                    <a:pt x="73" y="282"/>
                  </a:lnTo>
                  <a:lnTo>
                    <a:pt x="73" y="285"/>
                  </a:lnTo>
                  <a:lnTo>
                    <a:pt x="74" y="291"/>
                  </a:lnTo>
                  <a:lnTo>
                    <a:pt x="74" y="295"/>
                  </a:lnTo>
                  <a:lnTo>
                    <a:pt x="76" y="299"/>
                  </a:lnTo>
                  <a:lnTo>
                    <a:pt x="78" y="304"/>
                  </a:lnTo>
                  <a:lnTo>
                    <a:pt x="78" y="308"/>
                  </a:lnTo>
                  <a:lnTo>
                    <a:pt x="80" y="312"/>
                  </a:lnTo>
                  <a:lnTo>
                    <a:pt x="82" y="318"/>
                  </a:lnTo>
                  <a:lnTo>
                    <a:pt x="25" y="337"/>
                  </a:lnTo>
                  <a:close/>
                </a:path>
              </a:pathLst>
            </a:custGeom>
            <a:solidFill>
              <a:srgbClr val="000000"/>
            </a:solidFill>
            <a:ln w="9525">
              <a:noFill/>
              <a:round/>
              <a:headEnd/>
              <a:tailEnd/>
            </a:ln>
          </p:spPr>
          <p:txBody>
            <a:bodyPr/>
            <a:lstStyle/>
            <a:p>
              <a:endParaRPr lang="en-US"/>
            </a:p>
          </p:txBody>
        </p:sp>
        <p:sp>
          <p:nvSpPr>
            <p:cNvPr id="24595" name="Freeform 150"/>
            <p:cNvSpPr>
              <a:spLocks/>
            </p:cNvSpPr>
            <p:nvPr/>
          </p:nvSpPr>
          <p:spPr bwMode="auto">
            <a:xfrm>
              <a:off x="3766" y="3408"/>
              <a:ext cx="96" cy="108"/>
            </a:xfrm>
            <a:custGeom>
              <a:avLst/>
              <a:gdLst>
                <a:gd name="T0" fmla="*/ 0 w 234"/>
                <a:gd name="T1" fmla="*/ 0 h 264"/>
                <a:gd name="T2" fmla="*/ 0 w 234"/>
                <a:gd name="T3" fmla="*/ 0 h 264"/>
                <a:gd name="T4" fmla="*/ 0 w 234"/>
                <a:gd name="T5" fmla="*/ 0 h 264"/>
                <a:gd name="T6" fmla="*/ 0 w 234"/>
                <a:gd name="T7" fmla="*/ 0 h 264"/>
                <a:gd name="T8" fmla="*/ 0 w 234"/>
                <a:gd name="T9" fmla="*/ 0 h 264"/>
                <a:gd name="T10" fmla="*/ 0 w 234"/>
                <a:gd name="T11" fmla="*/ 0 h 264"/>
                <a:gd name="T12" fmla="*/ 0 w 234"/>
                <a:gd name="T13" fmla="*/ 0 h 264"/>
                <a:gd name="T14" fmla="*/ 0 w 234"/>
                <a:gd name="T15" fmla="*/ 0 h 264"/>
                <a:gd name="T16" fmla="*/ 0 w 234"/>
                <a:gd name="T17" fmla="*/ 0 h 264"/>
                <a:gd name="T18" fmla="*/ 0 w 234"/>
                <a:gd name="T19" fmla="*/ 0 h 264"/>
                <a:gd name="T20" fmla="*/ 0 w 234"/>
                <a:gd name="T21" fmla="*/ 0 h 264"/>
                <a:gd name="T22" fmla="*/ 0 w 234"/>
                <a:gd name="T23" fmla="*/ 0 h 264"/>
                <a:gd name="T24" fmla="*/ 0 w 234"/>
                <a:gd name="T25" fmla="*/ 0 h 264"/>
                <a:gd name="T26" fmla="*/ 0 w 234"/>
                <a:gd name="T27" fmla="*/ 0 h 264"/>
                <a:gd name="T28" fmla="*/ 0 w 234"/>
                <a:gd name="T29" fmla="*/ 0 h 264"/>
                <a:gd name="T30" fmla="*/ 0 w 234"/>
                <a:gd name="T31" fmla="*/ 0 h 264"/>
                <a:gd name="T32" fmla="*/ 0 w 234"/>
                <a:gd name="T33" fmla="*/ 0 h 264"/>
                <a:gd name="T34" fmla="*/ 0 w 234"/>
                <a:gd name="T35" fmla="*/ 0 h 264"/>
                <a:gd name="T36" fmla="*/ 0 w 234"/>
                <a:gd name="T37" fmla="*/ 0 h 264"/>
                <a:gd name="T38" fmla="*/ 0 w 234"/>
                <a:gd name="T39" fmla="*/ 0 h 264"/>
                <a:gd name="T40" fmla="*/ 0 w 234"/>
                <a:gd name="T41" fmla="*/ 0 h 264"/>
                <a:gd name="T42" fmla="*/ 0 w 234"/>
                <a:gd name="T43" fmla="*/ 0 h 264"/>
                <a:gd name="T44" fmla="*/ 0 w 234"/>
                <a:gd name="T45" fmla="*/ 0 h 264"/>
                <a:gd name="T46" fmla="*/ 0 w 234"/>
                <a:gd name="T47" fmla="*/ 0 h 264"/>
                <a:gd name="T48" fmla="*/ 0 w 234"/>
                <a:gd name="T49" fmla="*/ 0 h 264"/>
                <a:gd name="T50" fmla="*/ 0 w 234"/>
                <a:gd name="T51" fmla="*/ 0 h 264"/>
                <a:gd name="T52" fmla="*/ 0 w 234"/>
                <a:gd name="T53" fmla="*/ 0 h 264"/>
                <a:gd name="T54" fmla="*/ 0 w 234"/>
                <a:gd name="T55" fmla="*/ 0 h 264"/>
                <a:gd name="T56" fmla="*/ 0 w 234"/>
                <a:gd name="T57" fmla="*/ 0 h 264"/>
                <a:gd name="T58" fmla="*/ 0 w 234"/>
                <a:gd name="T59" fmla="*/ 0 h 264"/>
                <a:gd name="T60" fmla="*/ 0 w 234"/>
                <a:gd name="T61" fmla="*/ 0 h 264"/>
                <a:gd name="T62" fmla="*/ 0 w 234"/>
                <a:gd name="T63" fmla="*/ 0 h 264"/>
                <a:gd name="T64" fmla="*/ 0 w 234"/>
                <a:gd name="T65" fmla="*/ 0 h 264"/>
                <a:gd name="T66" fmla="*/ 0 w 234"/>
                <a:gd name="T67" fmla="*/ 0 h 264"/>
                <a:gd name="T68" fmla="*/ 0 w 234"/>
                <a:gd name="T69" fmla="*/ 0 h 264"/>
                <a:gd name="T70" fmla="*/ 0 w 234"/>
                <a:gd name="T71" fmla="*/ 0 h 264"/>
                <a:gd name="T72" fmla="*/ 0 w 234"/>
                <a:gd name="T73" fmla="*/ 0 h 264"/>
                <a:gd name="T74" fmla="*/ 0 w 234"/>
                <a:gd name="T75" fmla="*/ 0 h 264"/>
                <a:gd name="T76" fmla="*/ 0 w 234"/>
                <a:gd name="T77" fmla="*/ 0 h 264"/>
                <a:gd name="T78" fmla="*/ 0 w 234"/>
                <a:gd name="T79" fmla="*/ 0 h 264"/>
                <a:gd name="T80" fmla="*/ 0 w 234"/>
                <a:gd name="T81" fmla="*/ 0 h 264"/>
                <a:gd name="T82" fmla="*/ 0 w 234"/>
                <a:gd name="T83" fmla="*/ 0 h 264"/>
                <a:gd name="T84" fmla="*/ 0 w 234"/>
                <a:gd name="T85" fmla="*/ 0 h 264"/>
                <a:gd name="T86" fmla="*/ 0 w 234"/>
                <a:gd name="T87" fmla="*/ 0 h 264"/>
                <a:gd name="T88" fmla="*/ 0 w 234"/>
                <a:gd name="T89" fmla="*/ 0 h 264"/>
                <a:gd name="T90" fmla="*/ 0 w 234"/>
                <a:gd name="T91" fmla="*/ 0 h 264"/>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234"/>
                <a:gd name="T139" fmla="*/ 0 h 264"/>
                <a:gd name="T140" fmla="*/ 234 w 234"/>
                <a:gd name="T141" fmla="*/ 264 h 264"/>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234" h="264">
                  <a:moveTo>
                    <a:pt x="51" y="4"/>
                  </a:moveTo>
                  <a:lnTo>
                    <a:pt x="55" y="6"/>
                  </a:lnTo>
                  <a:lnTo>
                    <a:pt x="59" y="9"/>
                  </a:lnTo>
                  <a:lnTo>
                    <a:pt x="65" y="13"/>
                  </a:lnTo>
                  <a:lnTo>
                    <a:pt x="69" y="15"/>
                  </a:lnTo>
                  <a:lnTo>
                    <a:pt x="72" y="19"/>
                  </a:lnTo>
                  <a:lnTo>
                    <a:pt x="76" y="21"/>
                  </a:lnTo>
                  <a:lnTo>
                    <a:pt x="80" y="25"/>
                  </a:lnTo>
                  <a:lnTo>
                    <a:pt x="86" y="28"/>
                  </a:lnTo>
                  <a:lnTo>
                    <a:pt x="89" y="30"/>
                  </a:lnTo>
                  <a:lnTo>
                    <a:pt x="93" y="34"/>
                  </a:lnTo>
                  <a:lnTo>
                    <a:pt x="97" y="36"/>
                  </a:lnTo>
                  <a:lnTo>
                    <a:pt x="101" y="40"/>
                  </a:lnTo>
                  <a:lnTo>
                    <a:pt x="105" y="44"/>
                  </a:lnTo>
                  <a:lnTo>
                    <a:pt x="108" y="47"/>
                  </a:lnTo>
                  <a:lnTo>
                    <a:pt x="112" y="49"/>
                  </a:lnTo>
                  <a:lnTo>
                    <a:pt x="116" y="53"/>
                  </a:lnTo>
                  <a:lnTo>
                    <a:pt x="118" y="57"/>
                  </a:lnTo>
                  <a:lnTo>
                    <a:pt x="122" y="59"/>
                  </a:lnTo>
                  <a:lnTo>
                    <a:pt x="126" y="63"/>
                  </a:lnTo>
                  <a:lnTo>
                    <a:pt x="129" y="66"/>
                  </a:lnTo>
                  <a:lnTo>
                    <a:pt x="131" y="68"/>
                  </a:lnTo>
                  <a:lnTo>
                    <a:pt x="135" y="72"/>
                  </a:lnTo>
                  <a:lnTo>
                    <a:pt x="139" y="76"/>
                  </a:lnTo>
                  <a:lnTo>
                    <a:pt x="143" y="80"/>
                  </a:lnTo>
                  <a:lnTo>
                    <a:pt x="145" y="83"/>
                  </a:lnTo>
                  <a:lnTo>
                    <a:pt x="148" y="85"/>
                  </a:lnTo>
                  <a:lnTo>
                    <a:pt x="150" y="89"/>
                  </a:lnTo>
                  <a:lnTo>
                    <a:pt x="154" y="93"/>
                  </a:lnTo>
                  <a:lnTo>
                    <a:pt x="158" y="97"/>
                  </a:lnTo>
                  <a:lnTo>
                    <a:pt x="160" y="101"/>
                  </a:lnTo>
                  <a:lnTo>
                    <a:pt x="164" y="104"/>
                  </a:lnTo>
                  <a:lnTo>
                    <a:pt x="167" y="108"/>
                  </a:lnTo>
                  <a:lnTo>
                    <a:pt x="169" y="112"/>
                  </a:lnTo>
                  <a:lnTo>
                    <a:pt x="171" y="116"/>
                  </a:lnTo>
                  <a:lnTo>
                    <a:pt x="173" y="120"/>
                  </a:lnTo>
                  <a:lnTo>
                    <a:pt x="177" y="123"/>
                  </a:lnTo>
                  <a:lnTo>
                    <a:pt x="179" y="127"/>
                  </a:lnTo>
                  <a:lnTo>
                    <a:pt x="181" y="129"/>
                  </a:lnTo>
                  <a:lnTo>
                    <a:pt x="183" y="133"/>
                  </a:lnTo>
                  <a:lnTo>
                    <a:pt x="186" y="139"/>
                  </a:lnTo>
                  <a:lnTo>
                    <a:pt x="188" y="142"/>
                  </a:lnTo>
                  <a:lnTo>
                    <a:pt x="190" y="144"/>
                  </a:lnTo>
                  <a:lnTo>
                    <a:pt x="194" y="150"/>
                  </a:lnTo>
                  <a:lnTo>
                    <a:pt x="196" y="154"/>
                  </a:lnTo>
                  <a:lnTo>
                    <a:pt x="198" y="158"/>
                  </a:lnTo>
                  <a:lnTo>
                    <a:pt x="200" y="161"/>
                  </a:lnTo>
                  <a:lnTo>
                    <a:pt x="202" y="165"/>
                  </a:lnTo>
                  <a:lnTo>
                    <a:pt x="205" y="171"/>
                  </a:lnTo>
                  <a:lnTo>
                    <a:pt x="207" y="175"/>
                  </a:lnTo>
                  <a:lnTo>
                    <a:pt x="209" y="178"/>
                  </a:lnTo>
                  <a:lnTo>
                    <a:pt x="209" y="182"/>
                  </a:lnTo>
                  <a:lnTo>
                    <a:pt x="211" y="186"/>
                  </a:lnTo>
                  <a:lnTo>
                    <a:pt x="213" y="192"/>
                  </a:lnTo>
                  <a:lnTo>
                    <a:pt x="215" y="196"/>
                  </a:lnTo>
                  <a:lnTo>
                    <a:pt x="217" y="199"/>
                  </a:lnTo>
                  <a:lnTo>
                    <a:pt x="221" y="205"/>
                  </a:lnTo>
                  <a:lnTo>
                    <a:pt x="221" y="209"/>
                  </a:lnTo>
                  <a:lnTo>
                    <a:pt x="223" y="215"/>
                  </a:lnTo>
                  <a:lnTo>
                    <a:pt x="224" y="218"/>
                  </a:lnTo>
                  <a:lnTo>
                    <a:pt x="226" y="224"/>
                  </a:lnTo>
                  <a:lnTo>
                    <a:pt x="228" y="228"/>
                  </a:lnTo>
                  <a:lnTo>
                    <a:pt x="230" y="234"/>
                  </a:lnTo>
                  <a:lnTo>
                    <a:pt x="232" y="237"/>
                  </a:lnTo>
                  <a:lnTo>
                    <a:pt x="234" y="243"/>
                  </a:lnTo>
                  <a:lnTo>
                    <a:pt x="177" y="264"/>
                  </a:lnTo>
                  <a:lnTo>
                    <a:pt x="175" y="260"/>
                  </a:lnTo>
                  <a:lnTo>
                    <a:pt x="173" y="254"/>
                  </a:lnTo>
                  <a:lnTo>
                    <a:pt x="171" y="251"/>
                  </a:lnTo>
                  <a:lnTo>
                    <a:pt x="169" y="247"/>
                  </a:lnTo>
                  <a:lnTo>
                    <a:pt x="167" y="243"/>
                  </a:lnTo>
                  <a:lnTo>
                    <a:pt x="167" y="239"/>
                  </a:lnTo>
                  <a:lnTo>
                    <a:pt x="165" y="235"/>
                  </a:lnTo>
                  <a:lnTo>
                    <a:pt x="164" y="232"/>
                  </a:lnTo>
                  <a:lnTo>
                    <a:pt x="162" y="228"/>
                  </a:lnTo>
                  <a:lnTo>
                    <a:pt x="160" y="224"/>
                  </a:lnTo>
                  <a:lnTo>
                    <a:pt x="158" y="220"/>
                  </a:lnTo>
                  <a:lnTo>
                    <a:pt x="156" y="216"/>
                  </a:lnTo>
                  <a:lnTo>
                    <a:pt x="154" y="213"/>
                  </a:lnTo>
                  <a:lnTo>
                    <a:pt x="152" y="209"/>
                  </a:lnTo>
                  <a:lnTo>
                    <a:pt x="150" y="205"/>
                  </a:lnTo>
                  <a:lnTo>
                    <a:pt x="150" y="201"/>
                  </a:lnTo>
                  <a:lnTo>
                    <a:pt x="146" y="197"/>
                  </a:lnTo>
                  <a:lnTo>
                    <a:pt x="145" y="196"/>
                  </a:lnTo>
                  <a:lnTo>
                    <a:pt x="143" y="192"/>
                  </a:lnTo>
                  <a:lnTo>
                    <a:pt x="143" y="188"/>
                  </a:lnTo>
                  <a:lnTo>
                    <a:pt x="139" y="184"/>
                  </a:lnTo>
                  <a:lnTo>
                    <a:pt x="137" y="180"/>
                  </a:lnTo>
                  <a:lnTo>
                    <a:pt x="135" y="177"/>
                  </a:lnTo>
                  <a:lnTo>
                    <a:pt x="133" y="173"/>
                  </a:lnTo>
                  <a:lnTo>
                    <a:pt x="131" y="169"/>
                  </a:lnTo>
                  <a:lnTo>
                    <a:pt x="129" y="167"/>
                  </a:lnTo>
                  <a:lnTo>
                    <a:pt x="126" y="163"/>
                  </a:lnTo>
                  <a:lnTo>
                    <a:pt x="124" y="159"/>
                  </a:lnTo>
                  <a:lnTo>
                    <a:pt x="120" y="154"/>
                  </a:lnTo>
                  <a:lnTo>
                    <a:pt x="116" y="148"/>
                  </a:lnTo>
                  <a:lnTo>
                    <a:pt x="112" y="144"/>
                  </a:lnTo>
                  <a:lnTo>
                    <a:pt x="110" y="140"/>
                  </a:lnTo>
                  <a:lnTo>
                    <a:pt x="107" y="137"/>
                  </a:lnTo>
                  <a:lnTo>
                    <a:pt x="105" y="135"/>
                  </a:lnTo>
                  <a:lnTo>
                    <a:pt x="99" y="127"/>
                  </a:lnTo>
                  <a:lnTo>
                    <a:pt x="93" y="121"/>
                  </a:lnTo>
                  <a:lnTo>
                    <a:pt x="88" y="116"/>
                  </a:lnTo>
                  <a:lnTo>
                    <a:pt x="82" y="110"/>
                  </a:lnTo>
                  <a:lnTo>
                    <a:pt x="76" y="102"/>
                  </a:lnTo>
                  <a:lnTo>
                    <a:pt x="70" y="99"/>
                  </a:lnTo>
                  <a:lnTo>
                    <a:pt x="67" y="95"/>
                  </a:lnTo>
                  <a:lnTo>
                    <a:pt x="63" y="91"/>
                  </a:lnTo>
                  <a:lnTo>
                    <a:pt x="59" y="89"/>
                  </a:lnTo>
                  <a:lnTo>
                    <a:pt x="55" y="85"/>
                  </a:lnTo>
                  <a:lnTo>
                    <a:pt x="51" y="83"/>
                  </a:lnTo>
                  <a:lnTo>
                    <a:pt x="49" y="80"/>
                  </a:lnTo>
                  <a:lnTo>
                    <a:pt x="46" y="78"/>
                  </a:lnTo>
                  <a:lnTo>
                    <a:pt x="42" y="74"/>
                  </a:lnTo>
                  <a:lnTo>
                    <a:pt x="38" y="72"/>
                  </a:lnTo>
                  <a:lnTo>
                    <a:pt x="34" y="70"/>
                  </a:lnTo>
                  <a:lnTo>
                    <a:pt x="30" y="66"/>
                  </a:lnTo>
                  <a:lnTo>
                    <a:pt x="27" y="64"/>
                  </a:lnTo>
                  <a:lnTo>
                    <a:pt x="23" y="61"/>
                  </a:lnTo>
                  <a:lnTo>
                    <a:pt x="19" y="59"/>
                  </a:lnTo>
                  <a:lnTo>
                    <a:pt x="15" y="55"/>
                  </a:lnTo>
                  <a:lnTo>
                    <a:pt x="11" y="53"/>
                  </a:lnTo>
                  <a:lnTo>
                    <a:pt x="6" y="49"/>
                  </a:lnTo>
                  <a:lnTo>
                    <a:pt x="4" y="45"/>
                  </a:lnTo>
                  <a:lnTo>
                    <a:pt x="0" y="40"/>
                  </a:lnTo>
                  <a:lnTo>
                    <a:pt x="0" y="34"/>
                  </a:lnTo>
                  <a:lnTo>
                    <a:pt x="0" y="28"/>
                  </a:lnTo>
                  <a:lnTo>
                    <a:pt x="2" y="25"/>
                  </a:lnTo>
                  <a:lnTo>
                    <a:pt x="6" y="19"/>
                  </a:lnTo>
                  <a:lnTo>
                    <a:pt x="10" y="15"/>
                  </a:lnTo>
                  <a:lnTo>
                    <a:pt x="11" y="9"/>
                  </a:lnTo>
                  <a:lnTo>
                    <a:pt x="17" y="6"/>
                  </a:lnTo>
                  <a:lnTo>
                    <a:pt x="23" y="2"/>
                  </a:lnTo>
                  <a:lnTo>
                    <a:pt x="29" y="2"/>
                  </a:lnTo>
                  <a:lnTo>
                    <a:pt x="34" y="0"/>
                  </a:lnTo>
                  <a:lnTo>
                    <a:pt x="38" y="0"/>
                  </a:lnTo>
                  <a:lnTo>
                    <a:pt x="46" y="2"/>
                  </a:lnTo>
                  <a:lnTo>
                    <a:pt x="51" y="4"/>
                  </a:lnTo>
                  <a:close/>
                </a:path>
              </a:pathLst>
            </a:custGeom>
            <a:solidFill>
              <a:srgbClr val="000000"/>
            </a:solidFill>
            <a:ln w="9525">
              <a:noFill/>
              <a:round/>
              <a:headEnd/>
              <a:tailEnd/>
            </a:ln>
          </p:spPr>
          <p:txBody>
            <a:bodyPr/>
            <a:lstStyle/>
            <a:p>
              <a:endParaRPr lang="en-US"/>
            </a:p>
          </p:txBody>
        </p:sp>
        <p:grpSp>
          <p:nvGrpSpPr>
            <p:cNvPr id="24596" name="Group 151"/>
            <p:cNvGrpSpPr>
              <a:grpSpLocks/>
            </p:cNvGrpSpPr>
            <p:nvPr/>
          </p:nvGrpSpPr>
          <p:grpSpPr bwMode="auto">
            <a:xfrm>
              <a:off x="3723" y="3234"/>
              <a:ext cx="221" cy="198"/>
              <a:chOff x="3723" y="3234"/>
              <a:chExt cx="221" cy="198"/>
            </a:xfrm>
          </p:grpSpPr>
          <p:sp>
            <p:nvSpPr>
              <p:cNvPr id="24608" name="Freeform 152"/>
              <p:cNvSpPr>
                <a:spLocks/>
              </p:cNvSpPr>
              <p:nvPr/>
            </p:nvSpPr>
            <p:spPr bwMode="auto">
              <a:xfrm>
                <a:off x="3723" y="3334"/>
                <a:ext cx="73" cy="98"/>
              </a:xfrm>
              <a:custGeom>
                <a:avLst/>
                <a:gdLst>
                  <a:gd name="T0" fmla="*/ 0 w 177"/>
                  <a:gd name="T1" fmla="*/ 0 h 238"/>
                  <a:gd name="T2" fmla="*/ 0 w 177"/>
                  <a:gd name="T3" fmla="*/ 0 h 238"/>
                  <a:gd name="T4" fmla="*/ 0 w 177"/>
                  <a:gd name="T5" fmla="*/ 0 h 238"/>
                  <a:gd name="T6" fmla="*/ 0 w 177"/>
                  <a:gd name="T7" fmla="*/ 0 h 238"/>
                  <a:gd name="T8" fmla="*/ 0 w 177"/>
                  <a:gd name="T9" fmla="*/ 0 h 238"/>
                  <a:gd name="T10" fmla="*/ 0 w 177"/>
                  <a:gd name="T11" fmla="*/ 0 h 238"/>
                  <a:gd name="T12" fmla="*/ 0 w 177"/>
                  <a:gd name="T13" fmla="*/ 0 h 238"/>
                  <a:gd name="T14" fmla="*/ 0 w 177"/>
                  <a:gd name="T15" fmla="*/ 0 h 238"/>
                  <a:gd name="T16" fmla="*/ 0 w 177"/>
                  <a:gd name="T17" fmla="*/ 0 h 238"/>
                  <a:gd name="T18" fmla="*/ 0 w 177"/>
                  <a:gd name="T19" fmla="*/ 0 h 238"/>
                  <a:gd name="T20" fmla="*/ 0 w 177"/>
                  <a:gd name="T21" fmla="*/ 0 h 238"/>
                  <a:gd name="T22" fmla="*/ 0 w 177"/>
                  <a:gd name="T23" fmla="*/ 0 h 238"/>
                  <a:gd name="T24" fmla="*/ 0 w 177"/>
                  <a:gd name="T25" fmla="*/ 0 h 238"/>
                  <a:gd name="T26" fmla="*/ 0 w 177"/>
                  <a:gd name="T27" fmla="*/ 0 h 238"/>
                  <a:gd name="T28" fmla="*/ 0 w 177"/>
                  <a:gd name="T29" fmla="*/ 0 h 238"/>
                  <a:gd name="T30" fmla="*/ 0 w 177"/>
                  <a:gd name="T31" fmla="*/ 0 h 238"/>
                  <a:gd name="T32" fmla="*/ 0 w 177"/>
                  <a:gd name="T33" fmla="*/ 0 h 238"/>
                  <a:gd name="T34" fmla="*/ 0 w 177"/>
                  <a:gd name="T35" fmla="*/ 0 h 238"/>
                  <a:gd name="T36" fmla="*/ 0 w 177"/>
                  <a:gd name="T37" fmla="*/ 0 h 238"/>
                  <a:gd name="T38" fmla="*/ 0 w 177"/>
                  <a:gd name="T39" fmla="*/ 0 h 238"/>
                  <a:gd name="T40" fmla="*/ 0 w 177"/>
                  <a:gd name="T41" fmla="*/ 0 h 238"/>
                  <a:gd name="T42" fmla="*/ 0 w 177"/>
                  <a:gd name="T43" fmla="*/ 0 h 238"/>
                  <a:gd name="T44" fmla="*/ 0 w 177"/>
                  <a:gd name="T45" fmla="*/ 0 h 238"/>
                  <a:gd name="T46" fmla="*/ 0 w 177"/>
                  <a:gd name="T47" fmla="*/ 0 h 238"/>
                  <a:gd name="T48" fmla="*/ 0 w 177"/>
                  <a:gd name="T49" fmla="*/ 0 h 238"/>
                  <a:gd name="T50" fmla="*/ 0 w 177"/>
                  <a:gd name="T51" fmla="*/ 0 h 238"/>
                  <a:gd name="T52" fmla="*/ 0 w 177"/>
                  <a:gd name="T53" fmla="*/ 0 h 238"/>
                  <a:gd name="T54" fmla="*/ 0 w 177"/>
                  <a:gd name="T55" fmla="*/ 0 h 238"/>
                  <a:gd name="T56" fmla="*/ 0 w 177"/>
                  <a:gd name="T57" fmla="*/ 0 h 238"/>
                  <a:gd name="T58" fmla="*/ 0 w 177"/>
                  <a:gd name="T59" fmla="*/ 0 h 238"/>
                  <a:gd name="T60" fmla="*/ 0 w 177"/>
                  <a:gd name="T61" fmla="*/ 0 h 238"/>
                  <a:gd name="T62" fmla="*/ 0 w 177"/>
                  <a:gd name="T63" fmla="*/ 0 h 238"/>
                  <a:gd name="T64" fmla="*/ 0 w 177"/>
                  <a:gd name="T65" fmla="*/ 0 h 238"/>
                  <a:gd name="T66" fmla="*/ 0 w 177"/>
                  <a:gd name="T67" fmla="*/ 0 h 238"/>
                  <a:gd name="T68" fmla="*/ 0 w 177"/>
                  <a:gd name="T69" fmla="*/ 0 h 238"/>
                  <a:gd name="T70" fmla="*/ 0 w 177"/>
                  <a:gd name="T71" fmla="*/ 0 h 238"/>
                  <a:gd name="T72" fmla="*/ 0 w 177"/>
                  <a:gd name="T73" fmla="*/ 0 h 238"/>
                  <a:gd name="T74" fmla="*/ 0 w 177"/>
                  <a:gd name="T75" fmla="*/ 0 h 238"/>
                  <a:gd name="T76" fmla="*/ 0 w 177"/>
                  <a:gd name="T77" fmla="*/ 0 h 238"/>
                  <a:gd name="T78" fmla="*/ 0 w 177"/>
                  <a:gd name="T79" fmla="*/ 0 h 238"/>
                  <a:gd name="T80" fmla="*/ 0 w 177"/>
                  <a:gd name="T81" fmla="*/ 0 h 238"/>
                  <a:gd name="T82" fmla="*/ 0 w 177"/>
                  <a:gd name="T83" fmla="*/ 0 h 238"/>
                  <a:gd name="T84" fmla="*/ 0 w 177"/>
                  <a:gd name="T85" fmla="*/ 0 h 238"/>
                  <a:gd name="T86" fmla="*/ 0 w 177"/>
                  <a:gd name="T87" fmla="*/ 0 h 238"/>
                  <a:gd name="T88" fmla="*/ 0 w 177"/>
                  <a:gd name="T89" fmla="*/ 0 h 238"/>
                  <a:gd name="T90" fmla="*/ 0 w 177"/>
                  <a:gd name="T91" fmla="*/ 0 h 238"/>
                  <a:gd name="T92" fmla="*/ 0 w 177"/>
                  <a:gd name="T93" fmla="*/ 0 h 238"/>
                  <a:gd name="T94" fmla="*/ 0 w 177"/>
                  <a:gd name="T95" fmla="*/ 0 h 238"/>
                  <a:gd name="T96" fmla="*/ 0 w 177"/>
                  <a:gd name="T97" fmla="*/ 0 h 238"/>
                  <a:gd name="T98" fmla="*/ 0 w 177"/>
                  <a:gd name="T99" fmla="*/ 0 h 238"/>
                  <a:gd name="T100" fmla="*/ 0 w 177"/>
                  <a:gd name="T101" fmla="*/ 0 h 238"/>
                  <a:gd name="T102" fmla="*/ 0 w 177"/>
                  <a:gd name="T103" fmla="*/ 0 h 238"/>
                  <a:gd name="T104" fmla="*/ 0 w 177"/>
                  <a:gd name="T105" fmla="*/ 0 h 23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77"/>
                  <a:gd name="T160" fmla="*/ 0 h 238"/>
                  <a:gd name="T161" fmla="*/ 177 w 177"/>
                  <a:gd name="T162" fmla="*/ 238 h 238"/>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77" h="238">
                    <a:moveTo>
                      <a:pt x="120" y="234"/>
                    </a:moveTo>
                    <a:lnTo>
                      <a:pt x="116" y="230"/>
                    </a:lnTo>
                    <a:lnTo>
                      <a:pt x="113" y="226"/>
                    </a:lnTo>
                    <a:lnTo>
                      <a:pt x="107" y="224"/>
                    </a:lnTo>
                    <a:lnTo>
                      <a:pt x="103" y="223"/>
                    </a:lnTo>
                    <a:lnTo>
                      <a:pt x="101" y="219"/>
                    </a:lnTo>
                    <a:lnTo>
                      <a:pt x="97" y="215"/>
                    </a:lnTo>
                    <a:lnTo>
                      <a:pt x="94" y="213"/>
                    </a:lnTo>
                    <a:lnTo>
                      <a:pt x="90" y="211"/>
                    </a:lnTo>
                    <a:lnTo>
                      <a:pt x="86" y="207"/>
                    </a:lnTo>
                    <a:lnTo>
                      <a:pt x="82" y="204"/>
                    </a:lnTo>
                    <a:lnTo>
                      <a:pt x="78" y="202"/>
                    </a:lnTo>
                    <a:lnTo>
                      <a:pt x="75" y="200"/>
                    </a:lnTo>
                    <a:lnTo>
                      <a:pt x="69" y="192"/>
                    </a:lnTo>
                    <a:lnTo>
                      <a:pt x="63" y="186"/>
                    </a:lnTo>
                    <a:lnTo>
                      <a:pt x="56" y="181"/>
                    </a:lnTo>
                    <a:lnTo>
                      <a:pt x="50" y="175"/>
                    </a:lnTo>
                    <a:lnTo>
                      <a:pt x="44" y="169"/>
                    </a:lnTo>
                    <a:lnTo>
                      <a:pt x="38" y="164"/>
                    </a:lnTo>
                    <a:lnTo>
                      <a:pt x="33" y="158"/>
                    </a:lnTo>
                    <a:lnTo>
                      <a:pt x="29" y="152"/>
                    </a:lnTo>
                    <a:lnTo>
                      <a:pt x="23" y="147"/>
                    </a:lnTo>
                    <a:lnTo>
                      <a:pt x="21" y="141"/>
                    </a:lnTo>
                    <a:lnTo>
                      <a:pt x="16" y="135"/>
                    </a:lnTo>
                    <a:lnTo>
                      <a:pt x="14" y="129"/>
                    </a:lnTo>
                    <a:lnTo>
                      <a:pt x="10" y="122"/>
                    </a:lnTo>
                    <a:lnTo>
                      <a:pt x="8" y="116"/>
                    </a:lnTo>
                    <a:lnTo>
                      <a:pt x="6" y="110"/>
                    </a:lnTo>
                    <a:lnTo>
                      <a:pt x="4" y="105"/>
                    </a:lnTo>
                    <a:lnTo>
                      <a:pt x="2" y="97"/>
                    </a:lnTo>
                    <a:lnTo>
                      <a:pt x="2" y="91"/>
                    </a:lnTo>
                    <a:lnTo>
                      <a:pt x="0" y="88"/>
                    </a:lnTo>
                    <a:lnTo>
                      <a:pt x="0" y="84"/>
                    </a:lnTo>
                    <a:lnTo>
                      <a:pt x="0" y="80"/>
                    </a:lnTo>
                    <a:lnTo>
                      <a:pt x="2" y="78"/>
                    </a:lnTo>
                    <a:lnTo>
                      <a:pt x="2" y="74"/>
                    </a:lnTo>
                    <a:lnTo>
                      <a:pt x="2" y="70"/>
                    </a:lnTo>
                    <a:lnTo>
                      <a:pt x="2" y="67"/>
                    </a:lnTo>
                    <a:lnTo>
                      <a:pt x="4" y="65"/>
                    </a:lnTo>
                    <a:lnTo>
                      <a:pt x="4" y="61"/>
                    </a:lnTo>
                    <a:lnTo>
                      <a:pt x="4" y="57"/>
                    </a:lnTo>
                    <a:lnTo>
                      <a:pt x="6" y="53"/>
                    </a:lnTo>
                    <a:lnTo>
                      <a:pt x="8" y="51"/>
                    </a:lnTo>
                    <a:lnTo>
                      <a:pt x="8" y="48"/>
                    </a:lnTo>
                    <a:lnTo>
                      <a:pt x="10" y="44"/>
                    </a:lnTo>
                    <a:lnTo>
                      <a:pt x="12" y="40"/>
                    </a:lnTo>
                    <a:lnTo>
                      <a:pt x="14" y="36"/>
                    </a:lnTo>
                    <a:lnTo>
                      <a:pt x="16" y="31"/>
                    </a:lnTo>
                    <a:lnTo>
                      <a:pt x="19" y="27"/>
                    </a:lnTo>
                    <a:lnTo>
                      <a:pt x="23" y="21"/>
                    </a:lnTo>
                    <a:lnTo>
                      <a:pt x="27" y="17"/>
                    </a:lnTo>
                    <a:lnTo>
                      <a:pt x="31" y="13"/>
                    </a:lnTo>
                    <a:lnTo>
                      <a:pt x="37" y="12"/>
                    </a:lnTo>
                    <a:lnTo>
                      <a:pt x="40" y="8"/>
                    </a:lnTo>
                    <a:lnTo>
                      <a:pt x="46" y="6"/>
                    </a:lnTo>
                    <a:lnTo>
                      <a:pt x="52" y="4"/>
                    </a:lnTo>
                    <a:lnTo>
                      <a:pt x="58" y="2"/>
                    </a:lnTo>
                    <a:lnTo>
                      <a:pt x="63" y="0"/>
                    </a:lnTo>
                    <a:lnTo>
                      <a:pt x="69" y="0"/>
                    </a:lnTo>
                    <a:lnTo>
                      <a:pt x="75" y="0"/>
                    </a:lnTo>
                    <a:lnTo>
                      <a:pt x="80" y="0"/>
                    </a:lnTo>
                    <a:lnTo>
                      <a:pt x="88" y="0"/>
                    </a:lnTo>
                    <a:lnTo>
                      <a:pt x="94" y="2"/>
                    </a:lnTo>
                    <a:lnTo>
                      <a:pt x="99" y="2"/>
                    </a:lnTo>
                    <a:lnTo>
                      <a:pt x="105" y="4"/>
                    </a:lnTo>
                    <a:lnTo>
                      <a:pt x="111" y="6"/>
                    </a:lnTo>
                    <a:lnTo>
                      <a:pt x="118" y="8"/>
                    </a:lnTo>
                    <a:lnTo>
                      <a:pt x="124" y="10"/>
                    </a:lnTo>
                    <a:lnTo>
                      <a:pt x="128" y="12"/>
                    </a:lnTo>
                    <a:lnTo>
                      <a:pt x="134" y="13"/>
                    </a:lnTo>
                    <a:lnTo>
                      <a:pt x="141" y="17"/>
                    </a:lnTo>
                    <a:lnTo>
                      <a:pt x="145" y="21"/>
                    </a:lnTo>
                    <a:lnTo>
                      <a:pt x="151" y="25"/>
                    </a:lnTo>
                    <a:lnTo>
                      <a:pt x="154" y="29"/>
                    </a:lnTo>
                    <a:lnTo>
                      <a:pt x="160" y="32"/>
                    </a:lnTo>
                    <a:lnTo>
                      <a:pt x="164" y="36"/>
                    </a:lnTo>
                    <a:lnTo>
                      <a:pt x="168" y="42"/>
                    </a:lnTo>
                    <a:lnTo>
                      <a:pt x="172" y="48"/>
                    </a:lnTo>
                    <a:lnTo>
                      <a:pt x="175" y="51"/>
                    </a:lnTo>
                    <a:lnTo>
                      <a:pt x="177" y="57"/>
                    </a:lnTo>
                    <a:lnTo>
                      <a:pt x="177" y="63"/>
                    </a:lnTo>
                    <a:lnTo>
                      <a:pt x="177" y="67"/>
                    </a:lnTo>
                    <a:lnTo>
                      <a:pt x="175" y="72"/>
                    </a:lnTo>
                    <a:lnTo>
                      <a:pt x="174" y="78"/>
                    </a:lnTo>
                    <a:lnTo>
                      <a:pt x="170" y="82"/>
                    </a:lnTo>
                    <a:lnTo>
                      <a:pt x="166" y="84"/>
                    </a:lnTo>
                    <a:lnTo>
                      <a:pt x="162" y="88"/>
                    </a:lnTo>
                    <a:lnTo>
                      <a:pt x="156" y="89"/>
                    </a:lnTo>
                    <a:lnTo>
                      <a:pt x="151" y="91"/>
                    </a:lnTo>
                    <a:lnTo>
                      <a:pt x="145" y="91"/>
                    </a:lnTo>
                    <a:lnTo>
                      <a:pt x="141" y="91"/>
                    </a:lnTo>
                    <a:lnTo>
                      <a:pt x="135" y="89"/>
                    </a:lnTo>
                    <a:lnTo>
                      <a:pt x="132" y="88"/>
                    </a:lnTo>
                    <a:lnTo>
                      <a:pt x="126" y="82"/>
                    </a:lnTo>
                    <a:lnTo>
                      <a:pt x="124" y="78"/>
                    </a:lnTo>
                    <a:lnTo>
                      <a:pt x="120" y="72"/>
                    </a:lnTo>
                    <a:lnTo>
                      <a:pt x="116" y="69"/>
                    </a:lnTo>
                    <a:lnTo>
                      <a:pt x="115" y="65"/>
                    </a:lnTo>
                    <a:lnTo>
                      <a:pt x="111" y="63"/>
                    </a:lnTo>
                    <a:lnTo>
                      <a:pt x="105" y="59"/>
                    </a:lnTo>
                    <a:lnTo>
                      <a:pt x="101" y="57"/>
                    </a:lnTo>
                    <a:lnTo>
                      <a:pt x="97" y="55"/>
                    </a:lnTo>
                    <a:lnTo>
                      <a:pt x="94" y="53"/>
                    </a:lnTo>
                    <a:lnTo>
                      <a:pt x="90" y="51"/>
                    </a:lnTo>
                    <a:lnTo>
                      <a:pt x="84" y="51"/>
                    </a:lnTo>
                    <a:lnTo>
                      <a:pt x="80" y="51"/>
                    </a:lnTo>
                    <a:lnTo>
                      <a:pt x="77" y="53"/>
                    </a:lnTo>
                    <a:lnTo>
                      <a:pt x="75" y="55"/>
                    </a:lnTo>
                    <a:lnTo>
                      <a:pt x="71" y="59"/>
                    </a:lnTo>
                    <a:lnTo>
                      <a:pt x="67" y="61"/>
                    </a:lnTo>
                    <a:lnTo>
                      <a:pt x="65" y="67"/>
                    </a:lnTo>
                    <a:lnTo>
                      <a:pt x="63" y="70"/>
                    </a:lnTo>
                    <a:lnTo>
                      <a:pt x="61" y="76"/>
                    </a:lnTo>
                    <a:lnTo>
                      <a:pt x="59" y="82"/>
                    </a:lnTo>
                    <a:lnTo>
                      <a:pt x="59" y="86"/>
                    </a:lnTo>
                    <a:lnTo>
                      <a:pt x="58" y="89"/>
                    </a:lnTo>
                    <a:lnTo>
                      <a:pt x="58" y="95"/>
                    </a:lnTo>
                    <a:lnTo>
                      <a:pt x="58" y="99"/>
                    </a:lnTo>
                    <a:lnTo>
                      <a:pt x="59" y="105"/>
                    </a:lnTo>
                    <a:lnTo>
                      <a:pt x="61" y="109"/>
                    </a:lnTo>
                    <a:lnTo>
                      <a:pt x="63" y="112"/>
                    </a:lnTo>
                    <a:lnTo>
                      <a:pt x="63" y="116"/>
                    </a:lnTo>
                    <a:lnTo>
                      <a:pt x="67" y="120"/>
                    </a:lnTo>
                    <a:lnTo>
                      <a:pt x="69" y="124"/>
                    </a:lnTo>
                    <a:lnTo>
                      <a:pt x="73" y="128"/>
                    </a:lnTo>
                    <a:lnTo>
                      <a:pt x="77" y="131"/>
                    </a:lnTo>
                    <a:lnTo>
                      <a:pt x="78" y="133"/>
                    </a:lnTo>
                    <a:lnTo>
                      <a:pt x="82" y="137"/>
                    </a:lnTo>
                    <a:lnTo>
                      <a:pt x="86" y="141"/>
                    </a:lnTo>
                    <a:lnTo>
                      <a:pt x="90" y="143"/>
                    </a:lnTo>
                    <a:lnTo>
                      <a:pt x="96" y="147"/>
                    </a:lnTo>
                    <a:lnTo>
                      <a:pt x="99" y="148"/>
                    </a:lnTo>
                    <a:lnTo>
                      <a:pt x="103" y="152"/>
                    </a:lnTo>
                    <a:lnTo>
                      <a:pt x="109" y="154"/>
                    </a:lnTo>
                    <a:lnTo>
                      <a:pt x="115" y="158"/>
                    </a:lnTo>
                    <a:lnTo>
                      <a:pt x="118" y="160"/>
                    </a:lnTo>
                    <a:lnTo>
                      <a:pt x="124" y="164"/>
                    </a:lnTo>
                    <a:lnTo>
                      <a:pt x="130" y="167"/>
                    </a:lnTo>
                    <a:lnTo>
                      <a:pt x="135" y="169"/>
                    </a:lnTo>
                    <a:lnTo>
                      <a:pt x="139" y="173"/>
                    </a:lnTo>
                    <a:lnTo>
                      <a:pt x="145" y="177"/>
                    </a:lnTo>
                    <a:lnTo>
                      <a:pt x="151" y="179"/>
                    </a:lnTo>
                    <a:lnTo>
                      <a:pt x="156" y="183"/>
                    </a:lnTo>
                    <a:lnTo>
                      <a:pt x="160" y="186"/>
                    </a:lnTo>
                    <a:lnTo>
                      <a:pt x="164" y="190"/>
                    </a:lnTo>
                    <a:lnTo>
                      <a:pt x="166" y="196"/>
                    </a:lnTo>
                    <a:lnTo>
                      <a:pt x="168" y="202"/>
                    </a:lnTo>
                    <a:lnTo>
                      <a:pt x="166" y="207"/>
                    </a:lnTo>
                    <a:lnTo>
                      <a:pt x="164" y="211"/>
                    </a:lnTo>
                    <a:lnTo>
                      <a:pt x="162" y="217"/>
                    </a:lnTo>
                    <a:lnTo>
                      <a:pt x="160" y="223"/>
                    </a:lnTo>
                    <a:lnTo>
                      <a:pt x="154" y="226"/>
                    </a:lnTo>
                    <a:lnTo>
                      <a:pt x="151" y="232"/>
                    </a:lnTo>
                    <a:lnTo>
                      <a:pt x="145" y="234"/>
                    </a:lnTo>
                    <a:lnTo>
                      <a:pt x="141" y="238"/>
                    </a:lnTo>
                    <a:lnTo>
                      <a:pt x="135" y="238"/>
                    </a:lnTo>
                    <a:lnTo>
                      <a:pt x="132" y="238"/>
                    </a:lnTo>
                    <a:lnTo>
                      <a:pt x="126" y="236"/>
                    </a:lnTo>
                    <a:lnTo>
                      <a:pt x="120" y="234"/>
                    </a:lnTo>
                    <a:close/>
                  </a:path>
                </a:pathLst>
              </a:custGeom>
              <a:solidFill>
                <a:srgbClr val="000000"/>
              </a:solidFill>
              <a:ln w="9525">
                <a:noFill/>
                <a:round/>
                <a:headEnd/>
                <a:tailEnd/>
              </a:ln>
            </p:spPr>
            <p:txBody>
              <a:bodyPr/>
              <a:lstStyle/>
              <a:p>
                <a:endParaRPr lang="en-US"/>
              </a:p>
            </p:txBody>
          </p:sp>
          <p:sp>
            <p:nvSpPr>
              <p:cNvPr id="24609" name="Freeform 153"/>
              <p:cNvSpPr>
                <a:spLocks/>
              </p:cNvSpPr>
              <p:nvPr/>
            </p:nvSpPr>
            <p:spPr bwMode="auto">
              <a:xfrm>
                <a:off x="3723" y="3287"/>
                <a:ext cx="97" cy="100"/>
              </a:xfrm>
              <a:custGeom>
                <a:avLst/>
                <a:gdLst>
                  <a:gd name="T0" fmla="*/ 0 w 238"/>
                  <a:gd name="T1" fmla="*/ 0 h 244"/>
                  <a:gd name="T2" fmla="*/ 0 w 238"/>
                  <a:gd name="T3" fmla="*/ 0 h 244"/>
                  <a:gd name="T4" fmla="*/ 0 w 238"/>
                  <a:gd name="T5" fmla="*/ 0 h 244"/>
                  <a:gd name="T6" fmla="*/ 0 w 238"/>
                  <a:gd name="T7" fmla="*/ 0 h 244"/>
                  <a:gd name="T8" fmla="*/ 0 w 238"/>
                  <a:gd name="T9" fmla="*/ 0 h 244"/>
                  <a:gd name="T10" fmla="*/ 0 w 238"/>
                  <a:gd name="T11" fmla="*/ 0 h 244"/>
                  <a:gd name="T12" fmla="*/ 0 w 238"/>
                  <a:gd name="T13" fmla="*/ 0 h 244"/>
                  <a:gd name="T14" fmla="*/ 0 w 238"/>
                  <a:gd name="T15" fmla="*/ 0 h 244"/>
                  <a:gd name="T16" fmla="*/ 0 w 238"/>
                  <a:gd name="T17" fmla="*/ 0 h 244"/>
                  <a:gd name="T18" fmla="*/ 0 w 238"/>
                  <a:gd name="T19" fmla="*/ 0 h 244"/>
                  <a:gd name="T20" fmla="*/ 0 w 238"/>
                  <a:gd name="T21" fmla="*/ 0 h 244"/>
                  <a:gd name="T22" fmla="*/ 0 w 238"/>
                  <a:gd name="T23" fmla="*/ 0 h 244"/>
                  <a:gd name="T24" fmla="*/ 0 w 238"/>
                  <a:gd name="T25" fmla="*/ 0 h 244"/>
                  <a:gd name="T26" fmla="*/ 0 w 238"/>
                  <a:gd name="T27" fmla="*/ 0 h 244"/>
                  <a:gd name="T28" fmla="*/ 0 w 238"/>
                  <a:gd name="T29" fmla="*/ 0 h 244"/>
                  <a:gd name="T30" fmla="*/ 0 w 238"/>
                  <a:gd name="T31" fmla="*/ 0 h 244"/>
                  <a:gd name="T32" fmla="*/ 0 w 238"/>
                  <a:gd name="T33" fmla="*/ 0 h 244"/>
                  <a:gd name="T34" fmla="*/ 0 w 238"/>
                  <a:gd name="T35" fmla="*/ 0 h 244"/>
                  <a:gd name="T36" fmla="*/ 0 w 238"/>
                  <a:gd name="T37" fmla="*/ 0 h 244"/>
                  <a:gd name="T38" fmla="*/ 0 w 238"/>
                  <a:gd name="T39" fmla="*/ 0 h 244"/>
                  <a:gd name="T40" fmla="*/ 0 w 238"/>
                  <a:gd name="T41" fmla="*/ 0 h 244"/>
                  <a:gd name="T42" fmla="*/ 0 w 238"/>
                  <a:gd name="T43" fmla="*/ 0 h 244"/>
                  <a:gd name="T44" fmla="*/ 0 w 238"/>
                  <a:gd name="T45" fmla="*/ 0 h 244"/>
                  <a:gd name="T46" fmla="*/ 0 w 238"/>
                  <a:gd name="T47" fmla="*/ 0 h 244"/>
                  <a:gd name="T48" fmla="*/ 0 w 238"/>
                  <a:gd name="T49" fmla="*/ 0 h 244"/>
                  <a:gd name="T50" fmla="*/ 0 w 238"/>
                  <a:gd name="T51" fmla="*/ 0 h 244"/>
                  <a:gd name="T52" fmla="*/ 0 w 238"/>
                  <a:gd name="T53" fmla="*/ 0 h 244"/>
                  <a:gd name="T54" fmla="*/ 0 w 238"/>
                  <a:gd name="T55" fmla="*/ 0 h 244"/>
                  <a:gd name="T56" fmla="*/ 0 w 238"/>
                  <a:gd name="T57" fmla="*/ 0 h 244"/>
                  <a:gd name="T58" fmla="*/ 0 w 238"/>
                  <a:gd name="T59" fmla="*/ 0 h 244"/>
                  <a:gd name="T60" fmla="*/ 0 w 238"/>
                  <a:gd name="T61" fmla="*/ 0 h 244"/>
                  <a:gd name="T62" fmla="*/ 0 w 238"/>
                  <a:gd name="T63" fmla="*/ 0 h 244"/>
                  <a:gd name="T64" fmla="*/ 0 w 238"/>
                  <a:gd name="T65" fmla="*/ 0 h 244"/>
                  <a:gd name="T66" fmla="*/ 0 w 238"/>
                  <a:gd name="T67" fmla="*/ 0 h 244"/>
                  <a:gd name="T68" fmla="*/ 0 w 238"/>
                  <a:gd name="T69" fmla="*/ 0 h 244"/>
                  <a:gd name="T70" fmla="*/ 0 w 238"/>
                  <a:gd name="T71" fmla="*/ 0 h 244"/>
                  <a:gd name="T72" fmla="*/ 0 w 238"/>
                  <a:gd name="T73" fmla="*/ 0 h 244"/>
                  <a:gd name="T74" fmla="*/ 0 w 238"/>
                  <a:gd name="T75" fmla="*/ 0 h 244"/>
                  <a:gd name="T76" fmla="*/ 0 w 238"/>
                  <a:gd name="T77" fmla="*/ 0 h 244"/>
                  <a:gd name="T78" fmla="*/ 0 w 238"/>
                  <a:gd name="T79" fmla="*/ 0 h 244"/>
                  <a:gd name="T80" fmla="*/ 0 w 238"/>
                  <a:gd name="T81" fmla="*/ 0 h 244"/>
                  <a:gd name="T82" fmla="*/ 0 w 238"/>
                  <a:gd name="T83" fmla="*/ 0 h 244"/>
                  <a:gd name="T84" fmla="*/ 0 w 238"/>
                  <a:gd name="T85" fmla="*/ 0 h 244"/>
                  <a:gd name="T86" fmla="*/ 0 w 238"/>
                  <a:gd name="T87" fmla="*/ 0 h 244"/>
                  <a:gd name="T88" fmla="*/ 0 w 238"/>
                  <a:gd name="T89" fmla="*/ 0 h 244"/>
                  <a:gd name="T90" fmla="*/ 0 w 238"/>
                  <a:gd name="T91" fmla="*/ 0 h 244"/>
                  <a:gd name="T92" fmla="*/ 0 w 238"/>
                  <a:gd name="T93" fmla="*/ 0 h 244"/>
                  <a:gd name="T94" fmla="*/ 0 w 238"/>
                  <a:gd name="T95" fmla="*/ 0 h 244"/>
                  <a:gd name="T96" fmla="*/ 0 w 238"/>
                  <a:gd name="T97" fmla="*/ 0 h 244"/>
                  <a:gd name="T98" fmla="*/ 0 w 238"/>
                  <a:gd name="T99" fmla="*/ 0 h 244"/>
                  <a:gd name="T100" fmla="*/ 0 w 238"/>
                  <a:gd name="T101" fmla="*/ 0 h 244"/>
                  <a:gd name="T102" fmla="*/ 0 w 238"/>
                  <a:gd name="T103" fmla="*/ 0 h 244"/>
                  <a:gd name="T104" fmla="*/ 0 w 238"/>
                  <a:gd name="T105" fmla="*/ 0 h 24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38"/>
                  <a:gd name="T160" fmla="*/ 0 h 244"/>
                  <a:gd name="T161" fmla="*/ 238 w 238"/>
                  <a:gd name="T162" fmla="*/ 244 h 244"/>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38" h="244">
                    <a:moveTo>
                      <a:pt x="177" y="192"/>
                    </a:moveTo>
                    <a:lnTo>
                      <a:pt x="175" y="196"/>
                    </a:lnTo>
                    <a:lnTo>
                      <a:pt x="174" y="200"/>
                    </a:lnTo>
                    <a:lnTo>
                      <a:pt x="172" y="204"/>
                    </a:lnTo>
                    <a:lnTo>
                      <a:pt x="170" y="207"/>
                    </a:lnTo>
                    <a:lnTo>
                      <a:pt x="166" y="211"/>
                    </a:lnTo>
                    <a:lnTo>
                      <a:pt x="164" y="215"/>
                    </a:lnTo>
                    <a:lnTo>
                      <a:pt x="160" y="219"/>
                    </a:lnTo>
                    <a:lnTo>
                      <a:pt x="158" y="221"/>
                    </a:lnTo>
                    <a:lnTo>
                      <a:pt x="154" y="225"/>
                    </a:lnTo>
                    <a:lnTo>
                      <a:pt x="151" y="226"/>
                    </a:lnTo>
                    <a:lnTo>
                      <a:pt x="147" y="228"/>
                    </a:lnTo>
                    <a:lnTo>
                      <a:pt x="143" y="232"/>
                    </a:lnTo>
                    <a:lnTo>
                      <a:pt x="139" y="234"/>
                    </a:lnTo>
                    <a:lnTo>
                      <a:pt x="135" y="236"/>
                    </a:lnTo>
                    <a:lnTo>
                      <a:pt x="132" y="238"/>
                    </a:lnTo>
                    <a:lnTo>
                      <a:pt x="128" y="240"/>
                    </a:lnTo>
                    <a:lnTo>
                      <a:pt x="122" y="240"/>
                    </a:lnTo>
                    <a:lnTo>
                      <a:pt x="118" y="242"/>
                    </a:lnTo>
                    <a:lnTo>
                      <a:pt x="113" y="242"/>
                    </a:lnTo>
                    <a:lnTo>
                      <a:pt x="109" y="244"/>
                    </a:lnTo>
                    <a:lnTo>
                      <a:pt x="103" y="244"/>
                    </a:lnTo>
                    <a:lnTo>
                      <a:pt x="99" y="244"/>
                    </a:lnTo>
                    <a:lnTo>
                      <a:pt x="96" y="244"/>
                    </a:lnTo>
                    <a:lnTo>
                      <a:pt x="90" y="244"/>
                    </a:lnTo>
                    <a:lnTo>
                      <a:pt x="86" y="242"/>
                    </a:lnTo>
                    <a:lnTo>
                      <a:pt x="82" y="242"/>
                    </a:lnTo>
                    <a:lnTo>
                      <a:pt x="77" y="240"/>
                    </a:lnTo>
                    <a:lnTo>
                      <a:pt x="73" y="240"/>
                    </a:lnTo>
                    <a:lnTo>
                      <a:pt x="69" y="238"/>
                    </a:lnTo>
                    <a:lnTo>
                      <a:pt x="65" y="236"/>
                    </a:lnTo>
                    <a:lnTo>
                      <a:pt x="61" y="236"/>
                    </a:lnTo>
                    <a:lnTo>
                      <a:pt x="58" y="232"/>
                    </a:lnTo>
                    <a:lnTo>
                      <a:pt x="52" y="228"/>
                    </a:lnTo>
                    <a:lnTo>
                      <a:pt x="48" y="225"/>
                    </a:lnTo>
                    <a:lnTo>
                      <a:pt x="42" y="221"/>
                    </a:lnTo>
                    <a:lnTo>
                      <a:pt x="38" y="219"/>
                    </a:lnTo>
                    <a:lnTo>
                      <a:pt x="35" y="213"/>
                    </a:lnTo>
                    <a:lnTo>
                      <a:pt x="29" y="209"/>
                    </a:lnTo>
                    <a:lnTo>
                      <a:pt x="25" y="205"/>
                    </a:lnTo>
                    <a:lnTo>
                      <a:pt x="23" y="200"/>
                    </a:lnTo>
                    <a:lnTo>
                      <a:pt x="19" y="196"/>
                    </a:lnTo>
                    <a:lnTo>
                      <a:pt x="18" y="190"/>
                    </a:lnTo>
                    <a:lnTo>
                      <a:pt x="14" y="186"/>
                    </a:lnTo>
                    <a:lnTo>
                      <a:pt x="12" y="181"/>
                    </a:lnTo>
                    <a:lnTo>
                      <a:pt x="10" y="175"/>
                    </a:lnTo>
                    <a:lnTo>
                      <a:pt x="8" y="169"/>
                    </a:lnTo>
                    <a:lnTo>
                      <a:pt x="6" y="166"/>
                    </a:lnTo>
                    <a:lnTo>
                      <a:pt x="4" y="160"/>
                    </a:lnTo>
                    <a:lnTo>
                      <a:pt x="2" y="154"/>
                    </a:lnTo>
                    <a:lnTo>
                      <a:pt x="2" y="148"/>
                    </a:lnTo>
                    <a:lnTo>
                      <a:pt x="0" y="143"/>
                    </a:lnTo>
                    <a:lnTo>
                      <a:pt x="0" y="137"/>
                    </a:lnTo>
                    <a:lnTo>
                      <a:pt x="0" y="131"/>
                    </a:lnTo>
                    <a:lnTo>
                      <a:pt x="0" y="126"/>
                    </a:lnTo>
                    <a:lnTo>
                      <a:pt x="2" y="122"/>
                    </a:lnTo>
                    <a:lnTo>
                      <a:pt x="2" y="116"/>
                    </a:lnTo>
                    <a:lnTo>
                      <a:pt x="2" y="110"/>
                    </a:lnTo>
                    <a:lnTo>
                      <a:pt x="4" y="105"/>
                    </a:lnTo>
                    <a:lnTo>
                      <a:pt x="6" y="99"/>
                    </a:lnTo>
                    <a:lnTo>
                      <a:pt x="8" y="93"/>
                    </a:lnTo>
                    <a:lnTo>
                      <a:pt x="10" y="88"/>
                    </a:lnTo>
                    <a:lnTo>
                      <a:pt x="12" y="84"/>
                    </a:lnTo>
                    <a:lnTo>
                      <a:pt x="14" y="78"/>
                    </a:lnTo>
                    <a:lnTo>
                      <a:pt x="18" y="72"/>
                    </a:lnTo>
                    <a:lnTo>
                      <a:pt x="19" y="71"/>
                    </a:lnTo>
                    <a:lnTo>
                      <a:pt x="21" y="67"/>
                    </a:lnTo>
                    <a:lnTo>
                      <a:pt x="23" y="63"/>
                    </a:lnTo>
                    <a:lnTo>
                      <a:pt x="27" y="59"/>
                    </a:lnTo>
                    <a:lnTo>
                      <a:pt x="33" y="53"/>
                    </a:lnTo>
                    <a:lnTo>
                      <a:pt x="38" y="48"/>
                    </a:lnTo>
                    <a:lnTo>
                      <a:pt x="44" y="42"/>
                    </a:lnTo>
                    <a:lnTo>
                      <a:pt x="50" y="36"/>
                    </a:lnTo>
                    <a:lnTo>
                      <a:pt x="54" y="33"/>
                    </a:lnTo>
                    <a:lnTo>
                      <a:pt x="58" y="31"/>
                    </a:lnTo>
                    <a:lnTo>
                      <a:pt x="61" y="29"/>
                    </a:lnTo>
                    <a:lnTo>
                      <a:pt x="63" y="27"/>
                    </a:lnTo>
                    <a:lnTo>
                      <a:pt x="67" y="25"/>
                    </a:lnTo>
                    <a:lnTo>
                      <a:pt x="71" y="23"/>
                    </a:lnTo>
                    <a:lnTo>
                      <a:pt x="75" y="19"/>
                    </a:lnTo>
                    <a:lnTo>
                      <a:pt x="78" y="17"/>
                    </a:lnTo>
                    <a:lnTo>
                      <a:pt x="82" y="17"/>
                    </a:lnTo>
                    <a:lnTo>
                      <a:pt x="86" y="15"/>
                    </a:lnTo>
                    <a:lnTo>
                      <a:pt x="90" y="14"/>
                    </a:lnTo>
                    <a:lnTo>
                      <a:pt x="94" y="12"/>
                    </a:lnTo>
                    <a:lnTo>
                      <a:pt x="97" y="10"/>
                    </a:lnTo>
                    <a:lnTo>
                      <a:pt x="101" y="8"/>
                    </a:lnTo>
                    <a:lnTo>
                      <a:pt x="105" y="8"/>
                    </a:lnTo>
                    <a:lnTo>
                      <a:pt x="109" y="6"/>
                    </a:lnTo>
                    <a:lnTo>
                      <a:pt x="113" y="4"/>
                    </a:lnTo>
                    <a:lnTo>
                      <a:pt x="116" y="4"/>
                    </a:lnTo>
                    <a:lnTo>
                      <a:pt x="122" y="2"/>
                    </a:lnTo>
                    <a:lnTo>
                      <a:pt x="126" y="2"/>
                    </a:lnTo>
                    <a:lnTo>
                      <a:pt x="130" y="2"/>
                    </a:lnTo>
                    <a:lnTo>
                      <a:pt x="134" y="2"/>
                    </a:lnTo>
                    <a:lnTo>
                      <a:pt x="137" y="0"/>
                    </a:lnTo>
                    <a:lnTo>
                      <a:pt x="141" y="0"/>
                    </a:lnTo>
                    <a:lnTo>
                      <a:pt x="145" y="0"/>
                    </a:lnTo>
                    <a:lnTo>
                      <a:pt x="149" y="0"/>
                    </a:lnTo>
                    <a:lnTo>
                      <a:pt x="153" y="0"/>
                    </a:lnTo>
                    <a:lnTo>
                      <a:pt x="156" y="0"/>
                    </a:lnTo>
                    <a:lnTo>
                      <a:pt x="160" y="0"/>
                    </a:lnTo>
                    <a:lnTo>
                      <a:pt x="164" y="0"/>
                    </a:lnTo>
                    <a:lnTo>
                      <a:pt x="168" y="2"/>
                    </a:lnTo>
                    <a:lnTo>
                      <a:pt x="172" y="2"/>
                    </a:lnTo>
                    <a:lnTo>
                      <a:pt x="175" y="2"/>
                    </a:lnTo>
                    <a:lnTo>
                      <a:pt x="179" y="4"/>
                    </a:lnTo>
                    <a:lnTo>
                      <a:pt x="183" y="4"/>
                    </a:lnTo>
                    <a:lnTo>
                      <a:pt x="187" y="6"/>
                    </a:lnTo>
                    <a:lnTo>
                      <a:pt x="191" y="6"/>
                    </a:lnTo>
                    <a:lnTo>
                      <a:pt x="194" y="8"/>
                    </a:lnTo>
                    <a:lnTo>
                      <a:pt x="198" y="10"/>
                    </a:lnTo>
                    <a:lnTo>
                      <a:pt x="202" y="12"/>
                    </a:lnTo>
                    <a:lnTo>
                      <a:pt x="208" y="15"/>
                    </a:lnTo>
                    <a:lnTo>
                      <a:pt x="213" y="19"/>
                    </a:lnTo>
                    <a:lnTo>
                      <a:pt x="219" y="23"/>
                    </a:lnTo>
                    <a:lnTo>
                      <a:pt x="225" y="29"/>
                    </a:lnTo>
                    <a:lnTo>
                      <a:pt x="227" y="31"/>
                    </a:lnTo>
                    <a:lnTo>
                      <a:pt x="231" y="34"/>
                    </a:lnTo>
                    <a:lnTo>
                      <a:pt x="232" y="38"/>
                    </a:lnTo>
                    <a:lnTo>
                      <a:pt x="236" y="42"/>
                    </a:lnTo>
                    <a:lnTo>
                      <a:pt x="236" y="46"/>
                    </a:lnTo>
                    <a:lnTo>
                      <a:pt x="238" y="52"/>
                    </a:lnTo>
                    <a:lnTo>
                      <a:pt x="238" y="57"/>
                    </a:lnTo>
                    <a:lnTo>
                      <a:pt x="238" y="61"/>
                    </a:lnTo>
                    <a:lnTo>
                      <a:pt x="236" y="67"/>
                    </a:lnTo>
                    <a:lnTo>
                      <a:pt x="234" y="71"/>
                    </a:lnTo>
                    <a:lnTo>
                      <a:pt x="231" y="74"/>
                    </a:lnTo>
                    <a:lnTo>
                      <a:pt x="227" y="78"/>
                    </a:lnTo>
                    <a:lnTo>
                      <a:pt x="221" y="80"/>
                    </a:lnTo>
                    <a:lnTo>
                      <a:pt x="217" y="82"/>
                    </a:lnTo>
                    <a:lnTo>
                      <a:pt x="212" y="82"/>
                    </a:lnTo>
                    <a:lnTo>
                      <a:pt x="208" y="82"/>
                    </a:lnTo>
                    <a:lnTo>
                      <a:pt x="202" y="80"/>
                    </a:lnTo>
                    <a:lnTo>
                      <a:pt x="198" y="78"/>
                    </a:lnTo>
                    <a:lnTo>
                      <a:pt x="194" y="74"/>
                    </a:lnTo>
                    <a:lnTo>
                      <a:pt x="191" y="71"/>
                    </a:lnTo>
                    <a:lnTo>
                      <a:pt x="187" y="67"/>
                    </a:lnTo>
                    <a:lnTo>
                      <a:pt x="185" y="63"/>
                    </a:lnTo>
                    <a:lnTo>
                      <a:pt x="181" y="59"/>
                    </a:lnTo>
                    <a:lnTo>
                      <a:pt x="177" y="57"/>
                    </a:lnTo>
                    <a:lnTo>
                      <a:pt x="174" y="55"/>
                    </a:lnTo>
                    <a:lnTo>
                      <a:pt x="170" y="53"/>
                    </a:lnTo>
                    <a:lnTo>
                      <a:pt x="166" y="53"/>
                    </a:lnTo>
                    <a:lnTo>
                      <a:pt x="162" y="53"/>
                    </a:lnTo>
                    <a:lnTo>
                      <a:pt x="156" y="52"/>
                    </a:lnTo>
                    <a:lnTo>
                      <a:pt x="153" y="52"/>
                    </a:lnTo>
                    <a:lnTo>
                      <a:pt x="149" y="52"/>
                    </a:lnTo>
                    <a:lnTo>
                      <a:pt x="143" y="53"/>
                    </a:lnTo>
                    <a:lnTo>
                      <a:pt x="139" y="53"/>
                    </a:lnTo>
                    <a:lnTo>
                      <a:pt x="135" y="53"/>
                    </a:lnTo>
                    <a:lnTo>
                      <a:pt x="130" y="55"/>
                    </a:lnTo>
                    <a:lnTo>
                      <a:pt x="126" y="57"/>
                    </a:lnTo>
                    <a:lnTo>
                      <a:pt x="120" y="59"/>
                    </a:lnTo>
                    <a:lnTo>
                      <a:pt x="116" y="61"/>
                    </a:lnTo>
                    <a:lnTo>
                      <a:pt x="113" y="63"/>
                    </a:lnTo>
                    <a:lnTo>
                      <a:pt x="107" y="65"/>
                    </a:lnTo>
                    <a:lnTo>
                      <a:pt x="103" y="67"/>
                    </a:lnTo>
                    <a:lnTo>
                      <a:pt x="99" y="71"/>
                    </a:lnTo>
                    <a:lnTo>
                      <a:pt x="96" y="72"/>
                    </a:lnTo>
                    <a:lnTo>
                      <a:pt x="92" y="74"/>
                    </a:lnTo>
                    <a:lnTo>
                      <a:pt x="88" y="76"/>
                    </a:lnTo>
                    <a:lnTo>
                      <a:pt x="84" y="80"/>
                    </a:lnTo>
                    <a:lnTo>
                      <a:pt x="80" y="82"/>
                    </a:lnTo>
                    <a:lnTo>
                      <a:pt x="78" y="86"/>
                    </a:lnTo>
                    <a:lnTo>
                      <a:pt x="73" y="91"/>
                    </a:lnTo>
                    <a:lnTo>
                      <a:pt x="69" y="97"/>
                    </a:lnTo>
                    <a:lnTo>
                      <a:pt x="65" y="101"/>
                    </a:lnTo>
                    <a:lnTo>
                      <a:pt x="61" y="107"/>
                    </a:lnTo>
                    <a:lnTo>
                      <a:pt x="59" y="112"/>
                    </a:lnTo>
                    <a:lnTo>
                      <a:pt x="58" y="118"/>
                    </a:lnTo>
                    <a:lnTo>
                      <a:pt x="56" y="126"/>
                    </a:lnTo>
                    <a:lnTo>
                      <a:pt x="56" y="131"/>
                    </a:lnTo>
                    <a:lnTo>
                      <a:pt x="56" y="135"/>
                    </a:lnTo>
                    <a:lnTo>
                      <a:pt x="56" y="139"/>
                    </a:lnTo>
                    <a:lnTo>
                      <a:pt x="58" y="141"/>
                    </a:lnTo>
                    <a:lnTo>
                      <a:pt x="58" y="145"/>
                    </a:lnTo>
                    <a:lnTo>
                      <a:pt x="59" y="152"/>
                    </a:lnTo>
                    <a:lnTo>
                      <a:pt x="61" y="158"/>
                    </a:lnTo>
                    <a:lnTo>
                      <a:pt x="63" y="164"/>
                    </a:lnTo>
                    <a:lnTo>
                      <a:pt x="67" y="169"/>
                    </a:lnTo>
                    <a:lnTo>
                      <a:pt x="71" y="175"/>
                    </a:lnTo>
                    <a:lnTo>
                      <a:pt x="75" y="179"/>
                    </a:lnTo>
                    <a:lnTo>
                      <a:pt x="80" y="185"/>
                    </a:lnTo>
                    <a:lnTo>
                      <a:pt x="86" y="188"/>
                    </a:lnTo>
                    <a:lnTo>
                      <a:pt x="90" y="190"/>
                    </a:lnTo>
                    <a:lnTo>
                      <a:pt x="96" y="192"/>
                    </a:lnTo>
                    <a:lnTo>
                      <a:pt x="103" y="192"/>
                    </a:lnTo>
                    <a:lnTo>
                      <a:pt x="109" y="192"/>
                    </a:lnTo>
                    <a:lnTo>
                      <a:pt x="115" y="188"/>
                    </a:lnTo>
                    <a:lnTo>
                      <a:pt x="120" y="186"/>
                    </a:lnTo>
                    <a:lnTo>
                      <a:pt x="124" y="181"/>
                    </a:lnTo>
                    <a:lnTo>
                      <a:pt x="128" y="177"/>
                    </a:lnTo>
                    <a:lnTo>
                      <a:pt x="128" y="173"/>
                    </a:lnTo>
                    <a:lnTo>
                      <a:pt x="130" y="169"/>
                    </a:lnTo>
                    <a:lnTo>
                      <a:pt x="132" y="167"/>
                    </a:lnTo>
                    <a:lnTo>
                      <a:pt x="132" y="166"/>
                    </a:lnTo>
                    <a:lnTo>
                      <a:pt x="135" y="162"/>
                    </a:lnTo>
                    <a:lnTo>
                      <a:pt x="141" y="160"/>
                    </a:lnTo>
                    <a:lnTo>
                      <a:pt x="145" y="156"/>
                    </a:lnTo>
                    <a:lnTo>
                      <a:pt x="151" y="156"/>
                    </a:lnTo>
                    <a:lnTo>
                      <a:pt x="154" y="156"/>
                    </a:lnTo>
                    <a:lnTo>
                      <a:pt x="160" y="158"/>
                    </a:lnTo>
                    <a:lnTo>
                      <a:pt x="164" y="160"/>
                    </a:lnTo>
                    <a:lnTo>
                      <a:pt x="170" y="162"/>
                    </a:lnTo>
                    <a:lnTo>
                      <a:pt x="172" y="166"/>
                    </a:lnTo>
                    <a:lnTo>
                      <a:pt x="175" y="169"/>
                    </a:lnTo>
                    <a:lnTo>
                      <a:pt x="177" y="175"/>
                    </a:lnTo>
                    <a:lnTo>
                      <a:pt x="179" y="179"/>
                    </a:lnTo>
                    <a:lnTo>
                      <a:pt x="179" y="183"/>
                    </a:lnTo>
                    <a:lnTo>
                      <a:pt x="179" y="185"/>
                    </a:lnTo>
                    <a:lnTo>
                      <a:pt x="177" y="188"/>
                    </a:lnTo>
                    <a:lnTo>
                      <a:pt x="177" y="192"/>
                    </a:lnTo>
                    <a:close/>
                  </a:path>
                </a:pathLst>
              </a:custGeom>
              <a:solidFill>
                <a:srgbClr val="000000"/>
              </a:solidFill>
              <a:ln w="9525">
                <a:noFill/>
                <a:round/>
                <a:headEnd/>
                <a:tailEnd/>
              </a:ln>
            </p:spPr>
            <p:txBody>
              <a:bodyPr/>
              <a:lstStyle/>
              <a:p>
                <a:endParaRPr lang="en-US"/>
              </a:p>
            </p:txBody>
          </p:sp>
          <p:sp>
            <p:nvSpPr>
              <p:cNvPr id="24610" name="Freeform 154"/>
              <p:cNvSpPr>
                <a:spLocks/>
              </p:cNvSpPr>
              <p:nvPr/>
            </p:nvSpPr>
            <p:spPr bwMode="auto">
              <a:xfrm>
                <a:off x="3761" y="3234"/>
                <a:ext cx="124" cy="107"/>
              </a:xfrm>
              <a:custGeom>
                <a:avLst/>
                <a:gdLst>
                  <a:gd name="T0" fmla="*/ 0 w 302"/>
                  <a:gd name="T1" fmla="*/ 0 h 258"/>
                  <a:gd name="T2" fmla="*/ 0 w 302"/>
                  <a:gd name="T3" fmla="*/ 0 h 258"/>
                  <a:gd name="T4" fmla="*/ 0 w 302"/>
                  <a:gd name="T5" fmla="*/ 0 h 258"/>
                  <a:gd name="T6" fmla="*/ 0 w 302"/>
                  <a:gd name="T7" fmla="*/ 0 h 258"/>
                  <a:gd name="T8" fmla="*/ 0 w 302"/>
                  <a:gd name="T9" fmla="*/ 0 h 258"/>
                  <a:gd name="T10" fmla="*/ 0 w 302"/>
                  <a:gd name="T11" fmla="*/ 0 h 258"/>
                  <a:gd name="T12" fmla="*/ 0 w 302"/>
                  <a:gd name="T13" fmla="*/ 0 h 258"/>
                  <a:gd name="T14" fmla="*/ 0 w 302"/>
                  <a:gd name="T15" fmla="*/ 0 h 258"/>
                  <a:gd name="T16" fmla="*/ 0 w 302"/>
                  <a:gd name="T17" fmla="*/ 0 h 258"/>
                  <a:gd name="T18" fmla="*/ 0 w 302"/>
                  <a:gd name="T19" fmla="*/ 0 h 258"/>
                  <a:gd name="T20" fmla="*/ 0 w 302"/>
                  <a:gd name="T21" fmla="*/ 0 h 258"/>
                  <a:gd name="T22" fmla="*/ 0 w 302"/>
                  <a:gd name="T23" fmla="*/ 0 h 258"/>
                  <a:gd name="T24" fmla="*/ 0 w 302"/>
                  <a:gd name="T25" fmla="*/ 0 h 258"/>
                  <a:gd name="T26" fmla="*/ 0 w 302"/>
                  <a:gd name="T27" fmla="*/ 0 h 258"/>
                  <a:gd name="T28" fmla="*/ 0 w 302"/>
                  <a:gd name="T29" fmla="*/ 0 h 258"/>
                  <a:gd name="T30" fmla="*/ 0 w 302"/>
                  <a:gd name="T31" fmla="*/ 0 h 258"/>
                  <a:gd name="T32" fmla="*/ 0 w 302"/>
                  <a:gd name="T33" fmla="*/ 0 h 258"/>
                  <a:gd name="T34" fmla="*/ 0 w 302"/>
                  <a:gd name="T35" fmla="*/ 0 h 258"/>
                  <a:gd name="T36" fmla="*/ 0 w 302"/>
                  <a:gd name="T37" fmla="*/ 0 h 258"/>
                  <a:gd name="T38" fmla="*/ 0 w 302"/>
                  <a:gd name="T39" fmla="*/ 0 h 258"/>
                  <a:gd name="T40" fmla="*/ 0 w 302"/>
                  <a:gd name="T41" fmla="*/ 0 h 258"/>
                  <a:gd name="T42" fmla="*/ 0 w 302"/>
                  <a:gd name="T43" fmla="*/ 0 h 258"/>
                  <a:gd name="T44" fmla="*/ 0 w 302"/>
                  <a:gd name="T45" fmla="*/ 0 h 258"/>
                  <a:gd name="T46" fmla="*/ 0 w 302"/>
                  <a:gd name="T47" fmla="*/ 0 h 258"/>
                  <a:gd name="T48" fmla="*/ 0 w 302"/>
                  <a:gd name="T49" fmla="*/ 0 h 258"/>
                  <a:gd name="T50" fmla="*/ 0 w 302"/>
                  <a:gd name="T51" fmla="*/ 0 h 258"/>
                  <a:gd name="T52" fmla="*/ 0 w 302"/>
                  <a:gd name="T53" fmla="*/ 0 h 258"/>
                  <a:gd name="T54" fmla="*/ 0 w 302"/>
                  <a:gd name="T55" fmla="*/ 0 h 258"/>
                  <a:gd name="T56" fmla="*/ 0 w 302"/>
                  <a:gd name="T57" fmla="*/ 0 h 258"/>
                  <a:gd name="T58" fmla="*/ 0 w 302"/>
                  <a:gd name="T59" fmla="*/ 0 h 258"/>
                  <a:gd name="T60" fmla="*/ 0 w 302"/>
                  <a:gd name="T61" fmla="*/ 0 h 258"/>
                  <a:gd name="T62" fmla="*/ 0 w 302"/>
                  <a:gd name="T63" fmla="*/ 0 h 258"/>
                  <a:gd name="T64" fmla="*/ 0 w 302"/>
                  <a:gd name="T65" fmla="*/ 0 h 258"/>
                  <a:gd name="T66" fmla="*/ 0 w 302"/>
                  <a:gd name="T67" fmla="*/ 0 h 258"/>
                  <a:gd name="T68" fmla="*/ 0 w 302"/>
                  <a:gd name="T69" fmla="*/ 0 h 258"/>
                  <a:gd name="T70" fmla="*/ 0 w 302"/>
                  <a:gd name="T71" fmla="*/ 0 h 258"/>
                  <a:gd name="T72" fmla="*/ 0 w 302"/>
                  <a:gd name="T73" fmla="*/ 0 h 258"/>
                  <a:gd name="T74" fmla="*/ 0 w 302"/>
                  <a:gd name="T75" fmla="*/ 0 h 258"/>
                  <a:gd name="T76" fmla="*/ 0 w 302"/>
                  <a:gd name="T77" fmla="*/ 0 h 258"/>
                  <a:gd name="T78" fmla="*/ 0 w 302"/>
                  <a:gd name="T79" fmla="*/ 0 h 258"/>
                  <a:gd name="T80" fmla="*/ 0 w 302"/>
                  <a:gd name="T81" fmla="*/ 0 h 258"/>
                  <a:gd name="T82" fmla="*/ 0 w 302"/>
                  <a:gd name="T83" fmla="*/ 0 h 258"/>
                  <a:gd name="T84" fmla="*/ 0 w 302"/>
                  <a:gd name="T85" fmla="*/ 0 h 258"/>
                  <a:gd name="T86" fmla="*/ 0 w 302"/>
                  <a:gd name="T87" fmla="*/ 0 h 258"/>
                  <a:gd name="T88" fmla="*/ 0 w 302"/>
                  <a:gd name="T89" fmla="*/ 0 h 258"/>
                  <a:gd name="T90" fmla="*/ 0 w 302"/>
                  <a:gd name="T91" fmla="*/ 0 h 258"/>
                  <a:gd name="T92" fmla="*/ 0 w 302"/>
                  <a:gd name="T93" fmla="*/ 0 h 258"/>
                  <a:gd name="T94" fmla="*/ 0 w 302"/>
                  <a:gd name="T95" fmla="*/ 0 h 258"/>
                  <a:gd name="T96" fmla="*/ 0 w 302"/>
                  <a:gd name="T97" fmla="*/ 0 h 258"/>
                  <a:gd name="T98" fmla="*/ 0 w 302"/>
                  <a:gd name="T99" fmla="*/ 0 h 258"/>
                  <a:gd name="T100" fmla="*/ 0 w 302"/>
                  <a:gd name="T101" fmla="*/ 0 h 25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302"/>
                  <a:gd name="T154" fmla="*/ 0 h 258"/>
                  <a:gd name="T155" fmla="*/ 302 w 302"/>
                  <a:gd name="T156" fmla="*/ 258 h 258"/>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302" h="258">
                    <a:moveTo>
                      <a:pt x="150" y="182"/>
                    </a:moveTo>
                    <a:lnTo>
                      <a:pt x="150" y="184"/>
                    </a:lnTo>
                    <a:lnTo>
                      <a:pt x="150" y="186"/>
                    </a:lnTo>
                    <a:lnTo>
                      <a:pt x="152" y="192"/>
                    </a:lnTo>
                    <a:lnTo>
                      <a:pt x="154" y="198"/>
                    </a:lnTo>
                    <a:lnTo>
                      <a:pt x="154" y="201"/>
                    </a:lnTo>
                    <a:lnTo>
                      <a:pt x="154" y="205"/>
                    </a:lnTo>
                    <a:lnTo>
                      <a:pt x="154" y="209"/>
                    </a:lnTo>
                    <a:lnTo>
                      <a:pt x="154" y="213"/>
                    </a:lnTo>
                    <a:lnTo>
                      <a:pt x="152" y="215"/>
                    </a:lnTo>
                    <a:lnTo>
                      <a:pt x="152" y="218"/>
                    </a:lnTo>
                    <a:lnTo>
                      <a:pt x="150" y="220"/>
                    </a:lnTo>
                    <a:lnTo>
                      <a:pt x="148" y="224"/>
                    </a:lnTo>
                    <a:lnTo>
                      <a:pt x="144" y="230"/>
                    </a:lnTo>
                    <a:lnTo>
                      <a:pt x="142" y="236"/>
                    </a:lnTo>
                    <a:lnTo>
                      <a:pt x="137" y="241"/>
                    </a:lnTo>
                    <a:lnTo>
                      <a:pt x="133" y="247"/>
                    </a:lnTo>
                    <a:lnTo>
                      <a:pt x="127" y="251"/>
                    </a:lnTo>
                    <a:lnTo>
                      <a:pt x="121" y="255"/>
                    </a:lnTo>
                    <a:lnTo>
                      <a:pt x="116" y="256"/>
                    </a:lnTo>
                    <a:lnTo>
                      <a:pt x="110" y="258"/>
                    </a:lnTo>
                    <a:lnTo>
                      <a:pt x="104" y="258"/>
                    </a:lnTo>
                    <a:lnTo>
                      <a:pt x="100" y="258"/>
                    </a:lnTo>
                    <a:lnTo>
                      <a:pt x="97" y="258"/>
                    </a:lnTo>
                    <a:lnTo>
                      <a:pt x="93" y="258"/>
                    </a:lnTo>
                    <a:lnTo>
                      <a:pt x="89" y="258"/>
                    </a:lnTo>
                    <a:lnTo>
                      <a:pt x="85" y="258"/>
                    </a:lnTo>
                    <a:lnTo>
                      <a:pt x="81" y="258"/>
                    </a:lnTo>
                    <a:lnTo>
                      <a:pt x="78" y="258"/>
                    </a:lnTo>
                    <a:lnTo>
                      <a:pt x="74" y="256"/>
                    </a:lnTo>
                    <a:lnTo>
                      <a:pt x="70" y="256"/>
                    </a:lnTo>
                    <a:lnTo>
                      <a:pt x="66" y="255"/>
                    </a:lnTo>
                    <a:lnTo>
                      <a:pt x="62" y="255"/>
                    </a:lnTo>
                    <a:lnTo>
                      <a:pt x="57" y="253"/>
                    </a:lnTo>
                    <a:lnTo>
                      <a:pt x="51" y="251"/>
                    </a:lnTo>
                    <a:lnTo>
                      <a:pt x="45" y="245"/>
                    </a:lnTo>
                    <a:lnTo>
                      <a:pt x="40" y="241"/>
                    </a:lnTo>
                    <a:lnTo>
                      <a:pt x="34" y="237"/>
                    </a:lnTo>
                    <a:lnTo>
                      <a:pt x="30" y="234"/>
                    </a:lnTo>
                    <a:lnTo>
                      <a:pt x="24" y="226"/>
                    </a:lnTo>
                    <a:lnTo>
                      <a:pt x="21" y="222"/>
                    </a:lnTo>
                    <a:lnTo>
                      <a:pt x="19" y="218"/>
                    </a:lnTo>
                    <a:lnTo>
                      <a:pt x="17" y="215"/>
                    </a:lnTo>
                    <a:lnTo>
                      <a:pt x="15" y="211"/>
                    </a:lnTo>
                    <a:lnTo>
                      <a:pt x="13" y="207"/>
                    </a:lnTo>
                    <a:lnTo>
                      <a:pt x="11" y="203"/>
                    </a:lnTo>
                    <a:lnTo>
                      <a:pt x="9" y="199"/>
                    </a:lnTo>
                    <a:lnTo>
                      <a:pt x="9" y="198"/>
                    </a:lnTo>
                    <a:lnTo>
                      <a:pt x="7" y="194"/>
                    </a:lnTo>
                    <a:lnTo>
                      <a:pt x="5" y="190"/>
                    </a:lnTo>
                    <a:lnTo>
                      <a:pt x="5" y="186"/>
                    </a:lnTo>
                    <a:lnTo>
                      <a:pt x="3" y="182"/>
                    </a:lnTo>
                    <a:lnTo>
                      <a:pt x="3" y="179"/>
                    </a:lnTo>
                    <a:lnTo>
                      <a:pt x="2" y="175"/>
                    </a:lnTo>
                    <a:lnTo>
                      <a:pt x="2" y="171"/>
                    </a:lnTo>
                    <a:lnTo>
                      <a:pt x="0" y="169"/>
                    </a:lnTo>
                    <a:lnTo>
                      <a:pt x="0" y="165"/>
                    </a:lnTo>
                    <a:lnTo>
                      <a:pt x="0" y="161"/>
                    </a:lnTo>
                    <a:lnTo>
                      <a:pt x="0" y="158"/>
                    </a:lnTo>
                    <a:lnTo>
                      <a:pt x="0" y="154"/>
                    </a:lnTo>
                    <a:lnTo>
                      <a:pt x="0" y="152"/>
                    </a:lnTo>
                    <a:lnTo>
                      <a:pt x="0" y="148"/>
                    </a:lnTo>
                    <a:lnTo>
                      <a:pt x="0" y="144"/>
                    </a:lnTo>
                    <a:lnTo>
                      <a:pt x="0" y="141"/>
                    </a:lnTo>
                    <a:lnTo>
                      <a:pt x="0" y="137"/>
                    </a:lnTo>
                    <a:lnTo>
                      <a:pt x="0" y="133"/>
                    </a:lnTo>
                    <a:lnTo>
                      <a:pt x="0" y="129"/>
                    </a:lnTo>
                    <a:lnTo>
                      <a:pt x="0" y="125"/>
                    </a:lnTo>
                    <a:lnTo>
                      <a:pt x="2" y="122"/>
                    </a:lnTo>
                    <a:lnTo>
                      <a:pt x="2" y="118"/>
                    </a:lnTo>
                    <a:lnTo>
                      <a:pt x="2" y="116"/>
                    </a:lnTo>
                    <a:lnTo>
                      <a:pt x="3" y="112"/>
                    </a:lnTo>
                    <a:lnTo>
                      <a:pt x="3" y="108"/>
                    </a:lnTo>
                    <a:lnTo>
                      <a:pt x="5" y="103"/>
                    </a:lnTo>
                    <a:lnTo>
                      <a:pt x="9" y="95"/>
                    </a:lnTo>
                    <a:lnTo>
                      <a:pt x="9" y="91"/>
                    </a:lnTo>
                    <a:lnTo>
                      <a:pt x="9" y="89"/>
                    </a:lnTo>
                    <a:lnTo>
                      <a:pt x="11" y="85"/>
                    </a:lnTo>
                    <a:lnTo>
                      <a:pt x="13" y="82"/>
                    </a:lnTo>
                    <a:lnTo>
                      <a:pt x="15" y="76"/>
                    </a:lnTo>
                    <a:lnTo>
                      <a:pt x="19" y="70"/>
                    </a:lnTo>
                    <a:lnTo>
                      <a:pt x="22" y="65"/>
                    </a:lnTo>
                    <a:lnTo>
                      <a:pt x="26" y="57"/>
                    </a:lnTo>
                    <a:lnTo>
                      <a:pt x="30" y="51"/>
                    </a:lnTo>
                    <a:lnTo>
                      <a:pt x="36" y="47"/>
                    </a:lnTo>
                    <a:lnTo>
                      <a:pt x="40" y="42"/>
                    </a:lnTo>
                    <a:lnTo>
                      <a:pt x="45" y="36"/>
                    </a:lnTo>
                    <a:lnTo>
                      <a:pt x="51" y="32"/>
                    </a:lnTo>
                    <a:lnTo>
                      <a:pt x="57" y="28"/>
                    </a:lnTo>
                    <a:lnTo>
                      <a:pt x="60" y="23"/>
                    </a:lnTo>
                    <a:lnTo>
                      <a:pt x="68" y="19"/>
                    </a:lnTo>
                    <a:lnTo>
                      <a:pt x="70" y="17"/>
                    </a:lnTo>
                    <a:lnTo>
                      <a:pt x="74" y="15"/>
                    </a:lnTo>
                    <a:lnTo>
                      <a:pt x="78" y="15"/>
                    </a:lnTo>
                    <a:lnTo>
                      <a:pt x="81" y="13"/>
                    </a:lnTo>
                    <a:lnTo>
                      <a:pt x="85" y="11"/>
                    </a:lnTo>
                    <a:lnTo>
                      <a:pt x="89" y="9"/>
                    </a:lnTo>
                    <a:lnTo>
                      <a:pt x="93" y="8"/>
                    </a:lnTo>
                    <a:lnTo>
                      <a:pt x="97" y="6"/>
                    </a:lnTo>
                    <a:lnTo>
                      <a:pt x="100" y="4"/>
                    </a:lnTo>
                    <a:lnTo>
                      <a:pt x="106" y="4"/>
                    </a:lnTo>
                    <a:lnTo>
                      <a:pt x="110" y="2"/>
                    </a:lnTo>
                    <a:lnTo>
                      <a:pt x="116" y="2"/>
                    </a:lnTo>
                    <a:lnTo>
                      <a:pt x="118" y="2"/>
                    </a:lnTo>
                    <a:lnTo>
                      <a:pt x="123" y="0"/>
                    </a:lnTo>
                    <a:lnTo>
                      <a:pt x="127" y="0"/>
                    </a:lnTo>
                    <a:lnTo>
                      <a:pt x="133" y="0"/>
                    </a:lnTo>
                    <a:lnTo>
                      <a:pt x="137" y="0"/>
                    </a:lnTo>
                    <a:lnTo>
                      <a:pt x="140" y="0"/>
                    </a:lnTo>
                    <a:lnTo>
                      <a:pt x="144" y="2"/>
                    </a:lnTo>
                    <a:lnTo>
                      <a:pt x="150" y="2"/>
                    </a:lnTo>
                    <a:lnTo>
                      <a:pt x="154" y="2"/>
                    </a:lnTo>
                    <a:lnTo>
                      <a:pt x="157" y="2"/>
                    </a:lnTo>
                    <a:lnTo>
                      <a:pt x="161" y="4"/>
                    </a:lnTo>
                    <a:lnTo>
                      <a:pt x="167" y="4"/>
                    </a:lnTo>
                    <a:lnTo>
                      <a:pt x="171" y="6"/>
                    </a:lnTo>
                    <a:lnTo>
                      <a:pt x="175" y="6"/>
                    </a:lnTo>
                    <a:lnTo>
                      <a:pt x="178" y="8"/>
                    </a:lnTo>
                    <a:lnTo>
                      <a:pt x="184" y="9"/>
                    </a:lnTo>
                    <a:lnTo>
                      <a:pt x="188" y="11"/>
                    </a:lnTo>
                    <a:lnTo>
                      <a:pt x="192" y="11"/>
                    </a:lnTo>
                    <a:lnTo>
                      <a:pt x="196" y="13"/>
                    </a:lnTo>
                    <a:lnTo>
                      <a:pt x="199" y="15"/>
                    </a:lnTo>
                    <a:lnTo>
                      <a:pt x="203" y="17"/>
                    </a:lnTo>
                    <a:lnTo>
                      <a:pt x="207" y="19"/>
                    </a:lnTo>
                    <a:lnTo>
                      <a:pt x="211" y="23"/>
                    </a:lnTo>
                    <a:lnTo>
                      <a:pt x="216" y="25"/>
                    </a:lnTo>
                    <a:lnTo>
                      <a:pt x="218" y="27"/>
                    </a:lnTo>
                    <a:lnTo>
                      <a:pt x="222" y="28"/>
                    </a:lnTo>
                    <a:lnTo>
                      <a:pt x="226" y="32"/>
                    </a:lnTo>
                    <a:lnTo>
                      <a:pt x="230" y="34"/>
                    </a:lnTo>
                    <a:lnTo>
                      <a:pt x="234" y="38"/>
                    </a:lnTo>
                    <a:lnTo>
                      <a:pt x="237" y="40"/>
                    </a:lnTo>
                    <a:lnTo>
                      <a:pt x="241" y="42"/>
                    </a:lnTo>
                    <a:lnTo>
                      <a:pt x="245" y="46"/>
                    </a:lnTo>
                    <a:lnTo>
                      <a:pt x="251" y="51"/>
                    </a:lnTo>
                    <a:lnTo>
                      <a:pt x="256" y="59"/>
                    </a:lnTo>
                    <a:lnTo>
                      <a:pt x="258" y="63"/>
                    </a:lnTo>
                    <a:lnTo>
                      <a:pt x="262" y="66"/>
                    </a:lnTo>
                    <a:lnTo>
                      <a:pt x="266" y="70"/>
                    </a:lnTo>
                    <a:lnTo>
                      <a:pt x="270" y="74"/>
                    </a:lnTo>
                    <a:lnTo>
                      <a:pt x="272" y="78"/>
                    </a:lnTo>
                    <a:lnTo>
                      <a:pt x="273" y="82"/>
                    </a:lnTo>
                    <a:lnTo>
                      <a:pt x="275" y="85"/>
                    </a:lnTo>
                    <a:lnTo>
                      <a:pt x="279" y="89"/>
                    </a:lnTo>
                    <a:lnTo>
                      <a:pt x="281" y="93"/>
                    </a:lnTo>
                    <a:lnTo>
                      <a:pt x="283" y="97"/>
                    </a:lnTo>
                    <a:lnTo>
                      <a:pt x="285" y="101"/>
                    </a:lnTo>
                    <a:lnTo>
                      <a:pt x="289" y="106"/>
                    </a:lnTo>
                    <a:lnTo>
                      <a:pt x="291" y="110"/>
                    </a:lnTo>
                    <a:lnTo>
                      <a:pt x="292" y="114"/>
                    </a:lnTo>
                    <a:lnTo>
                      <a:pt x="294" y="118"/>
                    </a:lnTo>
                    <a:lnTo>
                      <a:pt x="296" y="123"/>
                    </a:lnTo>
                    <a:lnTo>
                      <a:pt x="296" y="127"/>
                    </a:lnTo>
                    <a:lnTo>
                      <a:pt x="300" y="131"/>
                    </a:lnTo>
                    <a:lnTo>
                      <a:pt x="300" y="137"/>
                    </a:lnTo>
                    <a:lnTo>
                      <a:pt x="302" y="142"/>
                    </a:lnTo>
                    <a:lnTo>
                      <a:pt x="249" y="152"/>
                    </a:lnTo>
                    <a:lnTo>
                      <a:pt x="247" y="144"/>
                    </a:lnTo>
                    <a:lnTo>
                      <a:pt x="245" y="141"/>
                    </a:lnTo>
                    <a:lnTo>
                      <a:pt x="243" y="135"/>
                    </a:lnTo>
                    <a:lnTo>
                      <a:pt x="239" y="129"/>
                    </a:lnTo>
                    <a:lnTo>
                      <a:pt x="237" y="123"/>
                    </a:lnTo>
                    <a:lnTo>
                      <a:pt x="234" y="118"/>
                    </a:lnTo>
                    <a:lnTo>
                      <a:pt x="232" y="112"/>
                    </a:lnTo>
                    <a:lnTo>
                      <a:pt x="228" y="108"/>
                    </a:lnTo>
                    <a:lnTo>
                      <a:pt x="224" y="103"/>
                    </a:lnTo>
                    <a:lnTo>
                      <a:pt x="220" y="99"/>
                    </a:lnTo>
                    <a:lnTo>
                      <a:pt x="216" y="93"/>
                    </a:lnTo>
                    <a:lnTo>
                      <a:pt x="211" y="89"/>
                    </a:lnTo>
                    <a:lnTo>
                      <a:pt x="207" y="85"/>
                    </a:lnTo>
                    <a:lnTo>
                      <a:pt x="203" y="82"/>
                    </a:lnTo>
                    <a:lnTo>
                      <a:pt x="197" y="78"/>
                    </a:lnTo>
                    <a:lnTo>
                      <a:pt x="194" y="76"/>
                    </a:lnTo>
                    <a:lnTo>
                      <a:pt x="188" y="72"/>
                    </a:lnTo>
                    <a:lnTo>
                      <a:pt x="184" y="68"/>
                    </a:lnTo>
                    <a:lnTo>
                      <a:pt x="178" y="65"/>
                    </a:lnTo>
                    <a:lnTo>
                      <a:pt x="175" y="65"/>
                    </a:lnTo>
                    <a:lnTo>
                      <a:pt x="169" y="61"/>
                    </a:lnTo>
                    <a:lnTo>
                      <a:pt x="163" y="59"/>
                    </a:lnTo>
                    <a:lnTo>
                      <a:pt x="157" y="59"/>
                    </a:lnTo>
                    <a:lnTo>
                      <a:pt x="154" y="57"/>
                    </a:lnTo>
                    <a:lnTo>
                      <a:pt x="148" y="57"/>
                    </a:lnTo>
                    <a:lnTo>
                      <a:pt x="142" y="57"/>
                    </a:lnTo>
                    <a:lnTo>
                      <a:pt x="137" y="57"/>
                    </a:lnTo>
                    <a:lnTo>
                      <a:pt x="131" y="57"/>
                    </a:lnTo>
                    <a:lnTo>
                      <a:pt x="127" y="57"/>
                    </a:lnTo>
                    <a:lnTo>
                      <a:pt x="121" y="59"/>
                    </a:lnTo>
                    <a:lnTo>
                      <a:pt x="116" y="61"/>
                    </a:lnTo>
                    <a:lnTo>
                      <a:pt x="112" y="65"/>
                    </a:lnTo>
                    <a:lnTo>
                      <a:pt x="106" y="65"/>
                    </a:lnTo>
                    <a:lnTo>
                      <a:pt x="102" y="66"/>
                    </a:lnTo>
                    <a:lnTo>
                      <a:pt x="99" y="68"/>
                    </a:lnTo>
                    <a:lnTo>
                      <a:pt x="95" y="72"/>
                    </a:lnTo>
                    <a:lnTo>
                      <a:pt x="91" y="74"/>
                    </a:lnTo>
                    <a:lnTo>
                      <a:pt x="87" y="76"/>
                    </a:lnTo>
                    <a:lnTo>
                      <a:pt x="83" y="80"/>
                    </a:lnTo>
                    <a:lnTo>
                      <a:pt x="81" y="82"/>
                    </a:lnTo>
                    <a:lnTo>
                      <a:pt x="76" y="87"/>
                    </a:lnTo>
                    <a:lnTo>
                      <a:pt x="70" y="95"/>
                    </a:lnTo>
                    <a:lnTo>
                      <a:pt x="68" y="99"/>
                    </a:lnTo>
                    <a:lnTo>
                      <a:pt x="66" y="103"/>
                    </a:lnTo>
                    <a:lnTo>
                      <a:pt x="64" y="104"/>
                    </a:lnTo>
                    <a:lnTo>
                      <a:pt x="62" y="108"/>
                    </a:lnTo>
                    <a:lnTo>
                      <a:pt x="60" y="112"/>
                    </a:lnTo>
                    <a:lnTo>
                      <a:pt x="59" y="116"/>
                    </a:lnTo>
                    <a:lnTo>
                      <a:pt x="59" y="120"/>
                    </a:lnTo>
                    <a:lnTo>
                      <a:pt x="59" y="123"/>
                    </a:lnTo>
                    <a:lnTo>
                      <a:pt x="57" y="127"/>
                    </a:lnTo>
                    <a:lnTo>
                      <a:pt x="57" y="131"/>
                    </a:lnTo>
                    <a:lnTo>
                      <a:pt x="57" y="135"/>
                    </a:lnTo>
                    <a:lnTo>
                      <a:pt x="57" y="141"/>
                    </a:lnTo>
                    <a:lnTo>
                      <a:pt x="57" y="144"/>
                    </a:lnTo>
                    <a:lnTo>
                      <a:pt x="57" y="148"/>
                    </a:lnTo>
                    <a:lnTo>
                      <a:pt x="57" y="152"/>
                    </a:lnTo>
                    <a:lnTo>
                      <a:pt x="59" y="158"/>
                    </a:lnTo>
                    <a:lnTo>
                      <a:pt x="60" y="161"/>
                    </a:lnTo>
                    <a:lnTo>
                      <a:pt x="60" y="165"/>
                    </a:lnTo>
                    <a:lnTo>
                      <a:pt x="62" y="169"/>
                    </a:lnTo>
                    <a:lnTo>
                      <a:pt x="64" y="175"/>
                    </a:lnTo>
                    <a:lnTo>
                      <a:pt x="66" y="179"/>
                    </a:lnTo>
                    <a:lnTo>
                      <a:pt x="70" y="184"/>
                    </a:lnTo>
                    <a:lnTo>
                      <a:pt x="72" y="190"/>
                    </a:lnTo>
                    <a:lnTo>
                      <a:pt x="76" y="196"/>
                    </a:lnTo>
                    <a:lnTo>
                      <a:pt x="78" y="199"/>
                    </a:lnTo>
                    <a:lnTo>
                      <a:pt x="81" y="203"/>
                    </a:lnTo>
                    <a:lnTo>
                      <a:pt x="85" y="207"/>
                    </a:lnTo>
                    <a:lnTo>
                      <a:pt x="89" y="207"/>
                    </a:lnTo>
                    <a:lnTo>
                      <a:pt x="93" y="207"/>
                    </a:lnTo>
                    <a:lnTo>
                      <a:pt x="95" y="205"/>
                    </a:lnTo>
                    <a:lnTo>
                      <a:pt x="97" y="201"/>
                    </a:lnTo>
                    <a:lnTo>
                      <a:pt x="97" y="198"/>
                    </a:lnTo>
                    <a:lnTo>
                      <a:pt x="97" y="194"/>
                    </a:lnTo>
                    <a:lnTo>
                      <a:pt x="99" y="190"/>
                    </a:lnTo>
                    <a:lnTo>
                      <a:pt x="97" y="186"/>
                    </a:lnTo>
                    <a:lnTo>
                      <a:pt x="97" y="182"/>
                    </a:lnTo>
                    <a:lnTo>
                      <a:pt x="95" y="179"/>
                    </a:lnTo>
                    <a:lnTo>
                      <a:pt x="95" y="177"/>
                    </a:lnTo>
                    <a:lnTo>
                      <a:pt x="95" y="173"/>
                    </a:lnTo>
                    <a:lnTo>
                      <a:pt x="97" y="171"/>
                    </a:lnTo>
                    <a:lnTo>
                      <a:pt x="97" y="165"/>
                    </a:lnTo>
                    <a:lnTo>
                      <a:pt x="100" y="163"/>
                    </a:lnTo>
                    <a:lnTo>
                      <a:pt x="104" y="160"/>
                    </a:lnTo>
                    <a:lnTo>
                      <a:pt x="108" y="158"/>
                    </a:lnTo>
                    <a:lnTo>
                      <a:pt x="114" y="156"/>
                    </a:lnTo>
                    <a:lnTo>
                      <a:pt x="119" y="156"/>
                    </a:lnTo>
                    <a:lnTo>
                      <a:pt x="125" y="156"/>
                    </a:lnTo>
                    <a:lnTo>
                      <a:pt x="129" y="158"/>
                    </a:lnTo>
                    <a:lnTo>
                      <a:pt x="135" y="160"/>
                    </a:lnTo>
                    <a:lnTo>
                      <a:pt x="140" y="161"/>
                    </a:lnTo>
                    <a:lnTo>
                      <a:pt x="142" y="165"/>
                    </a:lnTo>
                    <a:lnTo>
                      <a:pt x="146" y="171"/>
                    </a:lnTo>
                    <a:lnTo>
                      <a:pt x="148" y="173"/>
                    </a:lnTo>
                    <a:lnTo>
                      <a:pt x="148" y="177"/>
                    </a:lnTo>
                    <a:lnTo>
                      <a:pt x="150" y="179"/>
                    </a:lnTo>
                    <a:lnTo>
                      <a:pt x="150" y="182"/>
                    </a:lnTo>
                    <a:close/>
                  </a:path>
                </a:pathLst>
              </a:custGeom>
              <a:solidFill>
                <a:srgbClr val="000000"/>
              </a:solidFill>
              <a:ln w="9525">
                <a:noFill/>
                <a:round/>
                <a:headEnd/>
                <a:tailEnd/>
              </a:ln>
            </p:spPr>
            <p:txBody>
              <a:bodyPr/>
              <a:lstStyle/>
              <a:p>
                <a:endParaRPr lang="en-US"/>
              </a:p>
            </p:txBody>
          </p:sp>
          <p:sp>
            <p:nvSpPr>
              <p:cNvPr id="24611" name="Freeform 155"/>
              <p:cNvSpPr>
                <a:spLocks/>
              </p:cNvSpPr>
              <p:nvPr/>
            </p:nvSpPr>
            <p:spPr bwMode="auto">
              <a:xfrm>
                <a:off x="3825" y="3235"/>
                <a:ext cx="119" cy="144"/>
              </a:xfrm>
              <a:custGeom>
                <a:avLst/>
                <a:gdLst>
                  <a:gd name="T0" fmla="*/ 0 w 289"/>
                  <a:gd name="T1" fmla="*/ 0 h 350"/>
                  <a:gd name="T2" fmla="*/ 0 w 289"/>
                  <a:gd name="T3" fmla="*/ 0 h 350"/>
                  <a:gd name="T4" fmla="*/ 0 w 289"/>
                  <a:gd name="T5" fmla="*/ 0 h 350"/>
                  <a:gd name="T6" fmla="*/ 0 w 289"/>
                  <a:gd name="T7" fmla="*/ 0 h 350"/>
                  <a:gd name="T8" fmla="*/ 0 w 289"/>
                  <a:gd name="T9" fmla="*/ 0 h 350"/>
                  <a:gd name="T10" fmla="*/ 0 w 289"/>
                  <a:gd name="T11" fmla="*/ 0 h 350"/>
                  <a:gd name="T12" fmla="*/ 0 w 289"/>
                  <a:gd name="T13" fmla="*/ 0 h 350"/>
                  <a:gd name="T14" fmla="*/ 0 w 289"/>
                  <a:gd name="T15" fmla="*/ 0 h 350"/>
                  <a:gd name="T16" fmla="*/ 0 w 289"/>
                  <a:gd name="T17" fmla="*/ 0 h 350"/>
                  <a:gd name="T18" fmla="*/ 0 w 289"/>
                  <a:gd name="T19" fmla="*/ 0 h 350"/>
                  <a:gd name="T20" fmla="*/ 0 w 289"/>
                  <a:gd name="T21" fmla="*/ 0 h 350"/>
                  <a:gd name="T22" fmla="*/ 0 w 289"/>
                  <a:gd name="T23" fmla="*/ 0 h 350"/>
                  <a:gd name="T24" fmla="*/ 0 w 289"/>
                  <a:gd name="T25" fmla="*/ 0 h 350"/>
                  <a:gd name="T26" fmla="*/ 0 w 289"/>
                  <a:gd name="T27" fmla="*/ 0 h 350"/>
                  <a:gd name="T28" fmla="*/ 0 w 289"/>
                  <a:gd name="T29" fmla="*/ 0 h 350"/>
                  <a:gd name="T30" fmla="*/ 0 w 289"/>
                  <a:gd name="T31" fmla="*/ 0 h 350"/>
                  <a:gd name="T32" fmla="*/ 0 w 289"/>
                  <a:gd name="T33" fmla="*/ 0 h 350"/>
                  <a:gd name="T34" fmla="*/ 0 w 289"/>
                  <a:gd name="T35" fmla="*/ 0 h 350"/>
                  <a:gd name="T36" fmla="*/ 0 w 289"/>
                  <a:gd name="T37" fmla="*/ 0 h 350"/>
                  <a:gd name="T38" fmla="*/ 0 w 289"/>
                  <a:gd name="T39" fmla="*/ 0 h 350"/>
                  <a:gd name="T40" fmla="*/ 0 w 289"/>
                  <a:gd name="T41" fmla="*/ 0 h 350"/>
                  <a:gd name="T42" fmla="*/ 0 w 289"/>
                  <a:gd name="T43" fmla="*/ 0 h 350"/>
                  <a:gd name="T44" fmla="*/ 0 w 289"/>
                  <a:gd name="T45" fmla="*/ 0 h 350"/>
                  <a:gd name="T46" fmla="*/ 0 w 289"/>
                  <a:gd name="T47" fmla="*/ 0 h 350"/>
                  <a:gd name="T48" fmla="*/ 0 w 289"/>
                  <a:gd name="T49" fmla="*/ 0 h 350"/>
                  <a:gd name="T50" fmla="*/ 0 w 289"/>
                  <a:gd name="T51" fmla="*/ 0 h 350"/>
                  <a:gd name="T52" fmla="*/ 0 w 289"/>
                  <a:gd name="T53" fmla="*/ 0 h 350"/>
                  <a:gd name="T54" fmla="*/ 0 w 289"/>
                  <a:gd name="T55" fmla="*/ 0 h 350"/>
                  <a:gd name="T56" fmla="*/ 0 w 289"/>
                  <a:gd name="T57" fmla="*/ 0 h 350"/>
                  <a:gd name="T58" fmla="*/ 0 w 289"/>
                  <a:gd name="T59" fmla="*/ 0 h 350"/>
                  <a:gd name="T60" fmla="*/ 0 w 289"/>
                  <a:gd name="T61" fmla="*/ 0 h 350"/>
                  <a:gd name="T62" fmla="*/ 0 w 289"/>
                  <a:gd name="T63" fmla="*/ 0 h 350"/>
                  <a:gd name="T64" fmla="*/ 0 w 289"/>
                  <a:gd name="T65" fmla="*/ 0 h 350"/>
                  <a:gd name="T66" fmla="*/ 0 w 289"/>
                  <a:gd name="T67" fmla="*/ 0 h 350"/>
                  <a:gd name="T68" fmla="*/ 0 w 289"/>
                  <a:gd name="T69" fmla="*/ 0 h 350"/>
                  <a:gd name="T70" fmla="*/ 0 w 289"/>
                  <a:gd name="T71" fmla="*/ 0 h 350"/>
                  <a:gd name="T72" fmla="*/ 0 w 289"/>
                  <a:gd name="T73" fmla="*/ 0 h 350"/>
                  <a:gd name="T74" fmla="*/ 0 w 289"/>
                  <a:gd name="T75" fmla="*/ 0 h 350"/>
                  <a:gd name="T76" fmla="*/ 0 w 289"/>
                  <a:gd name="T77" fmla="*/ 0 h 350"/>
                  <a:gd name="T78" fmla="*/ 0 w 289"/>
                  <a:gd name="T79" fmla="*/ 0 h 350"/>
                  <a:gd name="T80" fmla="*/ 0 w 289"/>
                  <a:gd name="T81" fmla="*/ 0 h 350"/>
                  <a:gd name="T82" fmla="*/ 0 w 289"/>
                  <a:gd name="T83" fmla="*/ 0 h 350"/>
                  <a:gd name="T84" fmla="*/ 0 w 289"/>
                  <a:gd name="T85" fmla="*/ 0 h 350"/>
                  <a:gd name="T86" fmla="*/ 0 w 289"/>
                  <a:gd name="T87" fmla="*/ 0 h 350"/>
                  <a:gd name="T88" fmla="*/ 0 w 289"/>
                  <a:gd name="T89" fmla="*/ 0 h 350"/>
                  <a:gd name="T90" fmla="*/ 0 w 289"/>
                  <a:gd name="T91" fmla="*/ 0 h 350"/>
                  <a:gd name="T92" fmla="*/ 0 w 289"/>
                  <a:gd name="T93" fmla="*/ 0 h 350"/>
                  <a:gd name="T94" fmla="*/ 0 w 289"/>
                  <a:gd name="T95" fmla="*/ 0 h 350"/>
                  <a:gd name="T96" fmla="*/ 0 w 289"/>
                  <a:gd name="T97" fmla="*/ 0 h 350"/>
                  <a:gd name="T98" fmla="*/ 0 w 289"/>
                  <a:gd name="T99" fmla="*/ 0 h 350"/>
                  <a:gd name="T100" fmla="*/ 0 w 289"/>
                  <a:gd name="T101" fmla="*/ 0 h 350"/>
                  <a:gd name="T102" fmla="*/ 0 w 289"/>
                  <a:gd name="T103" fmla="*/ 0 h 350"/>
                  <a:gd name="T104" fmla="*/ 0 w 289"/>
                  <a:gd name="T105" fmla="*/ 0 h 350"/>
                  <a:gd name="T106" fmla="*/ 0 w 289"/>
                  <a:gd name="T107" fmla="*/ 0 h 35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289"/>
                  <a:gd name="T163" fmla="*/ 0 h 350"/>
                  <a:gd name="T164" fmla="*/ 289 w 289"/>
                  <a:gd name="T165" fmla="*/ 350 h 350"/>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289" h="350">
                    <a:moveTo>
                      <a:pt x="144" y="135"/>
                    </a:moveTo>
                    <a:lnTo>
                      <a:pt x="144" y="139"/>
                    </a:lnTo>
                    <a:lnTo>
                      <a:pt x="146" y="142"/>
                    </a:lnTo>
                    <a:lnTo>
                      <a:pt x="146" y="146"/>
                    </a:lnTo>
                    <a:lnTo>
                      <a:pt x="148" y="150"/>
                    </a:lnTo>
                    <a:lnTo>
                      <a:pt x="148" y="154"/>
                    </a:lnTo>
                    <a:lnTo>
                      <a:pt x="150" y="156"/>
                    </a:lnTo>
                    <a:lnTo>
                      <a:pt x="150" y="159"/>
                    </a:lnTo>
                    <a:lnTo>
                      <a:pt x="150" y="163"/>
                    </a:lnTo>
                    <a:lnTo>
                      <a:pt x="150" y="169"/>
                    </a:lnTo>
                    <a:lnTo>
                      <a:pt x="150" y="177"/>
                    </a:lnTo>
                    <a:lnTo>
                      <a:pt x="150" y="182"/>
                    </a:lnTo>
                    <a:lnTo>
                      <a:pt x="148" y="188"/>
                    </a:lnTo>
                    <a:lnTo>
                      <a:pt x="146" y="194"/>
                    </a:lnTo>
                    <a:lnTo>
                      <a:pt x="144" y="199"/>
                    </a:lnTo>
                    <a:lnTo>
                      <a:pt x="140" y="203"/>
                    </a:lnTo>
                    <a:lnTo>
                      <a:pt x="138" y="209"/>
                    </a:lnTo>
                    <a:lnTo>
                      <a:pt x="133" y="211"/>
                    </a:lnTo>
                    <a:lnTo>
                      <a:pt x="129" y="216"/>
                    </a:lnTo>
                    <a:lnTo>
                      <a:pt x="125" y="218"/>
                    </a:lnTo>
                    <a:lnTo>
                      <a:pt x="119" y="222"/>
                    </a:lnTo>
                    <a:lnTo>
                      <a:pt x="114" y="224"/>
                    </a:lnTo>
                    <a:lnTo>
                      <a:pt x="108" y="226"/>
                    </a:lnTo>
                    <a:lnTo>
                      <a:pt x="102" y="228"/>
                    </a:lnTo>
                    <a:lnTo>
                      <a:pt x="97" y="230"/>
                    </a:lnTo>
                    <a:lnTo>
                      <a:pt x="91" y="230"/>
                    </a:lnTo>
                    <a:lnTo>
                      <a:pt x="85" y="230"/>
                    </a:lnTo>
                    <a:lnTo>
                      <a:pt x="79" y="230"/>
                    </a:lnTo>
                    <a:lnTo>
                      <a:pt x="74" y="230"/>
                    </a:lnTo>
                    <a:lnTo>
                      <a:pt x="68" y="228"/>
                    </a:lnTo>
                    <a:lnTo>
                      <a:pt x="64" y="226"/>
                    </a:lnTo>
                    <a:lnTo>
                      <a:pt x="59" y="224"/>
                    </a:lnTo>
                    <a:lnTo>
                      <a:pt x="55" y="222"/>
                    </a:lnTo>
                    <a:lnTo>
                      <a:pt x="49" y="218"/>
                    </a:lnTo>
                    <a:lnTo>
                      <a:pt x="45" y="216"/>
                    </a:lnTo>
                    <a:lnTo>
                      <a:pt x="41" y="213"/>
                    </a:lnTo>
                    <a:lnTo>
                      <a:pt x="38" y="209"/>
                    </a:lnTo>
                    <a:lnTo>
                      <a:pt x="34" y="205"/>
                    </a:lnTo>
                    <a:lnTo>
                      <a:pt x="30" y="199"/>
                    </a:lnTo>
                    <a:lnTo>
                      <a:pt x="26" y="196"/>
                    </a:lnTo>
                    <a:lnTo>
                      <a:pt x="22" y="192"/>
                    </a:lnTo>
                    <a:lnTo>
                      <a:pt x="19" y="186"/>
                    </a:lnTo>
                    <a:lnTo>
                      <a:pt x="17" y="182"/>
                    </a:lnTo>
                    <a:lnTo>
                      <a:pt x="13" y="177"/>
                    </a:lnTo>
                    <a:lnTo>
                      <a:pt x="13" y="171"/>
                    </a:lnTo>
                    <a:lnTo>
                      <a:pt x="9" y="167"/>
                    </a:lnTo>
                    <a:lnTo>
                      <a:pt x="7" y="161"/>
                    </a:lnTo>
                    <a:lnTo>
                      <a:pt x="5" y="156"/>
                    </a:lnTo>
                    <a:lnTo>
                      <a:pt x="3" y="150"/>
                    </a:lnTo>
                    <a:lnTo>
                      <a:pt x="1" y="144"/>
                    </a:lnTo>
                    <a:lnTo>
                      <a:pt x="1" y="139"/>
                    </a:lnTo>
                    <a:lnTo>
                      <a:pt x="1" y="133"/>
                    </a:lnTo>
                    <a:lnTo>
                      <a:pt x="1" y="127"/>
                    </a:lnTo>
                    <a:lnTo>
                      <a:pt x="0" y="123"/>
                    </a:lnTo>
                    <a:lnTo>
                      <a:pt x="0" y="120"/>
                    </a:lnTo>
                    <a:lnTo>
                      <a:pt x="0" y="116"/>
                    </a:lnTo>
                    <a:lnTo>
                      <a:pt x="0" y="112"/>
                    </a:lnTo>
                    <a:lnTo>
                      <a:pt x="0" y="108"/>
                    </a:lnTo>
                    <a:lnTo>
                      <a:pt x="0" y="104"/>
                    </a:lnTo>
                    <a:lnTo>
                      <a:pt x="1" y="101"/>
                    </a:lnTo>
                    <a:lnTo>
                      <a:pt x="1" y="99"/>
                    </a:lnTo>
                    <a:lnTo>
                      <a:pt x="3" y="95"/>
                    </a:lnTo>
                    <a:lnTo>
                      <a:pt x="3" y="91"/>
                    </a:lnTo>
                    <a:lnTo>
                      <a:pt x="5" y="87"/>
                    </a:lnTo>
                    <a:lnTo>
                      <a:pt x="7" y="83"/>
                    </a:lnTo>
                    <a:lnTo>
                      <a:pt x="9" y="78"/>
                    </a:lnTo>
                    <a:lnTo>
                      <a:pt x="13" y="72"/>
                    </a:lnTo>
                    <a:lnTo>
                      <a:pt x="15" y="68"/>
                    </a:lnTo>
                    <a:lnTo>
                      <a:pt x="17" y="64"/>
                    </a:lnTo>
                    <a:lnTo>
                      <a:pt x="19" y="61"/>
                    </a:lnTo>
                    <a:lnTo>
                      <a:pt x="20" y="59"/>
                    </a:lnTo>
                    <a:lnTo>
                      <a:pt x="24" y="51"/>
                    </a:lnTo>
                    <a:lnTo>
                      <a:pt x="30" y="47"/>
                    </a:lnTo>
                    <a:lnTo>
                      <a:pt x="36" y="42"/>
                    </a:lnTo>
                    <a:lnTo>
                      <a:pt x="40" y="36"/>
                    </a:lnTo>
                    <a:lnTo>
                      <a:pt x="47" y="30"/>
                    </a:lnTo>
                    <a:lnTo>
                      <a:pt x="53" y="26"/>
                    </a:lnTo>
                    <a:lnTo>
                      <a:pt x="59" y="23"/>
                    </a:lnTo>
                    <a:lnTo>
                      <a:pt x="64" y="19"/>
                    </a:lnTo>
                    <a:lnTo>
                      <a:pt x="68" y="17"/>
                    </a:lnTo>
                    <a:lnTo>
                      <a:pt x="72" y="15"/>
                    </a:lnTo>
                    <a:lnTo>
                      <a:pt x="76" y="13"/>
                    </a:lnTo>
                    <a:lnTo>
                      <a:pt x="79" y="11"/>
                    </a:lnTo>
                    <a:lnTo>
                      <a:pt x="83" y="9"/>
                    </a:lnTo>
                    <a:lnTo>
                      <a:pt x="87" y="7"/>
                    </a:lnTo>
                    <a:lnTo>
                      <a:pt x="91" y="6"/>
                    </a:lnTo>
                    <a:lnTo>
                      <a:pt x="93" y="6"/>
                    </a:lnTo>
                    <a:lnTo>
                      <a:pt x="97" y="4"/>
                    </a:lnTo>
                    <a:lnTo>
                      <a:pt x="100" y="4"/>
                    </a:lnTo>
                    <a:lnTo>
                      <a:pt x="104" y="2"/>
                    </a:lnTo>
                    <a:lnTo>
                      <a:pt x="108" y="2"/>
                    </a:lnTo>
                    <a:lnTo>
                      <a:pt x="112" y="2"/>
                    </a:lnTo>
                    <a:lnTo>
                      <a:pt x="116" y="0"/>
                    </a:lnTo>
                    <a:lnTo>
                      <a:pt x="119" y="0"/>
                    </a:lnTo>
                    <a:lnTo>
                      <a:pt x="123" y="0"/>
                    </a:lnTo>
                    <a:lnTo>
                      <a:pt x="127" y="0"/>
                    </a:lnTo>
                    <a:lnTo>
                      <a:pt x="131" y="0"/>
                    </a:lnTo>
                    <a:lnTo>
                      <a:pt x="135" y="0"/>
                    </a:lnTo>
                    <a:lnTo>
                      <a:pt x="138" y="0"/>
                    </a:lnTo>
                    <a:lnTo>
                      <a:pt x="142" y="0"/>
                    </a:lnTo>
                    <a:lnTo>
                      <a:pt x="146" y="0"/>
                    </a:lnTo>
                    <a:lnTo>
                      <a:pt x="150" y="0"/>
                    </a:lnTo>
                    <a:lnTo>
                      <a:pt x="154" y="2"/>
                    </a:lnTo>
                    <a:lnTo>
                      <a:pt x="155" y="2"/>
                    </a:lnTo>
                    <a:lnTo>
                      <a:pt x="159" y="4"/>
                    </a:lnTo>
                    <a:lnTo>
                      <a:pt x="163" y="4"/>
                    </a:lnTo>
                    <a:lnTo>
                      <a:pt x="169" y="6"/>
                    </a:lnTo>
                    <a:lnTo>
                      <a:pt x="173" y="7"/>
                    </a:lnTo>
                    <a:lnTo>
                      <a:pt x="178" y="9"/>
                    </a:lnTo>
                    <a:lnTo>
                      <a:pt x="184" y="11"/>
                    </a:lnTo>
                    <a:lnTo>
                      <a:pt x="190" y="15"/>
                    </a:lnTo>
                    <a:lnTo>
                      <a:pt x="194" y="17"/>
                    </a:lnTo>
                    <a:lnTo>
                      <a:pt x="199" y="21"/>
                    </a:lnTo>
                    <a:lnTo>
                      <a:pt x="203" y="23"/>
                    </a:lnTo>
                    <a:lnTo>
                      <a:pt x="209" y="26"/>
                    </a:lnTo>
                    <a:lnTo>
                      <a:pt x="213" y="30"/>
                    </a:lnTo>
                    <a:lnTo>
                      <a:pt x="216" y="32"/>
                    </a:lnTo>
                    <a:lnTo>
                      <a:pt x="222" y="36"/>
                    </a:lnTo>
                    <a:lnTo>
                      <a:pt x="226" y="40"/>
                    </a:lnTo>
                    <a:lnTo>
                      <a:pt x="230" y="44"/>
                    </a:lnTo>
                    <a:lnTo>
                      <a:pt x="233" y="47"/>
                    </a:lnTo>
                    <a:lnTo>
                      <a:pt x="237" y="51"/>
                    </a:lnTo>
                    <a:lnTo>
                      <a:pt x="241" y="57"/>
                    </a:lnTo>
                    <a:lnTo>
                      <a:pt x="245" y="59"/>
                    </a:lnTo>
                    <a:lnTo>
                      <a:pt x="249" y="64"/>
                    </a:lnTo>
                    <a:lnTo>
                      <a:pt x="251" y="68"/>
                    </a:lnTo>
                    <a:lnTo>
                      <a:pt x="254" y="74"/>
                    </a:lnTo>
                    <a:lnTo>
                      <a:pt x="256" y="78"/>
                    </a:lnTo>
                    <a:lnTo>
                      <a:pt x="260" y="83"/>
                    </a:lnTo>
                    <a:lnTo>
                      <a:pt x="262" y="87"/>
                    </a:lnTo>
                    <a:lnTo>
                      <a:pt x="266" y="93"/>
                    </a:lnTo>
                    <a:lnTo>
                      <a:pt x="268" y="99"/>
                    </a:lnTo>
                    <a:lnTo>
                      <a:pt x="270" y="102"/>
                    </a:lnTo>
                    <a:lnTo>
                      <a:pt x="273" y="108"/>
                    </a:lnTo>
                    <a:lnTo>
                      <a:pt x="275" y="114"/>
                    </a:lnTo>
                    <a:lnTo>
                      <a:pt x="277" y="120"/>
                    </a:lnTo>
                    <a:lnTo>
                      <a:pt x="279" y="125"/>
                    </a:lnTo>
                    <a:lnTo>
                      <a:pt x="281" y="131"/>
                    </a:lnTo>
                    <a:lnTo>
                      <a:pt x="283" y="137"/>
                    </a:lnTo>
                    <a:lnTo>
                      <a:pt x="283" y="142"/>
                    </a:lnTo>
                    <a:lnTo>
                      <a:pt x="285" y="148"/>
                    </a:lnTo>
                    <a:lnTo>
                      <a:pt x="285" y="154"/>
                    </a:lnTo>
                    <a:lnTo>
                      <a:pt x="287" y="159"/>
                    </a:lnTo>
                    <a:lnTo>
                      <a:pt x="287" y="165"/>
                    </a:lnTo>
                    <a:lnTo>
                      <a:pt x="287" y="171"/>
                    </a:lnTo>
                    <a:lnTo>
                      <a:pt x="289" y="177"/>
                    </a:lnTo>
                    <a:lnTo>
                      <a:pt x="289" y="182"/>
                    </a:lnTo>
                    <a:lnTo>
                      <a:pt x="289" y="188"/>
                    </a:lnTo>
                    <a:lnTo>
                      <a:pt x="289" y="196"/>
                    </a:lnTo>
                    <a:lnTo>
                      <a:pt x="289" y="201"/>
                    </a:lnTo>
                    <a:lnTo>
                      <a:pt x="289" y="207"/>
                    </a:lnTo>
                    <a:lnTo>
                      <a:pt x="289" y="213"/>
                    </a:lnTo>
                    <a:lnTo>
                      <a:pt x="289" y="220"/>
                    </a:lnTo>
                    <a:lnTo>
                      <a:pt x="289" y="226"/>
                    </a:lnTo>
                    <a:lnTo>
                      <a:pt x="289" y="234"/>
                    </a:lnTo>
                    <a:lnTo>
                      <a:pt x="287" y="237"/>
                    </a:lnTo>
                    <a:lnTo>
                      <a:pt x="287" y="245"/>
                    </a:lnTo>
                    <a:lnTo>
                      <a:pt x="285" y="251"/>
                    </a:lnTo>
                    <a:lnTo>
                      <a:pt x="285" y="258"/>
                    </a:lnTo>
                    <a:lnTo>
                      <a:pt x="283" y="264"/>
                    </a:lnTo>
                    <a:lnTo>
                      <a:pt x="281" y="270"/>
                    </a:lnTo>
                    <a:lnTo>
                      <a:pt x="279" y="277"/>
                    </a:lnTo>
                    <a:lnTo>
                      <a:pt x="279" y="283"/>
                    </a:lnTo>
                    <a:lnTo>
                      <a:pt x="275" y="289"/>
                    </a:lnTo>
                    <a:lnTo>
                      <a:pt x="275" y="294"/>
                    </a:lnTo>
                    <a:lnTo>
                      <a:pt x="271" y="302"/>
                    </a:lnTo>
                    <a:lnTo>
                      <a:pt x="270" y="308"/>
                    </a:lnTo>
                    <a:lnTo>
                      <a:pt x="268" y="313"/>
                    </a:lnTo>
                    <a:lnTo>
                      <a:pt x="264" y="321"/>
                    </a:lnTo>
                    <a:lnTo>
                      <a:pt x="262" y="327"/>
                    </a:lnTo>
                    <a:lnTo>
                      <a:pt x="260" y="332"/>
                    </a:lnTo>
                    <a:lnTo>
                      <a:pt x="256" y="338"/>
                    </a:lnTo>
                    <a:lnTo>
                      <a:pt x="251" y="342"/>
                    </a:lnTo>
                    <a:lnTo>
                      <a:pt x="247" y="346"/>
                    </a:lnTo>
                    <a:lnTo>
                      <a:pt x="241" y="348"/>
                    </a:lnTo>
                    <a:lnTo>
                      <a:pt x="235" y="350"/>
                    </a:lnTo>
                    <a:lnTo>
                      <a:pt x="230" y="350"/>
                    </a:lnTo>
                    <a:lnTo>
                      <a:pt x="224" y="350"/>
                    </a:lnTo>
                    <a:lnTo>
                      <a:pt x="220" y="348"/>
                    </a:lnTo>
                    <a:lnTo>
                      <a:pt x="214" y="346"/>
                    </a:lnTo>
                    <a:lnTo>
                      <a:pt x="209" y="344"/>
                    </a:lnTo>
                    <a:lnTo>
                      <a:pt x="205" y="340"/>
                    </a:lnTo>
                    <a:lnTo>
                      <a:pt x="203" y="336"/>
                    </a:lnTo>
                    <a:lnTo>
                      <a:pt x="199" y="332"/>
                    </a:lnTo>
                    <a:lnTo>
                      <a:pt x="199" y="327"/>
                    </a:lnTo>
                    <a:lnTo>
                      <a:pt x="199" y="321"/>
                    </a:lnTo>
                    <a:lnTo>
                      <a:pt x="203" y="317"/>
                    </a:lnTo>
                    <a:lnTo>
                      <a:pt x="203" y="311"/>
                    </a:lnTo>
                    <a:lnTo>
                      <a:pt x="205" y="306"/>
                    </a:lnTo>
                    <a:lnTo>
                      <a:pt x="207" y="302"/>
                    </a:lnTo>
                    <a:lnTo>
                      <a:pt x="209" y="296"/>
                    </a:lnTo>
                    <a:lnTo>
                      <a:pt x="211" y="292"/>
                    </a:lnTo>
                    <a:lnTo>
                      <a:pt x="213" y="287"/>
                    </a:lnTo>
                    <a:lnTo>
                      <a:pt x="214" y="283"/>
                    </a:lnTo>
                    <a:lnTo>
                      <a:pt x="216" y="277"/>
                    </a:lnTo>
                    <a:lnTo>
                      <a:pt x="216" y="273"/>
                    </a:lnTo>
                    <a:lnTo>
                      <a:pt x="218" y="268"/>
                    </a:lnTo>
                    <a:lnTo>
                      <a:pt x="220" y="264"/>
                    </a:lnTo>
                    <a:lnTo>
                      <a:pt x="220" y="258"/>
                    </a:lnTo>
                    <a:lnTo>
                      <a:pt x="222" y="253"/>
                    </a:lnTo>
                    <a:lnTo>
                      <a:pt x="222" y="249"/>
                    </a:lnTo>
                    <a:lnTo>
                      <a:pt x="224" y="243"/>
                    </a:lnTo>
                    <a:lnTo>
                      <a:pt x="226" y="239"/>
                    </a:lnTo>
                    <a:lnTo>
                      <a:pt x="226" y="234"/>
                    </a:lnTo>
                    <a:lnTo>
                      <a:pt x="226" y="230"/>
                    </a:lnTo>
                    <a:lnTo>
                      <a:pt x="228" y="224"/>
                    </a:lnTo>
                    <a:lnTo>
                      <a:pt x="228" y="220"/>
                    </a:lnTo>
                    <a:lnTo>
                      <a:pt x="228" y="215"/>
                    </a:lnTo>
                    <a:lnTo>
                      <a:pt x="228" y="211"/>
                    </a:lnTo>
                    <a:lnTo>
                      <a:pt x="230" y="205"/>
                    </a:lnTo>
                    <a:lnTo>
                      <a:pt x="230" y="201"/>
                    </a:lnTo>
                    <a:lnTo>
                      <a:pt x="230" y="196"/>
                    </a:lnTo>
                    <a:lnTo>
                      <a:pt x="230" y="192"/>
                    </a:lnTo>
                    <a:lnTo>
                      <a:pt x="230" y="186"/>
                    </a:lnTo>
                    <a:lnTo>
                      <a:pt x="230" y="182"/>
                    </a:lnTo>
                    <a:lnTo>
                      <a:pt x="230" y="178"/>
                    </a:lnTo>
                    <a:lnTo>
                      <a:pt x="230" y="173"/>
                    </a:lnTo>
                    <a:lnTo>
                      <a:pt x="228" y="169"/>
                    </a:lnTo>
                    <a:lnTo>
                      <a:pt x="228" y="165"/>
                    </a:lnTo>
                    <a:lnTo>
                      <a:pt x="228" y="159"/>
                    </a:lnTo>
                    <a:lnTo>
                      <a:pt x="226" y="156"/>
                    </a:lnTo>
                    <a:lnTo>
                      <a:pt x="226" y="152"/>
                    </a:lnTo>
                    <a:lnTo>
                      <a:pt x="224" y="148"/>
                    </a:lnTo>
                    <a:lnTo>
                      <a:pt x="224" y="142"/>
                    </a:lnTo>
                    <a:lnTo>
                      <a:pt x="222" y="139"/>
                    </a:lnTo>
                    <a:lnTo>
                      <a:pt x="222" y="135"/>
                    </a:lnTo>
                    <a:lnTo>
                      <a:pt x="220" y="131"/>
                    </a:lnTo>
                    <a:lnTo>
                      <a:pt x="218" y="127"/>
                    </a:lnTo>
                    <a:lnTo>
                      <a:pt x="216" y="123"/>
                    </a:lnTo>
                    <a:lnTo>
                      <a:pt x="214" y="120"/>
                    </a:lnTo>
                    <a:lnTo>
                      <a:pt x="213" y="116"/>
                    </a:lnTo>
                    <a:lnTo>
                      <a:pt x="211" y="112"/>
                    </a:lnTo>
                    <a:lnTo>
                      <a:pt x="209" y="108"/>
                    </a:lnTo>
                    <a:lnTo>
                      <a:pt x="207" y="106"/>
                    </a:lnTo>
                    <a:lnTo>
                      <a:pt x="205" y="102"/>
                    </a:lnTo>
                    <a:lnTo>
                      <a:pt x="203" y="99"/>
                    </a:lnTo>
                    <a:lnTo>
                      <a:pt x="199" y="95"/>
                    </a:lnTo>
                    <a:lnTo>
                      <a:pt x="197" y="93"/>
                    </a:lnTo>
                    <a:lnTo>
                      <a:pt x="195" y="89"/>
                    </a:lnTo>
                    <a:lnTo>
                      <a:pt x="190" y="83"/>
                    </a:lnTo>
                    <a:lnTo>
                      <a:pt x="182" y="80"/>
                    </a:lnTo>
                    <a:lnTo>
                      <a:pt x="180" y="76"/>
                    </a:lnTo>
                    <a:lnTo>
                      <a:pt x="176" y="74"/>
                    </a:lnTo>
                    <a:lnTo>
                      <a:pt x="173" y="72"/>
                    </a:lnTo>
                    <a:lnTo>
                      <a:pt x="169" y="70"/>
                    </a:lnTo>
                    <a:lnTo>
                      <a:pt x="165" y="68"/>
                    </a:lnTo>
                    <a:lnTo>
                      <a:pt x="159" y="66"/>
                    </a:lnTo>
                    <a:lnTo>
                      <a:pt x="155" y="64"/>
                    </a:lnTo>
                    <a:lnTo>
                      <a:pt x="152" y="63"/>
                    </a:lnTo>
                    <a:lnTo>
                      <a:pt x="148" y="63"/>
                    </a:lnTo>
                    <a:lnTo>
                      <a:pt x="144" y="61"/>
                    </a:lnTo>
                    <a:lnTo>
                      <a:pt x="138" y="59"/>
                    </a:lnTo>
                    <a:lnTo>
                      <a:pt x="135" y="59"/>
                    </a:lnTo>
                    <a:lnTo>
                      <a:pt x="131" y="59"/>
                    </a:lnTo>
                    <a:lnTo>
                      <a:pt x="127" y="59"/>
                    </a:lnTo>
                    <a:lnTo>
                      <a:pt x="123" y="61"/>
                    </a:lnTo>
                    <a:lnTo>
                      <a:pt x="119" y="63"/>
                    </a:lnTo>
                    <a:lnTo>
                      <a:pt x="116" y="63"/>
                    </a:lnTo>
                    <a:lnTo>
                      <a:pt x="110" y="63"/>
                    </a:lnTo>
                    <a:lnTo>
                      <a:pt x="106" y="64"/>
                    </a:lnTo>
                    <a:lnTo>
                      <a:pt x="102" y="66"/>
                    </a:lnTo>
                    <a:lnTo>
                      <a:pt x="98" y="68"/>
                    </a:lnTo>
                    <a:lnTo>
                      <a:pt x="95" y="70"/>
                    </a:lnTo>
                    <a:lnTo>
                      <a:pt x="91" y="72"/>
                    </a:lnTo>
                    <a:lnTo>
                      <a:pt x="89" y="76"/>
                    </a:lnTo>
                    <a:lnTo>
                      <a:pt x="85" y="78"/>
                    </a:lnTo>
                    <a:lnTo>
                      <a:pt x="81" y="80"/>
                    </a:lnTo>
                    <a:lnTo>
                      <a:pt x="78" y="83"/>
                    </a:lnTo>
                    <a:lnTo>
                      <a:pt x="76" y="87"/>
                    </a:lnTo>
                    <a:lnTo>
                      <a:pt x="72" y="89"/>
                    </a:lnTo>
                    <a:lnTo>
                      <a:pt x="70" y="93"/>
                    </a:lnTo>
                    <a:lnTo>
                      <a:pt x="66" y="97"/>
                    </a:lnTo>
                    <a:lnTo>
                      <a:pt x="64" y="101"/>
                    </a:lnTo>
                    <a:lnTo>
                      <a:pt x="62" y="104"/>
                    </a:lnTo>
                    <a:lnTo>
                      <a:pt x="60" y="108"/>
                    </a:lnTo>
                    <a:lnTo>
                      <a:pt x="59" y="112"/>
                    </a:lnTo>
                    <a:lnTo>
                      <a:pt x="57" y="116"/>
                    </a:lnTo>
                    <a:lnTo>
                      <a:pt x="55" y="120"/>
                    </a:lnTo>
                    <a:lnTo>
                      <a:pt x="55" y="125"/>
                    </a:lnTo>
                    <a:lnTo>
                      <a:pt x="55" y="129"/>
                    </a:lnTo>
                    <a:lnTo>
                      <a:pt x="55" y="133"/>
                    </a:lnTo>
                    <a:lnTo>
                      <a:pt x="53" y="139"/>
                    </a:lnTo>
                    <a:lnTo>
                      <a:pt x="53" y="144"/>
                    </a:lnTo>
                    <a:lnTo>
                      <a:pt x="55" y="148"/>
                    </a:lnTo>
                    <a:lnTo>
                      <a:pt x="57" y="154"/>
                    </a:lnTo>
                    <a:lnTo>
                      <a:pt x="59" y="158"/>
                    </a:lnTo>
                    <a:lnTo>
                      <a:pt x="60" y="161"/>
                    </a:lnTo>
                    <a:lnTo>
                      <a:pt x="62" y="165"/>
                    </a:lnTo>
                    <a:lnTo>
                      <a:pt x="66" y="169"/>
                    </a:lnTo>
                    <a:lnTo>
                      <a:pt x="68" y="171"/>
                    </a:lnTo>
                    <a:lnTo>
                      <a:pt x="72" y="173"/>
                    </a:lnTo>
                    <a:lnTo>
                      <a:pt x="76" y="173"/>
                    </a:lnTo>
                    <a:lnTo>
                      <a:pt x="79" y="175"/>
                    </a:lnTo>
                    <a:lnTo>
                      <a:pt x="83" y="173"/>
                    </a:lnTo>
                    <a:lnTo>
                      <a:pt x="87" y="173"/>
                    </a:lnTo>
                    <a:lnTo>
                      <a:pt x="89" y="169"/>
                    </a:lnTo>
                    <a:lnTo>
                      <a:pt x="93" y="167"/>
                    </a:lnTo>
                    <a:lnTo>
                      <a:pt x="95" y="163"/>
                    </a:lnTo>
                    <a:lnTo>
                      <a:pt x="95" y="158"/>
                    </a:lnTo>
                    <a:lnTo>
                      <a:pt x="93" y="152"/>
                    </a:lnTo>
                    <a:lnTo>
                      <a:pt x="91" y="146"/>
                    </a:lnTo>
                    <a:lnTo>
                      <a:pt x="91" y="142"/>
                    </a:lnTo>
                    <a:lnTo>
                      <a:pt x="89" y="140"/>
                    </a:lnTo>
                    <a:lnTo>
                      <a:pt x="89" y="137"/>
                    </a:lnTo>
                    <a:lnTo>
                      <a:pt x="87" y="133"/>
                    </a:lnTo>
                    <a:lnTo>
                      <a:pt x="85" y="127"/>
                    </a:lnTo>
                    <a:lnTo>
                      <a:pt x="83" y="121"/>
                    </a:lnTo>
                    <a:lnTo>
                      <a:pt x="81" y="118"/>
                    </a:lnTo>
                    <a:lnTo>
                      <a:pt x="81" y="116"/>
                    </a:lnTo>
                    <a:lnTo>
                      <a:pt x="81" y="112"/>
                    </a:lnTo>
                    <a:lnTo>
                      <a:pt x="81" y="110"/>
                    </a:lnTo>
                    <a:lnTo>
                      <a:pt x="83" y="106"/>
                    </a:lnTo>
                    <a:lnTo>
                      <a:pt x="87" y="104"/>
                    </a:lnTo>
                    <a:lnTo>
                      <a:pt x="89" y="102"/>
                    </a:lnTo>
                    <a:lnTo>
                      <a:pt x="95" y="101"/>
                    </a:lnTo>
                    <a:lnTo>
                      <a:pt x="98" y="101"/>
                    </a:lnTo>
                    <a:lnTo>
                      <a:pt x="104" y="102"/>
                    </a:lnTo>
                    <a:lnTo>
                      <a:pt x="110" y="104"/>
                    </a:lnTo>
                    <a:lnTo>
                      <a:pt x="116" y="106"/>
                    </a:lnTo>
                    <a:lnTo>
                      <a:pt x="121" y="110"/>
                    </a:lnTo>
                    <a:lnTo>
                      <a:pt x="127" y="114"/>
                    </a:lnTo>
                    <a:lnTo>
                      <a:pt x="131" y="118"/>
                    </a:lnTo>
                    <a:lnTo>
                      <a:pt x="136" y="123"/>
                    </a:lnTo>
                    <a:lnTo>
                      <a:pt x="140" y="127"/>
                    </a:lnTo>
                    <a:lnTo>
                      <a:pt x="144" y="135"/>
                    </a:lnTo>
                    <a:close/>
                  </a:path>
                </a:pathLst>
              </a:custGeom>
              <a:solidFill>
                <a:srgbClr val="000000"/>
              </a:solidFill>
              <a:ln w="9525">
                <a:noFill/>
                <a:round/>
                <a:headEnd/>
                <a:tailEnd/>
              </a:ln>
            </p:spPr>
            <p:txBody>
              <a:bodyPr/>
              <a:lstStyle/>
              <a:p>
                <a:endParaRPr lang="en-US"/>
              </a:p>
            </p:txBody>
          </p:sp>
        </p:grpSp>
        <p:sp>
          <p:nvSpPr>
            <p:cNvPr id="24597" name="Freeform 156"/>
            <p:cNvSpPr>
              <a:spLocks/>
            </p:cNvSpPr>
            <p:nvPr/>
          </p:nvSpPr>
          <p:spPr bwMode="auto">
            <a:xfrm>
              <a:off x="3808" y="3507"/>
              <a:ext cx="175" cy="72"/>
            </a:xfrm>
            <a:custGeom>
              <a:avLst/>
              <a:gdLst>
                <a:gd name="T0" fmla="*/ 0 w 426"/>
                <a:gd name="T1" fmla="*/ 0 h 173"/>
                <a:gd name="T2" fmla="*/ 0 w 426"/>
                <a:gd name="T3" fmla="*/ 0 h 173"/>
                <a:gd name="T4" fmla="*/ 0 w 426"/>
                <a:gd name="T5" fmla="*/ 0 h 173"/>
                <a:gd name="T6" fmla="*/ 0 w 426"/>
                <a:gd name="T7" fmla="*/ 0 h 173"/>
                <a:gd name="T8" fmla="*/ 0 w 426"/>
                <a:gd name="T9" fmla="*/ 0 h 173"/>
                <a:gd name="T10" fmla="*/ 0 w 426"/>
                <a:gd name="T11" fmla="*/ 0 h 173"/>
                <a:gd name="T12" fmla="*/ 0 w 426"/>
                <a:gd name="T13" fmla="*/ 0 h 173"/>
                <a:gd name="T14" fmla="*/ 0 w 426"/>
                <a:gd name="T15" fmla="*/ 0 h 173"/>
                <a:gd name="T16" fmla="*/ 0 w 426"/>
                <a:gd name="T17" fmla="*/ 0 h 173"/>
                <a:gd name="T18" fmla="*/ 0 w 426"/>
                <a:gd name="T19" fmla="*/ 0 h 173"/>
                <a:gd name="T20" fmla="*/ 0 w 426"/>
                <a:gd name="T21" fmla="*/ 0 h 173"/>
                <a:gd name="T22" fmla="*/ 0 w 426"/>
                <a:gd name="T23" fmla="*/ 0 h 173"/>
                <a:gd name="T24" fmla="*/ 0 w 426"/>
                <a:gd name="T25" fmla="*/ 0 h 173"/>
                <a:gd name="T26" fmla="*/ 0 w 426"/>
                <a:gd name="T27" fmla="*/ 0 h 173"/>
                <a:gd name="T28" fmla="*/ 0 w 426"/>
                <a:gd name="T29" fmla="*/ 0 h 173"/>
                <a:gd name="T30" fmla="*/ 0 w 426"/>
                <a:gd name="T31" fmla="*/ 0 h 173"/>
                <a:gd name="T32" fmla="*/ 0 w 426"/>
                <a:gd name="T33" fmla="*/ 0 h 173"/>
                <a:gd name="T34" fmla="*/ 0 w 426"/>
                <a:gd name="T35" fmla="*/ 0 h 173"/>
                <a:gd name="T36" fmla="*/ 0 w 426"/>
                <a:gd name="T37" fmla="*/ 0 h 173"/>
                <a:gd name="T38" fmla="*/ 0 w 426"/>
                <a:gd name="T39" fmla="*/ 0 h 173"/>
                <a:gd name="T40" fmla="*/ 0 w 426"/>
                <a:gd name="T41" fmla="*/ 0 h 173"/>
                <a:gd name="T42" fmla="*/ 0 w 426"/>
                <a:gd name="T43" fmla="*/ 0 h 173"/>
                <a:gd name="T44" fmla="*/ 0 w 426"/>
                <a:gd name="T45" fmla="*/ 0 h 173"/>
                <a:gd name="T46" fmla="*/ 0 w 426"/>
                <a:gd name="T47" fmla="*/ 0 h 173"/>
                <a:gd name="T48" fmla="*/ 0 w 426"/>
                <a:gd name="T49" fmla="*/ 0 h 173"/>
                <a:gd name="T50" fmla="*/ 0 w 426"/>
                <a:gd name="T51" fmla="*/ 0 h 173"/>
                <a:gd name="T52" fmla="*/ 0 w 426"/>
                <a:gd name="T53" fmla="*/ 0 h 173"/>
                <a:gd name="T54" fmla="*/ 0 w 426"/>
                <a:gd name="T55" fmla="*/ 0 h 173"/>
                <a:gd name="T56" fmla="*/ 0 w 426"/>
                <a:gd name="T57" fmla="*/ 0 h 173"/>
                <a:gd name="T58" fmla="*/ 0 w 426"/>
                <a:gd name="T59" fmla="*/ 0 h 173"/>
                <a:gd name="T60" fmla="*/ 0 w 426"/>
                <a:gd name="T61" fmla="*/ 0 h 173"/>
                <a:gd name="T62" fmla="*/ 0 w 426"/>
                <a:gd name="T63" fmla="*/ 0 h 173"/>
                <a:gd name="T64" fmla="*/ 0 w 426"/>
                <a:gd name="T65" fmla="*/ 0 h 173"/>
                <a:gd name="T66" fmla="*/ 0 w 426"/>
                <a:gd name="T67" fmla="*/ 0 h 173"/>
                <a:gd name="T68" fmla="*/ 0 w 426"/>
                <a:gd name="T69" fmla="*/ 0 h 173"/>
                <a:gd name="T70" fmla="*/ 0 w 426"/>
                <a:gd name="T71" fmla="*/ 0 h 173"/>
                <a:gd name="T72" fmla="*/ 0 w 426"/>
                <a:gd name="T73" fmla="*/ 0 h 173"/>
                <a:gd name="T74" fmla="*/ 0 w 426"/>
                <a:gd name="T75" fmla="*/ 0 h 173"/>
                <a:gd name="T76" fmla="*/ 0 w 426"/>
                <a:gd name="T77" fmla="*/ 0 h 173"/>
                <a:gd name="T78" fmla="*/ 0 w 426"/>
                <a:gd name="T79" fmla="*/ 0 h 173"/>
                <a:gd name="T80" fmla="*/ 0 w 426"/>
                <a:gd name="T81" fmla="*/ 0 h 173"/>
                <a:gd name="T82" fmla="*/ 0 w 426"/>
                <a:gd name="T83" fmla="*/ 0 h 173"/>
                <a:gd name="T84" fmla="*/ 0 w 426"/>
                <a:gd name="T85" fmla="*/ 0 h 173"/>
                <a:gd name="T86" fmla="*/ 0 w 426"/>
                <a:gd name="T87" fmla="*/ 0 h 173"/>
                <a:gd name="T88" fmla="*/ 0 w 426"/>
                <a:gd name="T89" fmla="*/ 0 h 173"/>
                <a:gd name="T90" fmla="*/ 0 w 426"/>
                <a:gd name="T91" fmla="*/ 0 h 173"/>
                <a:gd name="T92" fmla="*/ 0 w 426"/>
                <a:gd name="T93" fmla="*/ 0 h 173"/>
                <a:gd name="T94" fmla="*/ 0 w 426"/>
                <a:gd name="T95" fmla="*/ 0 h 173"/>
                <a:gd name="T96" fmla="*/ 0 w 426"/>
                <a:gd name="T97" fmla="*/ 0 h 173"/>
                <a:gd name="T98" fmla="*/ 0 w 426"/>
                <a:gd name="T99" fmla="*/ 0 h 173"/>
                <a:gd name="T100" fmla="*/ 0 w 426"/>
                <a:gd name="T101" fmla="*/ 0 h 173"/>
                <a:gd name="T102" fmla="*/ 0 w 426"/>
                <a:gd name="T103" fmla="*/ 0 h 173"/>
                <a:gd name="T104" fmla="*/ 0 w 426"/>
                <a:gd name="T105" fmla="*/ 0 h 173"/>
                <a:gd name="T106" fmla="*/ 0 w 426"/>
                <a:gd name="T107" fmla="*/ 0 h 173"/>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426"/>
                <a:gd name="T163" fmla="*/ 0 h 173"/>
                <a:gd name="T164" fmla="*/ 426 w 426"/>
                <a:gd name="T165" fmla="*/ 173 h 173"/>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426" h="173">
                  <a:moveTo>
                    <a:pt x="34" y="99"/>
                  </a:moveTo>
                  <a:lnTo>
                    <a:pt x="40" y="101"/>
                  </a:lnTo>
                  <a:lnTo>
                    <a:pt x="47" y="103"/>
                  </a:lnTo>
                  <a:lnTo>
                    <a:pt x="51" y="105"/>
                  </a:lnTo>
                  <a:lnTo>
                    <a:pt x="59" y="107"/>
                  </a:lnTo>
                  <a:lnTo>
                    <a:pt x="64" y="107"/>
                  </a:lnTo>
                  <a:lnTo>
                    <a:pt x="70" y="108"/>
                  </a:lnTo>
                  <a:lnTo>
                    <a:pt x="76" y="110"/>
                  </a:lnTo>
                  <a:lnTo>
                    <a:pt x="83" y="110"/>
                  </a:lnTo>
                  <a:lnTo>
                    <a:pt x="89" y="112"/>
                  </a:lnTo>
                  <a:lnTo>
                    <a:pt x="95" y="112"/>
                  </a:lnTo>
                  <a:lnTo>
                    <a:pt x="101" y="112"/>
                  </a:lnTo>
                  <a:lnTo>
                    <a:pt x="106" y="114"/>
                  </a:lnTo>
                  <a:lnTo>
                    <a:pt x="112" y="114"/>
                  </a:lnTo>
                  <a:lnTo>
                    <a:pt x="118" y="114"/>
                  </a:lnTo>
                  <a:lnTo>
                    <a:pt x="123" y="114"/>
                  </a:lnTo>
                  <a:lnTo>
                    <a:pt x="129" y="116"/>
                  </a:lnTo>
                  <a:lnTo>
                    <a:pt x="135" y="114"/>
                  </a:lnTo>
                  <a:lnTo>
                    <a:pt x="140" y="114"/>
                  </a:lnTo>
                  <a:lnTo>
                    <a:pt x="144" y="114"/>
                  </a:lnTo>
                  <a:lnTo>
                    <a:pt x="150" y="114"/>
                  </a:lnTo>
                  <a:lnTo>
                    <a:pt x="156" y="114"/>
                  </a:lnTo>
                  <a:lnTo>
                    <a:pt x="161" y="112"/>
                  </a:lnTo>
                  <a:lnTo>
                    <a:pt x="167" y="112"/>
                  </a:lnTo>
                  <a:lnTo>
                    <a:pt x="173" y="112"/>
                  </a:lnTo>
                  <a:lnTo>
                    <a:pt x="178" y="110"/>
                  </a:lnTo>
                  <a:lnTo>
                    <a:pt x="182" y="108"/>
                  </a:lnTo>
                  <a:lnTo>
                    <a:pt x="188" y="108"/>
                  </a:lnTo>
                  <a:lnTo>
                    <a:pt x="194" y="107"/>
                  </a:lnTo>
                  <a:lnTo>
                    <a:pt x="199" y="105"/>
                  </a:lnTo>
                  <a:lnTo>
                    <a:pt x="205" y="105"/>
                  </a:lnTo>
                  <a:lnTo>
                    <a:pt x="211" y="103"/>
                  </a:lnTo>
                  <a:lnTo>
                    <a:pt x="215" y="101"/>
                  </a:lnTo>
                  <a:lnTo>
                    <a:pt x="220" y="99"/>
                  </a:lnTo>
                  <a:lnTo>
                    <a:pt x="224" y="97"/>
                  </a:lnTo>
                  <a:lnTo>
                    <a:pt x="230" y="95"/>
                  </a:lnTo>
                  <a:lnTo>
                    <a:pt x="236" y="93"/>
                  </a:lnTo>
                  <a:lnTo>
                    <a:pt x="239" y="91"/>
                  </a:lnTo>
                  <a:lnTo>
                    <a:pt x="245" y="89"/>
                  </a:lnTo>
                  <a:lnTo>
                    <a:pt x="251" y="86"/>
                  </a:lnTo>
                  <a:lnTo>
                    <a:pt x="256" y="84"/>
                  </a:lnTo>
                  <a:lnTo>
                    <a:pt x="260" y="82"/>
                  </a:lnTo>
                  <a:lnTo>
                    <a:pt x="266" y="78"/>
                  </a:lnTo>
                  <a:lnTo>
                    <a:pt x="270" y="76"/>
                  </a:lnTo>
                  <a:lnTo>
                    <a:pt x="275" y="74"/>
                  </a:lnTo>
                  <a:lnTo>
                    <a:pt x="281" y="70"/>
                  </a:lnTo>
                  <a:lnTo>
                    <a:pt x="285" y="69"/>
                  </a:lnTo>
                  <a:lnTo>
                    <a:pt x="291" y="65"/>
                  </a:lnTo>
                  <a:lnTo>
                    <a:pt x="296" y="63"/>
                  </a:lnTo>
                  <a:lnTo>
                    <a:pt x="302" y="59"/>
                  </a:lnTo>
                  <a:lnTo>
                    <a:pt x="306" y="55"/>
                  </a:lnTo>
                  <a:lnTo>
                    <a:pt x="312" y="51"/>
                  </a:lnTo>
                  <a:lnTo>
                    <a:pt x="317" y="50"/>
                  </a:lnTo>
                  <a:lnTo>
                    <a:pt x="321" y="46"/>
                  </a:lnTo>
                  <a:lnTo>
                    <a:pt x="327" y="42"/>
                  </a:lnTo>
                  <a:lnTo>
                    <a:pt x="331" y="38"/>
                  </a:lnTo>
                  <a:lnTo>
                    <a:pt x="336" y="36"/>
                  </a:lnTo>
                  <a:lnTo>
                    <a:pt x="342" y="32"/>
                  </a:lnTo>
                  <a:lnTo>
                    <a:pt x="346" y="29"/>
                  </a:lnTo>
                  <a:lnTo>
                    <a:pt x="352" y="25"/>
                  </a:lnTo>
                  <a:lnTo>
                    <a:pt x="357" y="21"/>
                  </a:lnTo>
                  <a:lnTo>
                    <a:pt x="361" y="17"/>
                  </a:lnTo>
                  <a:lnTo>
                    <a:pt x="367" y="13"/>
                  </a:lnTo>
                  <a:lnTo>
                    <a:pt x="372" y="10"/>
                  </a:lnTo>
                  <a:lnTo>
                    <a:pt x="378" y="6"/>
                  </a:lnTo>
                  <a:lnTo>
                    <a:pt x="384" y="2"/>
                  </a:lnTo>
                  <a:lnTo>
                    <a:pt x="388" y="0"/>
                  </a:lnTo>
                  <a:lnTo>
                    <a:pt x="393" y="0"/>
                  </a:lnTo>
                  <a:lnTo>
                    <a:pt x="399" y="0"/>
                  </a:lnTo>
                  <a:lnTo>
                    <a:pt x="405" y="2"/>
                  </a:lnTo>
                  <a:lnTo>
                    <a:pt x="410" y="4"/>
                  </a:lnTo>
                  <a:lnTo>
                    <a:pt x="414" y="8"/>
                  </a:lnTo>
                  <a:lnTo>
                    <a:pt x="418" y="12"/>
                  </a:lnTo>
                  <a:lnTo>
                    <a:pt x="422" y="15"/>
                  </a:lnTo>
                  <a:lnTo>
                    <a:pt x="424" y="21"/>
                  </a:lnTo>
                  <a:lnTo>
                    <a:pt x="424" y="25"/>
                  </a:lnTo>
                  <a:lnTo>
                    <a:pt x="426" y="31"/>
                  </a:lnTo>
                  <a:lnTo>
                    <a:pt x="426" y="36"/>
                  </a:lnTo>
                  <a:lnTo>
                    <a:pt x="424" y="40"/>
                  </a:lnTo>
                  <a:lnTo>
                    <a:pt x="420" y="46"/>
                  </a:lnTo>
                  <a:lnTo>
                    <a:pt x="416" y="50"/>
                  </a:lnTo>
                  <a:lnTo>
                    <a:pt x="410" y="55"/>
                  </a:lnTo>
                  <a:lnTo>
                    <a:pt x="405" y="59"/>
                  </a:lnTo>
                  <a:lnTo>
                    <a:pt x="397" y="63"/>
                  </a:lnTo>
                  <a:lnTo>
                    <a:pt x="393" y="69"/>
                  </a:lnTo>
                  <a:lnTo>
                    <a:pt x="386" y="72"/>
                  </a:lnTo>
                  <a:lnTo>
                    <a:pt x="380" y="76"/>
                  </a:lnTo>
                  <a:lnTo>
                    <a:pt x="374" y="80"/>
                  </a:lnTo>
                  <a:lnTo>
                    <a:pt x="369" y="84"/>
                  </a:lnTo>
                  <a:lnTo>
                    <a:pt x="363" y="88"/>
                  </a:lnTo>
                  <a:lnTo>
                    <a:pt x="357" y="91"/>
                  </a:lnTo>
                  <a:lnTo>
                    <a:pt x="352" y="95"/>
                  </a:lnTo>
                  <a:lnTo>
                    <a:pt x="346" y="101"/>
                  </a:lnTo>
                  <a:lnTo>
                    <a:pt x="340" y="105"/>
                  </a:lnTo>
                  <a:lnTo>
                    <a:pt x="334" y="107"/>
                  </a:lnTo>
                  <a:lnTo>
                    <a:pt x="329" y="110"/>
                  </a:lnTo>
                  <a:lnTo>
                    <a:pt x="323" y="114"/>
                  </a:lnTo>
                  <a:lnTo>
                    <a:pt x="317" y="118"/>
                  </a:lnTo>
                  <a:lnTo>
                    <a:pt x="310" y="120"/>
                  </a:lnTo>
                  <a:lnTo>
                    <a:pt x="304" y="124"/>
                  </a:lnTo>
                  <a:lnTo>
                    <a:pt x="298" y="127"/>
                  </a:lnTo>
                  <a:lnTo>
                    <a:pt x="293" y="129"/>
                  </a:lnTo>
                  <a:lnTo>
                    <a:pt x="287" y="133"/>
                  </a:lnTo>
                  <a:lnTo>
                    <a:pt x="281" y="135"/>
                  </a:lnTo>
                  <a:lnTo>
                    <a:pt x="275" y="139"/>
                  </a:lnTo>
                  <a:lnTo>
                    <a:pt x="270" y="141"/>
                  </a:lnTo>
                  <a:lnTo>
                    <a:pt x="264" y="143"/>
                  </a:lnTo>
                  <a:lnTo>
                    <a:pt x="256" y="146"/>
                  </a:lnTo>
                  <a:lnTo>
                    <a:pt x="251" y="148"/>
                  </a:lnTo>
                  <a:lnTo>
                    <a:pt x="245" y="150"/>
                  </a:lnTo>
                  <a:lnTo>
                    <a:pt x="239" y="152"/>
                  </a:lnTo>
                  <a:lnTo>
                    <a:pt x="234" y="156"/>
                  </a:lnTo>
                  <a:lnTo>
                    <a:pt x="228" y="158"/>
                  </a:lnTo>
                  <a:lnTo>
                    <a:pt x="222" y="158"/>
                  </a:lnTo>
                  <a:lnTo>
                    <a:pt x="215" y="160"/>
                  </a:lnTo>
                  <a:lnTo>
                    <a:pt x="209" y="162"/>
                  </a:lnTo>
                  <a:lnTo>
                    <a:pt x="203" y="164"/>
                  </a:lnTo>
                  <a:lnTo>
                    <a:pt x="197" y="165"/>
                  </a:lnTo>
                  <a:lnTo>
                    <a:pt x="192" y="165"/>
                  </a:lnTo>
                  <a:lnTo>
                    <a:pt x="184" y="167"/>
                  </a:lnTo>
                  <a:lnTo>
                    <a:pt x="178" y="169"/>
                  </a:lnTo>
                  <a:lnTo>
                    <a:pt x="173" y="169"/>
                  </a:lnTo>
                  <a:lnTo>
                    <a:pt x="167" y="169"/>
                  </a:lnTo>
                  <a:lnTo>
                    <a:pt x="159" y="169"/>
                  </a:lnTo>
                  <a:lnTo>
                    <a:pt x="154" y="171"/>
                  </a:lnTo>
                  <a:lnTo>
                    <a:pt x="146" y="171"/>
                  </a:lnTo>
                  <a:lnTo>
                    <a:pt x="140" y="171"/>
                  </a:lnTo>
                  <a:lnTo>
                    <a:pt x="135" y="171"/>
                  </a:lnTo>
                  <a:lnTo>
                    <a:pt x="129" y="173"/>
                  </a:lnTo>
                  <a:lnTo>
                    <a:pt x="121" y="171"/>
                  </a:lnTo>
                  <a:lnTo>
                    <a:pt x="116" y="171"/>
                  </a:lnTo>
                  <a:lnTo>
                    <a:pt x="108" y="171"/>
                  </a:lnTo>
                  <a:lnTo>
                    <a:pt x="102" y="169"/>
                  </a:lnTo>
                  <a:lnTo>
                    <a:pt x="95" y="169"/>
                  </a:lnTo>
                  <a:lnTo>
                    <a:pt x="89" y="169"/>
                  </a:lnTo>
                  <a:lnTo>
                    <a:pt x="82" y="167"/>
                  </a:lnTo>
                  <a:lnTo>
                    <a:pt x="76" y="167"/>
                  </a:lnTo>
                  <a:lnTo>
                    <a:pt x="68" y="165"/>
                  </a:lnTo>
                  <a:lnTo>
                    <a:pt x="61" y="164"/>
                  </a:lnTo>
                  <a:lnTo>
                    <a:pt x="55" y="162"/>
                  </a:lnTo>
                  <a:lnTo>
                    <a:pt x="47" y="162"/>
                  </a:lnTo>
                  <a:lnTo>
                    <a:pt x="40" y="160"/>
                  </a:lnTo>
                  <a:lnTo>
                    <a:pt x="32" y="158"/>
                  </a:lnTo>
                  <a:lnTo>
                    <a:pt x="26" y="156"/>
                  </a:lnTo>
                  <a:lnTo>
                    <a:pt x="19" y="154"/>
                  </a:lnTo>
                  <a:lnTo>
                    <a:pt x="13" y="150"/>
                  </a:lnTo>
                  <a:lnTo>
                    <a:pt x="7" y="146"/>
                  </a:lnTo>
                  <a:lnTo>
                    <a:pt x="4" y="143"/>
                  </a:lnTo>
                  <a:lnTo>
                    <a:pt x="2" y="139"/>
                  </a:lnTo>
                  <a:lnTo>
                    <a:pt x="0" y="133"/>
                  </a:lnTo>
                  <a:lnTo>
                    <a:pt x="0" y="129"/>
                  </a:lnTo>
                  <a:lnTo>
                    <a:pt x="0" y="124"/>
                  </a:lnTo>
                  <a:lnTo>
                    <a:pt x="2" y="118"/>
                  </a:lnTo>
                  <a:lnTo>
                    <a:pt x="2" y="114"/>
                  </a:lnTo>
                  <a:lnTo>
                    <a:pt x="5" y="108"/>
                  </a:lnTo>
                  <a:lnTo>
                    <a:pt x="7" y="105"/>
                  </a:lnTo>
                  <a:lnTo>
                    <a:pt x="13" y="103"/>
                  </a:lnTo>
                  <a:lnTo>
                    <a:pt x="17" y="99"/>
                  </a:lnTo>
                  <a:lnTo>
                    <a:pt x="23" y="97"/>
                  </a:lnTo>
                  <a:lnTo>
                    <a:pt x="24" y="97"/>
                  </a:lnTo>
                  <a:lnTo>
                    <a:pt x="28" y="97"/>
                  </a:lnTo>
                  <a:lnTo>
                    <a:pt x="30" y="97"/>
                  </a:lnTo>
                  <a:lnTo>
                    <a:pt x="34" y="99"/>
                  </a:lnTo>
                  <a:close/>
                </a:path>
              </a:pathLst>
            </a:custGeom>
            <a:solidFill>
              <a:schemeClr val="tx1"/>
            </a:solidFill>
            <a:ln w="9525">
              <a:noFill/>
              <a:round/>
              <a:headEnd/>
              <a:tailEnd/>
            </a:ln>
          </p:spPr>
          <p:txBody>
            <a:bodyPr/>
            <a:lstStyle/>
            <a:p>
              <a:endParaRPr lang="en-US"/>
            </a:p>
          </p:txBody>
        </p:sp>
        <p:sp>
          <p:nvSpPr>
            <p:cNvPr id="24598" name="Freeform 157"/>
            <p:cNvSpPr>
              <a:spLocks/>
            </p:cNvSpPr>
            <p:nvPr/>
          </p:nvSpPr>
          <p:spPr bwMode="auto">
            <a:xfrm>
              <a:off x="3803" y="3550"/>
              <a:ext cx="199" cy="81"/>
            </a:xfrm>
            <a:custGeom>
              <a:avLst/>
              <a:gdLst>
                <a:gd name="T0" fmla="*/ 0 w 483"/>
                <a:gd name="T1" fmla="*/ 0 h 197"/>
                <a:gd name="T2" fmla="*/ 0 w 483"/>
                <a:gd name="T3" fmla="*/ 0 h 197"/>
                <a:gd name="T4" fmla="*/ 0 w 483"/>
                <a:gd name="T5" fmla="*/ 0 h 197"/>
                <a:gd name="T6" fmla="*/ 0 w 483"/>
                <a:gd name="T7" fmla="*/ 0 h 197"/>
                <a:gd name="T8" fmla="*/ 0 w 483"/>
                <a:gd name="T9" fmla="*/ 0 h 197"/>
                <a:gd name="T10" fmla="*/ 0 w 483"/>
                <a:gd name="T11" fmla="*/ 0 h 197"/>
                <a:gd name="T12" fmla="*/ 0 w 483"/>
                <a:gd name="T13" fmla="*/ 0 h 197"/>
                <a:gd name="T14" fmla="*/ 0 w 483"/>
                <a:gd name="T15" fmla="*/ 0 h 197"/>
                <a:gd name="T16" fmla="*/ 0 w 483"/>
                <a:gd name="T17" fmla="*/ 0 h 197"/>
                <a:gd name="T18" fmla="*/ 0 w 483"/>
                <a:gd name="T19" fmla="*/ 0 h 197"/>
                <a:gd name="T20" fmla="*/ 0 w 483"/>
                <a:gd name="T21" fmla="*/ 0 h 197"/>
                <a:gd name="T22" fmla="*/ 0 w 483"/>
                <a:gd name="T23" fmla="*/ 0 h 197"/>
                <a:gd name="T24" fmla="*/ 0 w 483"/>
                <a:gd name="T25" fmla="*/ 0 h 197"/>
                <a:gd name="T26" fmla="*/ 0 w 483"/>
                <a:gd name="T27" fmla="*/ 0 h 197"/>
                <a:gd name="T28" fmla="*/ 0 w 483"/>
                <a:gd name="T29" fmla="*/ 0 h 197"/>
                <a:gd name="T30" fmla="*/ 0 w 483"/>
                <a:gd name="T31" fmla="*/ 0 h 197"/>
                <a:gd name="T32" fmla="*/ 0 w 483"/>
                <a:gd name="T33" fmla="*/ 0 h 197"/>
                <a:gd name="T34" fmla="*/ 0 w 483"/>
                <a:gd name="T35" fmla="*/ 0 h 197"/>
                <a:gd name="T36" fmla="*/ 0 w 483"/>
                <a:gd name="T37" fmla="*/ 0 h 197"/>
                <a:gd name="T38" fmla="*/ 0 w 483"/>
                <a:gd name="T39" fmla="*/ 0 h 197"/>
                <a:gd name="T40" fmla="*/ 0 w 483"/>
                <a:gd name="T41" fmla="*/ 0 h 197"/>
                <a:gd name="T42" fmla="*/ 0 w 483"/>
                <a:gd name="T43" fmla="*/ 0 h 197"/>
                <a:gd name="T44" fmla="*/ 0 w 483"/>
                <a:gd name="T45" fmla="*/ 0 h 197"/>
                <a:gd name="T46" fmla="*/ 0 w 483"/>
                <a:gd name="T47" fmla="*/ 0 h 197"/>
                <a:gd name="T48" fmla="*/ 0 w 483"/>
                <a:gd name="T49" fmla="*/ 0 h 197"/>
                <a:gd name="T50" fmla="*/ 0 w 483"/>
                <a:gd name="T51" fmla="*/ 0 h 197"/>
                <a:gd name="T52" fmla="*/ 0 w 483"/>
                <a:gd name="T53" fmla="*/ 0 h 197"/>
                <a:gd name="T54" fmla="*/ 0 w 483"/>
                <a:gd name="T55" fmla="*/ 0 h 197"/>
                <a:gd name="T56" fmla="*/ 0 w 483"/>
                <a:gd name="T57" fmla="*/ 0 h 197"/>
                <a:gd name="T58" fmla="*/ 0 w 483"/>
                <a:gd name="T59" fmla="*/ 0 h 197"/>
                <a:gd name="T60" fmla="*/ 0 w 483"/>
                <a:gd name="T61" fmla="*/ 0 h 197"/>
                <a:gd name="T62" fmla="*/ 0 w 483"/>
                <a:gd name="T63" fmla="*/ 0 h 197"/>
                <a:gd name="T64" fmla="*/ 0 w 483"/>
                <a:gd name="T65" fmla="*/ 0 h 197"/>
                <a:gd name="T66" fmla="*/ 0 w 483"/>
                <a:gd name="T67" fmla="*/ 0 h 197"/>
                <a:gd name="T68" fmla="*/ 0 w 483"/>
                <a:gd name="T69" fmla="*/ 0 h 197"/>
                <a:gd name="T70" fmla="*/ 0 w 483"/>
                <a:gd name="T71" fmla="*/ 0 h 197"/>
                <a:gd name="T72" fmla="*/ 0 w 483"/>
                <a:gd name="T73" fmla="*/ 0 h 197"/>
                <a:gd name="T74" fmla="*/ 0 w 483"/>
                <a:gd name="T75" fmla="*/ 0 h 197"/>
                <a:gd name="T76" fmla="*/ 0 w 483"/>
                <a:gd name="T77" fmla="*/ 0 h 197"/>
                <a:gd name="T78" fmla="*/ 0 w 483"/>
                <a:gd name="T79" fmla="*/ 0 h 197"/>
                <a:gd name="T80" fmla="*/ 0 w 483"/>
                <a:gd name="T81" fmla="*/ 0 h 197"/>
                <a:gd name="T82" fmla="*/ 0 w 483"/>
                <a:gd name="T83" fmla="*/ 0 h 197"/>
                <a:gd name="T84" fmla="*/ 0 w 483"/>
                <a:gd name="T85" fmla="*/ 0 h 197"/>
                <a:gd name="T86" fmla="*/ 0 w 483"/>
                <a:gd name="T87" fmla="*/ 0 h 197"/>
                <a:gd name="T88" fmla="*/ 0 w 483"/>
                <a:gd name="T89" fmla="*/ 0 h 197"/>
                <a:gd name="T90" fmla="*/ 0 w 483"/>
                <a:gd name="T91" fmla="*/ 0 h 197"/>
                <a:gd name="T92" fmla="*/ 0 w 483"/>
                <a:gd name="T93" fmla="*/ 0 h 197"/>
                <a:gd name="T94" fmla="*/ 0 w 483"/>
                <a:gd name="T95" fmla="*/ 0 h 197"/>
                <a:gd name="T96" fmla="*/ 0 w 483"/>
                <a:gd name="T97" fmla="*/ 0 h 197"/>
                <a:gd name="T98" fmla="*/ 0 w 483"/>
                <a:gd name="T99" fmla="*/ 0 h 197"/>
                <a:gd name="T100" fmla="*/ 0 w 483"/>
                <a:gd name="T101" fmla="*/ 0 h 197"/>
                <a:gd name="T102" fmla="*/ 0 w 483"/>
                <a:gd name="T103" fmla="*/ 0 h 197"/>
                <a:gd name="T104" fmla="*/ 0 w 483"/>
                <a:gd name="T105" fmla="*/ 0 h 197"/>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483"/>
                <a:gd name="T160" fmla="*/ 0 h 197"/>
                <a:gd name="T161" fmla="*/ 483 w 483"/>
                <a:gd name="T162" fmla="*/ 197 h 197"/>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483" h="197">
                  <a:moveTo>
                    <a:pt x="69" y="34"/>
                  </a:moveTo>
                  <a:lnTo>
                    <a:pt x="67" y="41"/>
                  </a:lnTo>
                  <a:lnTo>
                    <a:pt x="67" y="47"/>
                  </a:lnTo>
                  <a:lnTo>
                    <a:pt x="65" y="53"/>
                  </a:lnTo>
                  <a:lnTo>
                    <a:pt x="67" y="59"/>
                  </a:lnTo>
                  <a:lnTo>
                    <a:pt x="67" y="62"/>
                  </a:lnTo>
                  <a:lnTo>
                    <a:pt x="67" y="68"/>
                  </a:lnTo>
                  <a:lnTo>
                    <a:pt x="69" y="74"/>
                  </a:lnTo>
                  <a:lnTo>
                    <a:pt x="73" y="78"/>
                  </a:lnTo>
                  <a:lnTo>
                    <a:pt x="74" y="81"/>
                  </a:lnTo>
                  <a:lnTo>
                    <a:pt x="78" y="87"/>
                  </a:lnTo>
                  <a:lnTo>
                    <a:pt x="80" y="91"/>
                  </a:lnTo>
                  <a:lnTo>
                    <a:pt x="84" y="95"/>
                  </a:lnTo>
                  <a:lnTo>
                    <a:pt x="88" y="98"/>
                  </a:lnTo>
                  <a:lnTo>
                    <a:pt x="94" y="102"/>
                  </a:lnTo>
                  <a:lnTo>
                    <a:pt x="97" y="106"/>
                  </a:lnTo>
                  <a:lnTo>
                    <a:pt x="103" y="108"/>
                  </a:lnTo>
                  <a:lnTo>
                    <a:pt x="109" y="112"/>
                  </a:lnTo>
                  <a:lnTo>
                    <a:pt x="114" y="114"/>
                  </a:lnTo>
                  <a:lnTo>
                    <a:pt x="118" y="116"/>
                  </a:lnTo>
                  <a:lnTo>
                    <a:pt x="126" y="119"/>
                  </a:lnTo>
                  <a:lnTo>
                    <a:pt x="132" y="121"/>
                  </a:lnTo>
                  <a:lnTo>
                    <a:pt x="137" y="123"/>
                  </a:lnTo>
                  <a:lnTo>
                    <a:pt x="141" y="123"/>
                  </a:lnTo>
                  <a:lnTo>
                    <a:pt x="145" y="125"/>
                  </a:lnTo>
                  <a:lnTo>
                    <a:pt x="147" y="127"/>
                  </a:lnTo>
                  <a:lnTo>
                    <a:pt x="151" y="127"/>
                  </a:lnTo>
                  <a:lnTo>
                    <a:pt x="156" y="129"/>
                  </a:lnTo>
                  <a:lnTo>
                    <a:pt x="164" y="131"/>
                  </a:lnTo>
                  <a:lnTo>
                    <a:pt x="168" y="131"/>
                  </a:lnTo>
                  <a:lnTo>
                    <a:pt x="171" y="133"/>
                  </a:lnTo>
                  <a:lnTo>
                    <a:pt x="173" y="133"/>
                  </a:lnTo>
                  <a:lnTo>
                    <a:pt x="177" y="133"/>
                  </a:lnTo>
                  <a:lnTo>
                    <a:pt x="181" y="133"/>
                  </a:lnTo>
                  <a:lnTo>
                    <a:pt x="185" y="135"/>
                  </a:lnTo>
                  <a:lnTo>
                    <a:pt x="189" y="135"/>
                  </a:lnTo>
                  <a:lnTo>
                    <a:pt x="192" y="135"/>
                  </a:lnTo>
                  <a:lnTo>
                    <a:pt x="194" y="137"/>
                  </a:lnTo>
                  <a:lnTo>
                    <a:pt x="198" y="137"/>
                  </a:lnTo>
                  <a:lnTo>
                    <a:pt x="202" y="137"/>
                  </a:lnTo>
                  <a:lnTo>
                    <a:pt x="206" y="138"/>
                  </a:lnTo>
                  <a:lnTo>
                    <a:pt x="209" y="138"/>
                  </a:lnTo>
                  <a:lnTo>
                    <a:pt x="215" y="138"/>
                  </a:lnTo>
                  <a:lnTo>
                    <a:pt x="219" y="138"/>
                  </a:lnTo>
                  <a:lnTo>
                    <a:pt x="225" y="138"/>
                  </a:lnTo>
                  <a:lnTo>
                    <a:pt x="229" y="138"/>
                  </a:lnTo>
                  <a:lnTo>
                    <a:pt x="232" y="138"/>
                  </a:lnTo>
                  <a:lnTo>
                    <a:pt x="236" y="138"/>
                  </a:lnTo>
                  <a:lnTo>
                    <a:pt x="242" y="140"/>
                  </a:lnTo>
                  <a:lnTo>
                    <a:pt x="246" y="138"/>
                  </a:lnTo>
                  <a:lnTo>
                    <a:pt x="249" y="138"/>
                  </a:lnTo>
                  <a:lnTo>
                    <a:pt x="253" y="138"/>
                  </a:lnTo>
                  <a:lnTo>
                    <a:pt x="259" y="138"/>
                  </a:lnTo>
                  <a:lnTo>
                    <a:pt x="263" y="138"/>
                  </a:lnTo>
                  <a:lnTo>
                    <a:pt x="267" y="138"/>
                  </a:lnTo>
                  <a:lnTo>
                    <a:pt x="270" y="138"/>
                  </a:lnTo>
                  <a:lnTo>
                    <a:pt x="274" y="138"/>
                  </a:lnTo>
                  <a:lnTo>
                    <a:pt x="278" y="138"/>
                  </a:lnTo>
                  <a:lnTo>
                    <a:pt x="282" y="137"/>
                  </a:lnTo>
                  <a:lnTo>
                    <a:pt x="286" y="137"/>
                  </a:lnTo>
                  <a:lnTo>
                    <a:pt x="287" y="137"/>
                  </a:lnTo>
                  <a:lnTo>
                    <a:pt x="291" y="135"/>
                  </a:lnTo>
                  <a:lnTo>
                    <a:pt x="295" y="135"/>
                  </a:lnTo>
                  <a:lnTo>
                    <a:pt x="299" y="135"/>
                  </a:lnTo>
                  <a:lnTo>
                    <a:pt x="303" y="135"/>
                  </a:lnTo>
                  <a:lnTo>
                    <a:pt x="306" y="133"/>
                  </a:lnTo>
                  <a:lnTo>
                    <a:pt x="310" y="133"/>
                  </a:lnTo>
                  <a:lnTo>
                    <a:pt x="314" y="131"/>
                  </a:lnTo>
                  <a:lnTo>
                    <a:pt x="318" y="131"/>
                  </a:lnTo>
                  <a:lnTo>
                    <a:pt x="320" y="129"/>
                  </a:lnTo>
                  <a:lnTo>
                    <a:pt x="324" y="129"/>
                  </a:lnTo>
                  <a:lnTo>
                    <a:pt x="327" y="127"/>
                  </a:lnTo>
                  <a:lnTo>
                    <a:pt x="331" y="127"/>
                  </a:lnTo>
                  <a:lnTo>
                    <a:pt x="335" y="125"/>
                  </a:lnTo>
                  <a:lnTo>
                    <a:pt x="337" y="123"/>
                  </a:lnTo>
                  <a:lnTo>
                    <a:pt x="341" y="123"/>
                  </a:lnTo>
                  <a:lnTo>
                    <a:pt x="345" y="121"/>
                  </a:lnTo>
                  <a:lnTo>
                    <a:pt x="348" y="119"/>
                  </a:lnTo>
                  <a:lnTo>
                    <a:pt x="350" y="117"/>
                  </a:lnTo>
                  <a:lnTo>
                    <a:pt x="354" y="117"/>
                  </a:lnTo>
                  <a:lnTo>
                    <a:pt x="358" y="116"/>
                  </a:lnTo>
                  <a:lnTo>
                    <a:pt x="362" y="114"/>
                  </a:lnTo>
                  <a:lnTo>
                    <a:pt x="365" y="114"/>
                  </a:lnTo>
                  <a:lnTo>
                    <a:pt x="367" y="112"/>
                  </a:lnTo>
                  <a:lnTo>
                    <a:pt x="371" y="110"/>
                  </a:lnTo>
                  <a:lnTo>
                    <a:pt x="375" y="108"/>
                  </a:lnTo>
                  <a:lnTo>
                    <a:pt x="379" y="106"/>
                  </a:lnTo>
                  <a:lnTo>
                    <a:pt x="383" y="106"/>
                  </a:lnTo>
                  <a:lnTo>
                    <a:pt x="386" y="104"/>
                  </a:lnTo>
                  <a:lnTo>
                    <a:pt x="388" y="102"/>
                  </a:lnTo>
                  <a:lnTo>
                    <a:pt x="392" y="100"/>
                  </a:lnTo>
                  <a:lnTo>
                    <a:pt x="396" y="98"/>
                  </a:lnTo>
                  <a:lnTo>
                    <a:pt x="400" y="97"/>
                  </a:lnTo>
                  <a:lnTo>
                    <a:pt x="403" y="95"/>
                  </a:lnTo>
                  <a:lnTo>
                    <a:pt x="407" y="91"/>
                  </a:lnTo>
                  <a:lnTo>
                    <a:pt x="411" y="89"/>
                  </a:lnTo>
                  <a:lnTo>
                    <a:pt x="415" y="87"/>
                  </a:lnTo>
                  <a:lnTo>
                    <a:pt x="419" y="85"/>
                  </a:lnTo>
                  <a:lnTo>
                    <a:pt x="422" y="83"/>
                  </a:lnTo>
                  <a:lnTo>
                    <a:pt x="426" y="79"/>
                  </a:lnTo>
                  <a:lnTo>
                    <a:pt x="430" y="79"/>
                  </a:lnTo>
                  <a:lnTo>
                    <a:pt x="434" y="76"/>
                  </a:lnTo>
                  <a:lnTo>
                    <a:pt x="438" y="74"/>
                  </a:lnTo>
                  <a:lnTo>
                    <a:pt x="443" y="72"/>
                  </a:lnTo>
                  <a:lnTo>
                    <a:pt x="447" y="70"/>
                  </a:lnTo>
                  <a:lnTo>
                    <a:pt x="453" y="68"/>
                  </a:lnTo>
                  <a:lnTo>
                    <a:pt x="459" y="66"/>
                  </a:lnTo>
                  <a:lnTo>
                    <a:pt x="462" y="66"/>
                  </a:lnTo>
                  <a:lnTo>
                    <a:pt x="468" y="68"/>
                  </a:lnTo>
                  <a:lnTo>
                    <a:pt x="472" y="70"/>
                  </a:lnTo>
                  <a:lnTo>
                    <a:pt x="474" y="74"/>
                  </a:lnTo>
                  <a:lnTo>
                    <a:pt x="478" y="79"/>
                  </a:lnTo>
                  <a:lnTo>
                    <a:pt x="481" y="83"/>
                  </a:lnTo>
                  <a:lnTo>
                    <a:pt x="481" y="89"/>
                  </a:lnTo>
                  <a:lnTo>
                    <a:pt x="483" y="95"/>
                  </a:lnTo>
                  <a:lnTo>
                    <a:pt x="483" y="100"/>
                  </a:lnTo>
                  <a:lnTo>
                    <a:pt x="483" y="106"/>
                  </a:lnTo>
                  <a:lnTo>
                    <a:pt x="481" y="110"/>
                  </a:lnTo>
                  <a:lnTo>
                    <a:pt x="478" y="116"/>
                  </a:lnTo>
                  <a:lnTo>
                    <a:pt x="474" y="119"/>
                  </a:lnTo>
                  <a:lnTo>
                    <a:pt x="470" y="123"/>
                  </a:lnTo>
                  <a:lnTo>
                    <a:pt x="464" y="125"/>
                  </a:lnTo>
                  <a:lnTo>
                    <a:pt x="461" y="129"/>
                  </a:lnTo>
                  <a:lnTo>
                    <a:pt x="457" y="131"/>
                  </a:lnTo>
                  <a:lnTo>
                    <a:pt x="451" y="133"/>
                  </a:lnTo>
                  <a:lnTo>
                    <a:pt x="447" y="135"/>
                  </a:lnTo>
                  <a:lnTo>
                    <a:pt x="443" y="138"/>
                  </a:lnTo>
                  <a:lnTo>
                    <a:pt x="438" y="140"/>
                  </a:lnTo>
                  <a:lnTo>
                    <a:pt x="434" y="142"/>
                  </a:lnTo>
                  <a:lnTo>
                    <a:pt x="428" y="144"/>
                  </a:lnTo>
                  <a:lnTo>
                    <a:pt x="424" y="148"/>
                  </a:lnTo>
                  <a:lnTo>
                    <a:pt x="421" y="150"/>
                  </a:lnTo>
                  <a:lnTo>
                    <a:pt x="417" y="152"/>
                  </a:lnTo>
                  <a:lnTo>
                    <a:pt x="413" y="154"/>
                  </a:lnTo>
                  <a:lnTo>
                    <a:pt x="407" y="156"/>
                  </a:lnTo>
                  <a:lnTo>
                    <a:pt x="405" y="157"/>
                  </a:lnTo>
                  <a:lnTo>
                    <a:pt x="402" y="159"/>
                  </a:lnTo>
                  <a:lnTo>
                    <a:pt x="396" y="161"/>
                  </a:lnTo>
                  <a:lnTo>
                    <a:pt x="392" y="163"/>
                  </a:lnTo>
                  <a:lnTo>
                    <a:pt x="388" y="165"/>
                  </a:lnTo>
                  <a:lnTo>
                    <a:pt x="384" y="167"/>
                  </a:lnTo>
                  <a:lnTo>
                    <a:pt x="381" y="169"/>
                  </a:lnTo>
                  <a:lnTo>
                    <a:pt x="377" y="171"/>
                  </a:lnTo>
                  <a:lnTo>
                    <a:pt x="373" y="173"/>
                  </a:lnTo>
                  <a:lnTo>
                    <a:pt x="369" y="175"/>
                  </a:lnTo>
                  <a:lnTo>
                    <a:pt x="365" y="175"/>
                  </a:lnTo>
                  <a:lnTo>
                    <a:pt x="362" y="176"/>
                  </a:lnTo>
                  <a:lnTo>
                    <a:pt x="358" y="178"/>
                  </a:lnTo>
                  <a:lnTo>
                    <a:pt x="354" y="180"/>
                  </a:lnTo>
                  <a:lnTo>
                    <a:pt x="350" y="180"/>
                  </a:lnTo>
                  <a:lnTo>
                    <a:pt x="346" y="182"/>
                  </a:lnTo>
                  <a:lnTo>
                    <a:pt x="343" y="184"/>
                  </a:lnTo>
                  <a:lnTo>
                    <a:pt x="339" y="186"/>
                  </a:lnTo>
                  <a:lnTo>
                    <a:pt x="335" y="186"/>
                  </a:lnTo>
                  <a:lnTo>
                    <a:pt x="329" y="186"/>
                  </a:lnTo>
                  <a:lnTo>
                    <a:pt x="327" y="188"/>
                  </a:lnTo>
                  <a:lnTo>
                    <a:pt x="324" y="188"/>
                  </a:lnTo>
                  <a:lnTo>
                    <a:pt x="318" y="190"/>
                  </a:lnTo>
                  <a:lnTo>
                    <a:pt x="314" y="190"/>
                  </a:lnTo>
                  <a:lnTo>
                    <a:pt x="310" y="192"/>
                  </a:lnTo>
                  <a:lnTo>
                    <a:pt x="306" y="192"/>
                  </a:lnTo>
                  <a:lnTo>
                    <a:pt x="303" y="192"/>
                  </a:lnTo>
                  <a:lnTo>
                    <a:pt x="299" y="194"/>
                  </a:lnTo>
                  <a:lnTo>
                    <a:pt x="295" y="194"/>
                  </a:lnTo>
                  <a:lnTo>
                    <a:pt x="291" y="194"/>
                  </a:lnTo>
                  <a:lnTo>
                    <a:pt x="286" y="195"/>
                  </a:lnTo>
                  <a:lnTo>
                    <a:pt x="282" y="195"/>
                  </a:lnTo>
                  <a:lnTo>
                    <a:pt x="278" y="195"/>
                  </a:lnTo>
                  <a:lnTo>
                    <a:pt x="274" y="197"/>
                  </a:lnTo>
                  <a:lnTo>
                    <a:pt x="268" y="197"/>
                  </a:lnTo>
                  <a:lnTo>
                    <a:pt x="265" y="197"/>
                  </a:lnTo>
                  <a:lnTo>
                    <a:pt x="261" y="197"/>
                  </a:lnTo>
                  <a:lnTo>
                    <a:pt x="255" y="197"/>
                  </a:lnTo>
                  <a:lnTo>
                    <a:pt x="251" y="197"/>
                  </a:lnTo>
                  <a:lnTo>
                    <a:pt x="246" y="197"/>
                  </a:lnTo>
                  <a:lnTo>
                    <a:pt x="242" y="197"/>
                  </a:lnTo>
                  <a:lnTo>
                    <a:pt x="236" y="197"/>
                  </a:lnTo>
                  <a:lnTo>
                    <a:pt x="232" y="197"/>
                  </a:lnTo>
                  <a:lnTo>
                    <a:pt x="227" y="197"/>
                  </a:lnTo>
                  <a:lnTo>
                    <a:pt x="223" y="197"/>
                  </a:lnTo>
                  <a:lnTo>
                    <a:pt x="217" y="197"/>
                  </a:lnTo>
                  <a:lnTo>
                    <a:pt x="211" y="195"/>
                  </a:lnTo>
                  <a:lnTo>
                    <a:pt x="208" y="195"/>
                  </a:lnTo>
                  <a:lnTo>
                    <a:pt x="202" y="195"/>
                  </a:lnTo>
                  <a:lnTo>
                    <a:pt x="198" y="195"/>
                  </a:lnTo>
                  <a:lnTo>
                    <a:pt x="192" y="194"/>
                  </a:lnTo>
                  <a:lnTo>
                    <a:pt x="187" y="194"/>
                  </a:lnTo>
                  <a:lnTo>
                    <a:pt x="181" y="192"/>
                  </a:lnTo>
                  <a:lnTo>
                    <a:pt x="177" y="192"/>
                  </a:lnTo>
                  <a:lnTo>
                    <a:pt x="171" y="190"/>
                  </a:lnTo>
                  <a:lnTo>
                    <a:pt x="166" y="190"/>
                  </a:lnTo>
                  <a:lnTo>
                    <a:pt x="162" y="188"/>
                  </a:lnTo>
                  <a:lnTo>
                    <a:pt x="156" y="188"/>
                  </a:lnTo>
                  <a:lnTo>
                    <a:pt x="151" y="186"/>
                  </a:lnTo>
                  <a:lnTo>
                    <a:pt x="147" y="186"/>
                  </a:lnTo>
                  <a:lnTo>
                    <a:pt x="141" y="184"/>
                  </a:lnTo>
                  <a:lnTo>
                    <a:pt x="137" y="182"/>
                  </a:lnTo>
                  <a:lnTo>
                    <a:pt x="132" y="180"/>
                  </a:lnTo>
                  <a:lnTo>
                    <a:pt x="128" y="180"/>
                  </a:lnTo>
                  <a:lnTo>
                    <a:pt x="122" y="178"/>
                  </a:lnTo>
                  <a:lnTo>
                    <a:pt x="118" y="176"/>
                  </a:lnTo>
                  <a:lnTo>
                    <a:pt x="113" y="175"/>
                  </a:lnTo>
                  <a:lnTo>
                    <a:pt x="109" y="173"/>
                  </a:lnTo>
                  <a:lnTo>
                    <a:pt x="103" y="171"/>
                  </a:lnTo>
                  <a:lnTo>
                    <a:pt x="99" y="169"/>
                  </a:lnTo>
                  <a:lnTo>
                    <a:pt x="94" y="167"/>
                  </a:lnTo>
                  <a:lnTo>
                    <a:pt x="90" y="165"/>
                  </a:lnTo>
                  <a:lnTo>
                    <a:pt x="86" y="163"/>
                  </a:lnTo>
                  <a:lnTo>
                    <a:pt x="82" y="161"/>
                  </a:lnTo>
                  <a:lnTo>
                    <a:pt x="78" y="159"/>
                  </a:lnTo>
                  <a:lnTo>
                    <a:pt x="73" y="156"/>
                  </a:lnTo>
                  <a:lnTo>
                    <a:pt x="69" y="154"/>
                  </a:lnTo>
                  <a:lnTo>
                    <a:pt x="65" y="152"/>
                  </a:lnTo>
                  <a:lnTo>
                    <a:pt x="61" y="148"/>
                  </a:lnTo>
                  <a:lnTo>
                    <a:pt x="57" y="146"/>
                  </a:lnTo>
                  <a:lnTo>
                    <a:pt x="54" y="144"/>
                  </a:lnTo>
                  <a:lnTo>
                    <a:pt x="52" y="142"/>
                  </a:lnTo>
                  <a:lnTo>
                    <a:pt x="48" y="138"/>
                  </a:lnTo>
                  <a:lnTo>
                    <a:pt x="44" y="135"/>
                  </a:lnTo>
                  <a:lnTo>
                    <a:pt x="40" y="133"/>
                  </a:lnTo>
                  <a:lnTo>
                    <a:pt x="36" y="129"/>
                  </a:lnTo>
                  <a:lnTo>
                    <a:pt x="33" y="125"/>
                  </a:lnTo>
                  <a:lnTo>
                    <a:pt x="31" y="121"/>
                  </a:lnTo>
                  <a:lnTo>
                    <a:pt x="27" y="119"/>
                  </a:lnTo>
                  <a:lnTo>
                    <a:pt x="25" y="116"/>
                  </a:lnTo>
                  <a:lnTo>
                    <a:pt x="21" y="112"/>
                  </a:lnTo>
                  <a:lnTo>
                    <a:pt x="19" y="108"/>
                  </a:lnTo>
                  <a:lnTo>
                    <a:pt x="17" y="106"/>
                  </a:lnTo>
                  <a:lnTo>
                    <a:pt x="16" y="102"/>
                  </a:lnTo>
                  <a:lnTo>
                    <a:pt x="14" y="98"/>
                  </a:lnTo>
                  <a:lnTo>
                    <a:pt x="12" y="95"/>
                  </a:lnTo>
                  <a:lnTo>
                    <a:pt x="10" y="91"/>
                  </a:lnTo>
                  <a:lnTo>
                    <a:pt x="8" y="87"/>
                  </a:lnTo>
                  <a:lnTo>
                    <a:pt x="6" y="83"/>
                  </a:lnTo>
                  <a:lnTo>
                    <a:pt x="4" y="79"/>
                  </a:lnTo>
                  <a:lnTo>
                    <a:pt x="4" y="76"/>
                  </a:lnTo>
                  <a:lnTo>
                    <a:pt x="2" y="72"/>
                  </a:lnTo>
                  <a:lnTo>
                    <a:pt x="2" y="68"/>
                  </a:lnTo>
                  <a:lnTo>
                    <a:pt x="2" y="64"/>
                  </a:lnTo>
                  <a:lnTo>
                    <a:pt x="2" y="59"/>
                  </a:lnTo>
                  <a:lnTo>
                    <a:pt x="2" y="55"/>
                  </a:lnTo>
                  <a:lnTo>
                    <a:pt x="0" y="51"/>
                  </a:lnTo>
                  <a:lnTo>
                    <a:pt x="0" y="47"/>
                  </a:lnTo>
                  <a:lnTo>
                    <a:pt x="2" y="41"/>
                  </a:lnTo>
                  <a:lnTo>
                    <a:pt x="2" y="38"/>
                  </a:lnTo>
                  <a:lnTo>
                    <a:pt x="2" y="32"/>
                  </a:lnTo>
                  <a:lnTo>
                    <a:pt x="4" y="28"/>
                  </a:lnTo>
                  <a:lnTo>
                    <a:pt x="6" y="24"/>
                  </a:lnTo>
                  <a:lnTo>
                    <a:pt x="8" y="21"/>
                  </a:lnTo>
                  <a:lnTo>
                    <a:pt x="10" y="13"/>
                  </a:lnTo>
                  <a:lnTo>
                    <a:pt x="14" y="9"/>
                  </a:lnTo>
                  <a:lnTo>
                    <a:pt x="17" y="5"/>
                  </a:lnTo>
                  <a:lnTo>
                    <a:pt x="23" y="3"/>
                  </a:lnTo>
                  <a:lnTo>
                    <a:pt x="27" y="0"/>
                  </a:lnTo>
                  <a:lnTo>
                    <a:pt x="35" y="0"/>
                  </a:lnTo>
                  <a:lnTo>
                    <a:pt x="40" y="0"/>
                  </a:lnTo>
                  <a:lnTo>
                    <a:pt x="46" y="2"/>
                  </a:lnTo>
                  <a:lnTo>
                    <a:pt x="50" y="3"/>
                  </a:lnTo>
                  <a:lnTo>
                    <a:pt x="55" y="5"/>
                  </a:lnTo>
                  <a:lnTo>
                    <a:pt x="59" y="9"/>
                  </a:lnTo>
                  <a:lnTo>
                    <a:pt x="63" y="13"/>
                  </a:lnTo>
                  <a:lnTo>
                    <a:pt x="67" y="17"/>
                  </a:lnTo>
                  <a:lnTo>
                    <a:pt x="69" y="22"/>
                  </a:lnTo>
                  <a:lnTo>
                    <a:pt x="69" y="24"/>
                  </a:lnTo>
                  <a:lnTo>
                    <a:pt x="69" y="26"/>
                  </a:lnTo>
                  <a:lnTo>
                    <a:pt x="69" y="30"/>
                  </a:lnTo>
                  <a:lnTo>
                    <a:pt x="69" y="34"/>
                  </a:lnTo>
                  <a:close/>
                </a:path>
              </a:pathLst>
            </a:custGeom>
            <a:solidFill>
              <a:schemeClr val="tx1"/>
            </a:solidFill>
            <a:ln w="9525">
              <a:noFill/>
              <a:round/>
              <a:headEnd/>
              <a:tailEnd/>
            </a:ln>
          </p:spPr>
          <p:txBody>
            <a:bodyPr/>
            <a:lstStyle/>
            <a:p>
              <a:endParaRPr lang="en-US"/>
            </a:p>
          </p:txBody>
        </p:sp>
        <p:sp>
          <p:nvSpPr>
            <p:cNvPr id="24599" name="Freeform 158"/>
            <p:cNvSpPr>
              <a:spLocks/>
            </p:cNvSpPr>
            <p:nvPr/>
          </p:nvSpPr>
          <p:spPr bwMode="auto">
            <a:xfrm>
              <a:off x="3966" y="3503"/>
              <a:ext cx="43" cy="96"/>
            </a:xfrm>
            <a:custGeom>
              <a:avLst/>
              <a:gdLst>
                <a:gd name="T0" fmla="*/ 0 w 104"/>
                <a:gd name="T1" fmla="*/ 0 h 231"/>
                <a:gd name="T2" fmla="*/ 0 w 104"/>
                <a:gd name="T3" fmla="*/ 0 h 231"/>
                <a:gd name="T4" fmla="*/ 0 w 104"/>
                <a:gd name="T5" fmla="*/ 0 h 231"/>
                <a:gd name="T6" fmla="*/ 0 w 104"/>
                <a:gd name="T7" fmla="*/ 0 h 231"/>
                <a:gd name="T8" fmla="*/ 0 w 104"/>
                <a:gd name="T9" fmla="*/ 0 h 231"/>
                <a:gd name="T10" fmla="*/ 0 w 104"/>
                <a:gd name="T11" fmla="*/ 0 h 231"/>
                <a:gd name="T12" fmla="*/ 0 w 104"/>
                <a:gd name="T13" fmla="*/ 0 h 231"/>
                <a:gd name="T14" fmla="*/ 0 w 104"/>
                <a:gd name="T15" fmla="*/ 0 h 231"/>
                <a:gd name="T16" fmla="*/ 0 w 104"/>
                <a:gd name="T17" fmla="*/ 0 h 231"/>
                <a:gd name="T18" fmla="*/ 0 w 104"/>
                <a:gd name="T19" fmla="*/ 0 h 231"/>
                <a:gd name="T20" fmla="*/ 0 w 104"/>
                <a:gd name="T21" fmla="*/ 0 h 231"/>
                <a:gd name="T22" fmla="*/ 0 w 104"/>
                <a:gd name="T23" fmla="*/ 0 h 231"/>
                <a:gd name="T24" fmla="*/ 0 w 104"/>
                <a:gd name="T25" fmla="*/ 0 h 231"/>
                <a:gd name="T26" fmla="*/ 0 w 104"/>
                <a:gd name="T27" fmla="*/ 0 h 231"/>
                <a:gd name="T28" fmla="*/ 0 w 104"/>
                <a:gd name="T29" fmla="*/ 0 h 231"/>
                <a:gd name="T30" fmla="*/ 0 w 104"/>
                <a:gd name="T31" fmla="*/ 0 h 231"/>
                <a:gd name="T32" fmla="*/ 0 w 104"/>
                <a:gd name="T33" fmla="*/ 0 h 231"/>
                <a:gd name="T34" fmla="*/ 0 w 104"/>
                <a:gd name="T35" fmla="*/ 0 h 231"/>
                <a:gd name="T36" fmla="*/ 0 w 104"/>
                <a:gd name="T37" fmla="*/ 0 h 231"/>
                <a:gd name="T38" fmla="*/ 0 w 104"/>
                <a:gd name="T39" fmla="*/ 0 h 231"/>
                <a:gd name="T40" fmla="*/ 0 w 104"/>
                <a:gd name="T41" fmla="*/ 0 h 231"/>
                <a:gd name="T42" fmla="*/ 0 w 104"/>
                <a:gd name="T43" fmla="*/ 0 h 231"/>
                <a:gd name="T44" fmla="*/ 0 w 104"/>
                <a:gd name="T45" fmla="*/ 0 h 231"/>
                <a:gd name="T46" fmla="*/ 0 w 104"/>
                <a:gd name="T47" fmla="*/ 0 h 231"/>
                <a:gd name="T48" fmla="*/ 0 w 104"/>
                <a:gd name="T49" fmla="*/ 0 h 231"/>
                <a:gd name="T50" fmla="*/ 0 w 104"/>
                <a:gd name="T51" fmla="*/ 0 h 231"/>
                <a:gd name="T52" fmla="*/ 0 w 104"/>
                <a:gd name="T53" fmla="*/ 0 h 231"/>
                <a:gd name="T54" fmla="*/ 0 w 104"/>
                <a:gd name="T55" fmla="*/ 0 h 231"/>
                <a:gd name="T56" fmla="*/ 0 w 104"/>
                <a:gd name="T57" fmla="*/ 0 h 231"/>
                <a:gd name="T58" fmla="*/ 0 w 104"/>
                <a:gd name="T59" fmla="*/ 0 h 231"/>
                <a:gd name="T60" fmla="*/ 0 w 104"/>
                <a:gd name="T61" fmla="*/ 0 h 231"/>
                <a:gd name="T62" fmla="*/ 0 w 104"/>
                <a:gd name="T63" fmla="*/ 0 h 231"/>
                <a:gd name="T64" fmla="*/ 0 w 104"/>
                <a:gd name="T65" fmla="*/ 0 h 231"/>
                <a:gd name="T66" fmla="*/ 0 w 104"/>
                <a:gd name="T67" fmla="*/ 0 h 231"/>
                <a:gd name="T68" fmla="*/ 0 w 104"/>
                <a:gd name="T69" fmla="*/ 0 h 231"/>
                <a:gd name="T70" fmla="*/ 0 w 104"/>
                <a:gd name="T71" fmla="*/ 0 h 231"/>
                <a:gd name="T72" fmla="*/ 0 w 104"/>
                <a:gd name="T73" fmla="*/ 0 h 231"/>
                <a:gd name="T74" fmla="*/ 0 w 104"/>
                <a:gd name="T75" fmla="*/ 0 h 231"/>
                <a:gd name="T76" fmla="*/ 0 w 104"/>
                <a:gd name="T77" fmla="*/ 0 h 231"/>
                <a:gd name="T78" fmla="*/ 0 w 104"/>
                <a:gd name="T79" fmla="*/ 0 h 231"/>
                <a:gd name="T80" fmla="*/ 0 w 104"/>
                <a:gd name="T81" fmla="*/ 0 h 231"/>
                <a:gd name="T82" fmla="*/ 0 w 104"/>
                <a:gd name="T83" fmla="*/ 0 h 231"/>
                <a:gd name="T84" fmla="*/ 0 w 104"/>
                <a:gd name="T85" fmla="*/ 0 h 231"/>
                <a:gd name="T86" fmla="*/ 0 w 104"/>
                <a:gd name="T87" fmla="*/ 0 h 231"/>
                <a:gd name="T88" fmla="*/ 0 w 104"/>
                <a:gd name="T89" fmla="*/ 0 h 231"/>
                <a:gd name="T90" fmla="*/ 0 w 104"/>
                <a:gd name="T91" fmla="*/ 0 h 231"/>
                <a:gd name="T92" fmla="*/ 0 w 104"/>
                <a:gd name="T93" fmla="*/ 0 h 231"/>
                <a:gd name="T94" fmla="*/ 0 w 104"/>
                <a:gd name="T95" fmla="*/ 0 h 231"/>
                <a:gd name="T96" fmla="*/ 0 w 104"/>
                <a:gd name="T97" fmla="*/ 0 h 231"/>
                <a:gd name="T98" fmla="*/ 0 w 104"/>
                <a:gd name="T99" fmla="*/ 0 h 231"/>
                <a:gd name="T100" fmla="*/ 0 w 104"/>
                <a:gd name="T101" fmla="*/ 0 h 231"/>
                <a:gd name="T102" fmla="*/ 0 w 104"/>
                <a:gd name="T103" fmla="*/ 0 h 231"/>
                <a:gd name="T104" fmla="*/ 0 w 104"/>
                <a:gd name="T105" fmla="*/ 0 h 231"/>
                <a:gd name="T106" fmla="*/ 0 w 104"/>
                <a:gd name="T107" fmla="*/ 0 h 231"/>
                <a:gd name="T108" fmla="*/ 0 w 104"/>
                <a:gd name="T109" fmla="*/ 0 h 231"/>
                <a:gd name="T110" fmla="*/ 0 w 104"/>
                <a:gd name="T111" fmla="*/ 0 h 231"/>
                <a:gd name="T112" fmla="*/ 0 w 104"/>
                <a:gd name="T113" fmla="*/ 0 h 23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04"/>
                <a:gd name="T172" fmla="*/ 0 h 231"/>
                <a:gd name="T173" fmla="*/ 104 w 104"/>
                <a:gd name="T174" fmla="*/ 231 h 231"/>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04" h="231">
                  <a:moveTo>
                    <a:pt x="49" y="9"/>
                  </a:moveTo>
                  <a:lnTo>
                    <a:pt x="53" y="15"/>
                  </a:lnTo>
                  <a:lnTo>
                    <a:pt x="57" y="19"/>
                  </a:lnTo>
                  <a:lnTo>
                    <a:pt x="63" y="24"/>
                  </a:lnTo>
                  <a:lnTo>
                    <a:pt x="66" y="30"/>
                  </a:lnTo>
                  <a:lnTo>
                    <a:pt x="70" y="36"/>
                  </a:lnTo>
                  <a:lnTo>
                    <a:pt x="74" y="41"/>
                  </a:lnTo>
                  <a:lnTo>
                    <a:pt x="76" y="47"/>
                  </a:lnTo>
                  <a:lnTo>
                    <a:pt x="80" y="53"/>
                  </a:lnTo>
                  <a:lnTo>
                    <a:pt x="84" y="59"/>
                  </a:lnTo>
                  <a:lnTo>
                    <a:pt x="85" y="66"/>
                  </a:lnTo>
                  <a:lnTo>
                    <a:pt x="89" y="72"/>
                  </a:lnTo>
                  <a:lnTo>
                    <a:pt x="91" y="78"/>
                  </a:lnTo>
                  <a:lnTo>
                    <a:pt x="93" y="85"/>
                  </a:lnTo>
                  <a:lnTo>
                    <a:pt x="95" y="91"/>
                  </a:lnTo>
                  <a:lnTo>
                    <a:pt x="95" y="95"/>
                  </a:lnTo>
                  <a:lnTo>
                    <a:pt x="97" y="97"/>
                  </a:lnTo>
                  <a:lnTo>
                    <a:pt x="97" y="100"/>
                  </a:lnTo>
                  <a:lnTo>
                    <a:pt x="99" y="104"/>
                  </a:lnTo>
                  <a:lnTo>
                    <a:pt x="99" y="110"/>
                  </a:lnTo>
                  <a:lnTo>
                    <a:pt x="101" y="117"/>
                  </a:lnTo>
                  <a:lnTo>
                    <a:pt x="101" y="119"/>
                  </a:lnTo>
                  <a:lnTo>
                    <a:pt x="101" y="123"/>
                  </a:lnTo>
                  <a:lnTo>
                    <a:pt x="103" y="127"/>
                  </a:lnTo>
                  <a:lnTo>
                    <a:pt x="103" y="131"/>
                  </a:lnTo>
                  <a:lnTo>
                    <a:pt x="103" y="135"/>
                  </a:lnTo>
                  <a:lnTo>
                    <a:pt x="103" y="138"/>
                  </a:lnTo>
                  <a:lnTo>
                    <a:pt x="103" y="140"/>
                  </a:lnTo>
                  <a:lnTo>
                    <a:pt x="103" y="144"/>
                  </a:lnTo>
                  <a:lnTo>
                    <a:pt x="103" y="148"/>
                  </a:lnTo>
                  <a:lnTo>
                    <a:pt x="103" y="152"/>
                  </a:lnTo>
                  <a:lnTo>
                    <a:pt x="103" y="155"/>
                  </a:lnTo>
                  <a:lnTo>
                    <a:pt x="104" y="157"/>
                  </a:lnTo>
                  <a:lnTo>
                    <a:pt x="103" y="161"/>
                  </a:lnTo>
                  <a:lnTo>
                    <a:pt x="103" y="165"/>
                  </a:lnTo>
                  <a:lnTo>
                    <a:pt x="103" y="167"/>
                  </a:lnTo>
                  <a:lnTo>
                    <a:pt x="103" y="171"/>
                  </a:lnTo>
                  <a:lnTo>
                    <a:pt x="103" y="174"/>
                  </a:lnTo>
                  <a:lnTo>
                    <a:pt x="101" y="178"/>
                  </a:lnTo>
                  <a:lnTo>
                    <a:pt x="101" y="182"/>
                  </a:lnTo>
                  <a:lnTo>
                    <a:pt x="101" y="186"/>
                  </a:lnTo>
                  <a:lnTo>
                    <a:pt x="99" y="188"/>
                  </a:lnTo>
                  <a:lnTo>
                    <a:pt x="99" y="192"/>
                  </a:lnTo>
                  <a:lnTo>
                    <a:pt x="99" y="195"/>
                  </a:lnTo>
                  <a:lnTo>
                    <a:pt x="99" y="199"/>
                  </a:lnTo>
                  <a:lnTo>
                    <a:pt x="97" y="203"/>
                  </a:lnTo>
                  <a:lnTo>
                    <a:pt x="97" y="205"/>
                  </a:lnTo>
                  <a:lnTo>
                    <a:pt x="95" y="209"/>
                  </a:lnTo>
                  <a:lnTo>
                    <a:pt x="95" y="212"/>
                  </a:lnTo>
                  <a:lnTo>
                    <a:pt x="93" y="218"/>
                  </a:lnTo>
                  <a:lnTo>
                    <a:pt x="91" y="224"/>
                  </a:lnTo>
                  <a:lnTo>
                    <a:pt x="85" y="228"/>
                  </a:lnTo>
                  <a:lnTo>
                    <a:pt x="82" y="230"/>
                  </a:lnTo>
                  <a:lnTo>
                    <a:pt x="78" y="231"/>
                  </a:lnTo>
                  <a:lnTo>
                    <a:pt x="72" y="231"/>
                  </a:lnTo>
                  <a:lnTo>
                    <a:pt x="68" y="231"/>
                  </a:lnTo>
                  <a:lnTo>
                    <a:pt x="63" y="231"/>
                  </a:lnTo>
                  <a:lnTo>
                    <a:pt x="57" y="230"/>
                  </a:lnTo>
                  <a:lnTo>
                    <a:pt x="53" y="228"/>
                  </a:lnTo>
                  <a:lnTo>
                    <a:pt x="49" y="224"/>
                  </a:lnTo>
                  <a:lnTo>
                    <a:pt x="47" y="222"/>
                  </a:lnTo>
                  <a:lnTo>
                    <a:pt x="44" y="216"/>
                  </a:lnTo>
                  <a:lnTo>
                    <a:pt x="44" y="212"/>
                  </a:lnTo>
                  <a:lnTo>
                    <a:pt x="42" y="205"/>
                  </a:lnTo>
                  <a:lnTo>
                    <a:pt x="44" y="201"/>
                  </a:lnTo>
                  <a:lnTo>
                    <a:pt x="45" y="195"/>
                  </a:lnTo>
                  <a:lnTo>
                    <a:pt x="45" y="190"/>
                  </a:lnTo>
                  <a:lnTo>
                    <a:pt x="47" y="184"/>
                  </a:lnTo>
                  <a:lnTo>
                    <a:pt x="47" y="180"/>
                  </a:lnTo>
                  <a:lnTo>
                    <a:pt x="47" y="174"/>
                  </a:lnTo>
                  <a:lnTo>
                    <a:pt x="49" y="169"/>
                  </a:lnTo>
                  <a:lnTo>
                    <a:pt x="49" y="165"/>
                  </a:lnTo>
                  <a:lnTo>
                    <a:pt x="49" y="159"/>
                  </a:lnTo>
                  <a:lnTo>
                    <a:pt x="49" y="154"/>
                  </a:lnTo>
                  <a:lnTo>
                    <a:pt x="49" y="148"/>
                  </a:lnTo>
                  <a:lnTo>
                    <a:pt x="49" y="142"/>
                  </a:lnTo>
                  <a:lnTo>
                    <a:pt x="49" y="138"/>
                  </a:lnTo>
                  <a:lnTo>
                    <a:pt x="49" y="133"/>
                  </a:lnTo>
                  <a:lnTo>
                    <a:pt x="47" y="127"/>
                  </a:lnTo>
                  <a:lnTo>
                    <a:pt x="47" y="123"/>
                  </a:lnTo>
                  <a:lnTo>
                    <a:pt x="47" y="117"/>
                  </a:lnTo>
                  <a:lnTo>
                    <a:pt x="45" y="114"/>
                  </a:lnTo>
                  <a:lnTo>
                    <a:pt x="44" y="108"/>
                  </a:lnTo>
                  <a:lnTo>
                    <a:pt x="42" y="102"/>
                  </a:lnTo>
                  <a:lnTo>
                    <a:pt x="42" y="98"/>
                  </a:lnTo>
                  <a:lnTo>
                    <a:pt x="40" y="93"/>
                  </a:lnTo>
                  <a:lnTo>
                    <a:pt x="38" y="89"/>
                  </a:lnTo>
                  <a:lnTo>
                    <a:pt x="36" y="83"/>
                  </a:lnTo>
                  <a:lnTo>
                    <a:pt x="34" y="79"/>
                  </a:lnTo>
                  <a:lnTo>
                    <a:pt x="30" y="74"/>
                  </a:lnTo>
                  <a:lnTo>
                    <a:pt x="28" y="70"/>
                  </a:lnTo>
                  <a:lnTo>
                    <a:pt x="25" y="66"/>
                  </a:lnTo>
                  <a:lnTo>
                    <a:pt x="23" y="62"/>
                  </a:lnTo>
                  <a:lnTo>
                    <a:pt x="19" y="57"/>
                  </a:lnTo>
                  <a:lnTo>
                    <a:pt x="17" y="53"/>
                  </a:lnTo>
                  <a:lnTo>
                    <a:pt x="13" y="49"/>
                  </a:lnTo>
                  <a:lnTo>
                    <a:pt x="9" y="45"/>
                  </a:lnTo>
                  <a:lnTo>
                    <a:pt x="6" y="41"/>
                  </a:lnTo>
                  <a:lnTo>
                    <a:pt x="2" y="36"/>
                  </a:lnTo>
                  <a:lnTo>
                    <a:pt x="0" y="30"/>
                  </a:lnTo>
                  <a:lnTo>
                    <a:pt x="2" y="26"/>
                  </a:lnTo>
                  <a:lnTo>
                    <a:pt x="2" y="21"/>
                  </a:lnTo>
                  <a:lnTo>
                    <a:pt x="4" y="17"/>
                  </a:lnTo>
                  <a:lnTo>
                    <a:pt x="6" y="13"/>
                  </a:lnTo>
                  <a:lnTo>
                    <a:pt x="9" y="9"/>
                  </a:lnTo>
                  <a:lnTo>
                    <a:pt x="13" y="5"/>
                  </a:lnTo>
                  <a:lnTo>
                    <a:pt x="17" y="3"/>
                  </a:lnTo>
                  <a:lnTo>
                    <a:pt x="23" y="2"/>
                  </a:lnTo>
                  <a:lnTo>
                    <a:pt x="26" y="2"/>
                  </a:lnTo>
                  <a:lnTo>
                    <a:pt x="32" y="0"/>
                  </a:lnTo>
                  <a:lnTo>
                    <a:pt x="38" y="2"/>
                  </a:lnTo>
                  <a:lnTo>
                    <a:pt x="44" y="3"/>
                  </a:lnTo>
                  <a:lnTo>
                    <a:pt x="49" y="9"/>
                  </a:lnTo>
                  <a:close/>
                </a:path>
              </a:pathLst>
            </a:custGeom>
            <a:solidFill>
              <a:schemeClr val="tx1"/>
            </a:solidFill>
            <a:ln w="9525">
              <a:noFill/>
              <a:round/>
              <a:headEnd/>
              <a:tailEnd/>
            </a:ln>
          </p:spPr>
          <p:txBody>
            <a:bodyPr/>
            <a:lstStyle/>
            <a:p>
              <a:endParaRPr lang="en-US"/>
            </a:p>
          </p:txBody>
        </p:sp>
        <p:sp>
          <p:nvSpPr>
            <p:cNvPr id="24600" name="Freeform 159"/>
            <p:cNvSpPr>
              <a:spLocks/>
            </p:cNvSpPr>
            <p:nvPr/>
          </p:nvSpPr>
          <p:spPr bwMode="auto">
            <a:xfrm>
              <a:off x="3827" y="3599"/>
              <a:ext cx="188" cy="88"/>
            </a:xfrm>
            <a:custGeom>
              <a:avLst/>
              <a:gdLst>
                <a:gd name="T0" fmla="*/ 0 w 457"/>
                <a:gd name="T1" fmla="*/ 0 h 213"/>
                <a:gd name="T2" fmla="*/ 0 w 457"/>
                <a:gd name="T3" fmla="*/ 0 h 213"/>
                <a:gd name="T4" fmla="*/ 0 w 457"/>
                <a:gd name="T5" fmla="*/ 0 h 213"/>
                <a:gd name="T6" fmla="*/ 0 w 457"/>
                <a:gd name="T7" fmla="*/ 0 h 213"/>
                <a:gd name="T8" fmla="*/ 0 w 457"/>
                <a:gd name="T9" fmla="*/ 0 h 213"/>
                <a:gd name="T10" fmla="*/ 0 w 457"/>
                <a:gd name="T11" fmla="*/ 0 h 213"/>
                <a:gd name="T12" fmla="*/ 0 w 457"/>
                <a:gd name="T13" fmla="*/ 0 h 213"/>
                <a:gd name="T14" fmla="*/ 0 w 457"/>
                <a:gd name="T15" fmla="*/ 0 h 213"/>
                <a:gd name="T16" fmla="*/ 0 w 457"/>
                <a:gd name="T17" fmla="*/ 0 h 213"/>
                <a:gd name="T18" fmla="*/ 0 w 457"/>
                <a:gd name="T19" fmla="*/ 0 h 213"/>
                <a:gd name="T20" fmla="*/ 0 w 457"/>
                <a:gd name="T21" fmla="*/ 0 h 213"/>
                <a:gd name="T22" fmla="*/ 0 w 457"/>
                <a:gd name="T23" fmla="*/ 0 h 213"/>
                <a:gd name="T24" fmla="*/ 0 w 457"/>
                <a:gd name="T25" fmla="*/ 0 h 213"/>
                <a:gd name="T26" fmla="*/ 0 w 457"/>
                <a:gd name="T27" fmla="*/ 0 h 213"/>
                <a:gd name="T28" fmla="*/ 0 w 457"/>
                <a:gd name="T29" fmla="*/ 0 h 213"/>
                <a:gd name="T30" fmla="*/ 0 w 457"/>
                <a:gd name="T31" fmla="*/ 0 h 213"/>
                <a:gd name="T32" fmla="*/ 0 w 457"/>
                <a:gd name="T33" fmla="*/ 0 h 213"/>
                <a:gd name="T34" fmla="*/ 0 w 457"/>
                <a:gd name="T35" fmla="*/ 0 h 213"/>
                <a:gd name="T36" fmla="*/ 0 w 457"/>
                <a:gd name="T37" fmla="*/ 0 h 213"/>
                <a:gd name="T38" fmla="*/ 0 w 457"/>
                <a:gd name="T39" fmla="*/ 0 h 213"/>
                <a:gd name="T40" fmla="*/ 0 w 457"/>
                <a:gd name="T41" fmla="*/ 0 h 213"/>
                <a:gd name="T42" fmla="*/ 0 w 457"/>
                <a:gd name="T43" fmla="*/ 0 h 213"/>
                <a:gd name="T44" fmla="*/ 0 w 457"/>
                <a:gd name="T45" fmla="*/ 0 h 213"/>
                <a:gd name="T46" fmla="*/ 0 w 457"/>
                <a:gd name="T47" fmla="*/ 0 h 213"/>
                <a:gd name="T48" fmla="*/ 0 w 457"/>
                <a:gd name="T49" fmla="*/ 0 h 213"/>
                <a:gd name="T50" fmla="*/ 0 w 457"/>
                <a:gd name="T51" fmla="*/ 0 h 213"/>
                <a:gd name="T52" fmla="*/ 0 w 457"/>
                <a:gd name="T53" fmla="*/ 0 h 213"/>
                <a:gd name="T54" fmla="*/ 0 w 457"/>
                <a:gd name="T55" fmla="*/ 0 h 213"/>
                <a:gd name="T56" fmla="*/ 0 w 457"/>
                <a:gd name="T57" fmla="*/ 0 h 213"/>
                <a:gd name="T58" fmla="*/ 0 w 457"/>
                <a:gd name="T59" fmla="*/ 0 h 213"/>
                <a:gd name="T60" fmla="*/ 0 w 457"/>
                <a:gd name="T61" fmla="*/ 0 h 213"/>
                <a:gd name="T62" fmla="*/ 0 w 457"/>
                <a:gd name="T63" fmla="*/ 0 h 213"/>
                <a:gd name="T64" fmla="*/ 0 w 457"/>
                <a:gd name="T65" fmla="*/ 0 h 213"/>
                <a:gd name="T66" fmla="*/ 0 w 457"/>
                <a:gd name="T67" fmla="*/ 0 h 213"/>
                <a:gd name="T68" fmla="*/ 0 w 457"/>
                <a:gd name="T69" fmla="*/ 0 h 213"/>
                <a:gd name="T70" fmla="*/ 0 w 457"/>
                <a:gd name="T71" fmla="*/ 0 h 213"/>
                <a:gd name="T72" fmla="*/ 0 w 457"/>
                <a:gd name="T73" fmla="*/ 0 h 213"/>
                <a:gd name="T74" fmla="*/ 0 w 457"/>
                <a:gd name="T75" fmla="*/ 0 h 213"/>
                <a:gd name="T76" fmla="*/ 0 w 457"/>
                <a:gd name="T77" fmla="*/ 0 h 213"/>
                <a:gd name="T78" fmla="*/ 0 w 457"/>
                <a:gd name="T79" fmla="*/ 0 h 213"/>
                <a:gd name="T80" fmla="*/ 0 w 457"/>
                <a:gd name="T81" fmla="*/ 0 h 213"/>
                <a:gd name="T82" fmla="*/ 0 w 457"/>
                <a:gd name="T83" fmla="*/ 0 h 213"/>
                <a:gd name="T84" fmla="*/ 0 w 457"/>
                <a:gd name="T85" fmla="*/ 0 h 213"/>
                <a:gd name="T86" fmla="*/ 0 w 457"/>
                <a:gd name="T87" fmla="*/ 0 h 213"/>
                <a:gd name="T88" fmla="*/ 0 w 457"/>
                <a:gd name="T89" fmla="*/ 0 h 213"/>
                <a:gd name="T90" fmla="*/ 0 w 457"/>
                <a:gd name="T91" fmla="*/ 0 h 213"/>
                <a:gd name="T92" fmla="*/ 0 w 457"/>
                <a:gd name="T93" fmla="*/ 0 h 213"/>
                <a:gd name="T94" fmla="*/ 0 w 457"/>
                <a:gd name="T95" fmla="*/ 0 h 213"/>
                <a:gd name="T96" fmla="*/ 0 w 457"/>
                <a:gd name="T97" fmla="*/ 0 h 213"/>
                <a:gd name="T98" fmla="*/ 0 w 457"/>
                <a:gd name="T99" fmla="*/ 0 h 213"/>
                <a:gd name="T100" fmla="*/ 0 w 457"/>
                <a:gd name="T101" fmla="*/ 0 h 213"/>
                <a:gd name="T102" fmla="*/ 0 w 457"/>
                <a:gd name="T103" fmla="*/ 0 h 213"/>
                <a:gd name="T104" fmla="*/ 0 w 457"/>
                <a:gd name="T105" fmla="*/ 0 h 213"/>
                <a:gd name="T106" fmla="*/ 0 w 457"/>
                <a:gd name="T107" fmla="*/ 0 h 213"/>
                <a:gd name="T108" fmla="*/ 0 w 457"/>
                <a:gd name="T109" fmla="*/ 0 h 213"/>
                <a:gd name="T110" fmla="*/ 0 w 457"/>
                <a:gd name="T111" fmla="*/ 0 h 21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457"/>
                <a:gd name="T169" fmla="*/ 0 h 213"/>
                <a:gd name="T170" fmla="*/ 457 w 457"/>
                <a:gd name="T171" fmla="*/ 213 h 21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457" h="213">
                  <a:moveTo>
                    <a:pt x="63" y="31"/>
                  </a:moveTo>
                  <a:lnTo>
                    <a:pt x="61" y="35"/>
                  </a:lnTo>
                  <a:lnTo>
                    <a:pt x="61" y="40"/>
                  </a:lnTo>
                  <a:lnTo>
                    <a:pt x="61" y="42"/>
                  </a:lnTo>
                  <a:lnTo>
                    <a:pt x="61" y="48"/>
                  </a:lnTo>
                  <a:lnTo>
                    <a:pt x="59" y="52"/>
                  </a:lnTo>
                  <a:lnTo>
                    <a:pt x="59" y="56"/>
                  </a:lnTo>
                  <a:lnTo>
                    <a:pt x="59" y="59"/>
                  </a:lnTo>
                  <a:lnTo>
                    <a:pt x="61" y="63"/>
                  </a:lnTo>
                  <a:lnTo>
                    <a:pt x="61" y="67"/>
                  </a:lnTo>
                  <a:lnTo>
                    <a:pt x="61" y="71"/>
                  </a:lnTo>
                  <a:lnTo>
                    <a:pt x="61" y="75"/>
                  </a:lnTo>
                  <a:lnTo>
                    <a:pt x="61" y="78"/>
                  </a:lnTo>
                  <a:lnTo>
                    <a:pt x="63" y="82"/>
                  </a:lnTo>
                  <a:lnTo>
                    <a:pt x="63" y="86"/>
                  </a:lnTo>
                  <a:lnTo>
                    <a:pt x="65" y="90"/>
                  </a:lnTo>
                  <a:lnTo>
                    <a:pt x="67" y="94"/>
                  </a:lnTo>
                  <a:lnTo>
                    <a:pt x="71" y="99"/>
                  </a:lnTo>
                  <a:lnTo>
                    <a:pt x="75" y="107"/>
                  </a:lnTo>
                  <a:lnTo>
                    <a:pt x="78" y="111"/>
                  </a:lnTo>
                  <a:lnTo>
                    <a:pt x="84" y="118"/>
                  </a:lnTo>
                  <a:lnTo>
                    <a:pt x="88" y="122"/>
                  </a:lnTo>
                  <a:lnTo>
                    <a:pt x="94" y="128"/>
                  </a:lnTo>
                  <a:lnTo>
                    <a:pt x="97" y="130"/>
                  </a:lnTo>
                  <a:lnTo>
                    <a:pt x="101" y="132"/>
                  </a:lnTo>
                  <a:lnTo>
                    <a:pt x="105" y="133"/>
                  </a:lnTo>
                  <a:lnTo>
                    <a:pt x="109" y="135"/>
                  </a:lnTo>
                  <a:lnTo>
                    <a:pt x="114" y="137"/>
                  </a:lnTo>
                  <a:lnTo>
                    <a:pt x="118" y="139"/>
                  </a:lnTo>
                  <a:lnTo>
                    <a:pt x="124" y="141"/>
                  </a:lnTo>
                  <a:lnTo>
                    <a:pt x="130" y="143"/>
                  </a:lnTo>
                  <a:lnTo>
                    <a:pt x="133" y="143"/>
                  </a:lnTo>
                  <a:lnTo>
                    <a:pt x="139" y="145"/>
                  </a:lnTo>
                  <a:lnTo>
                    <a:pt x="145" y="147"/>
                  </a:lnTo>
                  <a:lnTo>
                    <a:pt x="151" y="149"/>
                  </a:lnTo>
                  <a:lnTo>
                    <a:pt x="154" y="149"/>
                  </a:lnTo>
                  <a:lnTo>
                    <a:pt x="160" y="151"/>
                  </a:lnTo>
                  <a:lnTo>
                    <a:pt x="166" y="151"/>
                  </a:lnTo>
                  <a:lnTo>
                    <a:pt x="170" y="152"/>
                  </a:lnTo>
                  <a:lnTo>
                    <a:pt x="175" y="152"/>
                  </a:lnTo>
                  <a:lnTo>
                    <a:pt x="181" y="152"/>
                  </a:lnTo>
                  <a:lnTo>
                    <a:pt x="185" y="154"/>
                  </a:lnTo>
                  <a:lnTo>
                    <a:pt x="191" y="154"/>
                  </a:lnTo>
                  <a:lnTo>
                    <a:pt x="196" y="154"/>
                  </a:lnTo>
                  <a:lnTo>
                    <a:pt x="200" y="154"/>
                  </a:lnTo>
                  <a:lnTo>
                    <a:pt x="206" y="154"/>
                  </a:lnTo>
                  <a:lnTo>
                    <a:pt x="211" y="154"/>
                  </a:lnTo>
                  <a:lnTo>
                    <a:pt x="215" y="154"/>
                  </a:lnTo>
                  <a:lnTo>
                    <a:pt x="221" y="152"/>
                  </a:lnTo>
                  <a:lnTo>
                    <a:pt x="225" y="152"/>
                  </a:lnTo>
                  <a:lnTo>
                    <a:pt x="230" y="152"/>
                  </a:lnTo>
                  <a:lnTo>
                    <a:pt x="234" y="151"/>
                  </a:lnTo>
                  <a:lnTo>
                    <a:pt x="240" y="151"/>
                  </a:lnTo>
                  <a:lnTo>
                    <a:pt x="246" y="151"/>
                  </a:lnTo>
                  <a:lnTo>
                    <a:pt x="249" y="151"/>
                  </a:lnTo>
                  <a:lnTo>
                    <a:pt x="255" y="149"/>
                  </a:lnTo>
                  <a:lnTo>
                    <a:pt x="259" y="147"/>
                  </a:lnTo>
                  <a:lnTo>
                    <a:pt x="265" y="147"/>
                  </a:lnTo>
                  <a:lnTo>
                    <a:pt x="270" y="145"/>
                  </a:lnTo>
                  <a:lnTo>
                    <a:pt x="274" y="143"/>
                  </a:lnTo>
                  <a:lnTo>
                    <a:pt x="280" y="141"/>
                  </a:lnTo>
                  <a:lnTo>
                    <a:pt x="284" y="139"/>
                  </a:lnTo>
                  <a:lnTo>
                    <a:pt x="289" y="137"/>
                  </a:lnTo>
                  <a:lnTo>
                    <a:pt x="293" y="135"/>
                  </a:lnTo>
                  <a:lnTo>
                    <a:pt x="299" y="135"/>
                  </a:lnTo>
                  <a:lnTo>
                    <a:pt x="303" y="133"/>
                  </a:lnTo>
                  <a:lnTo>
                    <a:pt x="308" y="132"/>
                  </a:lnTo>
                  <a:lnTo>
                    <a:pt x="312" y="128"/>
                  </a:lnTo>
                  <a:lnTo>
                    <a:pt x="316" y="126"/>
                  </a:lnTo>
                  <a:lnTo>
                    <a:pt x="322" y="124"/>
                  </a:lnTo>
                  <a:lnTo>
                    <a:pt x="326" y="122"/>
                  </a:lnTo>
                  <a:lnTo>
                    <a:pt x="331" y="118"/>
                  </a:lnTo>
                  <a:lnTo>
                    <a:pt x="337" y="116"/>
                  </a:lnTo>
                  <a:lnTo>
                    <a:pt x="341" y="114"/>
                  </a:lnTo>
                  <a:lnTo>
                    <a:pt x="346" y="113"/>
                  </a:lnTo>
                  <a:lnTo>
                    <a:pt x="350" y="109"/>
                  </a:lnTo>
                  <a:lnTo>
                    <a:pt x="354" y="107"/>
                  </a:lnTo>
                  <a:lnTo>
                    <a:pt x="360" y="103"/>
                  </a:lnTo>
                  <a:lnTo>
                    <a:pt x="364" y="101"/>
                  </a:lnTo>
                  <a:lnTo>
                    <a:pt x="367" y="97"/>
                  </a:lnTo>
                  <a:lnTo>
                    <a:pt x="373" y="95"/>
                  </a:lnTo>
                  <a:lnTo>
                    <a:pt x="377" y="92"/>
                  </a:lnTo>
                  <a:lnTo>
                    <a:pt x="383" y="88"/>
                  </a:lnTo>
                  <a:lnTo>
                    <a:pt x="386" y="84"/>
                  </a:lnTo>
                  <a:lnTo>
                    <a:pt x="392" y="82"/>
                  </a:lnTo>
                  <a:lnTo>
                    <a:pt x="396" y="78"/>
                  </a:lnTo>
                  <a:lnTo>
                    <a:pt x="402" y="75"/>
                  </a:lnTo>
                  <a:lnTo>
                    <a:pt x="405" y="71"/>
                  </a:lnTo>
                  <a:lnTo>
                    <a:pt x="411" y="69"/>
                  </a:lnTo>
                  <a:lnTo>
                    <a:pt x="415" y="65"/>
                  </a:lnTo>
                  <a:lnTo>
                    <a:pt x="421" y="61"/>
                  </a:lnTo>
                  <a:lnTo>
                    <a:pt x="424" y="57"/>
                  </a:lnTo>
                  <a:lnTo>
                    <a:pt x="430" y="57"/>
                  </a:lnTo>
                  <a:lnTo>
                    <a:pt x="436" y="56"/>
                  </a:lnTo>
                  <a:lnTo>
                    <a:pt x="440" y="57"/>
                  </a:lnTo>
                  <a:lnTo>
                    <a:pt x="443" y="59"/>
                  </a:lnTo>
                  <a:lnTo>
                    <a:pt x="447" y="63"/>
                  </a:lnTo>
                  <a:lnTo>
                    <a:pt x="451" y="67"/>
                  </a:lnTo>
                  <a:lnTo>
                    <a:pt x="455" y="73"/>
                  </a:lnTo>
                  <a:lnTo>
                    <a:pt x="455" y="78"/>
                  </a:lnTo>
                  <a:lnTo>
                    <a:pt x="457" y="84"/>
                  </a:lnTo>
                  <a:lnTo>
                    <a:pt x="457" y="90"/>
                  </a:lnTo>
                  <a:lnTo>
                    <a:pt x="457" y="95"/>
                  </a:lnTo>
                  <a:lnTo>
                    <a:pt x="455" y="101"/>
                  </a:lnTo>
                  <a:lnTo>
                    <a:pt x="453" y="107"/>
                  </a:lnTo>
                  <a:lnTo>
                    <a:pt x="449" y="113"/>
                  </a:lnTo>
                  <a:lnTo>
                    <a:pt x="445" y="116"/>
                  </a:lnTo>
                  <a:lnTo>
                    <a:pt x="440" y="120"/>
                  </a:lnTo>
                  <a:lnTo>
                    <a:pt x="434" y="124"/>
                  </a:lnTo>
                  <a:lnTo>
                    <a:pt x="428" y="128"/>
                  </a:lnTo>
                  <a:lnTo>
                    <a:pt x="423" y="133"/>
                  </a:lnTo>
                  <a:lnTo>
                    <a:pt x="417" y="135"/>
                  </a:lnTo>
                  <a:lnTo>
                    <a:pt x="413" y="139"/>
                  </a:lnTo>
                  <a:lnTo>
                    <a:pt x="407" y="143"/>
                  </a:lnTo>
                  <a:lnTo>
                    <a:pt x="402" y="149"/>
                  </a:lnTo>
                  <a:lnTo>
                    <a:pt x="396" y="151"/>
                  </a:lnTo>
                  <a:lnTo>
                    <a:pt x="390" y="154"/>
                  </a:lnTo>
                  <a:lnTo>
                    <a:pt x="384" y="156"/>
                  </a:lnTo>
                  <a:lnTo>
                    <a:pt x="379" y="160"/>
                  </a:lnTo>
                  <a:lnTo>
                    <a:pt x="375" y="164"/>
                  </a:lnTo>
                  <a:lnTo>
                    <a:pt x="369" y="166"/>
                  </a:lnTo>
                  <a:lnTo>
                    <a:pt x="364" y="170"/>
                  </a:lnTo>
                  <a:lnTo>
                    <a:pt x="358" y="173"/>
                  </a:lnTo>
                  <a:lnTo>
                    <a:pt x="352" y="175"/>
                  </a:lnTo>
                  <a:lnTo>
                    <a:pt x="346" y="177"/>
                  </a:lnTo>
                  <a:lnTo>
                    <a:pt x="341" y="181"/>
                  </a:lnTo>
                  <a:lnTo>
                    <a:pt x="335" y="183"/>
                  </a:lnTo>
                  <a:lnTo>
                    <a:pt x="329" y="185"/>
                  </a:lnTo>
                  <a:lnTo>
                    <a:pt x="324" y="189"/>
                  </a:lnTo>
                  <a:lnTo>
                    <a:pt x="318" y="190"/>
                  </a:lnTo>
                  <a:lnTo>
                    <a:pt x="312" y="192"/>
                  </a:lnTo>
                  <a:lnTo>
                    <a:pt x="307" y="194"/>
                  </a:lnTo>
                  <a:lnTo>
                    <a:pt x="301" y="196"/>
                  </a:lnTo>
                  <a:lnTo>
                    <a:pt x="297" y="198"/>
                  </a:lnTo>
                  <a:lnTo>
                    <a:pt x="291" y="200"/>
                  </a:lnTo>
                  <a:lnTo>
                    <a:pt x="286" y="202"/>
                  </a:lnTo>
                  <a:lnTo>
                    <a:pt x="280" y="204"/>
                  </a:lnTo>
                  <a:lnTo>
                    <a:pt x="274" y="204"/>
                  </a:lnTo>
                  <a:lnTo>
                    <a:pt x="268" y="206"/>
                  </a:lnTo>
                  <a:lnTo>
                    <a:pt x="263" y="208"/>
                  </a:lnTo>
                  <a:lnTo>
                    <a:pt x="257" y="208"/>
                  </a:lnTo>
                  <a:lnTo>
                    <a:pt x="251" y="209"/>
                  </a:lnTo>
                  <a:lnTo>
                    <a:pt x="246" y="209"/>
                  </a:lnTo>
                  <a:lnTo>
                    <a:pt x="240" y="211"/>
                  </a:lnTo>
                  <a:lnTo>
                    <a:pt x="234" y="211"/>
                  </a:lnTo>
                  <a:lnTo>
                    <a:pt x="229" y="211"/>
                  </a:lnTo>
                  <a:lnTo>
                    <a:pt x="223" y="213"/>
                  </a:lnTo>
                  <a:lnTo>
                    <a:pt x="217" y="213"/>
                  </a:lnTo>
                  <a:lnTo>
                    <a:pt x="211" y="213"/>
                  </a:lnTo>
                  <a:lnTo>
                    <a:pt x="206" y="213"/>
                  </a:lnTo>
                  <a:lnTo>
                    <a:pt x="200" y="213"/>
                  </a:lnTo>
                  <a:lnTo>
                    <a:pt x="192" y="211"/>
                  </a:lnTo>
                  <a:lnTo>
                    <a:pt x="189" y="211"/>
                  </a:lnTo>
                  <a:lnTo>
                    <a:pt x="181" y="211"/>
                  </a:lnTo>
                  <a:lnTo>
                    <a:pt x="177" y="211"/>
                  </a:lnTo>
                  <a:lnTo>
                    <a:pt x="170" y="209"/>
                  </a:lnTo>
                  <a:lnTo>
                    <a:pt x="164" y="209"/>
                  </a:lnTo>
                  <a:lnTo>
                    <a:pt x="158" y="208"/>
                  </a:lnTo>
                  <a:lnTo>
                    <a:pt x="152" y="208"/>
                  </a:lnTo>
                  <a:lnTo>
                    <a:pt x="147" y="206"/>
                  </a:lnTo>
                  <a:lnTo>
                    <a:pt x="141" y="204"/>
                  </a:lnTo>
                  <a:lnTo>
                    <a:pt x="133" y="204"/>
                  </a:lnTo>
                  <a:lnTo>
                    <a:pt x="128" y="202"/>
                  </a:lnTo>
                  <a:lnTo>
                    <a:pt x="122" y="200"/>
                  </a:lnTo>
                  <a:lnTo>
                    <a:pt x="116" y="198"/>
                  </a:lnTo>
                  <a:lnTo>
                    <a:pt x="111" y="196"/>
                  </a:lnTo>
                  <a:lnTo>
                    <a:pt x="105" y="194"/>
                  </a:lnTo>
                  <a:lnTo>
                    <a:pt x="97" y="192"/>
                  </a:lnTo>
                  <a:lnTo>
                    <a:pt x="92" y="190"/>
                  </a:lnTo>
                  <a:lnTo>
                    <a:pt x="86" y="189"/>
                  </a:lnTo>
                  <a:lnTo>
                    <a:pt x="80" y="187"/>
                  </a:lnTo>
                  <a:lnTo>
                    <a:pt x="75" y="183"/>
                  </a:lnTo>
                  <a:lnTo>
                    <a:pt x="69" y="179"/>
                  </a:lnTo>
                  <a:lnTo>
                    <a:pt x="63" y="177"/>
                  </a:lnTo>
                  <a:lnTo>
                    <a:pt x="57" y="173"/>
                  </a:lnTo>
                  <a:lnTo>
                    <a:pt x="52" y="170"/>
                  </a:lnTo>
                  <a:lnTo>
                    <a:pt x="48" y="166"/>
                  </a:lnTo>
                  <a:lnTo>
                    <a:pt x="44" y="162"/>
                  </a:lnTo>
                  <a:lnTo>
                    <a:pt x="40" y="158"/>
                  </a:lnTo>
                  <a:lnTo>
                    <a:pt x="35" y="152"/>
                  </a:lnTo>
                  <a:lnTo>
                    <a:pt x="31" y="149"/>
                  </a:lnTo>
                  <a:lnTo>
                    <a:pt x="27" y="145"/>
                  </a:lnTo>
                  <a:lnTo>
                    <a:pt x="25" y="139"/>
                  </a:lnTo>
                  <a:lnTo>
                    <a:pt x="21" y="135"/>
                  </a:lnTo>
                  <a:lnTo>
                    <a:pt x="19" y="130"/>
                  </a:lnTo>
                  <a:lnTo>
                    <a:pt x="16" y="124"/>
                  </a:lnTo>
                  <a:lnTo>
                    <a:pt x="14" y="120"/>
                  </a:lnTo>
                  <a:lnTo>
                    <a:pt x="12" y="114"/>
                  </a:lnTo>
                  <a:lnTo>
                    <a:pt x="10" y="109"/>
                  </a:lnTo>
                  <a:lnTo>
                    <a:pt x="6" y="103"/>
                  </a:lnTo>
                  <a:lnTo>
                    <a:pt x="6" y="97"/>
                  </a:lnTo>
                  <a:lnTo>
                    <a:pt x="4" y="92"/>
                  </a:lnTo>
                  <a:lnTo>
                    <a:pt x="4" y="84"/>
                  </a:lnTo>
                  <a:lnTo>
                    <a:pt x="2" y="78"/>
                  </a:lnTo>
                  <a:lnTo>
                    <a:pt x="2" y="73"/>
                  </a:lnTo>
                  <a:lnTo>
                    <a:pt x="2" y="67"/>
                  </a:lnTo>
                  <a:lnTo>
                    <a:pt x="0" y="61"/>
                  </a:lnTo>
                  <a:lnTo>
                    <a:pt x="0" y="54"/>
                  </a:lnTo>
                  <a:lnTo>
                    <a:pt x="2" y="48"/>
                  </a:lnTo>
                  <a:lnTo>
                    <a:pt x="2" y="40"/>
                  </a:lnTo>
                  <a:lnTo>
                    <a:pt x="2" y="35"/>
                  </a:lnTo>
                  <a:lnTo>
                    <a:pt x="4" y="29"/>
                  </a:lnTo>
                  <a:lnTo>
                    <a:pt x="6" y="23"/>
                  </a:lnTo>
                  <a:lnTo>
                    <a:pt x="6" y="19"/>
                  </a:lnTo>
                  <a:lnTo>
                    <a:pt x="6" y="16"/>
                  </a:lnTo>
                  <a:lnTo>
                    <a:pt x="8" y="14"/>
                  </a:lnTo>
                  <a:lnTo>
                    <a:pt x="10" y="12"/>
                  </a:lnTo>
                  <a:lnTo>
                    <a:pt x="14" y="8"/>
                  </a:lnTo>
                  <a:lnTo>
                    <a:pt x="17" y="4"/>
                  </a:lnTo>
                  <a:lnTo>
                    <a:pt x="21" y="2"/>
                  </a:lnTo>
                  <a:lnTo>
                    <a:pt x="27" y="0"/>
                  </a:lnTo>
                  <a:lnTo>
                    <a:pt x="33" y="0"/>
                  </a:lnTo>
                  <a:lnTo>
                    <a:pt x="38" y="2"/>
                  </a:lnTo>
                  <a:lnTo>
                    <a:pt x="44" y="2"/>
                  </a:lnTo>
                  <a:lnTo>
                    <a:pt x="48" y="4"/>
                  </a:lnTo>
                  <a:lnTo>
                    <a:pt x="54" y="6"/>
                  </a:lnTo>
                  <a:lnTo>
                    <a:pt x="57" y="10"/>
                  </a:lnTo>
                  <a:lnTo>
                    <a:pt x="61" y="14"/>
                  </a:lnTo>
                  <a:lnTo>
                    <a:pt x="61" y="19"/>
                  </a:lnTo>
                  <a:lnTo>
                    <a:pt x="61" y="21"/>
                  </a:lnTo>
                  <a:lnTo>
                    <a:pt x="63" y="25"/>
                  </a:lnTo>
                  <a:lnTo>
                    <a:pt x="63" y="29"/>
                  </a:lnTo>
                  <a:lnTo>
                    <a:pt x="63" y="31"/>
                  </a:lnTo>
                  <a:close/>
                </a:path>
              </a:pathLst>
            </a:custGeom>
            <a:solidFill>
              <a:schemeClr val="tx1"/>
            </a:solidFill>
            <a:ln w="9525">
              <a:noFill/>
              <a:round/>
              <a:headEnd/>
              <a:tailEnd/>
            </a:ln>
          </p:spPr>
          <p:txBody>
            <a:bodyPr/>
            <a:lstStyle/>
            <a:p>
              <a:endParaRPr lang="en-US"/>
            </a:p>
          </p:txBody>
        </p:sp>
        <p:sp>
          <p:nvSpPr>
            <p:cNvPr id="24601" name="Freeform 160"/>
            <p:cNvSpPr>
              <a:spLocks/>
            </p:cNvSpPr>
            <p:nvPr/>
          </p:nvSpPr>
          <p:spPr bwMode="auto">
            <a:xfrm>
              <a:off x="3983" y="3581"/>
              <a:ext cx="37" cy="70"/>
            </a:xfrm>
            <a:custGeom>
              <a:avLst/>
              <a:gdLst>
                <a:gd name="T0" fmla="*/ 0 w 89"/>
                <a:gd name="T1" fmla="*/ 0 h 169"/>
                <a:gd name="T2" fmla="*/ 0 w 89"/>
                <a:gd name="T3" fmla="*/ 0 h 169"/>
                <a:gd name="T4" fmla="*/ 0 w 89"/>
                <a:gd name="T5" fmla="*/ 0 h 169"/>
                <a:gd name="T6" fmla="*/ 0 w 89"/>
                <a:gd name="T7" fmla="*/ 0 h 169"/>
                <a:gd name="T8" fmla="*/ 0 w 89"/>
                <a:gd name="T9" fmla="*/ 0 h 169"/>
                <a:gd name="T10" fmla="*/ 0 w 89"/>
                <a:gd name="T11" fmla="*/ 0 h 169"/>
                <a:gd name="T12" fmla="*/ 0 w 89"/>
                <a:gd name="T13" fmla="*/ 0 h 169"/>
                <a:gd name="T14" fmla="*/ 0 w 89"/>
                <a:gd name="T15" fmla="*/ 0 h 169"/>
                <a:gd name="T16" fmla="*/ 0 w 89"/>
                <a:gd name="T17" fmla="*/ 0 h 169"/>
                <a:gd name="T18" fmla="*/ 0 w 89"/>
                <a:gd name="T19" fmla="*/ 0 h 169"/>
                <a:gd name="T20" fmla="*/ 0 w 89"/>
                <a:gd name="T21" fmla="*/ 0 h 169"/>
                <a:gd name="T22" fmla="*/ 0 w 89"/>
                <a:gd name="T23" fmla="*/ 0 h 169"/>
                <a:gd name="T24" fmla="*/ 0 w 89"/>
                <a:gd name="T25" fmla="*/ 0 h 169"/>
                <a:gd name="T26" fmla="*/ 0 w 89"/>
                <a:gd name="T27" fmla="*/ 0 h 169"/>
                <a:gd name="T28" fmla="*/ 0 w 89"/>
                <a:gd name="T29" fmla="*/ 0 h 169"/>
                <a:gd name="T30" fmla="*/ 0 w 89"/>
                <a:gd name="T31" fmla="*/ 0 h 169"/>
                <a:gd name="T32" fmla="*/ 0 w 89"/>
                <a:gd name="T33" fmla="*/ 0 h 169"/>
                <a:gd name="T34" fmla="*/ 0 w 89"/>
                <a:gd name="T35" fmla="*/ 0 h 169"/>
                <a:gd name="T36" fmla="*/ 0 w 89"/>
                <a:gd name="T37" fmla="*/ 0 h 169"/>
                <a:gd name="T38" fmla="*/ 0 w 89"/>
                <a:gd name="T39" fmla="*/ 0 h 169"/>
                <a:gd name="T40" fmla="*/ 0 w 89"/>
                <a:gd name="T41" fmla="*/ 0 h 169"/>
                <a:gd name="T42" fmla="*/ 0 w 89"/>
                <a:gd name="T43" fmla="*/ 0 h 169"/>
                <a:gd name="T44" fmla="*/ 0 w 89"/>
                <a:gd name="T45" fmla="*/ 0 h 169"/>
                <a:gd name="T46" fmla="*/ 0 w 89"/>
                <a:gd name="T47" fmla="*/ 0 h 169"/>
                <a:gd name="T48" fmla="*/ 0 w 89"/>
                <a:gd name="T49" fmla="*/ 0 h 169"/>
                <a:gd name="T50" fmla="*/ 0 w 89"/>
                <a:gd name="T51" fmla="*/ 0 h 169"/>
                <a:gd name="T52" fmla="*/ 0 w 89"/>
                <a:gd name="T53" fmla="*/ 0 h 169"/>
                <a:gd name="T54" fmla="*/ 0 w 89"/>
                <a:gd name="T55" fmla="*/ 0 h 169"/>
                <a:gd name="T56" fmla="*/ 0 w 89"/>
                <a:gd name="T57" fmla="*/ 0 h 169"/>
                <a:gd name="T58" fmla="*/ 0 w 89"/>
                <a:gd name="T59" fmla="*/ 0 h 169"/>
                <a:gd name="T60" fmla="*/ 0 w 89"/>
                <a:gd name="T61" fmla="*/ 0 h 169"/>
                <a:gd name="T62" fmla="*/ 0 w 89"/>
                <a:gd name="T63" fmla="*/ 0 h 169"/>
                <a:gd name="T64" fmla="*/ 0 w 89"/>
                <a:gd name="T65" fmla="*/ 0 h 169"/>
                <a:gd name="T66" fmla="*/ 0 w 89"/>
                <a:gd name="T67" fmla="*/ 0 h 169"/>
                <a:gd name="T68" fmla="*/ 0 w 89"/>
                <a:gd name="T69" fmla="*/ 0 h 169"/>
                <a:gd name="T70" fmla="*/ 0 w 89"/>
                <a:gd name="T71" fmla="*/ 0 h 169"/>
                <a:gd name="T72" fmla="*/ 0 w 89"/>
                <a:gd name="T73" fmla="*/ 0 h 169"/>
                <a:gd name="T74" fmla="*/ 0 w 89"/>
                <a:gd name="T75" fmla="*/ 0 h 169"/>
                <a:gd name="T76" fmla="*/ 0 w 89"/>
                <a:gd name="T77" fmla="*/ 0 h 169"/>
                <a:gd name="T78" fmla="*/ 0 w 89"/>
                <a:gd name="T79" fmla="*/ 0 h 169"/>
                <a:gd name="T80" fmla="*/ 0 w 89"/>
                <a:gd name="T81" fmla="*/ 0 h 169"/>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89"/>
                <a:gd name="T124" fmla="*/ 0 h 169"/>
                <a:gd name="T125" fmla="*/ 89 w 89"/>
                <a:gd name="T126" fmla="*/ 169 h 169"/>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89" h="169">
                  <a:moveTo>
                    <a:pt x="45" y="9"/>
                  </a:moveTo>
                  <a:lnTo>
                    <a:pt x="49" y="13"/>
                  </a:lnTo>
                  <a:lnTo>
                    <a:pt x="53" y="15"/>
                  </a:lnTo>
                  <a:lnTo>
                    <a:pt x="55" y="19"/>
                  </a:lnTo>
                  <a:lnTo>
                    <a:pt x="59" y="22"/>
                  </a:lnTo>
                  <a:lnTo>
                    <a:pt x="61" y="26"/>
                  </a:lnTo>
                  <a:lnTo>
                    <a:pt x="64" y="30"/>
                  </a:lnTo>
                  <a:lnTo>
                    <a:pt x="66" y="34"/>
                  </a:lnTo>
                  <a:lnTo>
                    <a:pt x="70" y="40"/>
                  </a:lnTo>
                  <a:lnTo>
                    <a:pt x="72" y="41"/>
                  </a:lnTo>
                  <a:lnTo>
                    <a:pt x="74" y="47"/>
                  </a:lnTo>
                  <a:lnTo>
                    <a:pt x="76" y="51"/>
                  </a:lnTo>
                  <a:lnTo>
                    <a:pt x="78" y="55"/>
                  </a:lnTo>
                  <a:lnTo>
                    <a:pt x="80" y="59"/>
                  </a:lnTo>
                  <a:lnTo>
                    <a:pt x="82" y="64"/>
                  </a:lnTo>
                  <a:lnTo>
                    <a:pt x="83" y="68"/>
                  </a:lnTo>
                  <a:lnTo>
                    <a:pt x="85" y="74"/>
                  </a:lnTo>
                  <a:lnTo>
                    <a:pt x="85" y="78"/>
                  </a:lnTo>
                  <a:lnTo>
                    <a:pt x="85" y="81"/>
                  </a:lnTo>
                  <a:lnTo>
                    <a:pt x="87" y="85"/>
                  </a:lnTo>
                  <a:lnTo>
                    <a:pt x="87" y="91"/>
                  </a:lnTo>
                  <a:lnTo>
                    <a:pt x="87" y="95"/>
                  </a:lnTo>
                  <a:lnTo>
                    <a:pt x="87" y="100"/>
                  </a:lnTo>
                  <a:lnTo>
                    <a:pt x="87" y="104"/>
                  </a:lnTo>
                  <a:lnTo>
                    <a:pt x="89" y="110"/>
                  </a:lnTo>
                  <a:lnTo>
                    <a:pt x="87" y="114"/>
                  </a:lnTo>
                  <a:lnTo>
                    <a:pt x="87" y="119"/>
                  </a:lnTo>
                  <a:lnTo>
                    <a:pt x="87" y="125"/>
                  </a:lnTo>
                  <a:lnTo>
                    <a:pt x="85" y="129"/>
                  </a:lnTo>
                  <a:lnTo>
                    <a:pt x="85" y="135"/>
                  </a:lnTo>
                  <a:lnTo>
                    <a:pt x="83" y="140"/>
                  </a:lnTo>
                  <a:lnTo>
                    <a:pt x="83" y="144"/>
                  </a:lnTo>
                  <a:lnTo>
                    <a:pt x="82" y="150"/>
                  </a:lnTo>
                  <a:lnTo>
                    <a:pt x="78" y="156"/>
                  </a:lnTo>
                  <a:lnTo>
                    <a:pt x="76" y="159"/>
                  </a:lnTo>
                  <a:lnTo>
                    <a:pt x="72" y="163"/>
                  </a:lnTo>
                  <a:lnTo>
                    <a:pt x="68" y="167"/>
                  </a:lnTo>
                  <a:lnTo>
                    <a:pt x="63" y="167"/>
                  </a:lnTo>
                  <a:lnTo>
                    <a:pt x="59" y="169"/>
                  </a:lnTo>
                  <a:lnTo>
                    <a:pt x="53" y="167"/>
                  </a:lnTo>
                  <a:lnTo>
                    <a:pt x="49" y="167"/>
                  </a:lnTo>
                  <a:lnTo>
                    <a:pt x="44" y="165"/>
                  </a:lnTo>
                  <a:lnTo>
                    <a:pt x="40" y="163"/>
                  </a:lnTo>
                  <a:lnTo>
                    <a:pt x="36" y="159"/>
                  </a:lnTo>
                  <a:lnTo>
                    <a:pt x="34" y="156"/>
                  </a:lnTo>
                  <a:lnTo>
                    <a:pt x="30" y="150"/>
                  </a:lnTo>
                  <a:lnTo>
                    <a:pt x="30" y="146"/>
                  </a:lnTo>
                  <a:lnTo>
                    <a:pt x="30" y="140"/>
                  </a:lnTo>
                  <a:lnTo>
                    <a:pt x="32" y="135"/>
                  </a:lnTo>
                  <a:lnTo>
                    <a:pt x="32" y="127"/>
                  </a:lnTo>
                  <a:lnTo>
                    <a:pt x="34" y="121"/>
                  </a:lnTo>
                  <a:lnTo>
                    <a:pt x="36" y="114"/>
                  </a:lnTo>
                  <a:lnTo>
                    <a:pt x="36" y="110"/>
                  </a:lnTo>
                  <a:lnTo>
                    <a:pt x="36" y="102"/>
                  </a:lnTo>
                  <a:lnTo>
                    <a:pt x="36" y="97"/>
                  </a:lnTo>
                  <a:lnTo>
                    <a:pt x="34" y="91"/>
                  </a:lnTo>
                  <a:lnTo>
                    <a:pt x="34" y="85"/>
                  </a:lnTo>
                  <a:lnTo>
                    <a:pt x="30" y="81"/>
                  </a:lnTo>
                  <a:lnTo>
                    <a:pt x="28" y="76"/>
                  </a:lnTo>
                  <a:lnTo>
                    <a:pt x="26" y="70"/>
                  </a:lnTo>
                  <a:lnTo>
                    <a:pt x="25" y="64"/>
                  </a:lnTo>
                  <a:lnTo>
                    <a:pt x="21" y="59"/>
                  </a:lnTo>
                  <a:lnTo>
                    <a:pt x="17" y="55"/>
                  </a:lnTo>
                  <a:lnTo>
                    <a:pt x="13" y="51"/>
                  </a:lnTo>
                  <a:lnTo>
                    <a:pt x="9" y="45"/>
                  </a:lnTo>
                  <a:lnTo>
                    <a:pt x="4" y="41"/>
                  </a:lnTo>
                  <a:lnTo>
                    <a:pt x="2" y="36"/>
                  </a:lnTo>
                  <a:lnTo>
                    <a:pt x="0" y="30"/>
                  </a:lnTo>
                  <a:lnTo>
                    <a:pt x="0" y="24"/>
                  </a:lnTo>
                  <a:lnTo>
                    <a:pt x="0" y="19"/>
                  </a:lnTo>
                  <a:lnTo>
                    <a:pt x="2" y="15"/>
                  </a:lnTo>
                  <a:lnTo>
                    <a:pt x="4" y="11"/>
                  </a:lnTo>
                  <a:lnTo>
                    <a:pt x="7" y="7"/>
                  </a:lnTo>
                  <a:lnTo>
                    <a:pt x="11" y="3"/>
                  </a:lnTo>
                  <a:lnTo>
                    <a:pt x="15" y="2"/>
                  </a:lnTo>
                  <a:lnTo>
                    <a:pt x="19" y="0"/>
                  </a:lnTo>
                  <a:lnTo>
                    <a:pt x="25" y="0"/>
                  </a:lnTo>
                  <a:lnTo>
                    <a:pt x="30" y="0"/>
                  </a:lnTo>
                  <a:lnTo>
                    <a:pt x="36" y="2"/>
                  </a:lnTo>
                  <a:lnTo>
                    <a:pt x="40" y="3"/>
                  </a:lnTo>
                  <a:lnTo>
                    <a:pt x="45" y="9"/>
                  </a:lnTo>
                  <a:close/>
                </a:path>
              </a:pathLst>
            </a:custGeom>
            <a:solidFill>
              <a:schemeClr val="tx1"/>
            </a:solidFill>
            <a:ln w="9525">
              <a:noFill/>
              <a:round/>
              <a:headEnd/>
              <a:tailEnd/>
            </a:ln>
          </p:spPr>
          <p:txBody>
            <a:bodyPr/>
            <a:lstStyle/>
            <a:p>
              <a:endParaRPr lang="en-US"/>
            </a:p>
          </p:txBody>
        </p:sp>
        <p:sp>
          <p:nvSpPr>
            <p:cNvPr id="24602" name="Freeform 161"/>
            <p:cNvSpPr>
              <a:spLocks/>
            </p:cNvSpPr>
            <p:nvPr/>
          </p:nvSpPr>
          <p:spPr bwMode="auto">
            <a:xfrm>
              <a:off x="3851" y="3622"/>
              <a:ext cx="164" cy="107"/>
            </a:xfrm>
            <a:custGeom>
              <a:avLst/>
              <a:gdLst>
                <a:gd name="T0" fmla="*/ 0 w 400"/>
                <a:gd name="T1" fmla="*/ 0 h 258"/>
                <a:gd name="T2" fmla="*/ 0 w 400"/>
                <a:gd name="T3" fmla="*/ 0 h 258"/>
                <a:gd name="T4" fmla="*/ 0 w 400"/>
                <a:gd name="T5" fmla="*/ 0 h 258"/>
                <a:gd name="T6" fmla="*/ 0 w 400"/>
                <a:gd name="T7" fmla="*/ 0 h 258"/>
                <a:gd name="T8" fmla="*/ 0 w 400"/>
                <a:gd name="T9" fmla="*/ 0 h 258"/>
                <a:gd name="T10" fmla="*/ 0 w 400"/>
                <a:gd name="T11" fmla="*/ 0 h 258"/>
                <a:gd name="T12" fmla="*/ 0 w 400"/>
                <a:gd name="T13" fmla="*/ 0 h 258"/>
                <a:gd name="T14" fmla="*/ 0 w 400"/>
                <a:gd name="T15" fmla="*/ 0 h 258"/>
                <a:gd name="T16" fmla="*/ 0 w 400"/>
                <a:gd name="T17" fmla="*/ 0 h 258"/>
                <a:gd name="T18" fmla="*/ 0 w 400"/>
                <a:gd name="T19" fmla="*/ 0 h 258"/>
                <a:gd name="T20" fmla="*/ 0 w 400"/>
                <a:gd name="T21" fmla="*/ 0 h 258"/>
                <a:gd name="T22" fmla="*/ 0 w 400"/>
                <a:gd name="T23" fmla="*/ 0 h 258"/>
                <a:gd name="T24" fmla="*/ 0 w 400"/>
                <a:gd name="T25" fmla="*/ 0 h 258"/>
                <a:gd name="T26" fmla="*/ 0 w 400"/>
                <a:gd name="T27" fmla="*/ 0 h 258"/>
                <a:gd name="T28" fmla="*/ 0 w 400"/>
                <a:gd name="T29" fmla="*/ 0 h 258"/>
                <a:gd name="T30" fmla="*/ 0 w 400"/>
                <a:gd name="T31" fmla="*/ 0 h 258"/>
                <a:gd name="T32" fmla="*/ 0 w 400"/>
                <a:gd name="T33" fmla="*/ 0 h 258"/>
                <a:gd name="T34" fmla="*/ 0 w 400"/>
                <a:gd name="T35" fmla="*/ 0 h 258"/>
                <a:gd name="T36" fmla="*/ 0 w 400"/>
                <a:gd name="T37" fmla="*/ 0 h 258"/>
                <a:gd name="T38" fmla="*/ 0 w 400"/>
                <a:gd name="T39" fmla="*/ 0 h 258"/>
                <a:gd name="T40" fmla="*/ 0 w 400"/>
                <a:gd name="T41" fmla="*/ 0 h 258"/>
                <a:gd name="T42" fmla="*/ 0 w 400"/>
                <a:gd name="T43" fmla="*/ 0 h 258"/>
                <a:gd name="T44" fmla="*/ 0 w 400"/>
                <a:gd name="T45" fmla="*/ 0 h 258"/>
                <a:gd name="T46" fmla="*/ 0 w 400"/>
                <a:gd name="T47" fmla="*/ 0 h 258"/>
                <a:gd name="T48" fmla="*/ 0 w 400"/>
                <a:gd name="T49" fmla="*/ 0 h 258"/>
                <a:gd name="T50" fmla="*/ 0 w 400"/>
                <a:gd name="T51" fmla="*/ 0 h 258"/>
                <a:gd name="T52" fmla="*/ 0 w 400"/>
                <a:gd name="T53" fmla="*/ 0 h 258"/>
                <a:gd name="T54" fmla="*/ 0 w 400"/>
                <a:gd name="T55" fmla="*/ 0 h 258"/>
                <a:gd name="T56" fmla="*/ 0 w 400"/>
                <a:gd name="T57" fmla="*/ 0 h 258"/>
                <a:gd name="T58" fmla="*/ 0 w 400"/>
                <a:gd name="T59" fmla="*/ 0 h 258"/>
                <a:gd name="T60" fmla="*/ 0 w 400"/>
                <a:gd name="T61" fmla="*/ 0 h 258"/>
                <a:gd name="T62" fmla="*/ 0 w 400"/>
                <a:gd name="T63" fmla="*/ 0 h 258"/>
                <a:gd name="T64" fmla="*/ 0 w 400"/>
                <a:gd name="T65" fmla="*/ 0 h 258"/>
                <a:gd name="T66" fmla="*/ 0 w 400"/>
                <a:gd name="T67" fmla="*/ 0 h 258"/>
                <a:gd name="T68" fmla="*/ 0 w 400"/>
                <a:gd name="T69" fmla="*/ 0 h 258"/>
                <a:gd name="T70" fmla="*/ 0 w 400"/>
                <a:gd name="T71" fmla="*/ 0 h 258"/>
                <a:gd name="T72" fmla="*/ 0 w 400"/>
                <a:gd name="T73" fmla="*/ 0 h 258"/>
                <a:gd name="T74" fmla="*/ 0 w 400"/>
                <a:gd name="T75" fmla="*/ 0 h 258"/>
                <a:gd name="T76" fmla="*/ 0 w 400"/>
                <a:gd name="T77" fmla="*/ 0 h 258"/>
                <a:gd name="T78" fmla="*/ 0 w 400"/>
                <a:gd name="T79" fmla="*/ 0 h 258"/>
                <a:gd name="T80" fmla="*/ 0 w 400"/>
                <a:gd name="T81" fmla="*/ 0 h 258"/>
                <a:gd name="T82" fmla="*/ 0 w 400"/>
                <a:gd name="T83" fmla="*/ 0 h 258"/>
                <a:gd name="T84" fmla="*/ 0 w 400"/>
                <a:gd name="T85" fmla="*/ 0 h 258"/>
                <a:gd name="T86" fmla="*/ 0 w 400"/>
                <a:gd name="T87" fmla="*/ 0 h 258"/>
                <a:gd name="T88" fmla="*/ 0 w 400"/>
                <a:gd name="T89" fmla="*/ 0 h 258"/>
                <a:gd name="T90" fmla="*/ 0 w 400"/>
                <a:gd name="T91" fmla="*/ 0 h 258"/>
                <a:gd name="T92" fmla="*/ 0 w 400"/>
                <a:gd name="T93" fmla="*/ 0 h 258"/>
                <a:gd name="T94" fmla="*/ 0 w 400"/>
                <a:gd name="T95" fmla="*/ 0 h 258"/>
                <a:gd name="T96" fmla="*/ 0 w 400"/>
                <a:gd name="T97" fmla="*/ 0 h 258"/>
                <a:gd name="T98" fmla="*/ 0 w 400"/>
                <a:gd name="T99" fmla="*/ 0 h 258"/>
                <a:gd name="T100" fmla="*/ 0 w 400"/>
                <a:gd name="T101" fmla="*/ 0 h 258"/>
                <a:gd name="T102" fmla="*/ 0 w 400"/>
                <a:gd name="T103" fmla="*/ 0 h 258"/>
                <a:gd name="T104" fmla="*/ 0 w 400"/>
                <a:gd name="T105" fmla="*/ 0 h 258"/>
                <a:gd name="T106" fmla="*/ 0 w 400"/>
                <a:gd name="T107" fmla="*/ 0 h 258"/>
                <a:gd name="T108" fmla="*/ 0 w 400"/>
                <a:gd name="T109" fmla="*/ 0 h 25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400"/>
                <a:gd name="T166" fmla="*/ 0 h 258"/>
                <a:gd name="T167" fmla="*/ 400 w 400"/>
                <a:gd name="T168" fmla="*/ 258 h 25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400" h="258">
                  <a:moveTo>
                    <a:pt x="57" y="112"/>
                  </a:moveTo>
                  <a:lnTo>
                    <a:pt x="57" y="114"/>
                  </a:lnTo>
                  <a:lnTo>
                    <a:pt x="57" y="117"/>
                  </a:lnTo>
                  <a:lnTo>
                    <a:pt x="57" y="121"/>
                  </a:lnTo>
                  <a:lnTo>
                    <a:pt x="57" y="125"/>
                  </a:lnTo>
                  <a:lnTo>
                    <a:pt x="57" y="127"/>
                  </a:lnTo>
                  <a:lnTo>
                    <a:pt x="59" y="131"/>
                  </a:lnTo>
                  <a:lnTo>
                    <a:pt x="61" y="134"/>
                  </a:lnTo>
                  <a:lnTo>
                    <a:pt x="63" y="138"/>
                  </a:lnTo>
                  <a:lnTo>
                    <a:pt x="65" y="144"/>
                  </a:lnTo>
                  <a:lnTo>
                    <a:pt x="69" y="150"/>
                  </a:lnTo>
                  <a:lnTo>
                    <a:pt x="73" y="155"/>
                  </a:lnTo>
                  <a:lnTo>
                    <a:pt x="76" y="161"/>
                  </a:lnTo>
                  <a:lnTo>
                    <a:pt x="80" y="165"/>
                  </a:lnTo>
                  <a:lnTo>
                    <a:pt x="86" y="169"/>
                  </a:lnTo>
                  <a:lnTo>
                    <a:pt x="92" y="174"/>
                  </a:lnTo>
                  <a:lnTo>
                    <a:pt x="97" y="178"/>
                  </a:lnTo>
                  <a:lnTo>
                    <a:pt x="103" y="180"/>
                  </a:lnTo>
                  <a:lnTo>
                    <a:pt x="109" y="184"/>
                  </a:lnTo>
                  <a:lnTo>
                    <a:pt x="113" y="186"/>
                  </a:lnTo>
                  <a:lnTo>
                    <a:pt x="116" y="188"/>
                  </a:lnTo>
                  <a:lnTo>
                    <a:pt x="120" y="190"/>
                  </a:lnTo>
                  <a:lnTo>
                    <a:pt x="124" y="191"/>
                  </a:lnTo>
                  <a:lnTo>
                    <a:pt x="126" y="191"/>
                  </a:lnTo>
                  <a:lnTo>
                    <a:pt x="130" y="193"/>
                  </a:lnTo>
                  <a:lnTo>
                    <a:pt x="133" y="193"/>
                  </a:lnTo>
                  <a:lnTo>
                    <a:pt x="137" y="195"/>
                  </a:lnTo>
                  <a:lnTo>
                    <a:pt x="141" y="195"/>
                  </a:lnTo>
                  <a:lnTo>
                    <a:pt x="145" y="197"/>
                  </a:lnTo>
                  <a:lnTo>
                    <a:pt x="147" y="197"/>
                  </a:lnTo>
                  <a:lnTo>
                    <a:pt x="152" y="199"/>
                  </a:lnTo>
                  <a:lnTo>
                    <a:pt x="156" y="199"/>
                  </a:lnTo>
                  <a:lnTo>
                    <a:pt x="160" y="199"/>
                  </a:lnTo>
                  <a:lnTo>
                    <a:pt x="162" y="199"/>
                  </a:lnTo>
                  <a:lnTo>
                    <a:pt x="166" y="201"/>
                  </a:lnTo>
                  <a:lnTo>
                    <a:pt x="170" y="201"/>
                  </a:lnTo>
                  <a:lnTo>
                    <a:pt x="175" y="201"/>
                  </a:lnTo>
                  <a:lnTo>
                    <a:pt x="177" y="201"/>
                  </a:lnTo>
                  <a:lnTo>
                    <a:pt x="183" y="203"/>
                  </a:lnTo>
                  <a:lnTo>
                    <a:pt x="187" y="201"/>
                  </a:lnTo>
                  <a:lnTo>
                    <a:pt x="189" y="201"/>
                  </a:lnTo>
                  <a:lnTo>
                    <a:pt x="192" y="201"/>
                  </a:lnTo>
                  <a:lnTo>
                    <a:pt x="198" y="201"/>
                  </a:lnTo>
                  <a:lnTo>
                    <a:pt x="200" y="201"/>
                  </a:lnTo>
                  <a:lnTo>
                    <a:pt x="204" y="201"/>
                  </a:lnTo>
                  <a:lnTo>
                    <a:pt x="208" y="201"/>
                  </a:lnTo>
                  <a:lnTo>
                    <a:pt x="213" y="201"/>
                  </a:lnTo>
                  <a:lnTo>
                    <a:pt x="215" y="199"/>
                  </a:lnTo>
                  <a:lnTo>
                    <a:pt x="219" y="199"/>
                  </a:lnTo>
                  <a:lnTo>
                    <a:pt x="223" y="197"/>
                  </a:lnTo>
                  <a:lnTo>
                    <a:pt x="227" y="197"/>
                  </a:lnTo>
                  <a:lnTo>
                    <a:pt x="230" y="195"/>
                  </a:lnTo>
                  <a:lnTo>
                    <a:pt x="234" y="195"/>
                  </a:lnTo>
                  <a:lnTo>
                    <a:pt x="238" y="193"/>
                  </a:lnTo>
                  <a:lnTo>
                    <a:pt x="242" y="193"/>
                  </a:lnTo>
                  <a:lnTo>
                    <a:pt x="248" y="190"/>
                  </a:lnTo>
                  <a:lnTo>
                    <a:pt x="253" y="188"/>
                  </a:lnTo>
                  <a:lnTo>
                    <a:pt x="261" y="186"/>
                  </a:lnTo>
                  <a:lnTo>
                    <a:pt x="267" y="184"/>
                  </a:lnTo>
                  <a:lnTo>
                    <a:pt x="272" y="180"/>
                  </a:lnTo>
                  <a:lnTo>
                    <a:pt x="278" y="178"/>
                  </a:lnTo>
                  <a:lnTo>
                    <a:pt x="282" y="174"/>
                  </a:lnTo>
                  <a:lnTo>
                    <a:pt x="289" y="172"/>
                  </a:lnTo>
                  <a:lnTo>
                    <a:pt x="293" y="169"/>
                  </a:lnTo>
                  <a:lnTo>
                    <a:pt x="299" y="165"/>
                  </a:lnTo>
                  <a:lnTo>
                    <a:pt x="303" y="161"/>
                  </a:lnTo>
                  <a:lnTo>
                    <a:pt x="308" y="159"/>
                  </a:lnTo>
                  <a:lnTo>
                    <a:pt x="312" y="155"/>
                  </a:lnTo>
                  <a:lnTo>
                    <a:pt x="316" y="152"/>
                  </a:lnTo>
                  <a:lnTo>
                    <a:pt x="320" y="148"/>
                  </a:lnTo>
                  <a:lnTo>
                    <a:pt x="324" y="144"/>
                  </a:lnTo>
                  <a:lnTo>
                    <a:pt x="327" y="140"/>
                  </a:lnTo>
                  <a:lnTo>
                    <a:pt x="329" y="134"/>
                  </a:lnTo>
                  <a:lnTo>
                    <a:pt x="333" y="131"/>
                  </a:lnTo>
                  <a:lnTo>
                    <a:pt x="335" y="125"/>
                  </a:lnTo>
                  <a:lnTo>
                    <a:pt x="339" y="119"/>
                  </a:lnTo>
                  <a:lnTo>
                    <a:pt x="341" y="114"/>
                  </a:lnTo>
                  <a:lnTo>
                    <a:pt x="343" y="108"/>
                  </a:lnTo>
                  <a:lnTo>
                    <a:pt x="345" y="102"/>
                  </a:lnTo>
                  <a:lnTo>
                    <a:pt x="345" y="98"/>
                  </a:lnTo>
                  <a:lnTo>
                    <a:pt x="345" y="96"/>
                  </a:lnTo>
                  <a:lnTo>
                    <a:pt x="345" y="93"/>
                  </a:lnTo>
                  <a:lnTo>
                    <a:pt x="346" y="89"/>
                  </a:lnTo>
                  <a:lnTo>
                    <a:pt x="346" y="85"/>
                  </a:lnTo>
                  <a:lnTo>
                    <a:pt x="346" y="81"/>
                  </a:lnTo>
                  <a:lnTo>
                    <a:pt x="346" y="79"/>
                  </a:lnTo>
                  <a:lnTo>
                    <a:pt x="346" y="76"/>
                  </a:lnTo>
                  <a:lnTo>
                    <a:pt x="346" y="72"/>
                  </a:lnTo>
                  <a:lnTo>
                    <a:pt x="346" y="68"/>
                  </a:lnTo>
                  <a:lnTo>
                    <a:pt x="346" y="64"/>
                  </a:lnTo>
                  <a:lnTo>
                    <a:pt x="346" y="60"/>
                  </a:lnTo>
                  <a:lnTo>
                    <a:pt x="346" y="55"/>
                  </a:lnTo>
                  <a:lnTo>
                    <a:pt x="346" y="51"/>
                  </a:lnTo>
                  <a:lnTo>
                    <a:pt x="345" y="47"/>
                  </a:lnTo>
                  <a:lnTo>
                    <a:pt x="345" y="43"/>
                  </a:lnTo>
                  <a:lnTo>
                    <a:pt x="390" y="0"/>
                  </a:lnTo>
                  <a:lnTo>
                    <a:pt x="392" y="7"/>
                  </a:lnTo>
                  <a:lnTo>
                    <a:pt x="392" y="15"/>
                  </a:lnTo>
                  <a:lnTo>
                    <a:pt x="394" y="20"/>
                  </a:lnTo>
                  <a:lnTo>
                    <a:pt x="396" y="28"/>
                  </a:lnTo>
                  <a:lnTo>
                    <a:pt x="396" y="34"/>
                  </a:lnTo>
                  <a:lnTo>
                    <a:pt x="396" y="41"/>
                  </a:lnTo>
                  <a:lnTo>
                    <a:pt x="398" y="47"/>
                  </a:lnTo>
                  <a:lnTo>
                    <a:pt x="398" y="53"/>
                  </a:lnTo>
                  <a:lnTo>
                    <a:pt x="398" y="60"/>
                  </a:lnTo>
                  <a:lnTo>
                    <a:pt x="398" y="66"/>
                  </a:lnTo>
                  <a:lnTo>
                    <a:pt x="398" y="72"/>
                  </a:lnTo>
                  <a:lnTo>
                    <a:pt x="400" y="77"/>
                  </a:lnTo>
                  <a:lnTo>
                    <a:pt x="398" y="83"/>
                  </a:lnTo>
                  <a:lnTo>
                    <a:pt x="398" y="89"/>
                  </a:lnTo>
                  <a:lnTo>
                    <a:pt x="398" y="95"/>
                  </a:lnTo>
                  <a:lnTo>
                    <a:pt x="398" y="100"/>
                  </a:lnTo>
                  <a:lnTo>
                    <a:pt x="398" y="104"/>
                  </a:lnTo>
                  <a:lnTo>
                    <a:pt x="396" y="110"/>
                  </a:lnTo>
                  <a:lnTo>
                    <a:pt x="396" y="114"/>
                  </a:lnTo>
                  <a:lnTo>
                    <a:pt x="396" y="119"/>
                  </a:lnTo>
                  <a:lnTo>
                    <a:pt x="394" y="123"/>
                  </a:lnTo>
                  <a:lnTo>
                    <a:pt x="392" y="129"/>
                  </a:lnTo>
                  <a:lnTo>
                    <a:pt x="390" y="133"/>
                  </a:lnTo>
                  <a:lnTo>
                    <a:pt x="390" y="136"/>
                  </a:lnTo>
                  <a:lnTo>
                    <a:pt x="388" y="140"/>
                  </a:lnTo>
                  <a:lnTo>
                    <a:pt x="386" y="146"/>
                  </a:lnTo>
                  <a:lnTo>
                    <a:pt x="384" y="150"/>
                  </a:lnTo>
                  <a:lnTo>
                    <a:pt x="383" y="153"/>
                  </a:lnTo>
                  <a:lnTo>
                    <a:pt x="381" y="157"/>
                  </a:lnTo>
                  <a:lnTo>
                    <a:pt x="379" y="161"/>
                  </a:lnTo>
                  <a:lnTo>
                    <a:pt x="377" y="165"/>
                  </a:lnTo>
                  <a:lnTo>
                    <a:pt x="375" y="169"/>
                  </a:lnTo>
                  <a:lnTo>
                    <a:pt x="369" y="176"/>
                  </a:lnTo>
                  <a:lnTo>
                    <a:pt x="364" y="182"/>
                  </a:lnTo>
                  <a:lnTo>
                    <a:pt x="358" y="188"/>
                  </a:lnTo>
                  <a:lnTo>
                    <a:pt x="352" y="193"/>
                  </a:lnTo>
                  <a:lnTo>
                    <a:pt x="348" y="197"/>
                  </a:lnTo>
                  <a:lnTo>
                    <a:pt x="345" y="199"/>
                  </a:lnTo>
                  <a:lnTo>
                    <a:pt x="341" y="203"/>
                  </a:lnTo>
                  <a:lnTo>
                    <a:pt x="339" y="205"/>
                  </a:lnTo>
                  <a:lnTo>
                    <a:pt x="335" y="207"/>
                  </a:lnTo>
                  <a:lnTo>
                    <a:pt x="331" y="210"/>
                  </a:lnTo>
                  <a:lnTo>
                    <a:pt x="327" y="212"/>
                  </a:lnTo>
                  <a:lnTo>
                    <a:pt x="324" y="214"/>
                  </a:lnTo>
                  <a:lnTo>
                    <a:pt x="320" y="216"/>
                  </a:lnTo>
                  <a:lnTo>
                    <a:pt x="316" y="220"/>
                  </a:lnTo>
                  <a:lnTo>
                    <a:pt x="312" y="222"/>
                  </a:lnTo>
                  <a:lnTo>
                    <a:pt x="308" y="224"/>
                  </a:lnTo>
                  <a:lnTo>
                    <a:pt x="303" y="226"/>
                  </a:lnTo>
                  <a:lnTo>
                    <a:pt x="301" y="228"/>
                  </a:lnTo>
                  <a:lnTo>
                    <a:pt x="295" y="229"/>
                  </a:lnTo>
                  <a:lnTo>
                    <a:pt x="291" y="231"/>
                  </a:lnTo>
                  <a:lnTo>
                    <a:pt x="287" y="233"/>
                  </a:lnTo>
                  <a:lnTo>
                    <a:pt x="284" y="235"/>
                  </a:lnTo>
                  <a:lnTo>
                    <a:pt x="278" y="237"/>
                  </a:lnTo>
                  <a:lnTo>
                    <a:pt x="274" y="239"/>
                  </a:lnTo>
                  <a:lnTo>
                    <a:pt x="268" y="241"/>
                  </a:lnTo>
                  <a:lnTo>
                    <a:pt x="265" y="243"/>
                  </a:lnTo>
                  <a:lnTo>
                    <a:pt x="261" y="245"/>
                  </a:lnTo>
                  <a:lnTo>
                    <a:pt x="257" y="247"/>
                  </a:lnTo>
                  <a:lnTo>
                    <a:pt x="251" y="248"/>
                  </a:lnTo>
                  <a:lnTo>
                    <a:pt x="246" y="250"/>
                  </a:lnTo>
                  <a:lnTo>
                    <a:pt x="240" y="250"/>
                  </a:lnTo>
                  <a:lnTo>
                    <a:pt x="236" y="252"/>
                  </a:lnTo>
                  <a:lnTo>
                    <a:pt x="230" y="254"/>
                  </a:lnTo>
                  <a:lnTo>
                    <a:pt x="225" y="254"/>
                  </a:lnTo>
                  <a:lnTo>
                    <a:pt x="219" y="256"/>
                  </a:lnTo>
                  <a:lnTo>
                    <a:pt x="215" y="256"/>
                  </a:lnTo>
                  <a:lnTo>
                    <a:pt x="209" y="256"/>
                  </a:lnTo>
                  <a:lnTo>
                    <a:pt x="204" y="256"/>
                  </a:lnTo>
                  <a:lnTo>
                    <a:pt x="198" y="256"/>
                  </a:lnTo>
                  <a:lnTo>
                    <a:pt x="192" y="258"/>
                  </a:lnTo>
                  <a:lnTo>
                    <a:pt x="187" y="256"/>
                  </a:lnTo>
                  <a:lnTo>
                    <a:pt x="181" y="256"/>
                  </a:lnTo>
                  <a:lnTo>
                    <a:pt x="175" y="256"/>
                  </a:lnTo>
                  <a:lnTo>
                    <a:pt x="171" y="256"/>
                  </a:lnTo>
                  <a:lnTo>
                    <a:pt x="164" y="256"/>
                  </a:lnTo>
                  <a:lnTo>
                    <a:pt x="160" y="256"/>
                  </a:lnTo>
                  <a:lnTo>
                    <a:pt x="152" y="254"/>
                  </a:lnTo>
                  <a:lnTo>
                    <a:pt x="147" y="254"/>
                  </a:lnTo>
                  <a:lnTo>
                    <a:pt x="143" y="252"/>
                  </a:lnTo>
                  <a:lnTo>
                    <a:pt x="137" y="250"/>
                  </a:lnTo>
                  <a:lnTo>
                    <a:pt x="132" y="250"/>
                  </a:lnTo>
                  <a:lnTo>
                    <a:pt x="126" y="248"/>
                  </a:lnTo>
                  <a:lnTo>
                    <a:pt x="120" y="247"/>
                  </a:lnTo>
                  <a:lnTo>
                    <a:pt x="114" y="245"/>
                  </a:lnTo>
                  <a:lnTo>
                    <a:pt x="109" y="243"/>
                  </a:lnTo>
                  <a:lnTo>
                    <a:pt x="105" y="241"/>
                  </a:lnTo>
                  <a:lnTo>
                    <a:pt x="99" y="239"/>
                  </a:lnTo>
                  <a:lnTo>
                    <a:pt x="93" y="237"/>
                  </a:lnTo>
                  <a:lnTo>
                    <a:pt x="90" y="235"/>
                  </a:lnTo>
                  <a:lnTo>
                    <a:pt x="84" y="233"/>
                  </a:lnTo>
                  <a:lnTo>
                    <a:pt x="78" y="229"/>
                  </a:lnTo>
                  <a:lnTo>
                    <a:pt x="74" y="228"/>
                  </a:lnTo>
                  <a:lnTo>
                    <a:pt x="69" y="224"/>
                  </a:lnTo>
                  <a:lnTo>
                    <a:pt x="65" y="222"/>
                  </a:lnTo>
                  <a:lnTo>
                    <a:pt x="59" y="218"/>
                  </a:lnTo>
                  <a:lnTo>
                    <a:pt x="55" y="214"/>
                  </a:lnTo>
                  <a:lnTo>
                    <a:pt x="52" y="210"/>
                  </a:lnTo>
                  <a:lnTo>
                    <a:pt x="48" y="209"/>
                  </a:lnTo>
                  <a:lnTo>
                    <a:pt x="44" y="203"/>
                  </a:lnTo>
                  <a:lnTo>
                    <a:pt x="40" y="201"/>
                  </a:lnTo>
                  <a:lnTo>
                    <a:pt x="36" y="197"/>
                  </a:lnTo>
                  <a:lnTo>
                    <a:pt x="33" y="193"/>
                  </a:lnTo>
                  <a:lnTo>
                    <a:pt x="29" y="188"/>
                  </a:lnTo>
                  <a:lnTo>
                    <a:pt x="25" y="184"/>
                  </a:lnTo>
                  <a:lnTo>
                    <a:pt x="23" y="180"/>
                  </a:lnTo>
                  <a:lnTo>
                    <a:pt x="19" y="176"/>
                  </a:lnTo>
                  <a:lnTo>
                    <a:pt x="16" y="172"/>
                  </a:lnTo>
                  <a:lnTo>
                    <a:pt x="14" y="167"/>
                  </a:lnTo>
                  <a:lnTo>
                    <a:pt x="12" y="161"/>
                  </a:lnTo>
                  <a:lnTo>
                    <a:pt x="10" y="157"/>
                  </a:lnTo>
                  <a:lnTo>
                    <a:pt x="8" y="152"/>
                  </a:lnTo>
                  <a:lnTo>
                    <a:pt x="6" y="148"/>
                  </a:lnTo>
                  <a:lnTo>
                    <a:pt x="4" y="142"/>
                  </a:lnTo>
                  <a:lnTo>
                    <a:pt x="2" y="138"/>
                  </a:lnTo>
                  <a:lnTo>
                    <a:pt x="2" y="133"/>
                  </a:lnTo>
                  <a:lnTo>
                    <a:pt x="0" y="127"/>
                  </a:lnTo>
                  <a:lnTo>
                    <a:pt x="0" y="121"/>
                  </a:lnTo>
                  <a:lnTo>
                    <a:pt x="0" y="115"/>
                  </a:lnTo>
                  <a:lnTo>
                    <a:pt x="0" y="110"/>
                  </a:lnTo>
                  <a:lnTo>
                    <a:pt x="0" y="104"/>
                  </a:lnTo>
                  <a:lnTo>
                    <a:pt x="0" y="98"/>
                  </a:lnTo>
                  <a:lnTo>
                    <a:pt x="0" y="93"/>
                  </a:lnTo>
                  <a:lnTo>
                    <a:pt x="57" y="112"/>
                  </a:lnTo>
                  <a:close/>
                </a:path>
              </a:pathLst>
            </a:custGeom>
            <a:solidFill>
              <a:schemeClr val="tx1"/>
            </a:solidFill>
            <a:ln w="9525">
              <a:noFill/>
              <a:round/>
              <a:headEnd/>
              <a:tailEnd/>
            </a:ln>
          </p:spPr>
          <p:txBody>
            <a:bodyPr/>
            <a:lstStyle/>
            <a:p>
              <a:endParaRPr lang="en-US"/>
            </a:p>
          </p:txBody>
        </p:sp>
        <p:sp>
          <p:nvSpPr>
            <p:cNvPr id="24603" name="Freeform 162"/>
            <p:cNvSpPr>
              <a:spLocks/>
            </p:cNvSpPr>
            <p:nvPr/>
          </p:nvSpPr>
          <p:spPr bwMode="auto">
            <a:xfrm>
              <a:off x="3894" y="3691"/>
              <a:ext cx="114" cy="71"/>
            </a:xfrm>
            <a:custGeom>
              <a:avLst/>
              <a:gdLst>
                <a:gd name="T0" fmla="*/ 0 w 278"/>
                <a:gd name="T1" fmla="*/ 0 h 171"/>
                <a:gd name="T2" fmla="*/ 0 w 278"/>
                <a:gd name="T3" fmla="*/ 0 h 171"/>
                <a:gd name="T4" fmla="*/ 0 w 278"/>
                <a:gd name="T5" fmla="*/ 0 h 171"/>
                <a:gd name="T6" fmla="*/ 0 w 278"/>
                <a:gd name="T7" fmla="*/ 0 h 171"/>
                <a:gd name="T8" fmla="*/ 0 w 278"/>
                <a:gd name="T9" fmla="*/ 0 h 171"/>
                <a:gd name="T10" fmla="*/ 0 w 278"/>
                <a:gd name="T11" fmla="*/ 0 h 171"/>
                <a:gd name="T12" fmla="*/ 0 w 278"/>
                <a:gd name="T13" fmla="*/ 0 h 171"/>
                <a:gd name="T14" fmla="*/ 0 w 278"/>
                <a:gd name="T15" fmla="*/ 0 h 171"/>
                <a:gd name="T16" fmla="*/ 0 w 278"/>
                <a:gd name="T17" fmla="*/ 0 h 171"/>
                <a:gd name="T18" fmla="*/ 0 w 278"/>
                <a:gd name="T19" fmla="*/ 0 h 171"/>
                <a:gd name="T20" fmla="*/ 0 w 278"/>
                <a:gd name="T21" fmla="*/ 0 h 171"/>
                <a:gd name="T22" fmla="*/ 0 w 278"/>
                <a:gd name="T23" fmla="*/ 0 h 171"/>
                <a:gd name="T24" fmla="*/ 0 w 278"/>
                <a:gd name="T25" fmla="*/ 0 h 171"/>
                <a:gd name="T26" fmla="*/ 0 w 278"/>
                <a:gd name="T27" fmla="*/ 0 h 171"/>
                <a:gd name="T28" fmla="*/ 0 w 278"/>
                <a:gd name="T29" fmla="*/ 0 h 171"/>
                <a:gd name="T30" fmla="*/ 0 w 278"/>
                <a:gd name="T31" fmla="*/ 0 h 171"/>
                <a:gd name="T32" fmla="*/ 0 w 278"/>
                <a:gd name="T33" fmla="*/ 0 h 171"/>
                <a:gd name="T34" fmla="*/ 0 w 278"/>
                <a:gd name="T35" fmla="*/ 0 h 171"/>
                <a:gd name="T36" fmla="*/ 0 w 278"/>
                <a:gd name="T37" fmla="*/ 0 h 171"/>
                <a:gd name="T38" fmla="*/ 0 w 278"/>
                <a:gd name="T39" fmla="*/ 0 h 171"/>
                <a:gd name="T40" fmla="*/ 0 w 278"/>
                <a:gd name="T41" fmla="*/ 0 h 171"/>
                <a:gd name="T42" fmla="*/ 0 w 278"/>
                <a:gd name="T43" fmla="*/ 0 h 171"/>
                <a:gd name="T44" fmla="*/ 0 w 278"/>
                <a:gd name="T45" fmla="*/ 0 h 171"/>
                <a:gd name="T46" fmla="*/ 0 w 278"/>
                <a:gd name="T47" fmla="*/ 0 h 171"/>
                <a:gd name="T48" fmla="*/ 0 w 278"/>
                <a:gd name="T49" fmla="*/ 0 h 171"/>
                <a:gd name="T50" fmla="*/ 0 w 278"/>
                <a:gd name="T51" fmla="*/ 0 h 171"/>
                <a:gd name="T52" fmla="*/ 0 w 278"/>
                <a:gd name="T53" fmla="*/ 0 h 171"/>
                <a:gd name="T54" fmla="*/ 0 w 278"/>
                <a:gd name="T55" fmla="*/ 0 h 171"/>
                <a:gd name="T56" fmla="*/ 0 w 278"/>
                <a:gd name="T57" fmla="*/ 0 h 171"/>
                <a:gd name="T58" fmla="*/ 0 w 278"/>
                <a:gd name="T59" fmla="*/ 0 h 171"/>
                <a:gd name="T60" fmla="*/ 0 w 278"/>
                <a:gd name="T61" fmla="*/ 0 h 171"/>
                <a:gd name="T62" fmla="*/ 0 w 278"/>
                <a:gd name="T63" fmla="*/ 0 h 171"/>
                <a:gd name="T64" fmla="*/ 0 w 278"/>
                <a:gd name="T65" fmla="*/ 0 h 171"/>
                <a:gd name="T66" fmla="*/ 0 w 278"/>
                <a:gd name="T67" fmla="*/ 0 h 171"/>
                <a:gd name="T68" fmla="*/ 0 w 278"/>
                <a:gd name="T69" fmla="*/ 0 h 171"/>
                <a:gd name="T70" fmla="*/ 0 w 278"/>
                <a:gd name="T71" fmla="*/ 0 h 171"/>
                <a:gd name="T72" fmla="*/ 0 w 278"/>
                <a:gd name="T73" fmla="*/ 0 h 171"/>
                <a:gd name="T74" fmla="*/ 0 w 278"/>
                <a:gd name="T75" fmla="*/ 0 h 171"/>
                <a:gd name="T76" fmla="*/ 0 w 278"/>
                <a:gd name="T77" fmla="*/ 0 h 171"/>
                <a:gd name="T78" fmla="*/ 0 w 278"/>
                <a:gd name="T79" fmla="*/ 0 h 171"/>
                <a:gd name="T80" fmla="*/ 0 w 278"/>
                <a:gd name="T81" fmla="*/ 0 h 171"/>
                <a:gd name="T82" fmla="*/ 0 w 278"/>
                <a:gd name="T83" fmla="*/ 0 h 171"/>
                <a:gd name="T84" fmla="*/ 0 w 278"/>
                <a:gd name="T85" fmla="*/ 0 h 171"/>
                <a:gd name="T86" fmla="*/ 0 w 278"/>
                <a:gd name="T87" fmla="*/ 0 h 171"/>
                <a:gd name="T88" fmla="*/ 0 w 278"/>
                <a:gd name="T89" fmla="*/ 0 h 171"/>
                <a:gd name="T90" fmla="*/ 0 w 278"/>
                <a:gd name="T91" fmla="*/ 0 h 171"/>
                <a:gd name="T92" fmla="*/ 0 w 278"/>
                <a:gd name="T93" fmla="*/ 0 h 17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78"/>
                <a:gd name="T142" fmla="*/ 0 h 171"/>
                <a:gd name="T143" fmla="*/ 278 w 278"/>
                <a:gd name="T144" fmla="*/ 171 h 171"/>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78" h="171">
                  <a:moveTo>
                    <a:pt x="66" y="83"/>
                  </a:moveTo>
                  <a:lnTo>
                    <a:pt x="66" y="87"/>
                  </a:lnTo>
                  <a:lnTo>
                    <a:pt x="70" y="93"/>
                  </a:lnTo>
                  <a:lnTo>
                    <a:pt x="74" y="97"/>
                  </a:lnTo>
                  <a:lnTo>
                    <a:pt x="80" y="100"/>
                  </a:lnTo>
                  <a:lnTo>
                    <a:pt x="84" y="104"/>
                  </a:lnTo>
                  <a:lnTo>
                    <a:pt x="89" y="108"/>
                  </a:lnTo>
                  <a:lnTo>
                    <a:pt x="93" y="108"/>
                  </a:lnTo>
                  <a:lnTo>
                    <a:pt x="97" y="110"/>
                  </a:lnTo>
                  <a:lnTo>
                    <a:pt x="101" y="112"/>
                  </a:lnTo>
                  <a:lnTo>
                    <a:pt x="104" y="112"/>
                  </a:lnTo>
                  <a:lnTo>
                    <a:pt x="106" y="114"/>
                  </a:lnTo>
                  <a:lnTo>
                    <a:pt x="110" y="114"/>
                  </a:lnTo>
                  <a:lnTo>
                    <a:pt x="114" y="114"/>
                  </a:lnTo>
                  <a:lnTo>
                    <a:pt x="118" y="114"/>
                  </a:lnTo>
                  <a:lnTo>
                    <a:pt x="122" y="114"/>
                  </a:lnTo>
                  <a:lnTo>
                    <a:pt x="125" y="114"/>
                  </a:lnTo>
                  <a:lnTo>
                    <a:pt x="129" y="114"/>
                  </a:lnTo>
                  <a:lnTo>
                    <a:pt x="133" y="116"/>
                  </a:lnTo>
                  <a:lnTo>
                    <a:pt x="137" y="114"/>
                  </a:lnTo>
                  <a:lnTo>
                    <a:pt x="141" y="114"/>
                  </a:lnTo>
                  <a:lnTo>
                    <a:pt x="144" y="114"/>
                  </a:lnTo>
                  <a:lnTo>
                    <a:pt x="146" y="114"/>
                  </a:lnTo>
                  <a:lnTo>
                    <a:pt x="150" y="114"/>
                  </a:lnTo>
                  <a:lnTo>
                    <a:pt x="154" y="114"/>
                  </a:lnTo>
                  <a:lnTo>
                    <a:pt x="158" y="112"/>
                  </a:lnTo>
                  <a:lnTo>
                    <a:pt x="162" y="112"/>
                  </a:lnTo>
                  <a:lnTo>
                    <a:pt x="167" y="110"/>
                  </a:lnTo>
                  <a:lnTo>
                    <a:pt x="173" y="108"/>
                  </a:lnTo>
                  <a:lnTo>
                    <a:pt x="179" y="104"/>
                  </a:lnTo>
                  <a:lnTo>
                    <a:pt x="184" y="102"/>
                  </a:lnTo>
                  <a:lnTo>
                    <a:pt x="188" y="98"/>
                  </a:lnTo>
                  <a:lnTo>
                    <a:pt x="192" y="95"/>
                  </a:lnTo>
                  <a:lnTo>
                    <a:pt x="196" y="91"/>
                  </a:lnTo>
                  <a:lnTo>
                    <a:pt x="201" y="87"/>
                  </a:lnTo>
                  <a:lnTo>
                    <a:pt x="203" y="81"/>
                  </a:lnTo>
                  <a:lnTo>
                    <a:pt x="205" y="78"/>
                  </a:lnTo>
                  <a:lnTo>
                    <a:pt x="209" y="72"/>
                  </a:lnTo>
                  <a:lnTo>
                    <a:pt x="211" y="68"/>
                  </a:lnTo>
                  <a:lnTo>
                    <a:pt x="213" y="62"/>
                  </a:lnTo>
                  <a:lnTo>
                    <a:pt x="213" y="57"/>
                  </a:lnTo>
                  <a:lnTo>
                    <a:pt x="215" y="51"/>
                  </a:lnTo>
                  <a:lnTo>
                    <a:pt x="215" y="47"/>
                  </a:lnTo>
                  <a:lnTo>
                    <a:pt x="270" y="0"/>
                  </a:lnTo>
                  <a:lnTo>
                    <a:pt x="272" y="3"/>
                  </a:lnTo>
                  <a:lnTo>
                    <a:pt x="272" y="7"/>
                  </a:lnTo>
                  <a:lnTo>
                    <a:pt x="272" y="11"/>
                  </a:lnTo>
                  <a:lnTo>
                    <a:pt x="274" y="15"/>
                  </a:lnTo>
                  <a:lnTo>
                    <a:pt x="274" y="19"/>
                  </a:lnTo>
                  <a:lnTo>
                    <a:pt x="276" y="21"/>
                  </a:lnTo>
                  <a:lnTo>
                    <a:pt x="276" y="24"/>
                  </a:lnTo>
                  <a:lnTo>
                    <a:pt x="276" y="30"/>
                  </a:lnTo>
                  <a:lnTo>
                    <a:pt x="276" y="32"/>
                  </a:lnTo>
                  <a:lnTo>
                    <a:pt x="276" y="36"/>
                  </a:lnTo>
                  <a:lnTo>
                    <a:pt x="276" y="40"/>
                  </a:lnTo>
                  <a:lnTo>
                    <a:pt x="278" y="43"/>
                  </a:lnTo>
                  <a:lnTo>
                    <a:pt x="278" y="47"/>
                  </a:lnTo>
                  <a:lnTo>
                    <a:pt x="278" y="51"/>
                  </a:lnTo>
                  <a:lnTo>
                    <a:pt x="278" y="55"/>
                  </a:lnTo>
                  <a:lnTo>
                    <a:pt x="278" y="59"/>
                  </a:lnTo>
                  <a:lnTo>
                    <a:pt x="276" y="64"/>
                  </a:lnTo>
                  <a:lnTo>
                    <a:pt x="276" y="70"/>
                  </a:lnTo>
                  <a:lnTo>
                    <a:pt x="274" y="74"/>
                  </a:lnTo>
                  <a:lnTo>
                    <a:pt x="274" y="78"/>
                  </a:lnTo>
                  <a:lnTo>
                    <a:pt x="272" y="79"/>
                  </a:lnTo>
                  <a:lnTo>
                    <a:pt x="272" y="83"/>
                  </a:lnTo>
                  <a:lnTo>
                    <a:pt x="270" y="89"/>
                  </a:lnTo>
                  <a:lnTo>
                    <a:pt x="268" y="97"/>
                  </a:lnTo>
                  <a:lnTo>
                    <a:pt x="266" y="102"/>
                  </a:lnTo>
                  <a:lnTo>
                    <a:pt x="262" y="108"/>
                  </a:lnTo>
                  <a:lnTo>
                    <a:pt x="259" y="114"/>
                  </a:lnTo>
                  <a:lnTo>
                    <a:pt x="255" y="119"/>
                  </a:lnTo>
                  <a:lnTo>
                    <a:pt x="251" y="123"/>
                  </a:lnTo>
                  <a:lnTo>
                    <a:pt x="247" y="129"/>
                  </a:lnTo>
                  <a:lnTo>
                    <a:pt x="241" y="133"/>
                  </a:lnTo>
                  <a:lnTo>
                    <a:pt x="236" y="138"/>
                  </a:lnTo>
                  <a:lnTo>
                    <a:pt x="230" y="142"/>
                  </a:lnTo>
                  <a:lnTo>
                    <a:pt x="224" y="146"/>
                  </a:lnTo>
                  <a:lnTo>
                    <a:pt x="220" y="148"/>
                  </a:lnTo>
                  <a:lnTo>
                    <a:pt x="219" y="150"/>
                  </a:lnTo>
                  <a:lnTo>
                    <a:pt x="215" y="152"/>
                  </a:lnTo>
                  <a:lnTo>
                    <a:pt x="211" y="154"/>
                  </a:lnTo>
                  <a:lnTo>
                    <a:pt x="207" y="155"/>
                  </a:lnTo>
                  <a:lnTo>
                    <a:pt x="203" y="155"/>
                  </a:lnTo>
                  <a:lnTo>
                    <a:pt x="200" y="157"/>
                  </a:lnTo>
                  <a:lnTo>
                    <a:pt x="196" y="159"/>
                  </a:lnTo>
                  <a:lnTo>
                    <a:pt x="192" y="161"/>
                  </a:lnTo>
                  <a:lnTo>
                    <a:pt x="188" y="163"/>
                  </a:lnTo>
                  <a:lnTo>
                    <a:pt x="184" y="163"/>
                  </a:lnTo>
                  <a:lnTo>
                    <a:pt x="181" y="165"/>
                  </a:lnTo>
                  <a:lnTo>
                    <a:pt x="175" y="167"/>
                  </a:lnTo>
                  <a:lnTo>
                    <a:pt x="171" y="167"/>
                  </a:lnTo>
                  <a:lnTo>
                    <a:pt x="165" y="169"/>
                  </a:lnTo>
                  <a:lnTo>
                    <a:pt x="162" y="171"/>
                  </a:lnTo>
                  <a:lnTo>
                    <a:pt x="158" y="171"/>
                  </a:lnTo>
                  <a:lnTo>
                    <a:pt x="154" y="171"/>
                  </a:lnTo>
                  <a:lnTo>
                    <a:pt x="150" y="171"/>
                  </a:lnTo>
                  <a:lnTo>
                    <a:pt x="146" y="171"/>
                  </a:lnTo>
                  <a:lnTo>
                    <a:pt x="143" y="171"/>
                  </a:lnTo>
                  <a:lnTo>
                    <a:pt x="137" y="171"/>
                  </a:lnTo>
                  <a:lnTo>
                    <a:pt x="135" y="171"/>
                  </a:lnTo>
                  <a:lnTo>
                    <a:pt x="131" y="171"/>
                  </a:lnTo>
                  <a:lnTo>
                    <a:pt x="125" y="171"/>
                  </a:lnTo>
                  <a:lnTo>
                    <a:pt x="122" y="171"/>
                  </a:lnTo>
                  <a:lnTo>
                    <a:pt x="120" y="171"/>
                  </a:lnTo>
                  <a:lnTo>
                    <a:pt x="116" y="171"/>
                  </a:lnTo>
                  <a:lnTo>
                    <a:pt x="112" y="169"/>
                  </a:lnTo>
                  <a:lnTo>
                    <a:pt x="108" y="167"/>
                  </a:lnTo>
                  <a:lnTo>
                    <a:pt x="104" y="167"/>
                  </a:lnTo>
                  <a:lnTo>
                    <a:pt x="101" y="167"/>
                  </a:lnTo>
                  <a:lnTo>
                    <a:pt x="97" y="165"/>
                  </a:lnTo>
                  <a:lnTo>
                    <a:pt x="93" y="163"/>
                  </a:lnTo>
                  <a:lnTo>
                    <a:pt x="89" y="161"/>
                  </a:lnTo>
                  <a:lnTo>
                    <a:pt x="85" y="161"/>
                  </a:lnTo>
                  <a:lnTo>
                    <a:pt x="82" y="159"/>
                  </a:lnTo>
                  <a:lnTo>
                    <a:pt x="78" y="157"/>
                  </a:lnTo>
                  <a:lnTo>
                    <a:pt x="76" y="155"/>
                  </a:lnTo>
                  <a:lnTo>
                    <a:pt x="72" y="155"/>
                  </a:lnTo>
                  <a:lnTo>
                    <a:pt x="68" y="154"/>
                  </a:lnTo>
                  <a:lnTo>
                    <a:pt x="65" y="152"/>
                  </a:lnTo>
                  <a:lnTo>
                    <a:pt x="63" y="150"/>
                  </a:lnTo>
                  <a:lnTo>
                    <a:pt x="59" y="148"/>
                  </a:lnTo>
                  <a:lnTo>
                    <a:pt x="53" y="144"/>
                  </a:lnTo>
                  <a:lnTo>
                    <a:pt x="47" y="140"/>
                  </a:lnTo>
                  <a:lnTo>
                    <a:pt x="42" y="135"/>
                  </a:lnTo>
                  <a:lnTo>
                    <a:pt x="36" y="131"/>
                  </a:lnTo>
                  <a:lnTo>
                    <a:pt x="30" y="125"/>
                  </a:lnTo>
                  <a:lnTo>
                    <a:pt x="27" y="121"/>
                  </a:lnTo>
                  <a:lnTo>
                    <a:pt x="21" y="116"/>
                  </a:lnTo>
                  <a:lnTo>
                    <a:pt x="17" y="112"/>
                  </a:lnTo>
                  <a:lnTo>
                    <a:pt x="13" y="106"/>
                  </a:lnTo>
                  <a:lnTo>
                    <a:pt x="11" y="102"/>
                  </a:lnTo>
                  <a:lnTo>
                    <a:pt x="8" y="97"/>
                  </a:lnTo>
                  <a:lnTo>
                    <a:pt x="6" y="91"/>
                  </a:lnTo>
                  <a:lnTo>
                    <a:pt x="4" y="85"/>
                  </a:lnTo>
                  <a:lnTo>
                    <a:pt x="2" y="81"/>
                  </a:lnTo>
                  <a:lnTo>
                    <a:pt x="0" y="76"/>
                  </a:lnTo>
                  <a:lnTo>
                    <a:pt x="0" y="70"/>
                  </a:lnTo>
                  <a:lnTo>
                    <a:pt x="0" y="66"/>
                  </a:lnTo>
                  <a:lnTo>
                    <a:pt x="2" y="60"/>
                  </a:lnTo>
                  <a:lnTo>
                    <a:pt x="66" y="83"/>
                  </a:lnTo>
                  <a:close/>
                </a:path>
              </a:pathLst>
            </a:custGeom>
            <a:solidFill>
              <a:schemeClr val="tx1"/>
            </a:solidFill>
            <a:ln w="9525">
              <a:noFill/>
              <a:round/>
              <a:headEnd/>
              <a:tailEnd/>
            </a:ln>
          </p:spPr>
          <p:txBody>
            <a:bodyPr/>
            <a:lstStyle/>
            <a:p>
              <a:endParaRPr lang="en-US"/>
            </a:p>
          </p:txBody>
        </p:sp>
        <p:sp>
          <p:nvSpPr>
            <p:cNvPr id="24604" name="Freeform 163"/>
            <p:cNvSpPr>
              <a:spLocks/>
            </p:cNvSpPr>
            <p:nvPr/>
          </p:nvSpPr>
          <p:spPr bwMode="auto">
            <a:xfrm>
              <a:off x="3794" y="3523"/>
              <a:ext cx="35" cy="43"/>
            </a:xfrm>
            <a:custGeom>
              <a:avLst/>
              <a:gdLst>
                <a:gd name="T0" fmla="*/ 0 w 85"/>
                <a:gd name="T1" fmla="*/ 0 h 105"/>
                <a:gd name="T2" fmla="*/ 0 w 85"/>
                <a:gd name="T3" fmla="*/ 0 h 105"/>
                <a:gd name="T4" fmla="*/ 0 w 85"/>
                <a:gd name="T5" fmla="*/ 0 h 105"/>
                <a:gd name="T6" fmla="*/ 0 w 85"/>
                <a:gd name="T7" fmla="*/ 0 h 105"/>
                <a:gd name="T8" fmla="*/ 0 w 85"/>
                <a:gd name="T9" fmla="*/ 0 h 105"/>
                <a:gd name="T10" fmla="*/ 0 w 85"/>
                <a:gd name="T11" fmla="*/ 0 h 105"/>
                <a:gd name="T12" fmla="*/ 0 60000 65536"/>
                <a:gd name="T13" fmla="*/ 0 60000 65536"/>
                <a:gd name="T14" fmla="*/ 0 60000 65536"/>
                <a:gd name="T15" fmla="*/ 0 60000 65536"/>
                <a:gd name="T16" fmla="*/ 0 60000 65536"/>
                <a:gd name="T17" fmla="*/ 0 60000 65536"/>
                <a:gd name="T18" fmla="*/ 0 w 85"/>
                <a:gd name="T19" fmla="*/ 0 h 105"/>
                <a:gd name="T20" fmla="*/ 85 w 85"/>
                <a:gd name="T21" fmla="*/ 105 h 105"/>
              </a:gdLst>
              <a:ahLst/>
              <a:cxnLst>
                <a:cxn ang="T12">
                  <a:pos x="T0" y="T1"/>
                </a:cxn>
                <a:cxn ang="T13">
                  <a:pos x="T2" y="T3"/>
                </a:cxn>
                <a:cxn ang="T14">
                  <a:pos x="T4" y="T5"/>
                </a:cxn>
                <a:cxn ang="T15">
                  <a:pos x="T6" y="T7"/>
                </a:cxn>
                <a:cxn ang="T16">
                  <a:pos x="T8" y="T9"/>
                </a:cxn>
                <a:cxn ang="T17">
                  <a:pos x="T10" y="T11"/>
                </a:cxn>
              </a:cxnLst>
              <a:rect l="T18" t="T19" r="T20" b="T21"/>
              <a:pathLst>
                <a:path w="85" h="105">
                  <a:moveTo>
                    <a:pt x="0" y="23"/>
                  </a:moveTo>
                  <a:lnTo>
                    <a:pt x="58" y="0"/>
                  </a:lnTo>
                  <a:lnTo>
                    <a:pt x="85" y="78"/>
                  </a:lnTo>
                  <a:lnTo>
                    <a:pt x="30" y="105"/>
                  </a:lnTo>
                  <a:lnTo>
                    <a:pt x="0" y="23"/>
                  </a:lnTo>
                  <a:close/>
                </a:path>
              </a:pathLst>
            </a:custGeom>
            <a:solidFill>
              <a:schemeClr val="tx1"/>
            </a:solidFill>
            <a:ln w="9525">
              <a:noFill/>
              <a:round/>
              <a:headEnd/>
              <a:tailEnd/>
            </a:ln>
          </p:spPr>
          <p:txBody>
            <a:bodyPr/>
            <a:lstStyle/>
            <a:p>
              <a:endParaRPr lang="en-US"/>
            </a:p>
          </p:txBody>
        </p:sp>
        <p:sp>
          <p:nvSpPr>
            <p:cNvPr id="24605" name="Freeform 164"/>
            <p:cNvSpPr>
              <a:spLocks/>
            </p:cNvSpPr>
            <p:nvPr/>
          </p:nvSpPr>
          <p:spPr bwMode="auto">
            <a:xfrm>
              <a:off x="3838" y="3509"/>
              <a:ext cx="39" cy="48"/>
            </a:xfrm>
            <a:custGeom>
              <a:avLst/>
              <a:gdLst>
                <a:gd name="T0" fmla="*/ 0 w 95"/>
                <a:gd name="T1" fmla="*/ 0 h 118"/>
                <a:gd name="T2" fmla="*/ 0 w 95"/>
                <a:gd name="T3" fmla="*/ 0 h 118"/>
                <a:gd name="T4" fmla="*/ 0 w 95"/>
                <a:gd name="T5" fmla="*/ 0 h 118"/>
                <a:gd name="T6" fmla="*/ 0 w 95"/>
                <a:gd name="T7" fmla="*/ 0 h 118"/>
                <a:gd name="T8" fmla="*/ 0 w 95"/>
                <a:gd name="T9" fmla="*/ 0 h 118"/>
                <a:gd name="T10" fmla="*/ 0 w 95"/>
                <a:gd name="T11" fmla="*/ 0 h 118"/>
                <a:gd name="T12" fmla="*/ 0 w 95"/>
                <a:gd name="T13" fmla="*/ 0 h 118"/>
                <a:gd name="T14" fmla="*/ 0 w 95"/>
                <a:gd name="T15" fmla="*/ 0 h 118"/>
                <a:gd name="T16" fmla="*/ 0 w 95"/>
                <a:gd name="T17" fmla="*/ 0 h 118"/>
                <a:gd name="T18" fmla="*/ 0 w 95"/>
                <a:gd name="T19" fmla="*/ 0 h 118"/>
                <a:gd name="T20" fmla="*/ 0 w 95"/>
                <a:gd name="T21" fmla="*/ 0 h 118"/>
                <a:gd name="T22" fmla="*/ 0 w 95"/>
                <a:gd name="T23" fmla="*/ 0 h 118"/>
                <a:gd name="T24" fmla="*/ 0 w 95"/>
                <a:gd name="T25" fmla="*/ 0 h 118"/>
                <a:gd name="T26" fmla="*/ 0 w 95"/>
                <a:gd name="T27" fmla="*/ 0 h 118"/>
                <a:gd name="T28" fmla="*/ 0 w 95"/>
                <a:gd name="T29" fmla="*/ 0 h 118"/>
                <a:gd name="T30" fmla="*/ 0 w 95"/>
                <a:gd name="T31" fmla="*/ 0 h 118"/>
                <a:gd name="T32" fmla="*/ 0 w 95"/>
                <a:gd name="T33" fmla="*/ 0 h 118"/>
                <a:gd name="T34" fmla="*/ 0 w 95"/>
                <a:gd name="T35" fmla="*/ 0 h 118"/>
                <a:gd name="T36" fmla="*/ 0 w 95"/>
                <a:gd name="T37" fmla="*/ 0 h 118"/>
                <a:gd name="T38" fmla="*/ 0 w 95"/>
                <a:gd name="T39" fmla="*/ 0 h 118"/>
                <a:gd name="T40" fmla="*/ 0 w 95"/>
                <a:gd name="T41" fmla="*/ 0 h 118"/>
                <a:gd name="T42" fmla="*/ 0 w 95"/>
                <a:gd name="T43" fmla="*/ 0 h 118"/>
                <a:gd name="T44" fmla="*/ 0 w 95"/>
                <a:gd name="T45" fmla="*/ 0 h 118"/>
                <a:gd name="T46" fmla="*/ 0 w 95"/>
                <a:gd name="T47" fmla="*/ 0 h 118"/>
                <a:gd name="T48" fmla="*/ 0 w 95"/>
                <a:gd name="T49" fmla="*/ 0 h 118"/>
                <a:gd name="T50" fmla="*/ 0 w 95"/>
                <a:gd name="T51" fmla="*/ 0 h 118"/>
                <a:gd name="T52" fmla="*/ 0 w 95"/>
                <a:gd name="T53" fmla="*/ 0 h 118"/>
                <a:gd name="T54" fmla="*/ 0 w 95"/>
                <a:gd name="T55" fmla="*/ 0 h 118"/>
                <a:gd name="T56" fmla="*/ 0 w 95"/>
                <a:gd name="T57" fmla="*/ 0 h 118"/>
                <a:gd name="T58" fmla="*/ 0 w 95"/>
                <a:gd name="T59" fmla="*/ 0 h 118"/>
                <a:gd name="T60" fmla="*/ 0 w 95"/>
                <a:gd name="T61" fmla="*/ 0 h 118"/>
                <a:gd name="T62" fmla="*/ 0 w 95"/>
                <a:gd name="T63" fmla="*/ 0 h 118"/>
                <a:gd name="T64" fmla="*/ 0 w 95"/>
                <a:gd name="T65" fmla="*/ 0 h 11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5"/>
                <a:gd name="T100" fmla="*/ 0 h 118"/>
                <a:gd name="T101" fmla="*/ 95 w 95"/>
                <a:gd name="T102" fmla="*/ 118 h 11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5" h="118">
                  <a:moveTo>
                    <a:pt x="0" y="17"/>
                  </a:moveTo>
                  <a:lnTo>
                    <a:pt x="59" y="0"/>
                  </a:lnTo>
                  <a:lnTo>
                    <a:pt x="59" y="2"/>
                  </a:lnTo>
                  <a:lnTo>
                    <a:pt x="61" y="4"/>
                  </a:lnTo>
                  <a:lnTo>
                    <a:pt x="61" y="8"/>
                  </a:lnTo>
                  <a:lnTo>
                    <a:pt x="63" y="15"/>
                  </a:lnTo>
                  <a:lnTo>
                    <a:pt x="65" y="17"/>
                  </a:lnTo>
                  <a:lnTo>
                    <a:pt x="65" y="21"/>
                  </a:lnTo>
                  <a:lnTo>
                    <a:pt x="67" y="25"/>
                  </a:lnTo>
                  <a:lnTo>
                    <a:pt x="68" y="28"/>
                  </a:lnTo>
                  <a:lnTo>
                    <a:pt x="70" y="32"/>
                  </a:lnTo>
                  <a:lnTo>
                    <a:pt x="72" y="38"/>
                  </a:lnTo>
                  <a:lnTo>
                    <a:pt x="74" y="42"/>
                  </a:lnTo>
                  <a:lnTo>
                    <a:pt x="76" y="47"/>
                  </a:lnTo>
                  <a:lnTo>
                    <a:pt x="76" y="51"/>
                  </a:lnTo>
                  <a:lnTo>
                    <a:pt x="78" y="57"/>
                  </a:lnTo>
                  <a:lnTo>
                    <a:pt x="80" y="61"/>
                  </a:lnTo>
                  <a:lnTo>
                    <a:pt x="82" y="66"/>
                  </a:lnTo>
                  <a:lnTo>
                    <a:pt x="84" y="72"/>
                  </a:lnTo>
                  <a:lnTo>
                    <a:pt x="86" y="76"/>
                  </a:lnTo>
                  <a:lnTo>
                    <a:pt x="86" y="82"/>
                  </a:lnTo>
                  <a:lnTo>
                    <a:pt x="87" y="87"/>
                  </a:lnTo>
                  <a:lnTo>
                    <a:pt x="87" y="91"/>
                  </a:lnTo>
                  <a:lnTo>
                    <a:pt x="89" y="95"/>
                  </a:lnTo>
                  <a:lnTo>
                    <a:pt x="91" y="101"/>
                  </a:lnTo>
                  <a:lnTo>
                    <a:pt x="91" y="104"/>
                  </a:lnTo>
                  <a:lnTo>
                    <a:pt x="93" y="108"/>
                  </a:lnTo>
                  <a:lnTo>
                    <a:pt x="93" y="112"/>
                  </a:lnTo>
                  <a:lnTo>
                    <a:pt x="93" y="114"/>
                  </a:lnTo>
                  <a:lnTo>
                    <a:pt x="95" y="118"/>
                  </a:lnTo>
                  <a:lnTo>
                    <a:pt x="32" y="118"/>
                  </a:lnTo>
                  <a:lnTo>
                    <a:pt x="0" y="17"/>
                  </a:lnTo>
                  <a:close/>
                </a:path>
              </a:pathLst>
            </a:custGeom>
            <a:solidFill>
              <a:schemeClr val="tx1"/>
            </a:solidFill>
            <a:ln w="9525">
              <a:noFill/>
              <a:round/>
              <a:headEnd/>
              <a:tailEnd/>
            </a:ln>
          </p:spPr>
          <p:txBody>
            <a:bodyPr/>
            <a:lstStyle/>
            <a:p>
              <a:endParaRPr lang="en-US"/>
            </a:p>
          </p:txBody>
        </p:sp>
        <p:sp>
          <p:nvSpPr>
            <p:cNvPr id="24606" name="Freeform 165"/>
            <p:cNvSpPr>
              <a:spLocks/>
            </p:cNvSpPr>
            <p:nvPr/>
          </p:nvSpPr>
          <p:spPr bwMode="auto">
            <a:xfrm>
              <a:off x="3901" y="3487"/>
              <a:ext cx="38" cy="56"/>
            </a:xfrm>
            <a:custGeom>
              <a:avLst/>
              <a:gdLst>
                <a:gd name="T0" fmla="*/ 0 w 91"/>
                <a:gd name="T1" fmla="*/ 0 h 133"/>
                <a:gd name="T2" fmla="*/ 0 w 91"/>
                <a:gd name="T3" fmla="*/ 0 h 133"/>
                <a:gd name="T4" fmla="*/ 0 w 91"/>
                <a:gd name="T5" fmla="*/ 0 h 133"/>
                <a:gd name="T6" fmla="*/ 0 w 91"/>
                <a:gd name="T7" fmla="*/ 0 h 133"/>
                <a:gd name="T8" fmla="*/ 0 w 91"/>
                <a:gd name="T9" fmla="*/ 0 h 133"/>
                <a:gd name="T10" fmla="*/ 0 w 91"/>
                <a:gd name="T11" fmla="*/ 0 h 133"/>
                <a:gd name="T12" fmla="*/ 0 w 91"/>
                <a:gd name="T13" fmla="*/ 0 h 133"/>
                <a:gd name="T14" fmla="*/ 0 w 91"/>
                <a:gd name="T15" fmla="*/ 0 h 133"/>
                <a:gd name="T16" fmla="*/ 0 w 91"/>
                <a:gd name="T17" fmla="*/ 0 h 133"/>
                <a:gd name="T18" fmla="*/ 0 w 91"/>
                <a:gd name="T19" fmla="*/ 0 h 133"/>
                <a:gd name="T20" fmla="*/ 0 w 91"/>
                <a:gd name="T21" fmla="*/ 0 h 133"/>
                <a:gd name="T22" fmla="*/ 0 w 91"/>
                <a:gd name="T23" fmla="*/ 0 h 133"/>
                <a:gd name="T24" fmla="*/ 0 w 91"/>
                <a:gd name="T25" fmla="*/ 0 h 133"/>
                <a:gd name="T26" fmla="*/ 0 w 91"/>
                <a:gd name="T27" fmla="*/ 0 h 133"/>
                <a:gd name="T28" fmla="*/ 0 w 91"/>
                <a:gd name="T29" fmla="*/ 0 h 133"/>
                <a:gd name="T30" fmla="*/ 0 w 91"/>
                <a:gd name="T31" fmla="*/ 0 h 133"/>
                <a:gd name="T32" fmla="*/ 0 w 91"/>
                <a:gd name="T33" fmla="*/ 0 h 133"/>
                <a:gd name="T34" fmla="*/ 0 w 91"/>
                <a:gd name="T35" fmla="*/ 0 h 133"/>
                <a:gd name="T36" fmla="*/ 0 w 91"/>
                <a:gd name="T37" fmla="*/ 0 h 133"/>
                <a:gd name="T38" fmla="*/ 0 w 91"/>
                <a:gd name="T39" fmla="*/ 0 h 133"/>
                <a:gd name="T40" fmla="*/ 0 w 91"/>
                <a:gd name="T41" fmla="*/ 0 h 133"/>
                <a:gd name="T42" fmla="*/ 0 w 91"/>
                <a:gd name="T43" fmla="*/ 0 h 133"/>
                <a:gd name="T44" fmla="*/ 0 w 91"/>
                <a:gd name="T45" fmla="*/ 0 h 133"/>
                <a:gd name="T46" fmla="*/ 0 w 91"/>
                <a:gd name="T47" fmla="*/ 0 h 133"/>
                <a:gd name="T48" fmla="*/ 0 w 91"/>
                <a:gd name="T49" fmla="*/ 0 h 133"/>
                <a:gd name="T50" fmla="*/ 0 w 91"/>
                <a:gd name="T51" fmla="*/ 0 h 133"/>
                <a:gd name="T52" fmla="*/ 0 w 91"/>
                <a:gd name="T53" fmla="*/ 0 h 133"/>
                <a:gd name="T54" fmla="*/ 0 w 91"/>
                <a:gd name="T55" fmla="*/ 0 h 133"/>
                <a:gd name="T56" fmla="*/ 0 w 91"/>
                <a:gd name="T57" fmla="*/ 0 h 133"/>
                <a:gd name="T58" fmla="*/ 0 w 91"/>
                <a:gd name="T59" fmla="*/ 0 h 133"/>
                <a:gd name="T60" fmla="*/ 0 w 91"/>
                <a:gd name="T61" fmla="*/ 0 h 133"/>
                <a:gd name="T62" fmla="*/ 0 w 91"/>
                <a:gd name="T63" fmla="*/ 0 h 133"/>
                <a:gd name="T64" fmla="*/ 0 w 91"/>
                <a:gd name="T65" fmla="*/ 0 h 13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1"/>
                <a:gd name="T100" fmla="*/ 0 h 133"/>
                <a:gd name="T101" fmla="*/ 91 w 91"/>
                <a:gd name="T102" fmla="*/ 133 h 13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1" h="133">
                  <a:moveTo>
                    <a:pt x="0" y="19"/>
                  </a:moveTo>
                  <a:lnTo>
                    <a:pt x="57" y="0"/>
                  </a:lnTo>
                  <a:lnTo>
                    <a:pt x="57" y="2"/>
                  </a:lnTo>
                  <a:lnTo>
                    <a:pt x="59" y="5"/>
                  </a:lnTo>
                  <a:lnTo>
                    <a:pt x="61" y="11"/>
                  </a:lnTo>
                  <a:lnTo>
                    <a:pt x="61" y="13"/>
                  </a:lnTo>
                  <a:lnTo>
                    <a:pt x="63" y="15"/>
                  </a:lnTo>
                  <a:lnTo>
                    <a:pt x="63" y="19"/>
                  </a:lnTo>
                  <a:lnTo>
                    <a:pt x="65" y="22"/>
                  </a:lnTo>
                  <a:lnTo>
                    <a:pt x="65" y="26"/>
                  </a:lnTo>
                  <a:lnTo>
                    <a:pt x="67" y="30"/>
                  </a:lnTo>
                  <a:lnTo>
                    <a:pt x="67" y="34"/>
                  </a:lnTo>
                  <a:lnTo>
                    <a:pt x="68" y="40"/>
                  </a:lnTo>
                  <a:lnTo>
                    <a:pt x="70" y="41"/>
                  </a:lnTo>
                  <a:lnTo>
                    <a:pt x="70" y="47"/>
                  </a:lnTo>
                  <a:lnTo>
                    <a:pt x="72" y="51"/>
                  </a:lnTo>
                  <a:lnTo>
                    <a:pt x="74" y="55"/>
                  </a:lnTo>
                  <a:lnTo>
                    <a:pt x="76" y="59"/>
                  </a:lnTo>
                  <a:lnTo>
                    <a:pt x="76" y="64"/>
                  </a:lnTo>
                  <a:lnTo>
                    <a:pt x="78" y="68"/>
                  </a:lnTo>
                  <a:lnTo>
                    <a:pt x="80" y="72"/>
                  </a:lnTo>
                  <a:lnTo>
                    <a:pt x="82" y="76"/>
                  </a:lnTo>
                  <a:lnTo>
                    <a:pt x="82" y="79"/>
                  </a:lnTo>
                  <a:lnTo>
                    <a:pt x="84" y="83"/>
                  </a:lnTo>
                  <a:lnTo>
                    <a:pt x="86" y="87"/>
                  </a:lnTo>
                  <a:lnTo>
                    <a:pt x="87" y="91"/>
                  </a:lnTo>
                  <a:lnTo>
                    <a:pt x="89" y="95"/>
                  </a:lnTo>
                  <a:lnTo>
                    <a:pt x="89" y="98"/>
                  </a:lnTo>
                  <a:lnTo>
                    <a:pt x="91" y="102"/>
                  </a:lnTo>
                  <a:lnTo>
                    <a:pt x="38" y="133"/>
                  </a:lnTo>
                  <a:lnTo>
                    <a:pt x="0" y="19"/>
                  </a:lnTo>
                  <a:close/>
                </a:path>
              </a:pathLst>
            </a:custGeom>
            <a:solidFill>
              <a:schemeClr val="tx1"/>
            </a:solidFill>
            <a:ln w="9525">
              <a:noFill/>
              <a:round/>
              <a:headEnd/>
              <a:tailEnd/>
            </a:ln>
          </p:spPr>
          <p:txBody>
            <a:bodyPr/>
            <a:lstStyle/>
            <a:p>
              <a:endParaRPr lang="en-US"/>
            </a:p>
          </p:txBody>
        </p:sp>
        <p:sp>
          <p:nvSpPr>
            <p:cNvPr id="24607" name="Freeform 166"/>
            <p:cNvSpPr>
              <a:spLocks/>
            </p:cNvSpPr>
            <p:nvPr/>
          </p:nvSpPr>
          <p:spPr bwMode="auto">
            <a:xfrm>
              <a:off x="3957" y="3469"/>
              <a:ext cx="26" cy="47"/>
            </a:xfrm>
            <a:custGeom>
              <a:avLst/>
              <a:gdLst>
                <a:gd name="T0" fmla="*/ 0 w 65"/>
                <a:gd name="T1" fmla="*/ 0 h 114"/>
                <a:gd name="T2" fmla="*/ 0 w 65"/>
                <a:gd name="T3" fmla="*/ 0 h 114"/>
                <a:gd name="T4" fmla="*/ 0 w 65"/>
                <a:gd name="T5" fmla="*/ 0 h 114"/>
                <a:gd name="T6" fmla="*/ 0 w 65"/>
                <a:gd name="T7" fmla="*/ 0 h 114"/>
                <a:gd name="T8" fmla="*/ 0 w 65"/>
                <a:gd name="T9" fmla="*/ 0 h 114"/>
                <a:gd name="T10" fmla="*/ 0 w 65"/>
                <a:gd name="T11" fmla="*/ 0 h 114"/>
                <a:gd name="T12" fmla="*/ 0 w 65"/>
                <a:gd name="T13" fmla="*/ 0 h 114"/>
                <a:gd name="T14" fmla="*/ 0 w 65"/>
                <a:gd name="T15" fmla="*/ 0 h 114"/>
                <a:gd name="T16" fmla="*/ 0 w 65"/>
                <a:gd name="T17" fmla="*/ 0 h 114"/>
                <a:gd name="T18" fmla="*/ 0 w 65"/>
                <a:gd name="T19" fmla="*/ 0 h 114"/>
                <a:gd name="T20" fmla="*/ 0 w 65"/>
                <a:gd name="T21" fmla="*/ 0 h 114"/>
                <a:gd name="T22" fmla="*/ 0 w 65"/>
                <a:gd name="T23" fmla="*/ 0 h 114"/>
                <a:gd name="T24" fmla="*/ 0 w 65"/>
                <a:gd name="T25" fmla="*/ 0 h 114"/>
                <a:gd name="T26" fmla="*/ 0 w 65"/>
                <a:gd name="T27" fmla="*/ 0 h 114"/>
                <a:gd name="T28" fmla="*/ 0 w 65"/>
                <a:gd name="T29" fmla="*/ 0 h 114"/>
                <a:gd name="T30" fmla="*/ 0 w 65"/>
                <a:gd name="T31" fmla="*/ 0 h 114"/>
                <a:gd name="T32" fmla="*/ 0 w 65"/>
                <a:gd name="T33" fmla="*/ 0 h 114"/>
                <a:gd name="T34" fmla="*/ 0 w 65"/>
                <a:gd name="T35" fmla="*/ 0 h 114"/>
                <a:gd name="T36" fmla="*/ 0 w 65"/>
                <a:gd name="T37" fmla="*/ 0 h 114"/>
                <a:gd name="T38" fmla="*/ 0 w 65"/>
                <a:gd name="T39" fmla="*/ 0 h 114"/>
                <a:gd name="T40" fmla="*/ 0 w 65"/>
                <a:gd name="T41" fmla="*/ 0 h 114"/>
                <a:gd name="T42" fmla="*/ 0 w 65"/>
                <a:gd name="T43" fmla="*/ 0 h 114"/>
                <a:gd name="T44" fmla="*/ 0 w 65"/>
                <a:gd name="T45" fmla="*/ 0 h 114"/>
                <a:gd name="T46" fmla="*/ 0 w 65"/>
                <a:gd name="T47" fmla="*/ 0 h 114"/>
                <a:gd name="T48" fmla="*/ 0 w 65"/>
                <a:gd name="T49" fmla="*/ 0 h 114"/>
                <a:gd name="T50" fmla="*/ 0 w 65"/>
                <a:gd name="T51" fmla="*/ 0 h 114"/>
                <a:gd name="T52" fmla="*/ 0 w 65"/>
                <a:gd name="T53" fmla="*/ 0 h 114"/>
                <a:gd name="T54" fmla="*/ 0 w 65"/>
                <a:gd name="T55" fmla="*/ 0 h 114"/>
                <a:gd name="T56" fmla="*/ 0 w 65"/>
                <a:gd name="T57" fmla="*/ 0 h 114"/>
                <a:gd name="T58" fmla="*/ 0 w 65"/>
                <a:gd name="T59" fmla="*/ 0 h 114"/>
                <a:gd name="T60" fmla="*/ 0 w 65"/>
                <a:gd name="T61" fmla="*/ 0 h 114"/>
                <a:gd name="T62" fmla="*/ 0 w 65"/>
                <a:gd name="T63" fmla="*/ 0 h 114"/>
                <a:gd name="T64" fmla="*/ 0 w 65"/>
                <a:gd name="T65" fmla="*/ 0 h 114"/>
                <a:gd name="T66" fmla="*/ 0 w 65"/>
                <a:gd name="T67" fmla="*/ 0 h 114"/>
                <a:gd name="T68" fmla="*/ 0 w 65"/>
                <a:gd name="T69" fmla="*/ 0 h 11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5"/>
                <a:gd name="T106" fmla="*/ 0 h 114"/>
                <a:gd name="T107" fmla="*/ 65 w 65"/>
                <a:gd name="T108" fmla="*/ 114 h 11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5" h="114">
                  <a:moveTo>
                    <a:pt x="0" y="21"/>
                  </a:moveTo>
                  <a:lnTo>
                    <a:pt x="0" y="19"/>
                  </a:lnTo>
                  <a:lnTo>
                    <a:pt x="2" y="17"/>
                  </a:lnTo>
                  <a:lnTo>
                    <a:pt x="4" y="17"/>
                  </a:lnTo>
                  <a:lnTo>
                    <a:pt x="8" y="15"/>
                  </a:lnTo>
                  <a:lnTo>
                    <a:pt x="11" y="13"/>
                  </a:lnTo>
                  <a:lnTo>
                    <a:pt x="17" y="11"/>
                  </a:lnTo>
                  <a:lnTo>
                    <a:pt x="23" y="10"/>
                  </a:lnTo>
                  <a:lnTo>
                    <a:pt x="29" y="8"/>
                  </a:lnTo>
                  <a:lnTo>
                    <a:pt x="32" y="6"/>
                  </a:lnTo>
                  <a:lnTo>
                    <a:pt x="38" y="6"/>
                  </a:lnTo>
                  <a:lnTo>
                    <a:pt x="44" y="4"/>
                  </a:lnTo>
                  <a:lnTo>
                    <a:pt x="48" y="2"/>
                  </a:lnTo>
                  <a:lnTo>
                    <a:pt x="51" y="0"/>
                  </a:lnTo>
                  <a:lnTo>
                    <a:pt x="53" y="0"/>
                  </a:lnTo>
                  <a:lnTo>
                    <a:pt x="55" y="0"/>
                  </a:lnTo>
                  <a:lnTo>
                    <a:pt x="57" y="0"/>
                  </a:lnTo>
                  <a:lnTo>
                    <a:pt x="57" y="2"/>
                  </a:lnTo>
                  <a:lnTo>
                    <a:pt x="57" y="6"/>
                  </a:lnTo>
                  <a:lnTo>
                    <a:pt x="57" y="10"/>
                  </a:lnTo>
                  <a:lnTo>
                    <a:pt x="57" y="15"/>
                  </a:lnTo>
                  <a:lnTo>
                    <a:pt x="57" y="21"/>
                  </a:lnTo>
                  <a:lnTo>
                    <a:pt x="57" y="25"/>
                  </a:lnTo>
                  <a:lnTo>
                    <a:pt x="59" y="29"/>
                  </a:lnTo>
                  <a:lnTo>
                    <a:pt x="59" y="32"/>
                  </a:lnTo>
                  <a:lnTo>
                    <a:pt x="59" y="36"/>
                  </a:lnTo>
                  <a:lnTo>
                    <a:pt x="59" y="40"/>
                  </a:lnTo>
                  <a:lnTo>
                    <a:pt x="59" y="44"/>
                  </a:lnTo>
                  <a:lnTo>
                    <a:pt x="59" y="48"/>
                  </a:lnTo>
                  <a:lnTo>
                    <a:pt x="61" y="51"/>
                  </a:lnTo>
                  <a:lnTo>
                    <a:pt x="61" y="55"/>
                  </a:lnTo>
                  <a:lnTo>
                    <a:pt x="61" y="59"/>
                  </a:lnTo>
                  <a:lnTo>
                    <a:pt x="61" y="63"/>
                  </a:lnTo>
                  <a:lnTo>
                    <a:pt x="61" y="67"/>
                  </a:lnTo>
                  <a:lnTo>
                    <a:pt x="61" y="70"/>
                  </a:lnTo>
                  <a:lnTo>
                    <a:pt x="61" y="74"/>
                  </a:lnTo>
                  <a:lnTo>
                    <a:pt x="63" y="76"/>
                  </a:lnTo>
                  <a:lnTo>
                    <a:pt x="63" y="80"/>
                  </a:lnTo>
                  <a:lnTo>
                    <a:pt x="63" y="84"/>
                  </a:lnTo>
                  <a:lnTo>
                    <a:pt x="63" y="87"/>
                  </a:lnTo>
                  <a:lnTo>
                    <a:pt x="65" y="89"/>
                  </a:lnTo>
                  <a:lnTo>
                    <a:pt x="65" y="93"/>
                  </a:lnTo>
                  <a:lnTo>
                    <a:pt x="6" y="114"/>
                  </a:lnTo>
                  <a:lnTo>
                    <a:pt x="6" y="112"/>
                  </a:lnTo>
                  <a:lnTo>
                    <a:pt x="6" y="110"/>
                  </a:lnTo>
                  <a:lnTo>
                    <a:pt x="4" y="105"/>
                  </a:lnTo>
                  <a:lnTo>
                    <a:pt x="4" y="101"/>
                  </a:lnTo>
                  <a:lnTo>
                    <a:pt x="4" y="97"/>
                  </a:lnTo>
                  <a:lnTo>
                    <a:pt x="4" y="93"/>
                  </a:lnTo>
                  <a:lnTo>
                    <a:pt x="4" y="89"/>
                  </a:lnTo>
                  <a:lnTo>
                    <a:pt x="4" y="87"/>
                  </a:lnTo>
                  <a:lnTo>
                    <a:pt x="2" y="84"/>
                  </a:lnTo>
                  <a:lnTo>
                    <a:pt x="2" y="80"/>
                  </a:lnTo>
                  <a:lnTo>
                    <a:pt x="2" y="76"/>
                  </a:lnTo>
                  <a:lnTo>
                    <a:pt x="2" y="72"/>
                  </a:lnTo>
                  <a:lnTo>
                    <a:pt x="2" y="68"/>
                  </a:lnTo>
                  <a:lnTo>
                    <a:pt x="2" y="63"/>
                  </a:lnTo>
                  <a:lnTo>
                    <a:pt x="0" y="59"/>
                  </a:lnTo>
                  <a:lnTo>
                    <a:pt x="0" y="55"/>
                  </a:lnTo>
                  <a:lnTo>
                    <a:pt x="0" y="51"/>
                  </a:lnTo>
                  <a:lnTo>
                    <a:pt x="0" y="48"/>
                  </a:lnTo>
                  <a:lnTo>
                    <a:pt x="0" y="44"/>
                  </a:lnTo>
                  <a:lnTo>
                    <a:pt x="0" y="40"/>
                  </a:lnTo>
                  <a:lnTo>
                    <a:pt x="0" y="36"/>
                  </a:lnTo>
                  <a:lnTo>
                    <a:pt x="0" y="34"/>
                  </a:lnTo>
                  <a:lnTo>
                    <a:pt x="0" y="30"/>
                  </a:lnTo>
                  <a:lnTo>
                    <a:pt x="0" y="29"/>
                  </a:lnTo>
                  <a:lnTo>
                    <a:pt x="0" y="23"/>
                  </a:lnTo>
                  <a:lnTo>
                    <a:pt x="0" y="21"/>
                  </a:lnTo>
                  <a:close/>
                </a:path>
              </a:pathLst>
            </a:custGeom>
            <a:solidFill>
              <a:schemeClr val="tx1"/>
            </a:solidFill>
            <a:ln w="9525">
              <a:noFill/>
              <a:round/>
              <a:headEnd/>
              <a:tailEnd/>
            </a:ln>
          </p:spPr>
          <p:txBody>
            <a:bodyPr/>
            <a:lstStyle/>
            <a:p>
              <a:endParaRPr lang="en-US"/>
            </a:p>
          </p:txBody>
        </p:sp>
      </p:grpSp>
      <p:grpSp>
        <p:nvGrpSpPr>
          <p:cNvPr id="5" name="Group 89"/>
          <p:cNvGrpSpPr>
            <a:grpSpLocks/>
          </p:cNvGrpSpPr>
          <p:nvPr/>
        </p:nvGrpSpPr>
        <p:grpSpPr bwMode="auto">
          <a:xfrm>
            <a:off x="5530850" y="3071813"/>
            <a:ext cx="2541588" cy="533400"/>
            <a:chOff x="1296" y="3024"/>
            <a:chExt cx="1583" cy="336"/>
          </a:xfrm>
        </p:grpSpPr>
        <p:grpSp>
          <p:nvGrpSpPr>
            <p:cNvPr id="24584" name="Group 82"/>
            <p:cNvGrpSpPr>
              <a:grpSpLocks/>
            </p:cNvGrpSpPr>
            <p:nvPr/>
          </p:nvGrpSpPr>
          <p:grpSpPr bwMode="auto">
            <a:xfrm>
              <a:off x="1296" y="3024"/>
              <a:ext cx="1583" cy="144"/>
              <a:chOff x="1296" y="3264"/>
              <a:chExt cx="1583" cy="144"/>
            </a:xfrm>
          </p:grpSpPr>
          <p:sp>
            <p:nvSpPr>
              <p:cNvPr id="24591" name="Freeform 80"/>
              <p:cNvSpPr>
                <a:spLocks/>
              </p:cNvSpPr>
              <p:nvPr/>
            </p:nvSpPr>
            <p:spPr bwMode="auto">
              <a:xfrm>
                <a:off x="1296" y="3264"/>
                <a:ext cx="1486" cy="108"/>
              </a:xfrm>
              <a:custGeom>
                <a:avLst/>
                <a:gdLst>
                  <a:gd name="T0" fmla="*/ 1486 w 1486"/>
                  <a:gd name="T1" fmla="*/ 108 h 108"/>
                  <a:gd name="T2" fmla="*/ 1450 w 1486"/>
                  <a:gd name="T3" fmla="*/ 108 h 108"/>
                  <a:gd name="T4" fmla="*/ 1438 w 1486"/>
                  <a:gd name="T5" fmla="*/ 102 h 108"/>
                  <a:gd name="T6" fmla="*/ 1420 w 1486"/>
                  <a:gd name="T7" fmla="*/ 96 h 108"/>
                  <a:gd name="T8" fmla="*/ 1396 w 1486"/>
                  <a:gd name="T9" fmla="*/ 66 h 108"/>
                  <a:gd name="T10" fmla="*/ 1367 w 1486"/>
                  <a:gd name="T11" fmla="*/ 30 h 108"/>
                  <a:gd name="T12" fmla="*/ 1355 w 1486"/>
                  <a:gd name="T13" fmla="*/ 24 h 108"/>
                  <a:gd name="T14" fmla="*/ 1337 w 1486"/>
                  <a:gd name="T15" fmla="*/ 18 h 108"/>
                  <a:gd name="T16" fmla="*/ 1307 w 1486"/>
                  <a:gd name="T17" fmla="*/ 30 h 108"/>
                  <a:gd name="T18" fmla="*/ 1277 w 1486"/>
                  <a:gd name="T19" fmla="*/ 60 h 108"/>
                  <a:gd name="T20" fmla="*/ 1241 w 1486"/>
                  <a:gd name="T21" fmla="*/ 90 h 108"/>
                  <a:gd name="T22" fmla="*/ 1211 w 1486"/>
                  <a:gd name="T23" fmla="*/ 102 h 108"/>
                  <a:gd name="T24" fmla="*/ 1193 w 1486"/>
                  <a:gd name="T25" fmla="*/ 96 h 108"/>
                  <a:gd name="T26" fmla="*/ 1181 w 1486"/>
                  <a:gd name="T27" fmla="*/ 90 h 108"/>
                  <a:gd name="T28" fmla="*/ 1121 w 1486"/>
                  <a:gd name="T29" fmla="*/ 30 h 108"/>
                  <a:gd name="T30" fmla="*/ 1109 w 1486"/>
                  <a:gd name="T31" fmla="*/ 24 h 108"/>
                  <a:gd name="T32" fmla="*/ 1091 w 1486"/>
                  <a:gd name="T33" fmla="*/ 18 h 108"/>
                  <a:gd name="T34" fmla="*/ 1079 w 1486"/>
                  <a:gd name="T35" fmla="*/ 18 h 108"/>
                  <a:gd name="T36" fmla="*/ 1061 w 1486"/>
                  <a:gd name="T37" fmla="*/ 30 h 108"/>
                  <a:gd name="T38" fmla="*/ 1031 w 1486"/>
                  <a:gd name="T39" fmla="*/ 60 h 108"/>
                  <a:gd name="T40" fmla="*/ 1001 w 1486"/>
                  <a:gd name="T41" fmla="*/ 84 h 108"/>
                  <a:gd name="T42" fmla="*/ 983 w 1486"/>
                  <a:gd name="T43" fmla="*/ 96 h 108"/>
                  <a:gd name="T44" fmla="*/ 971 w 1486"/>
                  <a:gd name="T45" fmla="*/ 96 h 108"/>
                  <a:gd name="T46" fmla="*/ 953 w 1486"/>
                  <a:gd name="T47" fmla="*/ 90 h 108"/>
                  <a:gd name="T48" fmla="*/ 941 w 1486"/>
                  <a:gd name="T49" fmla="*/ 84 h 108"/>
                  <a:gd name="T50" fmla="*/ 881 w 1486"/>
                  <a:gd name="T51" fmla="*/ 24 h 108"/>
                  <a:gd name="T52" fmla="*/ 869 w 1486"/>
                  <a:gd name="T53" fmla="*/ 18 h 108"/>
                  <a:gd name="T54" fmla="*/ 851 w 1486"/>
                  <a:gd name="T55" fmla="*/ 12 h 108"/>
                  <a:gd name="T56" fmla="*/ 821 w 1486"/>
                  <a:gd name="T57" fmla="*/ 24 h 108"/>
                  <a:gd name="T58" fmla="*/ 791 w 1486"/>
                  <a:gd name="T59" fmla="*/ 54 h 108"/>
                  <a:gd name="T60" fmla="*/ 755 w 1486"/>
                  <a:gd name="T61" fmla="*/ 84 h 108"/>
                  <a:gd name="T62" fmla="*/ 725 w 1486"/>
                  <a:gd name="T63" fmla="*/ 96 h 108"/>
                  <a:gd name="T64" fmla="*/ 713 w 1486"/>
                  <a:gd name="T65" fmla="*/ 90 h 108"/>
                  <a:gd name="T66" fmla="*/ 695 w 1486"/>
                  <a:gd name="T67" fmla="*/ 84 h 108"/>
                  <a:gd name="T68" fmla="*/ 671 w 1486"/>
                  <a:gd name="T69" fmla="*/ 54 h 108"/>
                  <a:gd name="T70" fmla="*/ 641 w 1486"/>
                  <a:gd name="T71" fmla="*/ 18 h 108"/>
                  <a:gd name="T72" fmla="*/ 629 w 1486"/>
                  <a:gd name="T73" fmla="*/ 12 h 108"/>
                  <a:gd name="T74" fmla="*/ 612 w 1486"/>
                  <a:gd name="T75" fmla="*/ 6 h 108"/>
                  <a:gd name="T76" fmla="*/ 582 w 1486"/>
                  <a:gd name="T77" fmla="*/ 18 h 108"/>
                  <a:gd name="T78" fmla="*/ 552 w 1486"/>
                  <a:gd name="T79" fmla="*/ 48 h 108"/>
                  <a:gd name="T80" fmla="*/ 516 w 1486"/>
                  <a:gd name="T81" fmla="*/ 78 h 108"/>
                  <a:gd name="T82" fmla="*/ 486 w 1486"/>
                  <a:gd name="T83" fmla="*/ 90 h 108"/>
                  <a:gd name="T84" fmla="*/ 468 w 1486"/>
                  <a:gd name="T85" fmla="*/ 84 h 108"/>
                  <a:gd name="T86" fmla="*/ 456 w 1486"/>
                  <a:gd name="T87" fmla="*/ 78 h 108"/>
                  <a:gd name="T88" fmla="*/ 426 w 1486"/>
                  <a:gd name="T89" fmla="*/ 48 h 108"/>
                  <a:gd name="T90" fmla="*/ 402 w 1486"/>
                  <a:gd name="T91" fmla="*/ 18 h 108"/>
                  <a:gd name="T92" fmla="*/ 372 w 1486"/>
                  <a:gd name="T93" fmla="*/ 0 h 108"/>
                  <a:gd name="T94" fmla="*/ 354 w 1486"/>
                  <a:gd name="T95" fmla="*/ 6 h 108"/>
                  <a:gd name="T96" fmla="*/ 342 w 1486"/>
                  <a:gd name="T97" fmla="*/ 12 h 108"/>
                  <a:gd name="T98" fmla="*/ 306 w 1486"/>
                  <a:gd name="T99" fmla="*/ 42 h 108"/>
                  <a:gd name="T100" fmla="*/ 276 w 1486"/>
                  <a:gd name="T101" fmla="*/ 72 h 108"/>
                  <a:gd name="T102" fmla="*/ 258 w 1486"/>
                  <a:gd name="T103" fmla="*/ 84 h 108"/>
                  <a:gd name="T104" fmla="*/ 246 w 1486"/>
                  <a:gd name="T105" fmla="*/ 84 h 108"/>
                  <a:gd name="T106" fmla="*/ 228 w 1486"/>
                  <a:gd name="T107" fmla="*/ 78 h 108"/>
                  <a:gd name="T108" fmla="*/ 216 w 1486"/>
                  <a:gd name="T109" fmla="*/ 72 h 108"/>
                  <a:gd name="T110" fmla="*/ 156 w 1486"/>
                  <a:gd name="T111" fmla="*/ 12 h 108"/>
                  <a:gd name="T112" fmla="*/ 144 w 1486"/>
                  <a:gd name="T113" fmla="*/ 6 h 108"/>
                  <a:gd name="T114" fmla="*/ 126 w 1486"/>
                  <a:gd name="T115" fmla="*/ 0 h 108"/>
                  <a:gd name="T116" fmla="*/ 114 w 1486"/>
                  <a:gd name="T117" fmla="*/ 6 h 108"/>
                  <a:gd name="T118" fmla="*/ 96 w 1486"/>
                  <a:gd name="T119" fmla="*/ 12 h 108"/>
                  <a:gd name="T120" fmla="*/ 42 w 1486"/>
                  <a:gd name="T121" fmla="*/ 66 h 108"/>
                  <a:gd name="T122" fmla="*/ 24 w 1486"/>
                  <a:gd name="T123" fmla="*/ 78 h 108"/>
                  <a:gd name="T124" fmla="*/ 0 w 1486"/>
                  <a:gd name="T125" fmla="*/ 84 h 10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486"/>
                  <a:gd name="T190" fmla="*/ 0 h 108"/>
                  <a:gd name="T191" fmla="*/ 1486 w 1486"/>
                  <a:gd name="T192" fmla="*/ 108 h 108"/>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486" h="108">
                    <a:moveTo>
                      <a:pt x="1486" y="108"/>
                    </a:moveTo>
                    <a:lnTo>
                      <a:pt x="1450" y="108"/>
                    </a:lnTo>
                    <a:lnTo>
                      <a:pt x="1438" y="102"/>
                    </a:lnTo>
                    <a:lnTo>
                      <a:pt x="1420" y="96"/>
                    </a:lnTo>
                    <a:lnTo>
                      <a:pt x="1396" y="66"/>
                    </a:lnTo>
                    <a:lnTo>
                      <a:pt x="1367" y="30"/>
                    </a:lnTo>
                    <a:lnTo>
                      <a:pt x="1355" y="24"/>
                    </a:lnTo>
                    <a:lnTo>
                      <a:pt x="1337" y="18"/>
                    </a:lnTo>
                    <a:lnTo>
                      <a:pt x="1307" y="30"/>
                    </a:lnTo>
                    <a:lnTo>
                      <a:pt x="1277" y="60"/>
                    </a:lnTo>
                    <a:lnTo>
                      <a:pt x="1241" y="90"/>
                    </a:lnTo>
                    <a:lnTo>
                      <a:pt x="1211" y="102"/>
                    </a:lnTo>
                    <a:lnTo>
                      <a:pt x="1193" y="96"/>
                    </a:lnTo>
                    <a:lnTo>
                      <a:pt x="1181" y="90"/>
                    </a:lnTo>
                    <a:lnTo>
                      <a:pt x="1121" y="30"/>
                    </a:lnTo>
                    <a:lnTo>
                      <a:pt x="1109" y="24"/>
                    </a:lnTo>
                    <a:lnTo>
                      <a:pt x="1091" y="18"/>
                    </a:lnTo>
                    <a:lnTo>
                      <a:pt x="1079" y="18"/>
                    </a:lnTo>
                    <a:lnTo>
                      <a:pt x="1061" y="30"/>
                    </a:lnTo>
                    <a:lnTo>
                      <a:pt x="1031" y="60"/>
                    </a:lnTo>
                    <a:lnTo>
                      <a:pt x="1001" y="84"/>
                    </a:lnTo>
                    <a:lnTo>
                      <a:pt x="983" y="96"/>
                    </a:lnTo>
                    <a:lnTo>
                      <a:pt x="971" y="96"/>
                    </a:lnTo>
                    <a:lnTo>
                      <a:pt x="953" y="90"/>
                    </a:lnTo>
                    <a:lnTo>
                      <a:pt x="941" y="84"/>
                    </a:lnTo>
                    <a:lnTo>
                      <a:pt x="881" y="24"/>
                    </a:lnTo>
                    <a:lnTo>
                      <a:pt x="869" y="18"/>
                    </a:lnTo>
                    <a:lnTo>
                      <a:pt x="851" y="12"/>
                    </a:lnTo>
                    <a:lnTo>
                      <a:pt x="821" y="24"/>
                    </a:lnTo>
                    <a:lnTo>
                      <a:pt x="791" y="54"/>
                    </a:lnTo>
                    <a:lnTo>
                      <a:pt x="755" y="84"/>
                    </a:lnTo>
                    <a:lnTo>
                      <a:pt x="725" y="96"/>
                    </a:lnTo>
                    <a:lnTo>
                      <a:pt x="713" y="90"/>
                    </a:lnTo>
                    <a:lnTo>
                      <a:pt x="695" y="84"/>
                    </a:lnTo>
                    <a:lnTo>
                      <a:pt x="671" y="54"/>
                    </a:lnTo>
                    <a:lnTo>
                      <a:pt x="641" y="18"/>
                    </a:lnTo>
                    <a:lnTo>
                      <a:pt x="629" y="12"/>
                    </a:lnTo>
                    <a:lnTo>
                      <a:pt x="612" y="6"/>
                    </a:lnTo>
                    <a:lnTo>
                      <a:pt x="582" y="18"/>
                    </a:lnTo>
                    <a:lnTo>
                      <a:pt x="552" y="48"/>
                    </a:lnTo>
                    <a:lnTo>
                      <a:pt x="516" y="78"/>
                    </a:lnTo>
                    <a:lnTo>
                      <a:pt x="486" y="90"/>
                    </a:lnTo>
                    <a:lnTo>
                      <a:pt x="468" y="84"/>
                    </a:lnTo>
                    <a:lnTo>
                      <a:pt x="456" y="78"/>
                    </a:lnTo>
                    <a:lnTo>
                      <a:pt x="426" y="48"/>
                    </a:lnTo>
                    <a:lnTo>
                      <a:pt x="402" y="18"/>
                    </a:lnTo>
                    <a:lnTo>
                      <a:pt x="372" y="0"/>
                    </a:lnTo>
                    <a:lnTo>
                      <a:pt x="354" y="6"/>
                    </a:lnTo>
                    <a:lnTo>
                      <a:pt x="342" y="12"/>
                    </a:lnTo>
                    <a:lnTo>
                      <a:pt x="306" y="42"/>
                    </a:lnTo>
                    <a:lnTo>
                      <a:pt x="276" y="72"/>
                    </a:lnTo>
                    <a:lnTo>
                      <a:pt x="258" y="84"/>
                    </a:lnTo>
                    <a:lnTo>
                      <a:pt x="246" y="84"/>
                    </a:lnTo>
                    <a:lnTo>
                      <a:pt x="228" y="78"/>
                    </a:lnTo>
                    <a:lnTo>
                      <a:pt x="216" y="72"/>
                    </a:lnTo>
                    <a:lnTo>
                      <a:pt x="156" y="12"/>
                    </a:lnTo>
                    <a:lnTo>
                      <a:pt x="144" y="6"/>
                    </a:lnTo>
                    <a:lnTo>
                      <a:pt x="126" y="0"/>
                    </a:lnTo>
                    <a:lnTo>
                      <a:pt x="114" y="6"/>
                    </a:lnTo>
                    <a:lnTo>
                      <a:pt x="96" y="12"/>
                    </a:lnTo>
                    <a:lnTo>
                      <a:pt x="42" y="66"/>
                    </a:lnTo>
                    <a:lnTo>
                      <a:pt x="24" y="78"/>
                    </a:lnTo>
                    <a:lnTo>
                      <a:pt x="0" y="84"/>
                    </a:lnTo>
                  </a:path>
                </a:pathLst>
              </a:custGeom>
              <a:noFill/>
              <a:ln w="9525">
                <a:solidFill>
                  <a:schemeClr val="accent2"/>
                </a:solidFill>
                <a:round/>
                <a:headEnd/>
                <a:tailEnd/>
              </a:ln>
            </p:spPr>
            <p:txBody>
              <a:bodyPr/>
              <a:lstStyle/>
              <a:p>
                <a:endParaRPr lang="en-US"/>
              </a:p>
            </p:txBody>
          </p:sp>
          <p:sp>
            <p:nvSpPr>
              <p:cNvPr id="24592" name="AutoShape 81"/>
              <p:cNvSpPr>
                <a:spLocks noChangeArrowheads="1"/>
              </p:cNvSpPr>
              <p:nvPr/>
            </p:nvSpPr>
            <p:spPr bwMode="auto">
              <a:xfrm rot="5400000">
                <a:off x="2799" y="3329"/>
                <a:ext cx="63" cy="96"/>
              </a:xfrm>
              <a:prstGeom prst="triangle">
                <a:avLst>
                  <a:gd name="adj" fmla="val 50000"/>
                </a:avLst>
              </a:prstGeom>
              <a:solidFill>
                <a:schemeClr val="accent2"/>
              </a:solidFill>
              <a:ln w="9525">
                <a:solidFill>
                  <a:schemeClr val="accent2"/>
                </a:solidFill>
                <a:miter lim="800000"/>
                <a:headEnd/>
                <a:tailEnd/>
              </a:ln>
            </p:spPr>
            <p:txBody>
              <a:bodyPr wrap="none" anchor="ctr"/>
              <a:lstStyle/>
              <a:p>
                <a:endParaRPr lang="en-US"/>
              </a:p>
            </p:txBody>
          </p:sp>
        </p:grpSp>
        <p:grpSp>
          <p:nvGrpSpPr>
            <p:cNvPr id="24585" name="Group 83"/>
            <p:cNvGrpSpPr>
              <a:grpSpLocks/>
            </p:cNvGrpSpPr>
            <p:nvPr/>
          </p:nvGrpSpPr>
          <p:grpSpPr bwMode="auto">
            <a:xfrm>
              <a:off x="1296" y="3120"/>
              <a:ext cx="1583" cy="144"/>
              <a:chOff x="1296" y="3264"/>
              <a:chExt cx="1583" cy="144"/>
            </a:xfrm>
          </p:grpSpPr>
          <p:sp>
            <p:nvSpPr>
              <p:cNvPr id="24589" name="Freeform 84"/>
              <p:cNvSpPr>
                <a:spLocks/>
              </p:cNvSpPr>
              <p:nvPr/>
            </p:nvSpPr>
            <p:spPr bwMode="auto">
              <a:xfrm>
                <a:off x="1296" y="3264"/>
                <a:ext cx="1486" cy="108"/>
              </a:xfrm>
              <a:custGeom>
                <a:avLst/>
                <a:gdLst>
                  <a:gd name="T0" fmla="*/ 1486 w 1486"/>
                  <a:gd name="T1" fmla="*/ 108 h 108"/>
                  <a:gd name="T2" fmla="*/ 1450 w 1486"/>
                  <a:gd name="T3" fmla="*/ 108 h 108"/>
                  <a:gd name="T4" fmla="*/ 1438 w 1486"/>
                  <a:gd name="T5" fmla="*/ 102 h 108"/>
                  <a:gd name="T6" fmla="*/ 1420 w 1486"/>
                  <a:gd name="T7" fmla="*/ 96 h 108"/>
                  <a:gd name="T8" fmla="*/ 1396 w 1486"/>
                  <a:gd name="T9" fmla="*/ 66 h 108"/>
                  <a:gd name="T10" fmla="*/ 1367 w 1486"/>
                  <a:gd name="T11" fmla="*/ 30 h 108"/>
                  <a:gd name="T12" fmla="*/ 1355 w 1486"/>
                  <a:gd name="T13" fmla="*/ 24 h 108"/>
                  <a:gd name="T14" fmla="*/ 1337 w 1486"/>
                  <a:gd name="T15" fmla="*/ 18 h 108"/>
                  <a:gd name="T16" fmla="*/ 1307 w 1486"/>
                  <a:gd name="T17" fmla="*/ 30 h 108"/>
                  <a:gd name="T18" fmla="*/ 1277 w 1486"/>
                  <a:gd name="T19" fmla="*/ 60 h 108"/>
                  <a:gd name="T20" fmla="*/ 1241 w 1486"/>
                  <a:gd name="T21" fmla="*/ 90 h 108"/>
                  <a:gd name="T22" fmla="*/ 1211 w 1486"/>
                  <a:gd name="T23" fmla="*/ 102 h 108"/>
                  <a:gd name="T24" fmla="*/ 1193 w 1486"/>
                  <a:gd name="T25" fmla="*/ 96 h 108"/>
                  <a:gd name="T26" fmla="*/ 1181 w 1486"/>
                  <a:gd name="T27" fmla="*/ 90 h 108"/>
                  <a:gd name="T28" fmla="*/ 1121 w 1486"/>
                  <a:gd name="T29" fmla="*/ 30 h 108"/>
                  <a:gd name="T30" fmla="*/ 1109 w 1486"/>
                  <a:gd name="T31" fmla="*/ 24 h 108"/>
                  <a:gd name="T32" fmla="*/ 1091 w 1486"/>
                  <a:gd name="T33" fmla="*/ 18 h 108"/>
                  <a:gd name="T34" fmla="*/ 1079 w 1486"/>
                  <a:gd name="T35" fmla="*/ 18 h 108"/>
                  <a:gd name="T36" fmla="*/ 1061 w 1486"/>
                  <a:gd name="T37" fmla="*/ 30 h 108"/>
                  <a:gd name="T38" fmla="*/ 1031 w 1486"/>
                  <a:gd name="T39" fmla="*/ 60 h 108"/>
                  <a:gd name="T40" fmla="*/ 1001 w 1486"/>
                  <a:gd name="T41" fmla="*/ 84 h 108"/>
                  <a:gd name="T42" fmla="*/ 983 w 1486"/>
                  <a:gd name="T43" fmla="*/ 96 h 108"/>
                  <a:gd name="T44" fmla="*/ 971 w 1486"/>
                  <a:gd name="T45" fmla="*/ 96 h 108"/>
                  <a:gd name="T46" fmla="*/ 953 w 1486"/>
                  <a:gd name="T47" fmla="*/ 90 h 108"/>
                  <a:gd name="T48" fmla="*/ 941 w 1486"/>
                  <a:gd name="T49" fmla="*/ 84 h 108"/>
                  <a:gd name="T50" fmla="*/ 881 w 1486"/>
                  <a:gd name="T51" fmla="*/ 24 h 108"/>
                  <a:gd name="T52" fmla="*/ 869 w 1486"/>
                  <a:gd name="T53" fmla="*/ 18 h 108"/>
                  <a:gd name="T54" fmla="*/ 851 w 1486"/>
                  <a:gd name="T55" fmla="*/ 12 h 108"/>
                  <a:gd name="T56" fmla="*/ 821 w 1486"/>
                  <a:gd name="T57" fmla="*/ 24 h 108"/>
                  <a:gd name="T58" fmla="*/ 791 w 1486"/>
                  <a:gd name="T59" fmla="*/ 54 h 108"/>
                  <a:gd name="T60" fmla="*/ 755 w 1486"/>
                  <a:gd name="T61" fmla="*/ 84 h 108"/>
                  <a:gd name="T62" fmla="*/ 725 w 1486"/>
                  <a:gd name="T63" fmla="*/ 96 h 108"/>
                  <a:gd name="T64" fmla="*/ 713 w 1486"/>
                  <a:gd name="T65" fmla="*/ 90 h 108"/>
                  <a:gd name="T66" fmla="*/ 695 w 1486"/>
                  <a:gd name="T67" fmla="*/ 84 h 108"/>
                  <a:gd name="T68" fmla="*/ 671 w 1486"/>
                  <a:gd name="T69" fmla="*/ 54 h 108"/>
                  <a:gd name="T70" fmla="*/ 641 w 1486"/>
                  <a:gd name="T71" fmla="*/ 18 h 108"/>
                  <a:gd name="T72" fmla="*/ 629 w 1486"/>
                  <a:gd name="T73" fmla="*/ 12 h 108"/>
                  <a:gd name="T74" fmla="*/ 612 w 1486"/>
                  <a:gd name="T75" fmla="*/ 6 h 108"/>
                  <a:gd name="T76" fmla="*/ 582 w 1486"/>
                  <a:gd name="T77" fmla="*/ 18 h 108"/>
                  <a:gd name="T78" fmla="*/ 552 w 1486"/>
                  <a:gd name="T79" fmla="*/ 48 h 108"/>
                  <a:gd name="T80" fmla="*/ 516 w 1486"/>
                  <a:gd name="T81" fmla="*/ 78 h 108"/>
                  <a:gd name="T82" fmla="*/ 486 w 1486"/>
                  <a:gd name="T83" fmla="*/ 90 h 108"/>
                  <a:gd name="T84" fmla="*/ 468 w 1486"/>
                  <a:gd name="T85" fmla="*/ 84 h 108"/>
                  <a:gd name="T86" fmla="*/ 456 w 1486"/>
                  <a:gd name="T87" fmla="*/ 78 h 108"/>
                  <a:gd name="T88" fmla="*/ 426 w 1486"/>
                  <a:gd name="T89" fmla="*/ 48 h 108"/>
                  <a:gd name="T90" fmla="*/ 402 w 1486"/>
                  <a:gd name="T91" fmla="*/ 18 h 108"/>
                  <a:gd name="T92" fmla="*/ 372 w 1486"/>
                  <a:gd name="T93" fmla="*/ 0 h 108"/>
                  <a:gd name="T94" fmla="*/ 354 w 1486"/>
                  <a:gd name="T95" fmla="*/ 6 h 108"/>
                  <a:gd name="T96" fmla="*/ 342 w 1486"/>
                  <a:gd name="T97" fmla="*/ 12 h 108"/>
                  <a:gd name="T98" fmla="*/ 306 w 1486"/>
                  <a:gd name="T99" fmla="*/ 42 h 108"/>
                  <a:gd name="T100" fmla="*/ 276 w 1486"/>
                  <a:gd name="T101" fmla="*/ 72 h 108"/>
                  <a:gd name="T102" fmla="*/ 258 w 1486"/>
                  <a:gd name="T103" fmla="*/ 84 h 108"/>
                  <a:gd name="T104" fmla="*/ 246 w 1486"/>
                  <a:gd name="T105" fmla="*/ 84 h 108"/>
                  <a:gd name="T106" fmla="*/ 228 w 1486"/>
                  <a:gd name="T107" fmla="*/ 78 h 108"/>
                  <a:gd name="T108" fmla="*/ 216 w 1486"/>
                  <a:gd name="T109" fmla="*/ 72 h 108"/>
                  <a:gd name="T110" fmla="*/ 156 w 1486"/>
                  <a:gd name="T111" fmla="*/ 12 h 108"/>
                  <a:gd name="T112" fmla="*/ 144 w 1486"/>
                  <a:gd name="T113" fmla="*/ 6 h 108"/>
                  <a:gd name="T114" fmla="*/ 126 w 1486"/>
                  <a:gd name="T115" fmla="*/ 0 h 108"/>
                  <a:gd name="T116" fmla="*/ 114 w 1486"/>
                  <a:gd name="T117" fmla="*/ 6 h 108"/>
                  <a:gd name="T118" fmla="*/ 96 w 1486"/>
                  <a:gd name="T119" fmla="*/ 12 h 108"/>
                  <a:gd name="T120" fmla="*/ 42 w 1486"/>
                  <a:gd name="T121" fmla="*/ 66 h 108"/>
                  <a:gd name="T122" fmla="*/ 24 w 1486"/>
                  <a:gd name="T123" fmla="*/ 78 h 108"/>
                  <a:gd name="T124" fmla="*/ 0 w 1486"/>
                  <a:gd name="T125" fmla="*/ 84 h 10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486"/>
                  <a:gd name="T190" fmla="*/ 0 h 108"/>
                  <a:gd name="T191" fmla="*/ 1486 w 1486"/>
                  <a:gd name="T192" fmla="*/ 108 h 108"/>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486" h="108">
                    <a:moveTo>
                      <a:pt x="1486" y="108"/>
                    </a:moveTo>
                    <a:lnTo>
                      <a:pt x="1450" y="108"/>
                    </a:lnTo>
                    <a:lnTo>
                      <a:pt x="1438" y="102"/>
                    </a:lnTo>
                    <a:lnTo>
                      <a:pt x="1420" y="96"/>
                    </a:lnTo>
                    <a:lnTo>
                      <a:pt x="1396" y="66"/>
                    </a:lnTo>
                    <a:lnTo>
                      <a:pt x="1367" y="30"/>
                    </a:lnTo>
                    <a:lnTo>
                      <a:pt x="1355" y="24"/>
                    </a:lnTo>
                    <a:lnTo>
                      <a:pt x="1337" y="18"/>
                    </a:lnTo>
                    <a:lnTo>
                      <a:pt x="1307" y="30"/>
                    </a:lnTo>
                    <a:lnTo>
                      <a:pt x="1277" y="60"/>
                    </a:lnTo>
                    <a:lnTo>
                      <a:pt x="1241" y="90"/>
                    </a:lnTo>
                    <a:lnTo>
                      <a:pt x="1211" y="102"/>
                    </a:lnTo>
                    <a:lnTo>
                      <a:pt x="1193" y="96"/>
                    </a:lnTo>
                    <a:lnTo>
                      <a:pt x="1181" y="90"/>
                    </a:lnTo>
                    <a:lnTo>
                      <a:pt x="1121" y="30"/>
                    </a:lnTo>
                    <a:lnTo>
                      <a:pt x="1109" y="24"/>
                    </a:lnTo>
                    <a:lnTo>
                      <a:pt x="1091" y="18"/>
                    </a:lnTo>
                    <a:lnTo>
                      <a:pt x="1079" y="18"/>
                    </a:lnTo>
                    <a:lnTo>
                      <a:pt x="1061" y="30"/>
                    </a:lnTo>
                    <a:lnTo>
                      <a:pt x="1031" y="60"/>
                    </a:lnTo>
                    <a:lnTo>
                      <a:pt x="1001" y="84"/>
                    </a:lnTo>
                    <a:lnTo>
                      <a:pt x="983" y="96"/>
                    </a:lnTo>
                    <a:lnTo>
                      <a:pt x="971" y="96"/>
                    </a:lnTo>
                    <a:lnTo>
                      <a:pt x="953" y="90"/>
                    </a:lnTo>
                    <a:lnTo>
                      <a:pt x="941" y="84"/>
                    </a:lnTo>
                    <a:lnTo>
                      <a:pt x="881" y="24"/>
                    </a:lnTo>
                    <a:lnTo>
                      <a:pt x="869" y="18"/>
                    </a:lnTo>
                    <a:lnTo>
                      <a:pt x="851" y="12"/>
                    </a:lnTo>
                    <a:lnTo>
                      <a:pt x="821" y="24"/>
                    </a:lnTo>
                    <a:lnTo>
                      <a:pt x="791" y="54"/>
                    </a:lnTo>
                    <a:lnTo>
                      <a:pt x="755" y="84"/>
                    </a:lnTo>
                    <a:lnTo>
                      <a:pt x="725" y="96"/>
                    </a:lnTo>
                    <a:lnTo>
                      <a:pt x="713" y="90"/>
                    </a:lnTo>
                    <a:lnTo>
                      <a:pt x="695" y="84"/>
                    </a:lnTo>
                    <a:lnTo>
                      <a:pt x="671" y="54"/>
                    </a:lnTo>
                    <a:lnTo>
                      <a:pt x="641" y="18"/>
                    </a:lnTo>
                    <a:lnTo>
                      <a:pt x="629" y="12"/>
                    </a:lnTo>
                    <a:lnTo>
                      <a:pt x="612" y="6"/>
                    </a:lnTo>
                    <a:lnTo>
                      <a:pt x="582" y="18"/>
                    </a:lnTo>
                    <a:lnTo>
                      <a:pt x="552" y="48"/>
                    </a:lnTo>
                    <a:lnTo>
                      <a:pt x="516" y="78"/>
                    </a:lnTo>
                    <a:lnTo>
                      <a:pt x="486" y="90"/>
                    </a:lnTo>
                    <a:lnTo>
                      <a:pt x="468" y="84"/>
                    </a:lnTo>
                    <a:lnTo>
                      <a:pt x="456" y="78"/>
                    </a:lnTo>
                    <a:lnTo>
                      <a:pt x="426" y="48"/>
                    </a:lnTo>
                    <a:lnTo>
                      <a:pt x="402" y="18"/>
                    </a:lnTo>
                    <a:lnTo>
                      <a:pt x="372" y="0"/>
                    </a:lnTo>
                    <a:lnTo>
                      <a:pt x="354" y="6"/>
                    </a:lnTo>
                    <a:lnTo>
                      <a:pt x="342" y="12"/>
                    </a:lnTo>
                    <a:lnTo>
                      <a:pt x="306" y="42"/>
                    </a:lnTo>
                    <a:lnTo>
                      <a:pt x="276" y="72"/>
                    </a:lnTo>
                    <a:lnTo>
                      <a:pt x="258" y="84"/>
                    </a:lnTo>
                    <a:lnTo>
                      <a:pt x="246" y="84"/>
                    </a:lnTo>
                    <a:lnTo>
                      <a:pt x="228" y="78"/>
                    </a:lnTo>
                    <a:lnTo>
                      <a:pt x="216" y="72"/>
                    </a:lnTo>
                    <a:lnTo>
                      <a:pt x="156" y="12"/>
                    </a:lnTo>
                    <a:lnTo>
                      <a:pt x="144" y="6"/>
                    </a:lnTo>
                    <a:lnTo>
                      <a:pt x="126" y="0"/>
                    </a:lnTo>
                    <a:lnTo>
                      <a:pt x="114" y="6"/>
                    </a:lnTo>
                    <a:lnTo>
                      <a:pt x="96" y="12"/>
                    </a:lnTo>
                    <a:lnTo>
                      <a:pt x="42" y="66"/>
                    </a:lnTo>
                    <a:lnTo>
                      <a:pt x="24" y="78"/>
                    </a:lnTo>
                    <a:lnTo>
                      <a:pt x="0" y="84"/>
                    </a:lnTo>
                  </a:path>
                </a:pathLst>
              </a:custGeom>
              <a:noFill/>
              <a:ln w="9525">
                <a:solidFill>
                  <a:schemeClr val="accent2"/>
                </a:solidFill>
                <a:round/>
                <a:headEnd/>
                <a:tailEnd/>
              </a:ln>
            </p:spPr>
            <p:txBody>
              <a:bodyPr/>
              <a:lstStyle/>
              <a:p>
                <a:endParaRPr lang="en-US"/>
              </a:p>
            </p:txBody>
          </p:sp>
          <p:sp>
            <p:nvSpPr>
              <p:cNvPr id="24590" name="AutoShape 85"/>
              <p:cNvSpPr>
                <a:spLocks noChangeArrowheads="1"/>
              </p:cNvSpPr>
              <p:nvPr/>
            </p:nvSpPr>
            <p:spPr bwMode="auto">
              <a:xfrm rot="5400000">
                <a:off x="2799" y="3329"/>
                <a:ext cx="63" cy="96"/>
              </a:xfrm>
              <a:prstGeom prst="triangle">
                <a:avLst>
                  <a:gd name="adj" fmla="val 50000"/>
                </a:avLst>
              </a:prstGeom>
              <a:solidFill>
                <a:schemeClr val="accent2"/>
              </a:solidFill>
              <a:ln w="9525">
                <a:solidFill>
                  <a:schemeClr val="accent2"/>
                </a:solidFill>
                <a:miter lim="800000"/>
                <a:headEnd/>
                <a:tailEnd/>
              </a:ln>
            </p:spPr>
            <p:txBody>
              <a:bodyPr wrap="none" anchor="ctr"/>
              <a:lstStyle/>
              <a:p>
                <a:endParaRPr lang="en-US"/>
              </a:p>
            </p:txBody>
          </p:sp>
        </p:grpSp>
        <p:grpSp>
          <p:nvGrpSpPr>
            <p:cNvPr id="24586" name="Group 86"/>
            <p:cNvGrpSpPr>
              <a:grpSpLocks/>
            </p:cNvGrpSpPr>
            <p:nvPr/>
          </p:nvGrpSpPr>
          <p:grpSpPr bwMode="auto">
            <a:xfrm>
              <a:off x="1296" y="3216"/>
              <a:ext cx="1583" cy="144"/>
              <a:chOff x="1296" y="3264"/>
              <a:chExt cx="1583" cy="144"/>
            </a:xfrm>
          </p:grpSpPr>
          <p:sp>
            <p:nvSpPr>
              <p:cNvPr id="24587" name="Freeform 87"/>
              <p:cNvSpPr>
                <a:spLocks/>
              </p:cNvSpPr>
              <p:nvPr/>
            </p:nvSpPr>
            <p:spPr bwMode="auto">
              <a:xfrm>
                <a:off x="1296" y="3264"/>
                <a:ext cx="1486" cy="108"/>
              </a:xfrm>
              <a:custGeom>
                <a:avLst/>
                <a:gdLst>
                  <a:gd name="T0" fmla="*/ 1486 w 1486"/>
                  <a:gd name="T1" fmla="*/ 108 h 108"/>
                  <a:gd name="T2" fmla="*/ 1450 w 1486"/>
                  <a:gd name="T3" fmla="*/ 108 h 108"/>
                  <a:gd name="T4" fmla="*/ 1438 w 1486"/>
                  <a:gd name="T5" fmla="*/ 102 h 108"/>
                  <a:gd name="T6" fmla="*/ 1420 w 1486"/>
                  <a:gd name="T7" fmla="*/ 96 h 108"/>
                  <a:gd name="T8" fmla="*/ 1396 w 1486"/>
                  <a:gd name="T9" fmla="*/ 66 h 108"/>
                  <a:gd name="T10" fmla="*/ 1367 w 1486"/>
                  <a:gd name="T11" fmla="*/ 30 h 108"/>
                  <a:gd name="T12" fmla="*/ 1355 w 1486"/>
                  <a:gd name="T13" fmla="*/ 24 h 108"/>
                  <a:gd name="T14" fmla="*/ 1337 w 1486"/>
                  <a:gd name="T15" fmla="*/ 18 h 108"/>
                  <a:gd name="T16" fmla="*/ 1307 w 1486"/>
                  <a:gd name="T17" fmla="*/ 30 h 108"/>
                  <a:gd name="T18" fmla="*/ 1277 w 1486"/>
                  <a:gd name="T19" fmla="*/ 60 h 108"/>
                  <a:gd name="T20" fmla="*/ 1241 w 1486"/>
                  <a:gd name="T21" fmla="*/ 90 h 108"/>
                  <a:gd name="T22" fmla="*/ 1211 w 1486"/>
                  <a:gd name="T23" fmla="*/ 102 h 108"/>
                  <a:gd name="T24" fmla="*/ 1193 w 1486"/>
                  <a:gd name="T25" fmla="*/ 96 h 108"/>
                  <a:gd name="T26" fmla="*/ 1181 w 1486"/>
                  <a:gd name="T27" fmla="*/ 90 h 108"/>
                  <a:gd name="T28" fmla="*/ 1121 w 1486"/>
                  <a:gd name="T29" fmla="*/ 30 h 108"/>
                  <a:gd name="T30" fmla="*/ 1109 w 1486"/>
                  <a:gd name="T31" fmla="*/ 24 h 108"/>
                  <a:gd name="T32" fmla="*/ 1091 w 1486"/>
                  <a:gd name="T33" fmla="*/ 18 h 108"/>
                  <a:gd name="T34" fmla="*/ 1079 w 1486"/>
                  <a:gd name="T35" fmla="*/ 18 h 108"/>
                  <a:gd name="T36" fmla="*/ 1061 w 1486"/>
                  <a:gd name="T37" fmla="*/ 30 h 108"/>
                  <a:gd name="T38" fmla="*/ 1031 w 1486"/>
                  <a:gd name="T39" fmla="*/ 60 h 108"/>
                  <a:gd name="T40" fmla="*/ 1001 w 1486"/>
                  <a:gd name="T41" fmla="*/ 84 h 108"/>
                  <a:gd name="T42" fmla="*/ 983 w 1486"/>
                  <a:gd name="T43" fmla="*/ 96 h 108"/>
                  <a:gd name="T44" fmla="*/ 971 w 1486"/>
                  <a:gd name="T45" fmla="*/ 96 h 108"/>
                  <a:gd name="T46" fmla="*/ 953 w 1486"/>
                  <a:gd name="T47" fmla="*/ 90 h 108"/>
                  <a:gd name="T48" fmla="*/ 941 w 1486"/>
                  <a:gd name="T49" fmla="*/ 84 h 108"/>
                  <a:gd name="T50" fmla="*/ 881 w 1486"/>
                  <a:gd name="T51" fmla="*/ 24 h 108"/>
                  <a:gd name="T52" fmla="*/ 869 w 1486"/>
                  <a:gd name="T53" fmla="*/ 18 h 108"/>
                  <a:gd name="T54" fmla="*/ 851 w 1486"/>
                  <a:gd name="T55" fmla="*/ 12 h 108"/>
                  <a:gd name="T56" fmla="*/ 821 w 1486"/>
                  <a:gd name="T57" fmla="*/ 24 h 108"/>
                  <a:gd name="T58" fmla="*/ 791 w 1486"/>
                  <a:gd name="T59" fmla="*/ 54 h 108"/>
                  <a:gd name="T60" fmla="*/ 755 w 1486"/>
                  <a:gd name="T61" fmla="*/ 84 h 108"/>
                  <a:gd name="T62" fmla="*/ 725 w 1486"/>
                  <a:gd name="T63" fmla="*/ 96 h 108"/>
                  <a:gd name="T64" fmla="*/ 713 w 1486"/>
                  <a:gd name="T65" fmla="*/ 90 h 108"/>
                  <a:gd name="T66" fmla="*/ 695 w 1486"/>
                  <a:gd name="T67" fmla="*/ 84 h 108"/>
                  <a:gd name="T68" fmla="*/ 671 w 1486"/>
                  <a:gd name="T69" fmla="*/ 54 h 108"/>
                  <a:gd name="T70" fmla="*/ 641 w 1486"/>
                  <a:gd name="T71" fmla="*/ 18 h 108"/>
                  <a:gd name="T72" fmla="*/ 629 w 1486"/>
                  <a:gd name="T73" fmla="*/ 12 h 108"/>
                  <a:gd name="T74" fmla="*/ 612 w 1486"/>
                  <a:gd name="T75" fmla="*/ 6 h 108"/>
                  <a:gd name="T76" fmla="*/ 582 w 1486"/>
                  <a:gd name="T77" fmla="*/ 18 h 108"/>
                  <a:gd name="T78" fmla="*/ 552 w 1486"/>
                  <a:gd name="T79" fmla="*/ 48 h 108"/>
                  <a:gd name="T80" fmla="*/ 516 w 1486"/>
                  <a:gd name="T81" fmla="*/ 78 h 108"/>
                  <a:gd name="T82" fmla="*/ 486 w 1486"/>
                  <a:gd name="T83" fmla="*/ 90 h 108"/>
                  <a:gd name="T84" fmla="*/ 468 w 1486"/>
                  <a:gd name="T85" fmla="*/ 84 h 108"/>
                  <a:gd name="T86" fmla="*/ 456 w 1486"/>
                  <a:gd name="T87" fmla="*/ 78 h 108"/>
                  <a:gd name="T88" fmla="*/ 426 w 1486"/>
                  <a:gd name="T89" fmla="*/ 48 h 108"/>
                  <a:gd name="T90" fmla="*/ 402 w 1486"/>
                  <a:gd name="T91" fmla="*/ 18 h 108"/>
                  <a:gd name="T92" fmla="*/ 372 w 1486"/>
                  <a:gd name="T93" fmla="*/ 0 h 108"/>
                  <a:gd name="T94" fmla="*/ 354 w 1486"/>
                  <a:gd name="T95" fmla="*/ 6 h 108"/>
                  <a:gd name="T96" fmla="*/ 342 w 1486"/>
                  <a:gd name="T97" fmla="*/ 12 h 108"/>
                  <a:gd name="T98" fmla="*/ 306 w 1486"/>
                  <a:gd name="T99" fmla="*/ 42 h 108"/>
                  <a:gd name="T100" fmla="*/ 276 w 1486"/>
                  <a:gd name="T101" fmla="*/ 72 h 108"/>
                  <a:gd name="T102" fmla="*/ 258 w 1486"/>
                  <a:gd name="T103" fmla="*/ 84 h 108"/>
                  <a:gd name="T104" fmla="*/ 246 w 1486"/>
                  <a:gd name="T105" fmla="*/ 84 h 108"/>
                  <a:gd name="T106" fmla="*/ 228 w 1486"/>
                  <a:gd name="T107" fmla="*/ 78 h 108"/>
                  <a:gd name="T108" fmla="*/ 216 w 1486"/>
                  <a:gd name="T109" fmla="*/ 72 h 108"/>
                  <a:gd name="T110" fmla="*/ 156 w 1486"/>
                  <a:gd name="T111" fmla="*/ 12 h 108"/>
                  <a:gd name="T112" fmla="*/ 144 w 1486"/>
                  <a:gd name="T113" fmla="*/ 6 h 108"/>
                  <a:gd name="T114" fmla="*/ 126 w 1486"/>
                  <a:gd name="T115" fmla="*/ 0 h 108"/>
                  <a:gd name="T116" fmla="*/ 114 w 1486"/>
                  <a:gd name="T117" fmla="*/ 6 h 108"/>
                  <a:gd name="T118" fmla="*/ 96 w 1486"/>
                  <a:gd name="T119" fmla="*/ 12 h 108"/>
                  <a:gd name="T120" fmla="*/ 42 w 1486"/>
                  <a:gd name="T121" fmla="*/ 66 h 108"/>
                  <a:gd name="T122" fmla="*/ 24 w 1486"/>
                  <a:gd name="T123" fmla="*/ 78 h 108"/>
                  <a:gd name="T124" fmla="*/ 0 w 1486"/>
                  <a:gd name="T125" fmla="*/ 84 h 10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486"/>
                  <a:gd name="T190" fmla="*/ 0 h 108"/>
                  <a:gd name="T191" fmla="*/ 1486 w 1486"/>
                  <a:gd name="T192" fmla="*/ 108 h 108"/>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486" h="108">
                    <a:moveTo>
                      <a:pt x="1486" y="108"/>
                    </a:moveTo>
                    <a:lnTo>
                      <a:pt x="1450" y="108"/>
                    </a:lnTo>
                    <a:lnTo>
                      <a:pt x="1438" y="102"/>
                    </a:lnTo>
                    <a:lnTo>
                      <a:pt x="1420" y="96"/>
                    </a:lnTo>
                    <a:lnTo>
                      <a:pt x="1396" y="66"/>
                    </a:lnTo>
                    <a:lnTo>
                      <a:pt x="1367" y="30"/>
                    </a:lnTo>
                    <a:lnTo>
                      <a:pt x="1355" y="24"/>
                    </a:lnTo>
                    <a:lnTo>
                      <a:pt x="1337" y="18"/>
                    </a:lnTo>
                    <a:lnTo>
                      <a:pt x="1307" y="30"/>
                    </a:lnTo>
                    <a:lnTo>
                      <a:pt x="1277" y="60"/>
                    </a:lnTo>
                    <a:lnTo>
                      <a:pt x="1241" y="90"/>
                    </a:lnTo>
                    <a:lnTo>
                      <a:pt x="1211" y="102"/>
                    </a:lnTo>
                    <a:lnTo>
                      <a:pt x="1193" y="96"/>
                    </a:lnTo>
                    <a:lnTo>
                      <a:pt x="1181" y="90"/>
                    </a:lnTo>
                    <a:lnTo>
                      <a:pt x="1121" y="30"/>
                    </a:lnTo>
                    <a:lnTo>
                      <a:pt x="1109" y="24"/>
                    </a:lnTo>
                    <a:lnTo>
                      <a:pt x="1091" y="18"/>
                    </a:lnTo>
                    <a:lnTo>
                      <a:pt x="1079" y="18"/>
                    </a:lnTo>
                    <a:lnTo>
                      <a:pt x="1061" y="30"/>
                    </a:lnTo>
                    <a:lnTo>
                      <a:pt x="1031" y="60"/>
                    </a:lnTo>
                    <a:lnTo>
                      <a:pt x="1001" y="84"/>
                    </a:lnTo>
                    <a:lnTo>
                      <a:pt x="983" y="96"/>
                    </a:lnTo>
                    <a:lnTo>
                      <a:pt x="971" y="96"/>
                    </a:lnTo>
                    <a:lnTo>
                      <a:pt x="953" y="90"/>
                    </a:lnTo>
                    <a:lnTo>
                      <a:pt x="941" y="84"/>
                    </a:lnTo>
                    <a:lnTo>
                      <a:pt x="881" y="24"/>
                    </a:lnTo>
                    <a:lnTo>
                      <a:pt x="869" y="18"/>
                    </a:lnTo>
                    <a:lnTo>
                      <a:pt x="851" y="12"/>
                    </a:lnTo>
                    <a:lnTo>
                      <a:pt x="821" y="24"/>
                    </a:lnTo>
                    <a:lnTo>
                      <a:pt x="791" y="54"/>
                    </a:lnTo>
                    <a:lnTo>
                      <a:pt x="755" y="84"/>
                    </a:lnTo>
                    <a:lnTo>
                      <a:pt x="725" y="96"/>
                    </a:lnTo>
                    <a:lnTo>
                      <a:pt x="713" y="90"/>
                    </a:lnTo>
                    <a:lnTo>
                      <a:pt x="695" y="84"/>
                    </a:lnTo>
                    <a:lnTo>
                      <a:pt x="671" y="54"/>
                    </a:lnTo>
                    <a:lnTo>
                      <a:pt x="641" y="18"/>
                    </a:lnTo>
                    <a:lnTo>
                      <a:pt x="629" y="12"/>
                    </a:lnTo>
                    <a:lnTo>
                      <a:pt x="612" y="6"/>
                    </a:lnTo>
                    <a:lnTo>
                      <a:pt x="582" y="18"/>
                    </a:lnTo>
                    <a:lnTo>
                      <a:pt x="552" y="48"/>
                    </a:lnTo>
                    <a:lnTo>
                      <a:pt x="516" y="78"/>
                    </a:lnTo>
                    <a:lnTo>
                      <a:pt x="486" y="90"/>
                    </a:lnTo>
                    <a:lnTo>
                      <a:pt x="468" y="84"/>
                    </a:lnTo>
                    <a:lnTo>
                      <a:pt x="456" y="78"/>
                    </a:lnTo>
                    <a:lnTo>
                      <a:pt x="426" y="48"/>
                    </a:lnTo>
                    <a:lnTo>
                      <a:pt x="402" y="18"/>
                    </a:lnTo>
                    <a:lnTo>
                      <a:pt x="372" y="0"/>
                    </a:lnTo>
                    <a:lnTo>
                      <a:pt x="354" y="6"/>
                    </a:lnTo>
                    <a:lnTo>
                      <a:pt x="342" y="12"/>
                    </a:lnTo>
                    <a:lnTo>
                      <a:pt x="306" y="42"/>
                    </a:lnTo>
                    <a:lnTo>
                      <a:pt x="276" y="72"/>
                    </a:lnTo>
                    <a:lnTo>
                      <a:pt x="258" y="84"/>
                    </a:lnTo>
                    <a:lnTo>
                      <a:pt x="246" y="84"/>
                    </a:lnTo>
                    <a:lnTo>
                      <a:pt x="228" y="78"/>
                    </a:lnTo>
                    <a:lnTo>
                      <a:pt x="216" y="72"/>
                    </a:lnTo>
                    <a:lnTo>
                      <a:pt x="156" y="12"/>
                    </a:lnTo>
                    <a:lnTo>
                      <a:pt x="144" y="6"/>
                    </a:lnTo>
                    <a:lnTo>
                      <a:pt x="126" y="0"/>
                    </a:lnTo>
                    <a:lnTo>
                      <a:pt x="114" y="6"/>
                    </a:lnTo>
                    <a:lnTo>
                      <a:pt x="96" y="12"/>
                    </a:lnTo>
                    <a:lnTo>
                      <a:pt x="42" y="66"/>
                    </a:lnTo>
                    <a:lnTo>
                      <a:pt x="24" y="78"/>
                    </a:lnTo>
                    <a:lnTo>
                      <a:pt x="0" y="84"/>
                    </a:lnTo>
                  </a:path>
                </a:pathLst>
              </a:custGeom>
              <a:noFill/>
              <a:ln w="9525">
                <a:solidFill>
                  <a:schemeClr val="accent2"/>
                </a:solidFill>
                <a:round/>
                <a:headEnd/>
                <a:tailEnd/>
              </a:ln>
            </p:spPr>
            <p:txBody>
              <a:bodyPr/>
              <a:lstStyle/>
              <a:p>
                <a:endParaRPr lang="en-US"/>
              </a:p>
            </p:txBody>
          </p:sp>
          <p:sp>
            <p:nvSpPr>
              <p:cNvPr id="24588" name="AutoShape 88"/>
              <p:cNvSpPr>
                <a:spLocks noChangeArrowheads="1"/>
              </p:cNvSpPr>
              <p:nvPr/>
            </p:nvSpPr>
            <p:spPr bwMode="auto">
              <a:xfrm rot="5400000">
                <a:off x="2799" y="3329"/>
                <a:ext cx="63" cy="96"/>
              </a:xfrm>
              <a:prstGeom prst="triangle">
                <a:avLst>
                  <a:gd name="adj" fmla="val 50000"/>
                </a:avLst>
              </a:prstGeom>
              <a:solidFill>
                <a:schemeClr val="accent2"/>
              </a:solidFill>
              <a:ln w="9525">
                <a:solidFill>
                  <a:schemeClr val="accent2"/>
                </a:solidFill>
                <a:miter lim="800000"/>
                <a:headEnd/>
                <a:tailEnd/>
              </a:ln>
            </p:spPr>
            <p:txBody>
              <a:bodyPr wrap="none" anchor="ctr"/>
              <a:lstStyle/>
              <a:p>
                <a:endParaRPr lang="en-US"/>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7171"/>
                                        </p:tgtEl>
                                        <p:attrNameLst>
                                          <p:attrName>style.visibility</p:attrName>
                                        </p:attrNameLst>
                                      </p:cBhvr>
                                      <p:to>
                                        <p:strVal val="visible"/>
                                      </p:to>
                                    </p:set>
                                    <p:animEffect transition="in" filter="fade">
                                      <p:cBhvr>
                                        <p:cTn id="7" dur="2000"/>
                                        <p:tgtEl>
                                          <p:spTgt spid="7171"/>
                                        </p:tgtEl>
                                      </p:cBhvr>
                                    </p:animEffect>
                                    <p:anim calcmode="lin" valueType="num">
                                      <p:cBhvr>
                                        <p:cTn id="8" dur="2000" fill="hold"/>
                                        <p:tgtEl>
                                          <p:spTgt spid="7171"/>
                                        </p:tgtEl>
                                        <p:attrNameLst>
                                          <p:attrName>style.rotation</p:attrName>
                                        </p:attrNameLst>
                                      </p:cBhvr>
                                      <p:tavLst>
                                        <p:tav tm="0">
                                          <p:val>
                                            <p:fltVal val="720"/>
                                          </p:val>
                                        </p:tav>
                                        <p:tav tm="100000">
                                          <p:val>
                                            <p:fltVal val="0"/>
                                          </p:val>
                                        </p:tav>
                                      </p:tavLst>
                                    </p:anim>
                                    <p:anim calcmode="lin" valueType="num">
                                      <p:cBhvr>
                                        <p:cTn id="9" dur="2000" fill="hold"/>
                                        <p:tgtEl>
                                          <p:spTgt spid="7171"/>
                                        </p:tgtEl>
                                        <p:attrNameLst>
                                          <p:attrName>ppt_h</p:attrName>
                                        </p:attrNameLst>
                                      </p:cBhvr>
                                      <p:tavLst>
                                        <p:tav tm="0">
                                          <p:val>
                                            <p:fltVal val="0"/>
                                          </p:val>
                                        </p:tav>
                                        <p:tav tm="100000">
                                          <p:val>
                                            <p:strVal val="#ppt_h"/>
                                          </p:val>
                                        </p:tav>
                                      </p:tavLst>
                                    </p:anim>
                                    <p:anim calcmode="lin" valueType="num">
                                      <p:cBhvr>
                                        <p:cTn id="10" dur="2000" fill="hold"/>
                                        <p:tgtEl>
                                          <p:spTgt spid="7171"/>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p:cTn id="19" dur="500" fill="hold"/>
                                        <p:tgtEl>
                                          <p:spTgt spid="2"/>
                                        </p:tgtEl>
                                        <p:attrNameLst>
                                          <p:attrName>ppt_w</p:attrName>
                                        </p:attrNameLst>
                                      </p:cBhvr>
                                      <p:tavLst>
                                        <p:tav tm="0">
                                          <p:val>
                                            <p:fltVal val="0"/>
                                          </p:val>
                                        </p:tav>
                                        <p:tav tm="100000">
                                          <p:val>
                                            <p:strVal val="#ppt_w"/>
                                          </p:val>
                                        </p:tav>
                                      </p:tavLst>
                                    </p:anim>
                                    <p:anim calcmode="lin" valueType="num">
                                      <p:cBhvr>
                                        <p:cTn id="20" dur="500" fill="hold"/>
                                        <p:tgtEl>
                                          <p:spTgt spid="2"/>
                                        </p:tgtEl>
                                        <p:attrNameLst>
                                          <p:attrName>ppt_h</p:attrName>
                                        </p:attrNameLst>
                                      </p:cBhvr>
                                      <p:tavLst>
                                        <p:tav tm="0">
                                          <p:val>
                                            <p:fltVal val="0"/>
                                          </p:val>
                                        </p:tav>
                                        <p:tav tm="100000">
                                          <p:val>
                                            <p:strVal val="#ppt_h"/>
                                          </p:val>
                                        </p:tav>
                                      </p:tavLst>
                                    </p:anim>
                                    <p:animEffect transition="in" filter="fade">
                                      <p:cBhvr>
                                        <p:cTn id="21" dur="500"/>
                                        <p:tgtEl>
                                          <p:spTgt spid="2"/>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7173"/>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55" presetClass="entr" presetSubtype="0" fill="hold" nodeType="clickEffect">
                                  <p:stCondLst>
                                    <p:cond delay="0"/>
                                  </p:stCondLst>
                                  <p:childTnLst>
                                    <p:set>
                                      <p:cBhvr>
                                        <p:cTn id="29" dur="1" fill="hold">
                                          <p:stCondLst>
                                            <p:cond delay="0"/>
                                          </p:stCondLst>
                                        </p:cTn>
                                        <p:tgtEl>
                                          <p:spTgt spid="5"/>
                                        </p:tgtEl>
                                        <p:attrNameLst>
                                          <p:attrName>style.visibility</p:attrName>
                                        </p:attrNameLst>
                                      </p:cBhvr>
                                      <p:to>
                                        <p:strVal val="visible"/>
                                      </p:to>
                                    </p:set>
                                    <p:anim calcmode="lin" valueType="num">
                                      <p:cBhvr>
                                        <p:cTn id="30" dur="1000" fill="hold"/>
                                        <p:tgtEl>
                                          <p:spTgt spid="5"/>
                                        </p:tgtEl>
                                        <p:attrNameLst>
                                          <p:attrName>ppt_w</p:attrName>
                                        </p:attrNameLst>
                                      </p:cBhvr>
                                      <p:tavLst>
                                        <p:tav tm="0">
                                          <p:val>
                                            <p:strVal val="#ppt_w*0.70"/>
                                          </p:val>
                                        </p:tav>
                                        <p:tav tm="100000">
                                          <p:val>
                                            <p:strVal val="#ppt_w"/>
                                          </p:val>
                                        </p:tav>
                                      </p:tavLst>
                                    </p:anim>
                                    <p:anim calcmode="lin" valueType="num">
                                      <p:cBhvr>
                                        <p:cTn id="31" dur="1000" fill="hold"/>
                                        <p:tgtEl>
                                          <p:spTgt spid="5"/>
                                        </p:tgtEl>
                                        <p:attrNameLst>
                                          <p:attrName>ppt_h</p:attrName>
                                        </p:attrNameLst>
                                      </p:cBhvr>
                                      <p:tavLst>
                                        <p:tav tm="0">
                                          <p:val>
                                            <p:strVal val="#ppt_h"/>
                                          </p:val>
                                        </p:tav>
                                        <p:tav tm="100000">
                                          <p:val>
                                            <p:strVal val="#ppt_h"/>
                                          </p:val>
                                        </p:tav>
                                      </p:tavLst>
                                    </p:anim>
                                    <p:animEffect transition="in" filter="fade">
                                      <p:cBhvr>
                                        <p:cTn id="32" dur="1000"/>
                                        <p:tgtEl>
                                          <p:spTgt spid="5"/>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71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3" grpId="0"/>
      <p:bldP spid="717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9"/>
          <p:cNvSpPr txBox="1">
            <a:spLocks noChangeArrowheads="1"/>
          </p:cNvSpPr>
          <p:nvPr/>
        </p:nvSpPr>
        <p:spPr>
          <a:xfrm>
            <a:off x="71406" y="142852"/>
            <a:ext cx="8929750" cy="762000"/>
          </a:xfrm>
          <a:prstGeom prst="rect">
            <a:avLst/>
          </a:prstGeom>
        </p:spPr>
        <p:txBody>
          <a:bodyPr anchor="ctr">
            <a:normAutofit fontScale="97500"/>
          </a:bodyPr>
          <a:lstStyle/>
          <a:p>
            <a:pPr algn="ctr" fontAlgn="auto">
              <a:spcAft>
                <a:spcPts val="0"/>
              </a:spcAft>
              <a:defRPr/>
            </a:pPr>
            <a:r>
              <a:rPr lang="en-US" sz="4000" b="1" cap="all" dirty="0">
                <a:solidFill>
                  <a:schemeClr val="tx2"/>
                </a:solidFill>
                <a:effectLst>
                  <a:reflection blurRad="12700" stA="48000" endA="300" endPos="55000" dir="5400000" sy="-90000" algn="bl" rotWithShape="0"/>
                </a:effectLst>
                <a:latin typeface="Cooper Black" pitchFamily="18" charset="0"/>
                <a:ea typeface="+mj-ea"/>
                <a:cs typeface="+mj-cs"/>
              </a:rPr>
              <a:t>Population  Inversion</a:t>
            </a:r>
          </a:p>
        </p:txBody>
      </p:sp>
      <p:sp>
        <p:nvSpPr>
          <p:cNvPr id="25603" name="TextBox 3"/>
          <p:cNvSpPr txBox="1">
            <a:spLocks noChangeArrowheads="1"/>
          </p:cNvSpPr>
          <p:nvPr/>
        </p:nvSpPr>
        <p:spPr bwMode="auto">
          <a:xfrm>
            <a:off x="714375" y="1143000"/>
            <a:ext cx="8001000" cy="954088"/>
          </a:xfrm>
          <a:prstGeom prst="rect">
            <a:avLst/>
          </a:prstGeom>
          <a:noFill/>
          <a:ln w="9525">
            <a:noFill/>
            <a:miter lim="800000"/>
            <a:headEnd/>
            <a:tailEnd/>
          </a:ln>
        </p:spPr>
        <p:txBody>
          <a:bodyPr>
            <a:spAutoFit/>
          </a:bodyPr>
          <a:lstStyle/>
          <a:p>
            <a:pPr algn="just"/>
            <a:r>
              <a:rPr lang="en-US">
                <a:solidFill>
                  <a:srgbClr val="0070C0"/>
                </a:solidFill>
                <a:latin typeface="Arial Rounded MT Bold" pitchFamily="34" charset="0"/>
              </a:rPr>
              <a:t>The process by which the population of a particular higher energy state is made more than that of a specified lower energy state is called </a:t>
            </a:r>
            <a:r>
              <a:rPr lang="en-US" sz="2000" i="1">
                <a:solidFill>
                  <a:srgbClr val="C00000"/>
                </a:solidFill>
                <a:latin typeface="Arial Rounded MT Bold" pitchFamily="34" charset="0"/>
              </a:rPr>
              <a:t>population inversion.</a:t>
            </a:r>
            <a:endParaRPr lang="en-IN" sz="2000" i="1">
              <a:solidFill>
                <a:srgbClr val="C00000"/>
              </a:solidFill>
              <a:latin typeface="Arial Rounded MT Bold" pitchFamily="34" charset="0"/>
            </a:endParaRPr>
          </a:p>
        </p:txBody>
      </p:sp>
      <p:sp>
        <p:nvSpPr>
          <p:cNvPr id="25604" name="TextBox 4"/>
          <p:cNvSpPr txBox="1">
            <a:spLocks noChangeArrowheads="1"/>
          </p:cNvSpPr>
          <p:nvPr/>
        </p:nvSpPr>
        <p:spPr bwMode="auto">
          <a:xfrm>
            <a:off x="4143375" y="6191250"/>
            <a:ext cx="1500188" cy="523875"/>
          </a:xfrm>
          <a:prstGeom prst="rect">
            <a:avLst/>
          </a:prstGeom>
          <a:noFill/>
          <a:ln w="28575">
            <a:solidFill>
              <a:schemeClr val="tx1"/>
            </a:solidFill>
            <a:miter lim="800000"/>
            <a:headEnd/>
            <a:tailEnd/>
          </a:ln>
        </p:spPr>
        <p:txBody>
          <a:bodyPr>
            <a:spAutoFit/>
          </a:bodyPr>
          <a:lstStyle/>
          <a:p>
            <a:pPr algn="ctr"/>
            <a:r>
              <a:rPr lang="en-US" sz="2800">
                <a:solidFill>
                  <a:srgbClr val="C00000"/>
                </a:solidFill>
                <a:latin typeface="Cooper Black" pitchFamily="18" charset="0"/>
              </a:rPr>
              <a:t>N</a:t>
            </a:r>
            <a:r>
              <a:rPr lang="en-US" sz="2800" baseline="-25000">
                <a:solidFill>
                  <a:srgbClr val="C00000"/>
                </a:solidFill>
                <a:latin typeface="Cooper Black" pitchFamily="18" charset="0"/>
              </a:rPr>
              <a:t>2</a:t>
            </a:r>
            <a:r>
              <a:rPr lang="en-US" sz="2800">
                <a:solidFill>
                  <a:srgbClr val="C00000"/>
                </a:solidFill>
                <a:latin typeface="Cooper Black" pitchFamily="18" charset="0"/>
              </a:rPr>
              <a:t> &gt; N</a:t>
            </a:r>
            <a:r>
              <a:rPr lang="en-US" sz="2800" baseline="-25000">
                <a:solidFill>
                  <a:srgbClr val="C00000"/>
                </a:solidFill>
                <a:latin typeface="Cooper Black" pitchFamily="18" charset="0"/>
              </a:rPr>
              <a:t>1</a:t>
            </a:r>
            <a:endParaRPr lang="en-IN" sz="2800" baseline="-25000">
              <a:solidFill>
                <a:srgbClr val="C00000"/>
              </a:solidFill>
              <a:latin typeface="Cooper Black" pitchFamily="18" charset="0"/>
            </a:endParaRPr>
          </a:p>
        </p:txBody>
      </p:sp>
      <p:pic>
        <p:nvPicPr>
          <p:cNvPr id="25605" name="Picture 2"/>
          <p:cNvPicPr>
            <a:picLocks noChangeAspect="1" noChangeArrowheads="1"/>
          </p:cNvPicPr>
          <p:nvPr/>
        </p:nvPicPr>
        <p:blipFill>
          <a:blip r:embed="rId2"/>
          <a:srcRect/>
          <a:stretch>
            <a:fillRect/>
          </a:stretch>
        </p:blipFill>
        <p:spPr bwMode="auto">
          <a:xfrm>
            <a:off x="928688" y="2214563"/>
            <a:ext cx="7643812" cy="3862387"/>
          </a:xfrm>
          <a:prstGeom prst="rect">
            <a:avLst/>
          </a:prstGeom>
          <a:noFill/>
          <a:ln w="9525">
            <a:solidFill>
              <a:schemeClr val="tx1"/>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03238" y="241300"/>
            <a:ext cx="7772400" cy="622300"/>
          </a:xfrm>
          <a:prstGeom prst="rect">
            <a:avLst/>
          </a:prstGeom>
        </p:spPr>
        <p:txBody>
          <a:bodyPr anchor="b">
            <a:normAutofit fontScale="77500" lnSpcReduction="20000"/>
          </a:bodyPr>
          <a:lstStyle/>
          <a:p>
            <a:pPr algn="ctr">
              <a:defRPr/>
            </a:pPr>
            <a:r>
              <a:rPr lang="en-US" sz="3600" cap="all" dirty="0">
                <a:solidFill>
                  <a:srgbClr val="990099"/>
                </a:solidFill>
                <a:effectLst>
                  <a:reflection blurRad="12700" stA="48000" endA="300" endPos="55000" dir="5400000" sy="-90000" algn="bl" rotWithShape="0"/>
                </a:effectLst>
                <a:latin typeface="Cooper Black" pitchFamily="18" charset="0"/>
                <a:ea typeface="+mj-ea"/>
                <a:cs typeface="+mj-cs"/>
              </a:rPr>
              <a:t>Boltzmann Population Factors</a:t>
            </a:r>
          </a:p>
        </p:txBody>
      </p:sp>
      <p:sp>
        <p:nvSpPr>
          <p:cNvPr id="1028" name="Rectangle 3"/>
          <p:cNvSpPr txBox="1">
            <a:spLocks noChangeArrowheads="1"/>
          </p:cNvSpPr>
          <p:nvPr/>
        </p:nvSpPr>
        <p:spPr bwMode="auto">
          <a:xfrm>
            <a:off x="428625" y="4800600"/>
            <a:ext cx="8501063" cy="1828800"/>
          </a:xfrm>
          <a:prstGeom prst="rect">
            <a:avLst/>
          </a:prstGeom>
          <a:noFill/>
          <a:ln w="9525">
            <a:noFill/>
            <a:miter lim="800000"/>
            <a:headEnd/>
            <a:tailEnd/>
          </a:ln>
        </p:spPr>
        <p:txBody>
          <a:bodyPr/>
          <a:lstStyle/>
          <a:p>
            <a:pPr marL="342900" indent="-342900" algn="just">
              <a:lnSpc>
                <a:spcPct val="90000"/>
              </a:lnSpc>
              <a:spcBef>
                <a:spcPct val="20000"/>
              </a:spcBef>
              <a:buClr>
                <a:schemeClr val="accent1"/>
              </a:buClr>
              <a:buSzPct val="70000"/>
              <a:buFont typeface="Wingdings 2" pitchFamily="18" charset="2"/>
              <a:buChar char=""/>
            </a:pPr>
            <a:r>
              <a:rPr lang="en-US" sz="2800" dirty="0">
                <a:solidFill>
                  <a:schemeClr val="accent3">
                    <a:lumMod val="50000"/>
                  </a:schemeClr>
                </a:solidFill>
                <a:latin typeface="Aparajita" pitchFamily="34" charset="0"/>
                <a:cs typeface="Aparajita" pitchFamily="34" charset="0"/>
              </a:rPr>
              <a:t>In equilibrium, the ratio of the populations of two states is: </a:t>
            </a:r>
          </a:p>
          <a:p>
            <a:pPr marL="342900" indent="-342900" algn="just">
              <a:lnSpc>
                <a:spcPct val="90000"/>
              </a:lnSpc>
              <a:spcBef>
                <a:spcPct val="40000"/>
              </a:spcBef>
              <a:buClr>
                <a:schemeClr val="accent1"/>
              </a:buClr>
              <a:buSzPct val="70000"/>
              <a:buFont typeface="Wingdings 2" pitchFamily="18" charset="2"/>
              <a:buChar char=""/>
            </a:pPr>
            <a:r>
              <a:rPr lang="en-US" sz="2800" dirty="0">
                <a:solidFill>
                  <a:schemeClr val="accent3">
                    <a:lumMod val="50000"/>
                  </a:schemeClr>
                </a:solidFill>
                <a:latin typeface="Aparajita" pitchFamily="34" charset="0"/>
                <a:cs typeface="Aparajita" pitchFamily="34" charset="0"/>
              </a:rPr>
              <a:t>        </a:t>
            </a:r>
            <a:r>
              <a:rPr lang="en-US" sz="2800" i="1" dirty="0">
                <a:solidFill>
                  <a:schemeClr val="accent3">
                    <a:lumMod val="50000"/>
                  </a:schemeClr>
                </a:solidFill>
                <a:latin typeface="Aparajita" pitchFamily="34" charset="0"/>
                <a:cs typeface="Aparajita" pitchFamily="34" charset="0"/>
              </a:rPr>
              <a:t>N</a:t>
            </a:r>
            <a:r>
              <a:rPr lang="en-US" sz="2800" baseline="-25000" dirty="0">
                <a:solidFill>
                  <a:schemeClr val="accent3">
                    <a:lumMod val="50000"/>
                  </a:schemeClr>
                </a:solidFill>
                <a:latin typeface="Aparajita" pitchFamily="34" charset="0"/>
                <a:cs typeface="Aparajita" pitchFamily="34" charset="0"/>
              </a:rPr>
              <a:t>2</a:t>
            </a:r>
            <a:r>
              <a:rPr lang="en-US" sz="2800" i="1" dirty="0">
                <a:solidFill>
                  <a:schemeClr val="accent3">
                    <a:lumMod val="50000"/>
                  </a:schemeClr>
                </a:solidFill>
                <a:latin typeface="Aparajita" pitchFamily="34" charset="0"/>
                <a:cs typeface="Aparajita" pitchFamily="34" charset="0"/>
              </a:rPr>
              <a:t> / N</a:t>
            </a:r>
            <a:r>
              <a:rPr lang="en-US" sz="2800" baseline="-25000" dirty="0">
                <a:solidFill>
                  <a:schemeClr val="accent3">
                    <a:lumMod val="50000"/>
                  </a:schemeClr>
                </a:solidFill>
                <a:latin typeface="Aparajita" pitchFamily="34" charset="0"/>
                <a:cs typeface="Aparajita" pitchFamily="34" charset="0"/>
              </a:rPr>
              <a:t>1</a:t>
            </a:r>
            <a:r>
              <a:rPr lang="en-US" sz="2800" i="1" dirty="0">
                <a:solidFill>
                  <a:schemeClr val="accent3">
                    <a:lumMod val="50000"/>
                  </a:schemeClr>
                </a:solidFill>
                <a:latin typeface="Aparajita" pitchFamily="34" charset="0"/>
                <a:cs typeface="Aparajita" pitchFamily="34" charset="0"/>
              </a:rPr>
              <a:t> =</a:t>
            </a:r>
            <a:r>
              <a:rPr lang="en-US" sz="2800" dirty="0">
                <a:solidFill>
                  <a:schemeClr val="accent3">
                    <a:lumMod val="50000"/>
                  </a:schemeClr>
                </a:solidFill>
                <a:latin typeface="Aparajita" pitchFamily="34" charset="0"/>
                <a:cs typeface="Aparajita" pitchFamily="34" charset="0"/>
              </a:rPr>
              <a:t> exp(–</a:t>
            </a:r>
            <a:r>
              <a:rPr lang="el-GR" sz="2800" dirty="0">
                <a:solidFill>
                  <a:schemeClr val="accent3">
                    <a:lumMod val="50000"/>
                  </a:schemeClr>
                </a:solidFill>
                <a:latin typeface="Book Antiqua" pitchFamily="18" charset="0"/>
                <a:cs typeface="Aparajita" pitchFamily="34" charset="0"/>
              </a:rPr>
              <a:t>Δ</a:t>
            </a:r>
            <a:r>
              <a:rPr lang="en-US" sz="2800" i="1" dirty="0">
                <a:solidFill>
                  <a:schemeClr val="accent3">
                    <a:lumMod val="50000"/>
                  </a:schemeClr>
                </a:solidFill>
                <a:latin typeface="Aparajita" pitchFamily="34" charset="0"/>
                <a:cs typeface="Aparajita" pitchFamily="34" charset="0"/>
              </a:rPr>
              <a:t>E/</a:t>
            </a:r>
            <a:r>
              <a:rPr lang="en-US" sz="2800" i="1" dirty="0" err="1">
                <a:solidFill>
                  <a:schemeClr val="accent3">
                    <a:lumMod val="50000"/>
                  </a:schemeClr>
                </a:solidFill>
                <a:latin typeface="Aparajita" pitchFamily="34" charset="0"/>
                <a:cs typeface="Aparajita" pitchFamily="34" charset="0"/>
              </a:rPr>
              <a:t>k</a:t>
            </a:r>
            <a:r>
              <a:rPr lang="en-US" sz="2800" i="1" baseline="-25000" dirty="0" err="1">
                <a:solidFill>
                  <a:schemeClr val="accent3">
                    <a:lumMod val="50000"/>
                  </a:schemeClr>
                </a:solidFill>
                <a:latin typeface="Aparajita" pitchFamily="34" charset="0"/>
                <a:cs typeface="Aparajita" pitchFamily="34" charset="0"/>
              </a:rPr>
              <a:t>B</a:t>
            </a:r>
            <a:r>
              <a:rPr lang="en-US" sz="2800" i="1" dirty="0" err="1">
                <a:solidFill>
                  <a:schemeClr val="accent3">
                    <a:lumMod val="50000"/>
                  </a:schemeClr>
                </a:solidFill>
                <a:latin typeface="Aparajita" pitchFamily="34" charset="0"/>
                <a:cs typeface="Aparajita" pitchFamily="34" charset="0"/>
              </a:rPr>
              <a:t>T</a:t>
            </a:r>
            <a:r>
              <a:rPr lang="en-US" sz="2800" i="1" dirty="0">
                <a:solidFill>
                  <a:schemeClr val="accent3">
                    <a:lumMod val="50000"/>
                  </a:schemeClr>
                </a:solidFill>
                <a:latin typeface="Aparajita" pitchFamily="34" charset="0"/>
                <a:cs typeface="Aparajita" pitchFamily="34" charset="0"/>
              </a:rPr>
              <a:t> </a:t>
            </a:r>
            <a:r>
              <a:rPr lang="en-US" sz="2800" dirty="0">
                <a:solidFill>
                  <a:schemeClr val="accent3">
                    <a:lumMod val="50000"/>
                  </a:schemeClr>
                </a:solidFill>
                <a:latin typeface="Aparajita" pitchFamily="34" charset="0"/>
                <a:cs typeface="Aparajita" pitchFamily="34" charset="0"/>
              </a:rPr>
              <a:t>),     where </a:t>
            </a:r>
            <a:r>
              <a:rPr lang="el-GR" sz="2800" dirty="0">
                <a:solidFill>
                  <a:schemeClr val="accent3">
                    <a:lumMod val="50000"/>
                  </a:schemeClr>
                </a:solidFill>
                <a:latin typeface="Book Antiqua" pitchFamily="18" charset="0"/>
                <a:cs typeface="Aparajita" pitchFamily="34" charset="0"/>
              </a:rPr>
              <a:t>Δ </a:t>
            </a:r>
            <a:r>
              <a:rPr lang="en-US" sz="2800" i="1" dirty="0">
                <a:solidFill>
                  <a:schemeClr val="accent3">
                    <a:lumMod val="50000"/>
                  </a:schemeClr>
                </a:solidFill>
                <a:latin typeface="Aparajita" pitchFamily="34" charset="0"/>
                <a:cs typeface="Aparajita" pitchFamily="34" charset="0"/>
              </a:rPr>
              <a:t>E = E</a:t>
            </a:r>
            <a:r>
              <a:rPr lang="en-US" sz="2800" baseline="-25000" dirty="0">
                <a:solidFill>
                  <a:schemeClr val="accent3">
                    <a:lumMod val="50000"/>
                  </a:schemeClr>
                </a:solidFill>
                <a:latin typeface="Aparajita" pitchFamily="34" charset="0"/>
                <a:cs typeface="Aparajita" pitchFamily="34" charset="0"/>
              </a:rPr>
              <a:t>2</a:t>
            </a:r>
            <a:r>
              <a:rPr lang="en-US" sz="2800" i="1" dirty="0">
                <a:solidFill>
                  <a:schemeClr val="accent3">
                    <a:lumMod val="50000"/>
                  </a:schemeClr>
                </a:solidFill>
                <a:latin typeface="Aparajita" pitchFamily="34" charset="0"/>
                <a:cs typeface="Aparajita" pitchFamily="34" charset="0"/>
              </a:rPr>
              <a:t> – E</a:t>
            </a:r>
            <a:r>
              <a:rPr lang="en-US" sz="2800" baseline="-25000" dirty="0">
                <a:solidFill>
                  <a:schemeClr val="accent3">
                    <a:lumMod val="50000"/>
                  </a:schemeClr>
                </a:solidFill>
                <a:latin typeface="Aparajita" pitchFamily="34" charset="0"/>
                <a:cs typeface="Aparajita" pitchFamily="34" charset="0"/>
              </a:rPr>
              <a:t>1</a:t>
            </a:r>
            <a:r>
              <a:rPr lang="en-US" sz="2800" i="1" dirty="0">
                <a:solidFill>
                  <a:schemeClr val="accent3">
                    <a:lumMod val="50000"/>
                  </a:schemeClr>
                </a:solidFill>
                <a:latin typeface="Aparajita" pitchFamily="34" charset="0"/>
                <a:cs typeface="Aparajita" pitchFamily="34" charset="0"/>
              </a:rPr>
              <a:t> = h</a:t>
            </a:r>
            <a:r>
              <a:rPr lang="el-GR" sz="2800" i="1" dirty="0">
                <a:solidFill>
                  <a:schemeClr val="accent3">
                    <a:lumMod val="50000"/>
                  </a:schemeClr>
                </a:solidFill>
                <a:latin typeface="Book Antiqua" pitchFamily="18" charset="0"/>
                <a:cs typeface="Aparajita" pitchFamily="34" charset="0"/>
              </a:rPr>
              <a:t>υ</a:t>
            </a:r>
            <a:endParaRPr lang="en-US" sz="2800" i="1" dirty="0">
              <a:solidFill>
                <a:schemeClr val="accent3">
                  <a:lumMod val="50000"/>
                </a:schemeClr>
              </a:solidFill>
              <a:latin typeface="Aparajita" pitchFamily="34" charset="0"/>
              <a:cs typeface="Aparajita" pitchFamily="34" charset="0"/>
            </a:endParaRPr>
          </a:p>
          <a:p>
            <a:pPr marL="342900" indent="-342900" algn="just">
              <a:lnSpc>
                <a:spcPct val="90000"/>
              </a:lnSpc>
              <a:spcBef>
                <a:spcPct val="20000"/>
              </a:spcBef>
              <a:buClr>
                <a:schemeClr val="accent1"/>
              </a:buClr>
              <a:buSzPct val="70000"/>
              <a:buFont typeface="Wingdings 2" pitchFamily="18" charset="2"/>
              <a:buChar char=""/>
            </a:pPr>
            <a:r>
              <a:rPr lang="en-US" sz="2800" dirty="0">
                <a:solidFill>
                  <a:schemeClr val="accent3">
                    <a:lumMod val="50000"/>
                  </a:schemeClr>
                </a:solidFill>
                <a:latin typeface="Aparajita" pitchFamily="34" charset="0"/>
                <a:cs typeface="Aparajita" pitchFamily="34" charset="0"/>
              </a:rPr>
              <a:t>As a result, higher-energy states are always less populated than the ground state, and absorption is stronger than stimulated emission. </a:t>
            </a:r>
          </a:p>
        </p:txBody>
      </p:sp>
      <p:sp>
        <p:nvSpPr>
          <p:cNvPr id="1029" name="Text Box 4"/>
          <p:cNvSpPr txBox="1">
            <a:spLocks noChangeArrowheads="1"/>
          </p:cNvSpPr>
          <p:nvPr/>
        </p:nvSpPr>
        <p:spPr bwMode="auto">
          <a:xfrm>
            <a:off x="623888" y="1066800"/>
            <a:ext cx="2590800" cy="1323975"/>
          </a:xfrm>
          <a:prstGeom prst="rect">
            <a:avLst/>
          </a:prstGeom>
          <a:noFill/>
          <a:ln w="9525">
            <a:noFill/>
            <a:miter lim="800000"/>
            <a:headEnd/>
            <a:tailEnd/>
          </a:ln>
        </p:spPr>
        <p:txBody>
          <a:bodyPr>
            <a:spAutoFit/>
          </a:bodyPr>
          <a:lstStyle/>
          <a:p>
            <a:pPr algn="just"/>
            <a:r>
              <a:rPr lang="en-US" sz="2000">
                <a:latin typeface="Aparajita" pitchFamily="34" charset="0"/>
                <a:cs typeface="Aparajita" pitchFamily="34" charset="0"/>
              </a:rPr>
              <a:t>In the absence of collisions,</a:t>
            </a:r>
          </a:p>
          <a:p>
            <a:pPr algn="just"/>
            <a:r>
              <a:rPr lang="en-US" sz="2000">
                <a:latin typeface="Aparajita" pitchFamily="34" charset="0"/>
                <a:cs typeface="Aparajita" pitchFamily="34" charset="0"/>
              </a:rPr>
              <a:t>molecules tend to remain</a:t>
            </a:r>
          </a:p>
          <a:p>
            <a:pPr algn="just"/>
            <a:r>
              <a:rPr lang="en-US" sz="2000">
                <a:latin typeface="Aparajita" pitchFamily="34" charset="0"/>
                <a:cs typeface="Aparajita" pitchFamily="34" charset="0"/>
              </a:rPr>
              <a:t>in the lowest energy state</a:t>
            </a:r>
          </a:p>
          <a:p>
            <a:pPr algn="just"/>
            <a:r>
              <a:rPr lang="en-US" sz="2000">
                <a:latin typeface="Aparajita" pitchFamily="34" charset="0"/>
                <a:cs typeface="Aparajita" pitchFamily="34" charset="0"/>
              </a:rPr>
              <a:t>available. </a:t>
            </a:r>
          </a:p>
        </p:txBody>
      </p:sp>
      <p:sp>
        <p:nvSpPr>
          <p:cNvPr id="1030" name="Text Box 5"/>
          <p:cNvSpPr txBox="1">
            <a:spLocks noChangeArrowheads="1"/>
          </p:cNvSpPr>
          <p:nvPr/>
        </p:nvSpPr>
        <p:spPr bwMode="auto">
          <a:xfrm>
            <a:off x="5786438" y="1066800"/>
            <a:ext cx="3000375" cy="1323975"/>
          </a:xfrm>
          <a:prstGeom prst="rect">
            <a:avLst/>
          </a:prstGeom>
          <a:noFill/>
          <a:ln w="9525">
            <a:noFill/>
            <a:miter lim="800000"/>
            <a:headEnd/>
            <a:tailEnd/>
          </a:ln>
        </p:spPr>
        <p:txBody>
          <a:bodyPr>
            <a:spAutoFit/>
          </a:bodyPr>
          <a:lstStyle/>
          <a:p>
            <a:pPr algn="just"/>
            <a:r>
              <a:rPr lang="en-US" sz="2000">
                <a:latin typeface="Aparajita" pitchFamily="34" charset="0"/>
                <a:cs typeface="Aparajita" pitchFamily="34" charset="0"/>
              </a:rPr>
              <a:t>Collisions can knock a mole-</a:t>
            </a:r>
          </a:p>
          <a:p>
            <a:pPr algn="just"/>
            <a:r>
              <a:rPr lang="en-US" sz="2000">
                <a:latin typeface="Aparajita" pitchFamily="34" charset="0"/>
                <a:cs typeface="Aparajita" pitchFamily="34" charset="0"/>
              </a:rPr>
              <a:t>cule into a higher-energy state.</a:t>
            </a:r>
          </a:p>
          <a:p>
            <a:pPr algn="just"/>
            <a:r>
              <a:rPr lang="en-US" sz="2000">
                <a:latin typeface="Aparajita" pitchFamily="34" charset="0"/>
                <a:cs typeface="Aparajita" pitchFamily="34" charset="0"/>
              </a:rPr>
              <a:t>The higher the temperature, </a:t>
            </a:r>
          </a:p>
          <a:p>
            <a:pPr algn="just"/>
            <a:r>
              <a:rPr lang="en-US" sz="2000">
                <a:latin typeface="Aparajita" pitchFamily="34" charset="0"/>
                <a:cs typeface="Aparajita" pitchFamily="34" charset="0"/>
              </a:rPr>
              <a:t>the more this happens.</a:t>
            </a:r>
          </a:p>
        </p:txBody>
      </p:sp>
      <p:pic>
        <p:nvPicPr>
          <p:cNvPr id="1031" name="Picture 6"/>
          <p:cNvPicPr>
            <a:picLocks noChangeAspect="1" noChangeArrowheads="1"/>
          </p:cNvPicPr>
          <p:nvPr/>
        </p:nvPicPr>
        <p:blipFill>
          <a:blip r:embed="rId3"/>
          <a:srcRect/>
          <a:stretch>
            <a:fillRect/>
          </a:stretch>
        </p:blipFill>
        <p:spPr bwMode="auto">
          <a:xfrm>
            <a:off x="762000" y="2590800"/>
            <a:ext cx="2362200" cy="2066925"/>
          </a:xfrm>
          <a:prstGeom prst="rect">
            <a:avLst/>
          </a:prstGeom>
          <a:noFill/>
          <a:ln w="9525">
            <a:noFill/>
            <a:miter lim="800000"/>
            <a:headEnd/>
            <a:tailEnd/>
          </a:ln>
        </p:spPr>
      </p:pic>
      <p:pic>
        <p:nvPicPr>
          <p:cNvPr id="1032" name="Picture 7"/>
          <p:cNvPicPr>
            <a:picLocks noChangeAspect="1" noChangeArrowheads="1"/>
          </p:cNvPicPr>
          <p:nvPr/>
        </p:nvPicPr>
        <p:blipFill>
          <a:blip r:embed="rId4"/>
          <a:srcRect/>
          <a:stretch>
            <a:fillRect/>
          </a:stretch>
        </p:blipFill>
        <p:spPr bwMode="auto">
          <a:xfrm>
            <a:off x="6096000" y="2514600"/>
            <a:ext cx="2417763" cy="2116138"/>
          </a:xfrm>
          <a:prstGeom prst="rect">
            <a:avLst/>
          </a:prstGeom>
          <a:noFill/>
          <a:ln w="9525">
            <a:noFill/>
            <a:miter lim="800000"/>
            <a:headEnd/>
            <a:tailEnd/>
          </a:ln>
        </p:spPr>
      </p:pic>
      <p:graphicFrame>
        <p:nvGraphicFramePr>
          <p:cNvPr id="1026" name="Object 2"/>
          <p:cNvGraphicFramePr>
            <a:graphicFrameLocks noChangeAspect="1"/>
          </p:cNvGraphicFramePr>
          <p:nvPr/>
        </p:nvGraphicFramePr>
        <p:xfrm>
          <a:off x="2971800" y="2895600"/>
          <a:ext cx="2571750" cy="904875"/>
        </p:xfrm>
        <a:graphic>
          <a:graphicData uri="http://schemas.openxmlformats.org/presentationml/2006/ole">
            <p:oleObj spid="_x0000_s1026" name="Equation" r:id="rId5" imgW="1333440" imgH="469800" progId="">
              <p:embed/>
            </p:oleObj>
          </a:graphicData>
        </a:graphic>
      </p:graphicFrame>
      <p:sp>
        <p:nvSpPr>
          <p:cNvPr id="1033" name="Text Box 9"/>
          <p:cNvSpPr txBox="1">
            <a:spLocks noChangeArrowheads="1"/>
          </p:cNvSpPr>
          <p:nvPr/>
        </p:nvSpPr>
        <p:spPr bwMode="auto">
          <a:xfrm>
            <a:off x="2157413" y="2378075"/>
            <a:ext cx="876300" cy="396875"/>
          </a:xfrm>
          <a:prstGeom prst="rect">
            <a:avLst/>
          </a:prstGeom>
          <a:noFill/>
          <a:ln w="9525">
            <a:noFill/>
            <a:miter lim="800000"/>
            <a:headEnd/>
            <a:tailEnd/>
          </a:ln>
        </p:spPr>
        <p:txBody>
          <a:bodyPr wrap="none">
            <a:spAutoFit/>
          </a:bodyPr>
          <a:lstStyle/>
          <a:p>
            <a:r>
              <a:rPr lang="en-US">
                <a:solidFill>
                  <a:srgbClr val="008000"/>
                </a:solidFill>
              </a:rPr>
              <a:t>Low T</a:t>
            </a:r>
          </a:p>
        </p:txBody>
      </p:sp>
      <p:sp>
        <p:nvSpPr>
          <p:cNvPr id="1034" name="Text Box 10"/>
          <p:cNvSpPr txBox="1">
            <a:spLocks noChangeArrowheads="1"/>
          </p:cNvSpPr>
          <p:nvPr/>
        </p:nvSpPr>
        <p:spPr bwMode="auto">
          <a:xfrm>
            <a:off x="7621588" y="2378075"/>
            <a:ext cx="933450" cy="396875"/>
          </a:xfrm>
          <a:prstGeom prst="rect">
            <a:avLst/>
          </a:prstGeom>
          <a:noFill/>
          <a:ln w="9525">
            <a:noFill/>
            <a:miter lim="800000"/>
            <a:headEnd/>
            <a:tailEnd/>
          </a:ln>
        </p:spPr>
        <p:txBody>
          <a:bodyPr wrap="none">
            <a:spAutoFit/>
          </a:bodyPr>
          <a:lstStyle/>
          <a:p>
            <a:r>
              <a:rPr lang="en-US">
                <a:solidFill>
                  <a:srgbClr val="990099"/>
                </a:solidFill>
              </a:rPr>
              <a:t>High T</a:t>
            </a:r>
          </a:p>
        </p:txBody>
      </p:sp>
      <p:sp>
        <p:nvSpPr>
          <p:cNvPr id="1035" name="Text Box 11"/>
          <p:cNvSpPr txBox="1">
            <a:spLocks noChangeArrowheads="1"/>
          </p:cNvSpPr>
          <p:nvPr/>
        </p:nvSpPr>
        <p:spPr bwMode="auto">
          <a:xfrm rot="-5400000">
            <a:off x="5720556" y="3204369"/>
            <a:ext cx="989013" cy="396875"/>
          </a:xfrm>
          <a:prstGeom prst="rect">
            <a:avLst/>
          </a:prstGeom>
          <a:solidFill>
            <a:schemeClr val="folHlink"/>
          </a:solidFill>
          <a:ln w="9525">
            <a:noFill/>
            <a:miter lim="800000"/>
            <a:headEnd/>
            <a:tailEnd/>
          </a:ln>
        </p:spPr>
        <p:txBody>
          <a:bodyPr wrap="none">
            <a:spAutoFit/>
          </a:bodyPr>
          <a:lstStyle/>
          <a:p>
            <a:r>
              <a:rPr lang="en-US">
                <a:solidFill>
                  <a:srgbClr val="990099"/>
                </a:solidFill>
              </a:rPr>
              <a:t>Energy</a:t>
            </a:r>
          </a:p>
        </p:txBody>
      </p:sp>
      <p:sp>
        <p:nvSpPr>
          <p:cNvPr id="1036" name="Text Box 12"/>
          <p:cNvSpPr txBox="1">
            <a:spLocks noChangeArrowheads="1"/>
          </p:cNvSpPr>
          <p:nvPr/>
        </p:nvSpPr>
        <p:spPr bwMode="auto">
          <a:xfrm>
            <a:off x="7194550" y="4335463"/>
            <a:ext cx="1328738" cy="396875"/>
          </a:xfrm>
          <a:prstGeom prst="rect">
            <a:avLst/>
          </a:prstGeom>
          <a:solidFill>
            <a:schemeClr val="folHlink"/>
          </a:solidFill>
          <a:ln w="9525">
            <a:noFill/>
            <a:miter lim="800000"/>
            <a:headEnd/>
            <a:tailEnd/>
          </a:ln>
        </p:spPr>
        <p:txBody>
          <a:bodyPr wrap="none">
            <a:spAutoFit/>
          </a:bodyPr>
          <a:lstStyle/>
          <a:p>
            <a:r>
              <a:rPr lang="en-US">
                <a:solidFill>
                  <a:srgbClr val="990099"/>
                </a:solidFill>
              </a:rPr>
              <a:t>Molecules</a:t>
            </a:r>
          </a:p>
        </p:txBody>
      </p:sp>
      <p:sp>
        <p:nvSpPr>
          <p:cNvPr id="1037" name="Text Box 13"/>
          <p:cNvSpPr txBox="1">
            <a:spLocks noChangeArrowheads="1"/>
          </p:cNvSpPr>
          <p:nvPr/>
        </p:nvSpPr>
        <p:spPr bwMode="auto">
          <a:xfrm rot="-5400000">
            <a:off x="372270" y="3285331"/>
            <a:ext cx="989012" cy="396875"/>
          </a:xfrm>
          <a:prstGeom prst="rect">
            <a:avLst/>
          </a:prstGeom>
          <a:solidFill>
            <a:schemeClr val="folHlink"/>
          </a:solidFill>
          <a:ln w="9525">
            <a:noFill/>
            <a:miter lim="800000"/>
            <a:headEnd/>
            <a:tailEnd/>
          </a:ln>
        </p:spPr>
        <p:txBody>
          <a:bodyPr wrap="none">
            <a:spAutoFit/>
          </a:bodyPr>
          <a:lstStyle/>
          <a:p>
            <a:r>
              <a:rPr lang="en-US">
                <a:solidFill>
                  <a:srgbClr val="008000"/>
                </a:solidFill>
              </a:rPr>
              <a:t>Energy</a:t>
            </a:r>
          </a:p>
        </p:txBody>
      </p:sp>
      <p:sp>
        <p:nvSpPr>
          <p:cNvPr id="1038" name="Text Box 14"/>
          <p:cNvSpPr txBox="1">
            <a:spLocks noChangeArrowheads="1"/>
          </p:cNvSpPr>
          <p:nvPr/>
        </p:nvSpPr>
        <p:spPr bwMode="auto">
          <a:xfrm>
            <a:off x="1846263" y="4387850"/>
            <a:ext cx="1328737" cy="396875"/>
          </a:xfrm>
          <a:prstGeom prst="rect">
            <a:avLst/>
          </a:prstGeom>
          <a:solidFill>
            <a:schemeClr val="folHlink"/>
          </a:solidFill>
          <a:ln w="9525">
            <a:noFill/>
            <a:miter lim="800000"/>
            <a:headEnd/>
            <a:tailEnd/>
          </a:ln>
        </p:spPr>
        <p:txBody>
          <a:bodyPr wrap="none">
            <a:spAutoFit/>
          </a:bodyPr>
          <a:lstStyle/>
          <a:p>
            <a:r>
              <a:rPr lang="en-US">
                <a:solidFill>
                  <a:srgbClr val="008000"/>
                </a:solidFill>
              </a:rPr>
              <a:t>Molecules</a:t>
            </a:r>
          </a:p>
        </p:txBody>
      </p:sp>
      <p:sp>
        <p:nvSpPr>
          <p:cNvPr id="1039" name="Text Box 15"/>
          <p:cNvSpPr txBox="1">
            <a:spLocks noChangeArrowheads="1"/>
          </p:cNvSpPr>
          <p:nvPr/>
        </p:nvSpPr>
        <p:spPr bwMode="auto">
          <a:xfrm>
            <a:off x="1044575" y="3076575"/>
            <a:ext cx="306388" cy="336550"/>
          </a:xfrm>
          <a:prstGeom prst="rect">
            <a:avLst/>
          </a:prstGeom>
          <a:noFill/>
          <a:ln w="9525">
            <a:noFill/>
            <a:miter lim="800000"/>
            <a:headEnd/>
            <a:tailEnd/>
          </a:ln>
        </p:spPr>
        <p:txBody>
          <a:bodyPr>
            <a:spAutoFit/>
          </a:bodyPr>
          <a:lstStyle/>
          <a:p>
            <a:pPr>
              <a:spcBef>
                <a:spcPct val="50000"/>
              </a:spcBef>
            </a:pPr>
            <a:r>
              <a:rPr lang="en-US" sz="1600"/>
              <a:t>3</a:t>
            </a:r>
          </a:p>
        </p:txBody>
      </p:sp>
      <p:sp>
        <p:nvSpPr>
          <p:cNvPr id="1040" name="Text Box 16"/>
          <p:cNvSpPr txBox="1">
            <a:spLocks noChangeArrowheads="1"/>
          </p:cNvSpPr>
          <p:nvPr/>
        </p:nvSpPr>
        <p:spPr bwMode="auto">
          <a:xfrm>
            <a:off x="1042988" y="3367088"/>
            <a:ext cx="536575" cy="336550"/>
          </a:xfrm>
          <a:prstGeom prst="rect">
            <a:avLst/>
          </a:prstGeom>
          <a:noFill/>
          <a:ln w="9525">
            <a:noFill/>
            <a:miter lim="800000"/>
            <a:headEnd/>
            <a:tailEnd/>
          </a:ln>
        </p:spPr>
        <p:txBody>
          <a:bodyPr>
            <a:spAutoFit/>
          </a:bodyPr>
          <a:lstStyle/>
          <a:p>
            <a:pPr>
              <a:spcBef>
                <a:spcPct val="50000"/>
              </a:spcBef>
            </a:pPr>
            <a:r>
              <a:rPr lang="en-US" sz="1600"/>
              <a:t>2</a:t>
            </a:r>
          </a:p>
        </p:txBody>
      </p:sp>
      <p:sp>
        <p:nvSpPr>
          <p:cNvPr id="1041" name="Text Box 17"/>
          <p:cNvSpPr txBox="1">
            <a:spLocks noChangeArrowheads="1"/>
          </p:cNvSpPr>
          <p:nvPr/>
        </p:nvSpPr>
        <p:spPr bwMode="auto">
          <a:xfrm>
            <a:off x="1044575" y="4105275"/>
            <a:ext cx="333375" cy="336550"/>
          </a:xfrm>
          <a:prstGeom prst="rect">
            <a:avLst/>
          </a:prstGeom>
          <a:noFill/>
          <a:ln w="9525">
            <a:noFill/>
            <a:miter lim="800000"/>
            <a:headEnd/>
            <a:tailEnd/>
          </a:ln>
        </p:spPr>
        <p:txBody>
          <a:bodyPr>
            <a:spAutoFit/>
          </a:bodyPr>
          <a:lstStyle/>
          <a:p>
            <a:pPr>
              <a:spcBef>
                <a:spcPct val="50000"/>
              </a:spcBef>
            </a:pPr>
            <a:r>
              <a:rPr lang="en-US" sz="1600"/>
              <a:t>1</a:t>
            </a:r>
          </a:p>
        </p:txBody>
      </p:sp>
      <p:sp>
        <p:nvSpPr>
          <p:cNvPr id="1042" name="Text Box 18"/>
          <p:cNvSpPr txBox="1">
            <a:spLocks noChangeArrowheads="1"/>
          </p:cNvSpPr>
          <p:nvPr/>
        </p:nvSpPr>
        <p:spPr bwMode="auto">
          <a:xfrm>
            <a:off x="6391275" y="3302000"/>
            <a:ext cx="536575" cy="336550"/>
          </a:xfrm>
          <a:prstGeom prst="rect">
            <a:avLst/>
          </a:prstGeom>
          <a:noFill/>
          <a:ln w="9525">
            <a:noFill/>
            <a:miter lim="800000"/>
            <a:headEnd/>
            <a:tailEnd/>
          </a:ln>
        </p:spPr>
        <p:txBody>
          <a:bodyPr>
            <a:spAutoFit/>
          </a:bodyPr>
          <a:lstStyle/>
          <a:p>
            <a:pPr>
              <a:spcBef>
                <a:spcPct val="50000"/>
              </a:spcBef>
            </a:pPr>
            <a:r>
              <a:rPr lang="en-US" sz="1600"/>
              <a:t>2</a:t>
            </a:r>
          </a:p>
        </p:txBody>
      </p:sp>
      <p:sp>
        <p:nvSpPr>
          <p:cNvPr id="1043" name="Text Box 19"/>
          <p:cNvSpPr txBox="1">
            <a:spLocks noChangeArrowheads="1"/>
          </p:cNvSpPr>
          <p:nvPr/>
        </p:nvSpPr>
        <p:spPr bwMode="auto">
          <a:xfrm>
            <a:off x="6407150" y="4083050"/>
            <a:ext cx="333375" cy="336550"/>
          </a:xfrm>
          <a:prstGeom prst="rect">
            <a:avLst/>
          </a:prstGeom>
          <a:noFill/>
          <a:ln w="9525">
            <a:noFill/>
            <a:miter lim="800000"/>
            <a:headEnd/>
            <a:tailEnd/>
          </a:ln>
        </p:spPr>
        <p:txBody>
          <a:bodyPr>
            <a:spAutoFit/>
          </a:bodyPr>
          <a:lstStyle/>
          <a:p>
            <a:pPr>
              <a:spcBef>
                <a:spcPct val="50000"/>
              </a:spcBef>
            </a:pPr>
            <a:r>
              <a:rPr lang="en-US" sz="1600"/>
              <a:t>1</a:t>
            </a:r>
          </a:p>
        </p:txBody>
      </p:sp>
      <p:sp>
        <p:nvSpPr>
          <p:cNvPr id="1044" name="Text Box 20"/>
          <p:cNvSpPr txBox="1">
            <a:spLocks noChangeArrowheads="1"/>
          </p:cNvSpPr>
          <p:nvPr/>
        </p:nvSpPr>
        <p:spPr bwMode="auto">
          <a:xfrm>
            <a:off x="6392863" y="3025775"/>
            <a:ext cx="306387" cy="336550"/>
          </a:xfrm>
          <a:prstGeom prst="rect">
            <a:avLst/>
          </a:prstGeom>
          <a:noFill/>
          <a:ln w="9525">
            <a:noFill/>
            <a:miter lim="800000"/>
            <a:headEnd/>
            <a:tailEnd/>
          </a:ln>
        </p:spPr>
        <p:txBody>
          <a:bodyPr>
            <a:spAutoFit/>
          </a:bodyPr>
          <a:lstStyle/>
          <a:p>
            <a:pPr>
              <a:spcBef>
                <a:spcPct val="50000"/>
              </a:spcBef>
            </a:pPr>
            <a:r>
              <a:rPr lang="en-US" sz="1600"/>
              <a:t>3</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457200" y="292100"/>
            <a:ext cx="8229600" cy="725488"/>
          </a:xfrm>
          <a:prstGeom prst="rect">
            <a:avLst/>
          </a:prstGeom>
        </p:spPr>
        <p:txBody>
          <a:bodyPr anchor="b">
            <a:normAutofit/>
          </a:bodyPr>
          <a:lstStyle/>
          <a:p>
            <a:pPr algn="ctr">
              <a:defRPr/>
            </a:pPr>
            <a:r>
              <a:rPr lang="en-US" altLang="zh-TW" sz="3600" cap="all" dirty="0">
                <a:solidFill>
                  <a:srgbClr val="FF0066"/>
                </a:solidFill>
                <a:effectLst>
                  <a:reflection blurRad="12700" stA="48000" endA="300" endPos="55000" dir="5400000" sy="-90000" algn="bl" rotWithShape="0"/>
                </a:effectLst>
                <a:latin typeface="Cooper Black" pitchFamily="18" charset="0"/>
                <a:ea typeface="新細明體" pitchFamily="18" charset="-120"/>
                <a:cs typeface="+mj-cs"/>
              </a:rPr>
              <a:t>Pump Source</a:t>
            </a:r>
            <a:endParaRPr lang="en-US" sz="3600" cap="all" dirty="0">
              <a:solidFill>
                <a:srgbClr val="FF0066"/>
              </a:solidFill>
              <a:effectLst>
                <a:reflection blurRad="12700" stA="48000" endA="300" endPos="55000" dir="5400000" sy="-90000" algn="bl" rotWithShape="0"/>
              </a:effectLst>
              <a:latin typeface="Cooper Black" pitchFamily="18" charset="0"/>
              <a:ea typeface="新細明體" pitchFamily="18" charset="-120"/>
              <a:cs typeface="+mj-cs"/>
            </a:endParaRPr>
          </a:p>
        </p:txBody>
      </p:sp>
      <p:sp>
        <p:nvSpPr>
          <p:cNvPr id="4" name="Rectangle 3"/>
          <p:cNvSpPr txBox="1">
            <a:spLocks noChangeArrowheads="1"/>
          </p:cNvSpPr>
          <p:nvPr/>
        </p:nvSpPr>
        <p:spPr bwMode="auto">
          <a:xfrm>
            <a:off x="685800" y="1066800"/>
            <a:ext cx="7815263" cy="5410200"/>
          </a:xfrm>
          <a:prstGeom prst="rect">
            <a:avLst/>
          </a:prstGeom>
          <a:noFill/>
          <a:ln w="9525">
            <a:noFill/>
            <a:miter lim="800000"/>
            <a:headEnd/>
            <a:tailEnd/>
          </a:ln>
        </p:spPr>
        <p:txBody>
          <a:bodyPr/>
          <a:lstStyle/>
          <a:p>
            <a:pPr marL="342900" indent="-342900" algn="just">
              <a:spcBef>
                <a:spcPct val="50000"/>
              </a:spcBef>
              <a:buClr>
                <a:schemeClr val="accent1"/>
              </a:buClr>
              <a:buSzPct val="70000"/>
              <a:buFont typeface="Wingdings 2" pitchFamily="18" charset="2"/>
              <a:buChar char=""/>
              <a:defRPr/>
            </a:pPr>
            <a:r>
              <a:rPr lang="en-US" sz="2800" b="1" dirty="0">
                <a:solidFill>
                  <a:schemeClr val="accent2">
                    <a:lumMod val="50000"/>
                  </a:schemeClr>
                </a:solidFill>
                <a:latin typeface="Bradley Hand ITC" pitchFamily="66" charset="0"/>
                <a:cs typeface="Arial" pitchFamily="34" charset="0"/>
              </a:rPr>
              <a:t>A pump is basic energy source for a laser. It gives energy to various atoms of laser medium &amp; excites them . So that population inversion can take place &amp; it is maintained with time. The excitation of atom occur directly or through atom or atom collision.</a:t>
            </a:r>
          </a:p>
          <a:p>
            <a:pPr marL="342900" indent="-342900" algn="just">
              <a:spcBef>
                <a:spcPct val="50000"/>
              </a:spcBef>
              <a:buClr>
                <a:schemeClr val="accent1"/>
              </a:buClr>
              <a:buSzPct val="70000"/>
              <a:buFont typeface="Wingdings 2" pitchFamily="18" charset="2"/>
              <a:buChar char=""/>
              <a:defRPr/>
            </a:pPr>
            <a:r>
              <a:rPr lang="en-US" sz="2800" b="1" dirty="0">
                <a:solidFill>
                  <a:schemeClr val="accent2">
                    <a:lumMod val="50000"/>
                  </a:schemeClr>
                </a:solidFill>
                <a:latin typeface="Bradley Hand ITC" pitchFamily="66" charset="0"/>
                <a:cs typeface="Arial" pitchFamily="34" charset="0"/>
              </a:rPr>
              <a:t>There is various type of pump depending upon nature of medium .</a:t>
            </a:r>
            <a:r>
              <a:rPr lang="en-US" altLang="zh-TW" sz="2800" b="1" dirty="0">
                <a:solidFill>
                  <a:schemeClr val="accent2">
                    <a:lumMod val="50000"/>
                  </a:schemeClr>
                </a:solidFill>
                <a:latin typeface="Bradley Hand ITC" pitchFamily="66" charset="0"/>
                <a:ea typeface="新細明體" pitchFamily="18" charset="-120"/>
                <a:cs typeface="Arial" pitchFamily="34" charset="0"/>
              </a:rPr>
              <a:t>Examples: electric discharges, flash-lamps, arc lamps and chemical reactions. </a:t>
            </a:r>
          </a:p>
          <a:p>
            <a:pPr marL="342900" indent="-342900" algn="just">
              <a:lnSpc>
                <a:spcPct val="90000"/>
              </a:lnSpc>
              <a:spcBef>
                <a:spcPct val="20000"/>
              </a:spcBef>
              <a:buClr>
                <a:schemeClr val="accent1"/>
              </a:buClr>
              <a:buSzPct val="70000"/>
              <a:buFont typeface="Wingdings 2" pitchFamily="18" charset="2"/>
              <a:buChar char=""/>
              <a:defRPr/>
            </a:pPr>
            <a:r>
              <a:rPr lang="en-US" altLang="zh-TW" sz="2800" b="1" dirty="0">
                <a:solidFill>
                  <a:schemeClr val="accent2">
                    <a:lumMod val="50000"/>
                  </a:schemeClr>
                </a:solidFill>
                <a:latin typeface="Bradley Hand ITC" pitchFamily="66" charset="0"/>
                <a:ea typeface="新細明體" pitchFamily="18" charset="-120"/>
                <a:cs typeface="Arial" pitchFamily="34" charset="0"/>
              </a:rPr>
              <a:t>The type of pump source used depends on the gain medium. </a:t>
            </a:r>
          </a:p>
          <a:p>
            <a:pPr marL="342900" indent="-342900" algn="just">
              <a:lnSpc>
                <a:spcPct val="90000"/>
              </a:lnSpc>
              <a:spcBef>
                <a:spcPct val="20000"/>
              </a:spcBef>
              <a:buClr>
                <a:schemeClr val="accent1"/>
              </a:buClr>
              <a:buSzPct val="70000"/>
              <a:defRPr/>
            </a:pPr>
            <a:r>
              <a:rPr lang="en-US" altLang="zh-TW" sz="2800" b="1" dirty="0">
                <a:solidFill>
                  <a:schemeClr val="tx2"/>
                </a:solidFill>
                <a:latin typeface="Bradley Hand ITC" pitchFamily="66" charset="0"/>
                <a:ea typeface="新細明體" pitchFamily="18" charset="-120"/>
                <a:cs typeface="+mn-cs"/>
              </a:rPr>
              <a:t>    </a:t>
            </a:r>
            <a:endParaRPr lang="en-US" sz="2800" b="1" dirty="0">
              <a:solidFill>
                <a:schemeClr val="tx2"/>
              </a:solidFill>
              <a:latin typeface="Bradley Hand ITC" pitchFamily="66" charset="0"/>
              <a:cs typeface="+mn-cs"/>
            </a:endParaRPr>
          </a:p>
        </p:txBody>
      </p:sp>
      <p:pic>
        <p:nvPicPr>
          <p:cNvPr id="5" name="Picture 9" descr="C:\Documents and Settings\nw4\Desktop\electric_large_e0.gif"/>
          <p:cNvPicPr>
            <a:picLocks noChangeAspect="1" noChangeArrowheads="1" noCrop="1"/>
          </p:cNvPicPr>
          <p:nvPr/>
        </p:nvPicPr>
        <p:blipFill>
          <a:blip r:embed="rId2"/>
          <a:srcRect/>
          <a:stretch>
            <a:fillRect/>
          </a:stretch>
        </p:blipFill>
        <p:spPr bwMode="auto">
          <a:xfrm>
            <a:off x="1524000" y="3357563"/>
            <a:ext cx="6324600" cy="11811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xit" presetSubtype="10" fill="hold" nodeType="clickEffect">
                                  <p:stCondLst>
                                    <p:cond delay="0"/>
                                  </p:stCondLst>
                                  <p:childTnLst>
                                    <p:animEffect transition="out" filter="blinds(horizontal)">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5" descr="tag1.jpg"/>
          <p:cNvPicPr>
            <a:picLocks noChangeAspect="1"/>
          </p:cNvPicPr>
          <p:nvPr/>
        </p:nvPicPr>
        <p:blipFill>
          <a:blip r:embed="rId2"/>
          <a:srcRect/>
          <a:stretch>
            <a:fillRect/>
          </a:stretch>
        </p:blipFill>
        <p:spPr bwMode="auto">
          <a:xfrm>
            <a:off x="5929313" y="4429125"/>
            <a:ext cx="3214687" cy="2428875"/>
          </a:xfrm>
          <a:prstGeom prst="rect">
            <a:avLst/>
          </a:prstGeom>
          <a:noFill/>
          <a:ln w="9525">
            <a:noFill/>
            <a:miter lim="800000"/>
            <a:headEnd/>
            <a:tailEnd/>
          </a:ln>
        </p:spPr>
      </p:pic>
      <p:sp>
        <p:nvSpPr>
          <p:cNvPr id="3" name="Title 1"/>
          <p:cNvSpPr txBox="1">
            <a:spLocks/>
          </p:cNvSpPr>
          <p:nvPr/>
        </p:nvSpPr>
        <p:spPr>
          <a:xfrm>
            <a:off x="304800" y="285728"/>
            <a:ext cx="8686800" cy="714380"/>
          </a:xfrm>
          <a:prstGeom prst="rect">
            <a:avLst/>
          </a:prstGeom>
        </p:spPr>
        <p:txBody>
          <a:bodyPr/>
          <a:lstStyle/>
          <a:p>
            <a:pPr algn="ctr" fontAlgn="auto">
              <a:spcAft>
                <a:spcPts val="0"/>
              </a:spcAft>
              <a:defRPr/>
            </a:pPr>
            <a:r>
              <a:rPr lang="en-US" sz="4400" cap="all" dirty="0">
                <a:solidFill>
                  <a:schemeClr val="tx2"/>
                </a:solidFill>
                <a:effectLst>
                  <a:reflection blurRad="12700" stA="48000" endA="300" endPos="55000" dir="5400000" sy="-90000" algn="bl" rotWithShape="0"/>
                </a:effectLst>
                <a:latin typeface="Cooper Black" pitchFamily="18" charset="0"/>
                <a:ea typeface="+mj-ea"/>
                <a:cs typeface="+mj-cs"/>
              </a:rPr>
              <a:t>PUMPING</a:t>
            </a:r>
            <a:r>
              <a:rPr lang="en-US" sz="4400" cap="all" dirty="0">
                <a:solidFill>
                  <a:schemeClr val="tx2"/>
                </a:solidFill>
                <a:effectLst>
                  <a:reflection blurRad="12700" stA="48000" endA="300" endPos="55000" dir="5400000" sy="-90000" algn="bl" rotWithShape="0"/>
                </a:effectLst>
                <a:latin typeface="+mj-lt"/>
                <a:ea typeface="+mj-ea"/>
                <a:cs typeface="+mj-cs"/>
              </a:rPr>
              <a:t> </a:t>
            </a:r>
          </a:p>
        </p:txBody>
      </p:sp>
      <p:sp>
        <p:nvSpPr>
          <p:cNvPr id="4" name="Content Placeholder 2"/>
          <p:cNvSpPr txBox="1">
            <a:spLocks/>
          </p:cNvSpPr>
          <p:nvPr/>
        </p:nvSpPr>
        <p:spPr>
          <a:xfrm>
            <a:off x="304800" y="1000125"/>
            <a:ext cx="8686800" cy="4525963"/>
          </a:xfrm>
          <a:prstGeom prst="rect">
            <a:avLst/>
          </a:prstGeom>
        </p:spPr>
        <p:txBody>
          <a:bodyPr>
            <a:normAutofit/>
          </a:bodyPr>
          <a:lstStyle/>
          <a:p>
            <a:pPr marL="342900" indent="-342900" fontAlgn="auto">
              <a:lnSpc>
                <a:spcPct val="150000"/>
              </a:lnSpc>
              <a:spcBef>
                <a:spcPct val="20000"/>
              </a:spcBef>
              <a:spcAft>
                <a:spcPts val="0"/>
              </a:spcAft>
              <a:buClr>
                <a:schemeClr val="accent1"/>
              </a:buClr>
              <a:buSzPct val="70000"/>
              <a:buFont typeface="Wingdings 2"/>
              <a:buChar char=""/>
              <a:defRPr/>
            </a:pPr>
            <a:r>
              <a:rPr lang="en-US" sz="3200" b="1" spc="300" dirty="0">
                <a:solidFill>
                  <a:schemeClr val="accent2">
                    <a:lumMod val="50000"/>
                  </a:schemeClr>
                </a:solidFill>
                <a:latin typeface="Bradley Hand ITC" pitchFamily="66" charset="0"/>
                <a:cs typeface="Arial" pitchFamily="34" charset="0"/>
              </a:rPr>
              <a:t>Optical Pumping</a:t>
            </a:r>
          </a:p>
          <a:p>
            <a:pPr marL="342900" indent="-342900" fontAlgn="auto">
              <a:lnSpc>
                <a:spcPct val="150000"/>
              </a:lnSpc>
              <a:spcBef>
                <a:spcPct val="20000"/>
              </a:spcBef>
              <a:spcAft>
                <a:spcPts val="0"/>
              </a:spcAft>
              <a:buClr>
                <a:schemeClr val="accent1"/>
              </a:buClr>
              <a:buSzPct val="70000"/>
              <a:buFont typeface="Wingdings 2"/>
              <a:buChar char=""/>
              <a:defRPr/>
            </a:pPr>
            <a:r>
              <a:rPr lang="en-US" sz="3200" b="1" spc="300" dirty="0">
                <a:solidFill>
                  <a:srgbClr val="FF0000"/>
                </a:solidFill>
                <a:latin typeface="Bradley Hand ITC" pitchFamily="66" charset="0"/>
                <a:cs typeface="Arial" pitchFamily="34" charset="0"/>
              </a:rPr>
              <a:t>Electrical discharge method</a:t>
            </a:r>
          </a:p>
          <a:p>
            <a:pPr marL="342900" indent="-342900" fontAlgn="auto">
              <a:lnSpc>
                <a:spcPct val="150000"/>
              </a:lnSpc>
              <a:spcBef>
                <a:spcPct val="20000"/>
              </a:spcBef>
              <a:spcAft>
                <a:spcPts val="0"/>
              </a:spcAft>
              <a:buClr>
                <a:schemeClr val="accent1"/>
              </a:buClr>
              <a:buSzPct val="70000"/>
              <a:buFont typeface="Wingdings 2"/>
              <a:buChar char=""/>
              <a:defRPr/>
            </a:pPr>
            <a:r>
              <a:rPr lang="en-US" sz="3200" b="1" spc="300" dirty="0">
                <a:solidFill>
                  <a:srgbClr val="002060"/>
                </a:solidFill>
                <a:latin typeface="Bradley Hand ITC" pitchFamily="66" charset="0"/>
                <a:cs typeface="Arial" pitchFamily="34" charset="0"/>
              </a:rPr>
              <a:t>Inelastic atom – atom collision</a:t>
            </a:r>
          </a:p>
          <a:p>
            <a:pPr marL="342900" indent="-342900" fontAlgn="auto">
              <a:lnSpc>
                <a:spcPct val="150000"/>
              </a:lnSpc>
              <a:spcBef>
                <a:spcPct val="20000"/>
              </a:spcBef>
              <a:spcAft>
                <a:spcPts val="0"/>
              </a:spcAft>
              <a:buClr>
                <a:schemeClr val="accent1"/>
              </a:buClr>
              <a:buSzPct val="70000"/>
              <a:buFont typeface="Wingdings 2"/>
              <a:buChar char=""/>
              <a:defRPr/>
            </a:pPr>
            <a:r>
              <a:rPr lang="en-US" sz="3200" b="1" spc="300" dirty="0">
                <a:solidFill>
                  <a:srgbClr val="FF0000"/>
                </a:solidFill>
                <a:latin typeface="Bradley Hand ITC" pitchFamily="66" charset="0"/>
                <a:cs typeface="Arial" pitchFamily="34" charset="0"/>
              </a:rPr>
              <a:t>Direct Conversion</a:t>
            </a:r>
          </a:p>
          <a:p>
            <a:pPr marL="342900" indent="-342900" fontAlgn="auto">
              <a:lnSpc>
                <a:spcPct val="150000"/>
              </a:lnSpc>
              <a:spcBef>
                <a:spcPct val="20000"/>
              </a:spcBef>
              <a:spcAft>
                <a:spcPts val="0"/>
              </a:spcAft>
              <a:buClr>
                <a:schemeClr val="accent1"/>
              </a:buClr>
              <a:buSzPct val="70000"/>
              <a:buFont typeface="Wingdings 2"/>
              <a:buChar char=""/>
              <a:defRPr/>
            </a:pPr>
            <a:r>
              <a:rPr lang="en-US" sz="3200" b="1" spc="300" dirty="0">
                <a:solidFill>
                  <a:schemeClr val="bg2">
                    <a:lumMod val="10000"/>
                  </a:schemeClr>
                </a:solidFill>
                <a:latin typeface="Bradley Hand ITC" pitchFamily="66" charset="0"/>
                <a:cs typeface="Arial" pitchFamily="34" charset="0"/>
              </a:rPr>
              <a:t>Chemical process</a:t>
            </a:r>
          </a:p>
        </p:txBody>
      </p:sp>
      <p:sp>
        <p:nvSpPr>
          <p:cNvPr id="5" name="Slide Number Placeholder 4"/>
          <p:cNvSpPr>
            <a:spLocks noGrp="1"/>
          </p:cNvSpPr>
          <p:nvPr>
            <p:ph type="sldNum" sz="quarter" idx="12"/>
          </p:nvPr>
        </p:nvSpPr>
        <p:spPr>
          <a:xfrm>
            <a:off x="8129588" y="5734050"/>
            <a:ext cx="609600" cy="520700"/>
          </a:xfrm>
        </p:spPr>
        <p:txBody>
          <a:bodyPr/>
          <a:lstStyle/>
          <a:p>
            <a:pPr>
              <a:defRPr/>
            </a:pPr>
            <a:fld id="{7806F67F-4256-499D-B0E6-18C4048DF0C2}" type="slidenum">
              <a:rPr lang="en-US"/>
              <a:pPr>
                <a:defRPr/>
              </a:pPr>
              <a:t>16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nodeType="clickEffect">
                                  <p:stCondLst>
                                    <p:cond delay="0"/>
                                  </p:stCondLst>
                                  <p:iterate type="lt">
                                    <p:tmPct val="10000"/>
                                  </p:iterate>
                                  <p:childTnLst>
                                    <p:set>
                                      <p:cBhvr>
                                        <p:cTn id="6" dur="1" fill="hold">
                                          <p:stCondLst>
                                            <p:cond delay="0"/>
                                          </p:stCondLst>
                                        </p:cTn>
                                        <p:tgtEl>
                                          <p:spTgt spid="3"/>
                                        </p:tgtEl>
                                        <p:attrNameLst>
                                          <p:attrName>style.visibility</p:attrName>
                                        </p:attrNameLst>
                                      </p:cBhvr>
                                      <p:to>
                                        <p:strVal val="visible"/>
                                      </p:to>
                                    </p:set>
                                    <p:anim by="(-#ppt_w*2)" calcmode="lin" valueType="num">
                                      <p:cBhvr rctx="PPT">
                                        <p:cTn id="7" dur="500" autoRev="1" fill="hold">
                                          <p:stCondLst>
                                            <p:cond delay="0"/>
                                          </p:stCondLst>
                                        </p:cTn>
                                        <p:tgtEl>
                                          <p:spTgt spid="3"/>
                                        </p:tgtEl>
                                        <p:attrNameLst>
                                          <p:attrName>ppt_w</p:attrName>
                                        </p:attrNameLst>
                                      </p:cBhvr>
                                    </p:anim>
                                    <p:anim by="(#ppt_w*0.50)" calcmode="lin" valueType="num">
                                      <p:cBhvr>
                                        <p:cTn id="8" dur="500" decel="50000" autoRev="1" fill="hold">
                                          <p:stCondLst>
                                            <p:cond delay="0"/>
                                          </p:stCondLst>
                                        </p:cTn>
                                        <p:tgtEl>
                                          <p:spTgt spid="3"/>
                                        </p:tgtEl>
                                        <p:attrNameLst>
                                          <p:attrName>ppt_x</p:attrName>
                                        </p:attrNameLst>
                                      </p:cBhvr>
                                    </p:anim>
                                    <p:anim from="(-#ppt_h/2)" to="(#ppt_y)" calcmode="lin" valueType="num">
                                      <p:cBhvr>
                                        <p:cTn id="9" dur="1000" fill="hold">
                                          <p:stCondLst>
                                            <p:cond delay="0"/>
                                          </p:stCondLst>
                                        </p:cTn>
                                        <p:tgtEl>
                                          <p:spTgt spid="3"/>
                                        </p:tgtEl>
                                        <p:attrNameLst>
                                          <p:attrName>ppt_y</p:attrName>
                                        </p:attrNameLst>
                                      </p:cBhvr>
                                    </p:anim>
                                    <p:animRot by="21600000">
                                      <p:cBhvr>
                                        <p:cTn id="10" dur="1000" fill="hold">
                                          <p:stCondLst>
                                            <p:cond delay="0"/>
                                          </p:stCondLst>
                                        </p:cTn>
                                        <p:tgtEl>
                                          <p:spTgt spid="3"/>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wipe(down)">
                                      <p:cBhvr>
                                        <p:cTn id="15" dur="580">
                                          <p:stCondLst>
                                            <p:cond delay="0"/>
                                          </p:stCondLst>
                                        </p:cTn>
                                        <p:tgtEl>
                                          <p:spTgt spid="4">
                                            <p:txEl>
                                              <p:pRg st="0" end="0"/>
                                            </p:txEl>
                                          </p:spTgt>
                                        </p:tgtEl>
                                      </p:cBhvr>
                                    </p:animEffect>
                                    <p:anim calcmode="lin" valueType="num">
                                      <p:cBhvr>
                                        <p:cTn id="16" dur="1822" tmFilter="0,0; 0.14,0.36; 0.43,0.73; 0.71,0.91; 1.0,1.0">
                                          <p:stCondLst>
                                            <p:cond delay="0"/>
                                          </p:stCondLst>
                                        </p:cTn>
                                        <p:tgtEl>
                                          <p:spTgt spid="4">
                                            <p:txEl>
                                              <p:pRg st="0" end="0"/>
                                            </p:txEl>
                                          </p:spTgt>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4">
                                            <p:txEl>
                                              <p:pRg st="0" end="0"/>
                                            </p:txEl>
                                          </p:spTgt>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4">
                                            <p:txEl>
                                              <p:pRg st="0" end="0"/>
                                            </p:txEl>
                                          </p:spTgt>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4">
                                            <p:txEl>
                                              <p:pRg st="0" end="0"/>
                                            </p:txEl>
                                          </p:spTgt>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4">
                                            <p:txEl>
                                              <p:pRg st="0" end="0"/>
                                            </p:txEl>
                                          </p:spTgt>
                                        </p:tgtEl>
                                        <p:attrNameLst>
                                          <p:attrName>ppt_y</p:attrName>
                                        </p:attrNameLst>
                                      </p:cBhvr>
                                      <p:tavLst>
                                        <p:tav tm="0" fmla="#ppt_y-sin(pi*$)/81">
                                          <p:val>
                                            <p:fltVal val="0"/>
                                          </p:val>
                                        </p:tav>
                                        <p:tav tm="100000">
                                          <p:val>
                                            <p:fltVal val="1"/>
                                          </p:val>
                                        </p:tav>
                                      </p:tavLst>
                                    </p:anim>
                                    <p:animScale>
                                      <p:cBhvr>
                                        <p:cTn id="21" dur="26">
                                          <p:stCondLst>
                                            <p:cond delay="650"/>
                                          </p:stCondLst>
                                        </p:cTn>
                                        <p:tgtEl>
                                          <p:spTgt spid="4">
                                            <p:txEl>
                                              <p:pRg st="0" end="0"/>
                                            </p:txEl>
                                          </p:spTgt>
                                        </p:tgtEl>
                                      </p:cBhvr>
                                      <p:to x="100000" y="60000"/>
                                    </p:animScale>
                                    <p:animScale>
                                      <p:cBhvr>
                                        <p:cTn id="22" dur="166" decel="50000">
                                          <p:stCondLst>
                                            <p:cond delay="676"/>
                                          </p:stCondLst>
                                        </p:cTn>
                                        <p:tgtEl>
                                          <p:spTgt spid="4">
                                            <p:txEl>
                                              <p:pRg st="0" end="0"/>
                                            </p:txEl>
                                          </p:spTgt>
                                        </p:tgtEl>
                                      </p:cBhvr>
                                      <p:to x="100000" y="100000"/>
                                    </p:animScale>
                                    <p:animScale>
                                      <p:cBhvr>
                                        <p:cTn id="23" dur="26">
                                          <p:stCondLst>
                                            <p:cond delay="1312"/>
                                          </p:stCondLst>
                                        </p:cTn>
                                        <p:tgtEl>
                                          <p:spTgt spid="4">
                                            <p:txEl>
                                              <p:pRg st="0" end="0"/>
                                            </p:txEl>
                                          </p:spTgt>
                                        </p:tgtEl>
                                      </p:cBhvr>
                                      <p:to x="100000" y="80000"/>
                                    </p:animScale>
                                    <p:animScale>
                                      <p:cBhvr>
                                        <p:cTn id="24" dur="166" decel="50000">
                                          <p:stCondLst>
                                            <p:cond delay="1338"/>
                                          </p:stCondLst>
                                        </p:cTn>
                                        <p:tgtEl>
                                          <p:spTgt spid="4">
                                            <p:txEl>
                                              <p:pRg st="0" end="0"/>
                                            </p:txEl>
                                          </p:spTgt>
                                        </p:tgtEl>
                                      </p:cBhvr>
                                      <p:to x="100000" y="100000"/>
                                    </p:animScale>
                                    <p:animScale>
                                      <p:cBhvr>
                                        <p:cTn id="25" dur="26">
                                          <p:stCondLst>
                                            <p:cond delay="1642"/>
                                          </p:stCondLst>
                                        </p:cTn>
                                        <p:tgtEl>
                                          <p:spTgt spid="4">
                                            <p:txEl>
                                              <p:pRg st="0" end="0"/>
                                            </p:txEl>
                                          </p:spTgt>
                                        </p:tgtEl>
                                      </p:cBhvr>
                                      <p:to x="100000" y="90000"/>
                                    </p:animScale>
                                    <p:animScale>
                                      <p:cBhvr>
                                        <p:cTn id="26" dur="166" decel="50000">
                                          <p:stCondLst>
                                            <p:cond delay="1668"/>
                                          </p:stCondLst>
                                        </p:cTn>
                                        <p:tgtEl>
                                          <p:spTgt spid="4">
                                            <p:txEl>
                                              <p:pRg st="0" end="0"/>
                                            </p:txEl>
                                          </p:spTgt>
                                        </p:tgtEl>
                                      </p:cBhvr>
                                      <p:to x="100000" y="100000"/>
                                    </p:animScale>
                                    <p:animScale>
                                      <p:cBhvr>
                                        <p:cTn id="27" dur="26">
                                          <p:stCondLst>
                                            <p:cond delay="1808"/>
                                          </p:stCondLst>
                                        </p:cTn>
                                        <p:tgtEl>
                                          <p:spTgt spid="4">
                                            <p:txEl>
                                              <p:pRg st="0" end="0"/>
                                            </p:txEl>
                                          </p:spTgt>
                                        </p:tgtEl>
                                      </p:cBhvr>
                                      <p:to x="100000" y="95000"/>
                                    </p:animScale>
                                    <p:animScale>
                                      <p:cBhvr>
                                        <p:cTn id="28" dur="166" decel="50000">
                                          <p:stCondLst>
                                            <p:cond delay="1834"/>
                                          </p:stCondLst>
                                        </p:cTn>
                                        <p:tgtEl>
                                          <p:spTgt spid="4">
                                            <p:txEl>
                                              <p:pRg st="0" end="0"/>
                                            </p:txEl>
                                          </p:spTgt>
                                        </p:tgtEl>
                                      </p:cBhvr>
                                      <p:to x="100000" y="100000"/>
                                    </p:animScale>
                                  </p:childTnLst>
                                </p:cTn>
                              </p:par>
                              <p:par>
                                <p:cTn id="29" presetID="26" presetClass="entr" presetSubtype="0" fill="hold" nodeType="withEffect">
                                  <p:stCondLst>
                                    <p:cond delay="0"/>
                                  </p:stCondLst>
                                  <p:childTnLst>
                                    <p:set>
                                      <p:cBhvr>
                                        <p:cTn id="30" dur="1" fill="hold">
                                          <p:stCondLst>
                                            <p:cond delay="0"/>
                                          </p:stCondLst>
                                        </p:cTn>
                                        <p:tgtEl>
                                          <p:spTgt spid="4">
                                            <p:txEl>
                                              <p:pRg st="1" end="1"/>
                                            </p:txEl>
                                          </p:spTgt>
                                        </p:tgtEl>
                                        <p:attrNameLst>
                                          <p:attrName>style.visibility</p:attrName>
                                        </p:attrNameLst>
                                      </p:cBhvr>
                                      <p:to>
                                        <p:strVal val="visible"/>
                                      </p:to>
                                    </p:set>
                                    <p:animEffect transition="in" filter="wipe(down)">
                                      <p:cBhvr>
                                        <p:cTn id="31" dur="580">
                                          <p:stCondLst>
                                            <p:cond delay="0"/>
                                          </p:stCondLst>
                                        </p:cTn>
                                        <p:tgtEl>
                                          <p:spTgt spid="4">
                                            <p:txEl>
                                              <p:pRg st="1" end="1"/>
                                            </p:txEl>
                                          </p:spTgt>
                                        </p:tgtEl>
                                      </p:cBhvr>
                                    </p:animEffect>
                                    <p:anim calcmode="lin" valueType="num">
                                      <p:cBhvr>
                                        <p:cTn id="32" dur="1822" tmFilter="0,0; 0.14,0.36; 0.43,0.73; 0.71,0.91; 1.0,1.0">
                                          <p:stCondLst>
                                            <p:cond delay="0"/>
                                          </p:stCondLst>
                                        </p:cTn>
                                        <p:tgtEl>
                                          <p:spTgt spid="4">
                                            <p:txEl>
                                              <p:pRg st="1" end="1"/>
                                            </p:txEl>
                                          </p:spTgt>
                                        </p:tgtEl>
                                        <p:attrNameLst>
                                          <p:attrName>ppt_x</p:attrName>
                                        </p:attrNameLst>
                                      </p:cBhvr>
                                      <p:tavLst>
                                        <p:tav tm="0">
                                          <p:val>
                                            <p:strVal val="#ppt_x-0.25"/>
                                          </p:val>
                                        </p:tav>
                                        <p:tav tm="100000">
                                          <p:val>
                                            <p:strVal val="#ppt_x"/>
                                          </p:val>
                                        </p:tav>
                                      </p:tavLst>
                                    </p:anim>
                                    <p:anim calcmode="lin" valueType="num">
                                      <p:cBhvr>
                                        <p:cTn id="33" dur="664" tmFilter="0.0,0.0; 0.25,0.07; 0.50,0.2; 0.75,0.467; 1.0,1.0">
                                          <p:stCondLst>
                                            <p:cond delay="0"/>
                                          </p:stCondLst>
                                        </p:cTn>
                                        <p:tgtEl>
                                          <p:spTgt spid="4">
                                            <p:txEl>
                                              <p:pRg st="1" end="1"/>
                                            </p:txEl>
                                          </p:spTgt>
                                        </p:tgtEl>
                                        <p:attrNameLst>
                                          <p:attrName>ppt_y</p:attrName>
                                        </p:attrNameLst>
                                      </p:cBhvr>
                                      <p:tavLst>
                                        <p:tav tm="0" fmla="#ppt_y-sin(pi*$)/3">
                                          <p:val>
                                            <p:fltVal val="0.5"/>
                                          </p:val>
                                        </p:tav>
                                        <p:tav tm="100000">
                                          <p:val>
                                            <p:fltVal val="1"/>
                                          </p:val>
                                        </p:tav>
                                      </p:tavLst>
                                    </p:anim>
                                    <p:anim calcmode="lin" valueType="num">
                                      <p:cBhvr>
                                        <p:cTn id="34" dur="664" tmFilter="0, 0; 0.125,0.2665; 0.25,0.4; 0.375,0.465; 0.5,0.5;  0.625,0.535; 0.75,0.6; 0.875,0.7335; 1,1">
                                          <p:stCondLst>
                                            <p:cond delay="664"/>
                                          </p:stCondLst>
                                        </p:cTn>
                                        <p:tgtEl>
                                          <p:spTgt spid="4">
                                            <p:txEl>
                                              <p:pRg st="1" end="1"/>
                                            </p:txEl>
                                          </p:spTgt>
                                        </p:tgtEl>
                                        <p:attrNameLst>
                                          <p:attrName>ppt_y</p:attrName>
                                        </p:attrNameLst>
                                      </p:cBhvr>
                                      <p:tavLst>
                                        <p:tav tm="0" fmla="#ppt_y-sin(pi*$)/9">
                                          <p:val>
                                            <p:fltVal val="0"/>
                                          </p:val>
                                        </p:tav>
                                        <p:tav tm="100000">
                                          <p:val>
                                            <p:fltVal val="1"/>
                                          </p:val>
                                        </p:tav>
                                      </p:tavLst>
                                    </p:anim>
                                    <p:anim calcmode="lin" valueType="num">
                                      <p:cBhvr>
                                        <p:cTn id="35" dur="332" tmFilter="0, 0; 0.125,0.2665; 0.25,0.4; 0.375,0.465; 0.5,0.5;  0.625,0.535; 0.75,0.6; 0.875,0.7335; 1,1">
                                          <p:stCondLst>
                                            <p:cond delay="1324"/>
                                          </p:stCondLst>
                                        </p:cTn>
                                        <p:tgtEl>
                                          <p:spTgt spid="4">
                                            <p:txEl>
                                              <p:pRg st="1" end="1"/>
                                            </p:txEl>
                                          </p:spTgt>
                                        </p:tgtEl>
                                        <p:attrNameLst>
                                          <p:attrName>ppt_y</p:attrName>
                                        </p:attrNameLst>
                                      </p:cBhvr>
                                      <p:tavLst>
                                        <p:tav tm="0" fmla="#ppt_y-sin(pi*$)/27">
                                          <p:val>
                                            <p:fltVal val="0"/>
                                          </p:val>
                                        </p:tav>
                                        <p:tav tm="100000">
                                          <p:val>
                                            <p:fltVal val="1"/>
                                          </p:val>
                                        </p:tav>
                                      </p:tavLst>
                                    </p:anim>
                                    <p:anim calcmode="lin" valueType="num">
                                      <p:cBhvr>
                                        <p:cTn id="36" dur="164" tmFilter="0, 0; 0.125,0.2665; 0.25,0.4; 0.375,0.465; 0.5,0.5;  0.625,0.535; 0.75,0.6; 0.875,0.7335; 1,1">
                                          <p:stCondLst>
                                            <p:cond delay="1656"/>
                                          </p:stCondLst>
                                        </p:cTn>
                                        <p:tgtEl>
                                          <p:spTgt spid="4">
                                            <p:txEl>
                                              <p:pRg st="1" end="1"/>
                                            </p:txEl>
                                          </p:spTgt>
                                        </p:tgtEl>
                                        <p:attrNameLst>
                                          <p:attrName>ppt_y</p:attrName>
                                        </p:attrNameLst>
                                      </p:cBhvr>
                                      <p:tavLst>
                                        <p:tav tm="0" fmla="#ppt_y-sin(pi*$)/81">
                                          <p:val>
                                            <p:fltVal val="0"/>
                                          </p:val>
                                        </p:tav>
                                        <p:tav tm="100000">
                                          <p:val>
                                            <p:fltVal val="1"/>
                                          </p:val>
                                        </p:tav>
                                      </p:tavLst>
                                    </p:anim>
                                    <p:animScale>
                                      <p:cBhvr>
                                        <p:cTn id="37" dur="26">
                                          <p:stCondLst>
                                            <p:cond delay="650"/>
                                          </p:stCondLst>
                                        </p:cTn>
                                        <p:tgtEl>
                                          <p:spTgt spid="4">
                                            <p:txEl>
                                              <p:pRg st="1" end="1"/>
                                            </p:txEl>
                                          </p:spTgt>
                                        </p:tgtEl>
                                      </p:cBhvr>
                                      <p:to x="100000" y="60000"/>
                                    </p:animScale>
                                    <p:animScale>
                                      <p:cBhvr>
                                        <p:cTn id="38" dur="166" decel="50000">
                                          <p:stCondLst>
                                            <p:cond delay="676"/>
                                          </p:stCondLst>
                                        </p:cTn>
                                        <p:tgtEl>
                                          <p:spTgt spid="4">
                                            <p:txEl>
                                              <p:pRg st="1" end="1"/>
                                            </p:txEl>
                                          </p:spTgt>
                                        </p:tgtEl>
                                      </p:cBhvr>
                                      <p:to x="100000" y="100000"/>
                                    </p:animScale>
                                    <p:animScale>
                                      <p:cBhvr>
                                        <p:cTn id="39" dur="26">
                                          <p:stCondLst>
                                            <p:cond delay="1312"/>
                                          </p:stCondLst>
                                        </p:cTn>
                                        <p:tgtEl>
                                          <p:spTgt spid="4">
                                            <p:txEl>
                                              <p:pRg st="1" end="1"/>
                                            </p:txEl>
                                          </p:spTgt>
                                        </p:tgtEl>
                                      </p:cBhvr>
                                      <p:to x="100000" y="80000"/>
                                    </p:animScale>
                                    <p:animScale>
                                      <p:cBhvr>
                                        <p:cTn id="40" dur="166" decel="50000">
                                          <p:stCondLst>
                                            <p:cond delay="1338"/>
                                          </p:stCondLst>
                                        </p:cTn>
                                        <p:tgtEl>
                                          <p:spTgt spid="4">
                                            <p:txEl>
                                              <p:pRg st="1" end="1"/>
                                            </p:txEl>
                                          </p:spTgt>
                                        </p:tgtEl>
                                      </p:cBhvr>
                                      <p:to x="100000" y="100000"/>
                                    </p:animScale>
                                    <p:animScale>
                                      <p:cBhvr>
                                        <p:cTn id="41" dur="26">
                                          <p:stCondLst>
                                            <p:cond delay="1642"/>
                                          </p:stCondLst>
                                        </p:cTn>
                                        <p:tgtEl>
                                          <p:spTgt spid="4">
                                            <p:txEl>
                                              <p:pRg st="1" end="1"/>
                                            </p:txEl>
                                          </p:spTgt>
                                        </p:tgtEl>
                                      </p:cBhvr>
                                      <p:to x="100000" y="90000"/>
                                    </p:animScale>
                                    <p:animScale>
                                      <p:cBhvr>
                                        <p:cTn id="42" dur="166" decel="50000">
                                          <p:stCondLst>
                                            <p:cond delay="1668"/>
                                          </p:stCondLst>
                                        </p:cTn>
                                        <p:tgtEl>
                                          <p:spTgt spid="4">
                                            <p:txEl>
                                              <p:pRg st="1" end="1"/>
                                            </p:txEl>
                                          </p:spTgt>
                                        </p:tgtEl>
                                      </p:cBhvr>
                                      <p:to x="100000" y="100000"/>
                                    </p:animScale>
                                    <p:animScale>
                                      <p:cBhvr>
                                        <p:cTn id="43" dur="26">
                                          <p:stCondLst>
                                            <p:cond delay="1808"/>
                                          </p:stCondLst>
                                        </p:cTn>
                                        <p:tgtEl>
                                          <p:spTgt spid="4">
                                            <p:txEl>
                                              <p:pRg st="1" end="1"/>
                                            </p:txEl>
                                          </p:spTgt>
                                        </p:tgtEl>
                                      </p:cBhvr>
                                      <p:to x="100000" y="95000"/>
                                    </p:animScale>
                                    <p:animScale>
                                      <p:cBhvr>
                                        <p:cTn id="44" dur="166" decel="50000">
                                          <p:stCondLst>
                                            <p:cond delay="1834"/>
                                          </p:stCondLst>
                                        </p:cTn>
                                        <p:tgtEl>
                                          <p:spTgt spid="4">
                                            <p:txEl>
                                              <p:pRg st="1" end="1"/>
                                            </p:txEl>
                                          </p:spTgt>
                                        </p:tgtEl>
                                      </p:cBhvr>
                                      <p:to x="100000" y="100000"/>
                                    </p:animScale>
                                  </p:childTnLst>
                                </p:cTn>
                              </p:par>
                              <p:par>
                                <p:cTn id="45" presetID="26" presetClass="entr" presetSubtype="0" fill="hold" nodeType="withEffect">
                                  <p:stCondLst>
                                    <p:cond delay="0"/>
                                  </p:stCondLst>
                                  <p:childTnLst>
                                    <p:set>
                                      <p:cBhvr>
                                        <p:cTn id="46" dur="1" fill="hold">
                                          <p:stCondLst>
                                            <p:cond delay="0"/>
                                          </p:stCondLst>
                                        </p:cTn>
                                        <p:tgtEl>
                                          <p:spTgt spid="4">
                                            <p:txEl>
                                              <p:pRg st="2" end="2"/>
                                            </p:txEl>
                                          </p:spTgt>
                                        </p:tgtEl>
                                        <p:attrNameLst>
                                          <p:attrName>style.visibility</p:attrName>
                                        </p:attrNameLst>
                                      </p:cBhvr>
                                      <p:to>
                                        <p:strVal val="visible"/>
                                      </p:to>
                                    </p:set>
                                    <p:animEffect transition="in" filter="wipe(down)">
                                      <p:cBhvr>
                                        <p:cTn id="47" dur="580">
                                          <p:stCondLst>
                                            <p:cond delay="0"/>
                                          </p:stCondLst>
                                        </p:cTn>
                                        <p:tgtEl>
                                          <p:spTgt spid="4">
                                            <p:txEl>
                                              <p:pRg st="2" end="2"/>
                                            </p:txEl>
                                          </p:spTgt>
                                        </p:tgtEl>
                                      </p:cBhvr>
                                    </p:animEffect>
                                    <p:anim calcmode="lin" valueType="num">
                                      <p:cBhvr>
                                        <p:cTn id="48" dur="1822" tmFilter="0,0; 0.14,0.36; 0.43,0.73; 0.71,0.91; 1.0,1.0">
                                          <p:stCondLst>
                                            <p:cond delay="0"/>
                                          </p:stCondLst>
                                        </p:cTn>
                                        <p:tgtEl>
                                          <p:spTgt spid="4">
                                            <p:txEl>
                                              <p:pRg st="2" end="2"/>
                                            </p:txEl>
                                          </p:spTgt>
                                        </p:tgtEl>
                                        <p:attrNameLst>
                                          <p:attrName>ppt_x</p:attrName>
                                        </p:attrNameLst>
                                      </p:cBhvr>
                                      <p:tavLst>
                                        <p:tav tm="0">
                                          <p:val>
                                            <p:strVal val="#ppt_x-0.25"/>
                                          </p:val>
                                        </p:tav>
                                        <p:tav tm="100000">
                                          <p:val>
                                            <p:strVal val="#ppt_x"/>
                                          </p:val>
                                        </p:tav>
                                      </p:tavLst>
                                    </p:anim>
                                    <p:anim calcmode="lin" valueType="num">
                                      <p:cBhvr>
                                        <p:cTn id="49" dur="664" tmFilter="0.0,0.0; 0.25,0.07; 0.50,0.2; 0.75,0.467; 1.0,1.0">
                                          <p:stCondLst>
                                            <p:cond delay="0"/>
                                          </p:stCondLst>
                                        </p:cTn>
                                        <p:tgtEl>
                                          <p:spTgt spid="4">
                                            <p:txEl>
                                              <p:pRg st="2" end="2"/>
                                            </p:txEl>
                                          </p:spTgt>
                                        </p:tgtEl>
                                        <p:attrNameLst>
                                          <p:attrName>ppt_y</p:attrName>
                                        </p:attrNameLst>
                                      </p:cBhvr>
                                      <p:tavLst>
                                        <p:tav tm="0" fmla="#ppt_y-sin(pi*$)/3">
                                          <p:val>
                                            <p:fltVal val="0.5"/>
                                          </p:val>
                                        </p:tav>
                                        <p:tav tm="100000">
                                          <p:val>
                                            <p:fltVal val="1"/>
                                          </p:val>
                                        </p:tav>
                                      </p:tavLst>
                                    </p:anim>
                                    <p:anim calcmode="lin" valueType="num">
                                      <p:cBhvr>
                                        <p:cTn id="50" dur="664" tmFilter="0, 0; 0.125,0.2665; 0.25,0.4; 0.375,0.465; 0.5,0.5;  0.625,0.535; 0.75,0.6; 0.875,0.7335; 1,1">
                                          <p:stCondLst>
                                            <p:cond delay="664"/>
                                          </p:stCondLst>
                                        </p:cTn>
                                        <p:tgtEl>
                                          <p:spTgt spid="4">
                                            <p:txEl>
                                              <p:pRg st="2" end="2"/>
                                            </p:txEl>
                                          </p:spTgt>
                                        </p:tgtEl>
                                        <p:attrNameLst>
                                          <p:attrName>ppt_y</p:attrName>
                                        </p:attrNameLst>
                                      </p:cBhvr>
                                      <p:tavLst>
                                        <p:tav tm="0" fmla="#ppt_y-sin(pi*$)/9">
                                          <p:val>
                                            <p:fltVal val="0"/>
                                          </p:val>
                                        </p:tav>
                                        <p:tav tm="100000">
                                          <p:val>
                                            <p:fltVal val="1"/>
                                          </p:val>
                                        </p:tav>
                                      </p:tavLst>
                                    </p:anim>
                                    <p:anim calcmode="lin" valueType="num">
                                      <p:cBhvr>
                                        <p:cTn id="51" dur="332" tmFilter="0, 0; 0.125,0.2665; 0.25,0.4; 0.375,0.465; 0.5,0.5;  0.625,0.535; 0.75,0.6; 0.875,0.7335; 1,1">
                                          <p:stCondLst>
                                            <p:cond delay="1324"/>
                                          </p:stCondLst>
                                        </p:cTn>
                                        <p:tgtEl>
                                          <p:spTgt spid="4">
                                            <p:txEl>
                                              <p:pRg st="2" end="2"/>
                                            </p:txEl>
                                          </p:spTgt>
                                        </p:tgtEl>
                                        <p:attrNameLst>
                                          <p:attrName>ppt_y</p:attrName>
                                        </p:attrNameLst>
                                      </p:cBhvr>
                                      <p:tavLst>
                                        <p:tav tm="0" fmla="#ppt_y-sin(pi*$)/27">
                                          <p:val>
                                            <p:fltVal val="0"/>
                                          </p:val>
                                        </p:tav>
                                        <p:tav tm="100000">
                                          <p:val>
                                            <p:fltVal val="1"/>
                                          </p:val>
                                        </p:tav>
                                      </p:tavLst>
                                    </p:anim>
                                    <p:anim calcmode="lin" valueType="num">
                                      <p:cBhvr>
                                        <p:cTn id="52" dur="164" tmFilter="0, 0; 0.125,0.2665; 0.25,0.4; 0.375,0.465; 0.5,0.5;  0.625,0.535; 0.75,0.6; 0.875,0.7335; 1,1">
                                          <p:stCondLst>
                                            <p:cond delay="1656"/>
                                          </p:stCondLst>
                                        </p:cTn>
                                        <p:tgtEl>
                                          <p:spTgt spid="4">
                                            <p:txEl>
                                              <p:pRg st="2" end="2"/>
                                            </p:txEl>
                                          </p:spTgt>
                                        </p:tgtEl>
                                        <p:attrNameLst>
                                          <p:attrName>ppt_y</p:attrName>
                                        </p:attrNameLst>
                                      </p:cBhvr>
                                      <p:tavLst>
                                        <p:tav tm="0" fmla="#ppt_y-sin(pi*$)/81">
                                          <p:val>
                                            <p:fltVal val="0"/>
                                          </p:val>
                                        </p:tav>
                                        <p:tav tm="100000">
                                          <p:val>
                                            <p:fltVal val="1"/>
                                          </p:val>
                                        </p:tav>
                                      </p:tavLst>
                                    </p:anim>
                                    <p:animScale>
                                      <p:cBhvr>
                                        <p:cTn id="53" dur="26">
                                          <p:stCondLst>
                                            <p:cond delay="650"/>
                                          </p:stCondLst>
                                        </p:cTn>
                                        <p:tgtEl>
                                          <p:spTgt spid="4">
                                            <p:txEl>
                                              <p:pRg st="2" end="2"/>
                                            </p:txEl>
                                          </p:spTgt>
                                        </p:tgtEl>
                                      </p:cBhvr>
                                      <p:to x="100000" y="60000"/>
                                    </p:animScale>
                                    <p:animScale>
                                      <p:cBhvr>
                                        <p:cTn id="54" dur="166" decel="50000">
                                          <p:stCondLst>
                                            <p:cond delay="676"/>
                                          </p:stCondLst>
                                        </p:cTn>
                                        <p:tgtEl>
                                          <p:spTgt spid="4">
                                            <p:txEl>
                                              <p:pRg st="2" end="2"/>
                                            </p:txEl>
                                          </p:spTgt>
                                        </p:tgtEl>
                                      </p:cBhvr>
                                      <p:to x="100000" y="100000"/>
                                    </p:animScale>
                                    <p:animScale>
                                      <p:cBhvr>
                                        <p:cTn id="55" dur="26">
                                          <p:stCondLst>
                                            <p:cond delay="1312"/>
                                          </p:stCondLst>
                                        </p:cTn>
                                        <p:tgtEl>
                                          <p:spTgt spid="4">
                                            <p:txEl>
                                              <p:pRg st="2" end="2"/>
                                            </p:txEl>
                                          </p:spTgt>
                                        </p:tgtEl>
                                      </p:cBhvr>
                                      <p:to x="100000" y="80000"/>
                                    </p:animScale>
                                    <p:animScale>
                                      <p:cBhvr>
                                        <p:cTn id="56" dur="166" decel="50000">
                                          <p:stCondLst>
                                            <p:cond delay="1338"/>
                                          </p:stCondLst>
                                        </p:cTn>
                                        <p:tgtEl>
                                          <p:spTgt spid="4">
                                            <p:txEl>
                                              <p:pRg st="2" end="2"/>
                                            </p:txEl>
                                          </p:spTgt>
                                        </p:tgtEl>
                                      </p:cBhvr>
                                      <p:to x="100000" y="100000"/>
                                    </p:animScale>
                                    <p:animScale>
                                      <p:cBhvr>
                                        <p:cTn id="57" dur="26">
                                          <p:stCondLst>
                                            <p:cond delay="1642"/>
                                          </p:stCondLst>
                                        </p:cTn>
                                        <p:tgtEl>
                                          <p:spTgt spid="4">
                                            <p:txEl>
                                              <p:pRg st="2" end="2"/>
                                            </p:txEl>
                                          </p:spTgt>
                                        </p:tgtEl>
                                      </p:cBhvr>
                                      <p:to x="100000" y="90000"/>
                                    </p:animScale>
                                    <p:animScale>
                                      <p:cBhvr>
                                        <p:cTn id="58" dur="166" decel="50000">
                                          <p:stCondLst>
                                            <p:cond delay="1668"/>
                                          </p:stCondLst>
                                        </p:cTn>
                                        <p:tgtEl>
                                          <p:spTgt spid="4">
                                            <p:txEl>
                                              <p:pRg st="2" end="2"/>
                                            </p:txEl>
                                          </p:spTgt>
                                        </p:tgtEl>
                                      </p:cBhvr>
                                      <p:to x="100000" y="100000"/>
                                    </p:animScale>
                                    <p:animScale>
                                      <p:cBhvr>
                                        <p:cTn id="59" dur="26">
                                          <p:stCondLst>
                                            <p:cond delay="1808"/>
                                          </p:stCondLst>
                                        </p:cTn>
                                        <p:tgtEl>
                                          <p:spTgt spid="4">
                                            <p:txEl>
                                              <p:pRg st="2" end="2"/>
                                            </p:txEl>
                                          </p:spTgt>
                                        </p:tgtEl>
                                      </p:cBhvr>
                                      <p:to x="100000" y="95000"/>
                                    </p:animScale>
                                    <p:animScale>
                                      <p:cBhvr>
                                        <p:cTn id="60" dur="166" decel="50000">
                                          <p:stCondLst>
                                            <p:cond delay="1834"/>
                                          </p:stCondLst>
                                        </p:cTn>
                                        <p:tgtEl>
                                          <p:spTgt spid="4">
                                            <p:txEl>
                                              <p:pRg st="2" end="2"/>
                                            </p:txEl>
                                          </p:spTgt>
                                        </p:tgtEl>
                                      </p:cBhvr>
                                      <p:to x="100000" y="100000"/>
                                    </p:animScale>
                                  </p:childTnLst>
                                </p:cTn>
                              </p:par>
                              <p:par>
                                <p:cTn id="61" presetID="26" presetClass="entr" presetSubtype="0" fill="hold" nodeType="withEffect">
                                  <p:stCondLst>
                                    <p:cond delay="0"/>
                                  </p:stCondLst>
                                  <p:childTnLst>
                                    <p:set>
                                      <p:cBhvr>
                                        <p:cTn id="62" dur="1" fill="hold">
                                          <p:stCondLst>
                                            <p:cond delay="0"/>
                                          </p:stCondLst>
                                        </p:cTn>
                                        <p:tgtEl>
                                          <p:spTgt spid="4">
                                            <p:txEl>
                                              <p:pRg st="3" end="3"/>
                                            </p:txEl>
                                          </p:spTgt>
                                        </p:tgtEl>
                                        <p:attrNameLst>
                                          <p:attrName>style.visibility</p:attrName>
                                        </p:attrNameLst>
                                      </p:cBhvr>
                                      <p:to>
                                        <p:strVal val="visible"/>
                                      </p:to>
                                    </p:set>
                                    <p:animEffect transition="in" filter="wipe(down)">
                                      <p:cBhvr>
                                        <p:cTn id="63" dur="580">
                                          <p:stCondLst>
                                            <p:cond delay="0"/>
                                          </p:stCondLst>
                                        </p:cTn>
                                        <p:tgtEl>
                                          <p:spTgt spid="4">
                                            <p:txEl>
                                              <p:pRg st="3" end="3"/>
                                            </p:txEl>
                                          </p:spTgt>
                                        </p:tgtEl>
                                      </p:cBhvr>
                                    </p:animEffect>
                                    <p:anim calcmode="lin" valueType="num">
                                      <p:cBhvr>
                                        <p:cTn id="64" dur="1822" tmFilter="0,0; 0.14,0.36; 0.43,0.73; 0.71,0.91; 1.0,1.0">
                                          <p:stCondLst>
                                            <p:cond delay="0"/>
                                          </p:stCondLst>
                                        </p:cTn>
                                        <p:tgtEl>
                                          <p:spTgt spid="4">
                                            <p:txEl>
                                              <p:pRg st="3" end="3"/>
                                            </p:txEl>
                                          </p:spTgt>
                                        </p:tgtEl>
                                        <p:attrNameLst>
                                          <p:attrName>ppt_x</p:attrName>
                                        </p:attrNameLst>
                                      </p:cBhvr>
                                      <p:tavLst>
                                        <p:tav tm="0">
                                          <p:val>
                                            <p:strVal val="#ppt_x-0.25"/>
                                          </p:val>
                                        </p:tav>
                                        <p:tav tm="100000">
                                          <p:val>
                                            <p:strVal val="#ppt_x"/>
                                          </p:val>
                                        </p:tav>
                                      </p:tavLst>
                                    </p:anim>
                                    <p:anim calcmode="lin" valueType="num">
                                      <p:cBhvr>
                                        <p:cTn id="65" dur="664" tmFilter="0.0,0.0; 0.25,0.07; 0.50,0.2; 0.75,0.467; 1.0,1.0">
                                          <p:stCondLst>
                                            <p:cond delay="0"/>
                                          </p:stCondLst>
                                        </p:cTn>
                                        <p:tgtEl>
                                          <p:spTgt spid="4">
                                            <p:txEl>
                                              <p:pRg st="3" end="3"/>
                                            </p:txEl>
                                          </p:spTgt>
                                        </p:tgtEl>
                                        <p:attrNameLst>
                                          <p:attrName>ppt_y</p:attrName>
                                        </p:attrNameLst>
                                      </p:cBhvr>
                                      <p:tavLst>
                                        <p:tav tm="0" fmla="#ppt_y-sin(pi*$)/3">
                                          <p:val>
                                            <p:fltVal val="0.5"/>
                                          </p:val>
                                        </p:tav>
                                        <p:tav tm="100000">
                                          <p:val>
                                            <p:fltVal val="1"/>
                                          </p:val>
                                        </p:tav>
                                      </p:tavLst>
                                    </p:anim>
                                    <p:anim calcmode="lin" valueType="num">
                                      <p:cBhvr>
                                        <p:cTn id="66" dur="664" tmFilter="0, 0; 0.125,0.2665; 0.25,0.4; 0.375,0.465; 0.5,0.5;  0.625,0.535; 0.75,0.6; 0.875,0.7335; 1,1">
                                          <p:stCondLst>
                                            <p:cond delay="664"/>
                                          </p:stCondLst>
                                        </p:cTn>
                                        <p:tgtEl>
                                          <p:spTgt spid="4">
                                            <p:txEl>
                                              <p:pRg st="3" end="3"/>
                                            </p:txEl>
                                          </p:spTgt>
                                        </p:tgtEl>
                                        <p:attrNameLst>
                                          <p:attrName>ppt_y</p:attrName>
                                        </p:attrNameLst>
                                      </p:cBhvr>
                                      <p:tavLst>
                                        <p:tav tm="0" fmla="#ppt_y-sin(pi*$)/9">
                                          <p:val>
                                            <p:fltVal val="0"/>
                                          </p:val>
                                        </p:tav>
                                        <p:tav tm="100000">
                                          <p:val>
                                            <p:fltVal val="1"/>
                                          </p:val>
                                        </p:tav>
                                      </p:tavLst>
                                    </p:anim>
                                    <p:anim calcmode="lin" valueType="num">
                                      <p:cBhvr>
                                        <p:cTn id="67" dur="332" tmFilter="0, 0; 0.125,0.2665; 0.25,0.4; 0.375,0.465; 0.5,0.5;  0.625,0.535; 0.75,0.6; 0.875,0.7335; 1,1">
                                          <p:stCondLst>
                                            <p:cond delay="1324"/>
                                          </p:stCondLst>
                                        </p:cTn>
                                        <p:tgtEl>
                                          <p:spTgt spid="4">
                                            <p:txEl>
                                              <p:pRg st="3" end="3"/>
                                            </p:txEl>
                                          </p:spTgt>
                                        </p:tgtEl>
                                        <p:attrNameLst>
                                          <p:attrName>ppt_y</p:attrName>
                                        </p:attrNameLst>
                                      </p:cBhvr>
                                      <p:tavLst>
                                        <p:tav tm="0" fmla="#ppt_y-sin(pi*$)/27">
                                          <p:val>
                                            <p:fltVal val="0"/>
                                          </p:val>
                                        </p:tav>
                                        <p:tav tm="100000">
                                          <p:val>
                                            <p:fltVal val="1"/>
                                          </p:val>
                                        </p:tav>
                                      </p:tavLst>
                                    </p:anim>
                                    <p:anim calcmode="lin" valueType="num">
                                      <p:cBhvr>
                                        <p:cTn id="68" dur="164" tmFilter="0, 0; 0.125,0.2665; 0.25,0.4; 0.375,0.465; 0.5,0.5;  0.625,0.535; 0.75,0.6; 0.875,0.7335; 1,1">
                                          <p:stCondLst>
                                            <p:cond delay="1656"/>
                                          </p:stCondLst>
                                        </p:cTn>
                                        <p:tgtEl>
                                          <p:spTgt spid="4">
                                            <p:txEl>
                                              <p:pRg st="3" end="3"/>
                                            </p:txEl>
                                          </p:spTgt>
                                        </p:tgtEl>
                                        <p:attrNameLst>
                                          <p:attrName>ppt_y</p:attrName>
                                        </p:attrNameLst>
                                      </p:cBhvr>
                                      <p:tavLst>
                                        <p:tav tm="0" fmla="#ppt_y-sin(pi*$)/81">
                                          <p:val>
                                            <p:fltVal val="0"/>
                                          </p:val>
                                        </p:tav>
                                        <p:tav tm="100000">
                                          <p:val>
                                            <p:fltVal val="1"/>
                                          </p:val>
                                        </p:tav>
                                      </p:tavLst>
                                    </p:anim>
                                    <p:animScale>
                                      <p:cBhvr>
                                        <p:cTn id="69" dur="26">
                                          <p:stCondLst>
                                            <p:cond delay="650"/>
                                          </p:stCondLst>
                                        </p:cTn>
                                        <p:tgtEl>
                                          <p:spTgt spid="4">
                                            <p:txEl>
                                              <p:pRg st="3" end="3"/>
                                            </p:txEl>
                                          </p:spTgt>
                                        </p:tgtEl>
                                      </p:cBhvr>
                                      <p:to x="100000" y="60000"/>
                                    </p:animScale>
                                    <p:animScale>
                                      <p:cBhvr>
                                        <p:cTn id="70" dur="166" decel="50000">
                                          <p:stCondLst>
                                            <p:cond delay="676"/>
                                          </p:stCondLst>
                                        </p:cTn>
                                        <p:tgtEl>
                                          <p:spTgt spid="4">
                                            <p:txEl>
                                              <p:pRg st="3" end="3"/>
                                            </p:txEl>
                                          </p:spTgt>
                                        </p:tgtEl>
                                      </p:cBhvr>
                                      <p:to x="100000" y="100000"/>
                                    </p:animScale>
                                    <p:animScale>
                                      <p:cBhvr>
                                        <p:cTn id="71" dur="26">
                                          <p:stCondLst>
                                            <p:cond delay="1312"/>
                                          </p:stCondLst>
                                        </p:cTn>
                                        <p:tgtEl>
                                          <p:spTgt spid="4">
                                            <p:txEl>
                                              <p:pRg st="3" end="3"/>
                                            </p:txEl>
                                          </p:spTgt>
                                        </p:tgtEl>
                                      </p:cBhvr>
                                      <p:to x="100000" y="80000"/>
                                    </p:animScale>
                                    <p:animScale>
                                      <p:cBhvr>
                                        <p:cTn id="72" dur="166" decel="50000">
                                          <p:stCondLst>
                                            <p:cond delay="1338"/>
                                          </p:stCondLst>
                                        </p:cTn>
                                        <p:tgtEl>
                                          <p:spTgt spid="4">
                                            <p:txEl>
                                              <p:pRg st="3" end="3"/>
                                            </p:txEl>
                                          </p:spTgt>
                                        </p:tgtEl>
                                      </p:cBhvr>
                                      <p:to x="100000" y="100000"/>
                                    </p:animScale>
                                    <p:animScale>
                                      <p:cBhvr>
                                        <p:cTn id="73" dur="26">
                                          <p:stCondLst>
                                            <p:cond delay="1642"/>
                                          </p:stCondLst>
                                        </p:cTn>
                                        <p:tgtEl>
                                          <p:spTgt spid="4">
                                            <p:txEl>
                                              <p:pRg st="3" end="3"/>
                                            </p:txEl>
                                          </p:spTgt>
                                        </p:tgtEl>
                                      </p:cBhvr>
                                      <p:to x="100000" y="90000"/>
                                    </p:animScale>
                                    <p:animScale>
                                      <p:cBhvr>
                                        <p:cTn id="74" dur="166" decel="50000">
                                          <p:stCondLst>
                                            <p:cond delay="1668"/>
                                          </p:stCondLst>
                                        </p:cTn>
                                        <p:tgtEl>
                                          <p:spTgt spid="4">
                                            <p:txEl>
                                              <p:pRg st="3" end="3"/>
                                            </p:txEl>
                                          </p:spTgt>
                                        </p:tgtEl>
                                      </p:cBhvr>
                                      <p:to x="100000" y="100000"/>
                                    </p:animScale>
                                    <p:animScale>
                                      <p:cBhvr>
                                        <p:cTn id="75" dur="26">
                                          <p:stCondLst>
                                            <p:cond delay="1808"/>
                                          </p:stCondLst>
                                        </p:cTn>
                                        <p:tgtEl>
                                          <p:spTgt spid="4">
                                            <p:txEl>
                                              <p:pRg st="3" end="3"/>
                                            </p:txEl>
                                          </p:spTgt>
                                        </p:tgtEl>
                                      </p:cBhvr>
                                      <p:to x="100000" y="95000"/>
                                    </p:animScale>
                                    <p:animScale>
                                      <p:cBhvr>
                                        <p:cTn id="76" dur="166" decel="50000">
                                          <p:stCondLst>
                                            <p:cond delay="1834"/>
                                          </p:stCondLst>
                                        </p:cTn>
                                        <p:tgtEl>
                                          <p:spTgt spid="4">
                                            <p:txEl>
                                              <p:pRg st="3" end="3"/>
                                            </p:txEl>
                                          </p:spTgt>
                                        </p:tgtEl>
                                      </p:cBhvr>
                                      <p:to x="100000" y="100000"/>
                                    </p:animScale>
                                  </p:childTnLst>
                                </p:cTn>
                              </p:par>
                              <p:par>
                                <p:cTn id="77" presetID="26" presetClass="entr" presetSubtype="0" fill="hold" nodeType="withEffect">
                                  <p:stCondLst>
                                    <p:cond delay="0"/>
                                  </p:stCondLst>
                                  <p:childTnLst>
                                    <p:set>
                                      <p:cBhvr>
                                        <p:cTn id="78" dur="1" fill="hold">
                                          <p:stCondLst>
                                            <p:cond delay="0"/>
                                          </p:stCondLst>
                                        </p:cTn>
                                        <p:tgtEl>
                                          <p:spTgt spid="4">
                                            <p:txEl>
                                              <p:pRg st="4" end="4"/>
                                            </p:txEl>
                                          </p:spTgt>
                                        </p:tgtEl>
                                        <p:attrNameLst>
                                          <p:attrName>style.visibility</p:attrName>
                                        </p:attrNameLst>
                                      </p:cBhvr>
                                      <p:to>
                                        <p:strVal val="visible"/>
                                      </p:to>
                                    </p:set>
                                    <p:animEffect transition="in" filter="wipe(down)">
                                      <p:cBhvr>
                                        <p:cTn id="79" dur="580">
                                          <p:stCondLst>
                                            <p:cond delay="0"/>
                                          </p:stCondLst>
                                        </p:cTn>
                                        <p:tgtEl>
                                          <p:spTgt spid="4">
                                            <p:txEl>
                                              <p:pRg st="4" end="4"/>
                                            </p:txEl>
                                          </p:spTgt>
                                        </p:tgtEl>
                                      </p:cBhvr>
                                    </p:animEffect>
                                    <p:anim calcmode="lin" valueType="num">
                                      <p:cBhvr>
                                        <p:cTn id="80" dur="1822" tmFilter="0,0; 0.14,0.36; 0.43,0.73; 0.71,0.91; 1.0,1.0">
                                          <p:stCondLst>
                                            <p:cond delay="0"/>
                                          </p:stCondLst>
                                        </p:cTn>
                                        <p:tgtEl>
                                          <p:spTgt spid="4">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4">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4">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4">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4">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4">
                                            <p:txEl>
                                              <p:pRg st="4" end="4"/>
                                            </p:txEl>
                                          </p:spTgt>
                                        </p:tgtEl>
                                      </p:cBhvr>
                                      <p:to x="100000" y="60000"/>
                                    </p:animScale>
                                    <p:animScale>
                                      <p:cBhvr>
                                        <p:cTn id="86" dur="166" decel="50000">
                                          <p:stCondLst>
                                            <p:cond delay="676"/>
                                          </p:stCondLst>
                                        </p:cTn>
                                        <p:tgtEl>
                                          <p:spTgt spid="4">
                                            <p:txEl>
                                              <p:pRg st="4" end="4"/>
                                            </p:txEl>
                                          </p:spTgt>
                                        </p:tgtEl>
                                      </p:cBhvr>
                                      <p:to x="100000" y="100000"/>
                                    </p:animScale>
                                    <p:animScale>
                                      <p:cBhvr>
                                        <p:cTn id="87" dur="26">
                                          <p:stCondLst>
                                            <p:cond delay="1312"/>
                                          </p:stCondLst>
                                        </p:cTn>
                                        <p:tgtEl>
                                          <p:spTgt spid="4">
                                            <p:txEl>
                                              <p:pRg st="4" end="4"/>
                                            </p:txEl>
                                          </p:spTgt>
                                        </p:tgtEl>
                                      </p:cBhvr>
                                      <p:to x="100000" y="80000"/>
                                    </p:animScale>
                                    <p:animScale>
                                      <p:cBhvr>
                                        <p:cTn id="88" dur="166" decel="50000">
                                          <p:stCondLst>
                                            <p:cond delay="1338"/>
                                          </p:stCondLst>
                                        </p:cTn>
                                        <p:tgtEl>
                                          <p:spTgt spid="4">
                                            <p:txEl>
                                              <p:pRg st="4" end="4"/>
                                            </p:txEl>
                                          </p:spTgt>
                                        </p:tgtEl>
                                      </p:cBhvr>
                                      <p:to x="100000" y="100000"/>
                                    </p:animScale>
                                    <p:animScale>
                                      <p:cBhvr>
                                        <p:cTn id="89" dur="26">
                                          <p:stCondLst>
                                            <p:cond delay="1642"/>
                                          </p:stCondLst>
                                        </p:cTn>
                                        <p:tgtEl>
                                          <p:spTgt spid="4">
                                            <p:txEl>
                                              <p:pRg st="4" end="4"/>
                                            </p:txEl>
                                          </p:spTgt>
                                        </p:tgtEl>
                                      </p:cBhvr>
                                      <p:to x="100000" y="90000"/>
                                    </p:animScale>
                                    <p:animScale>
                                      <p:cBhvr>
                                        <p:cTn id="90" dur="166" decel="50000">
                                          <p:stCondLst>
                                            <p:cond delay="1668"/>
                                          </p:stCondLst>
                                        </p:cTn>
                                        <p:tgtEl>
                                          <p:spTgt spid="4">
                                            <p:txEl>
                                              <p:pRg st="4" end="4"/>
                                            </p:txEl>
                                          </p:spTgt>
                                        </p:tgtEl>
                                      </p:cBhvr>
                                      <p:to x="100000" y="100000"/>
                                    </p:animScale>
                                    <p:animScale>
                                      <p:cBhvr>
                                        <p:cTn id="91" dur="26">
                                          <p:stCondLst>
                                            <p:cond delay="1808"/>
                                          </p:stCondLst>
                                        </p:cTn>
                                        <p:tgtEl>
                                          <p:spTgt spid="4">
                                            <p:txEl>
                                              <p:pRg st="4" end="4"/>
                                            </p:txEl>
                                          </p:spTgt>
                                        </p:tgtEl>
                                      </p:cBhvr>
                                      <p:to x="100000" y="95000"/>
                                    </p:animScale>
                                    <p:animScale>
                                      <p:cBhvr>
                                        <p:cTn id="92" dur="166" decel="50000">
                                          <p:stCondLst>
                                            <p:cond delay="1834"/>
                                          </p:stCondLst>
                                        </p:cTn>
                                        <p:tgtEl>
                                          <p:spTgt spid="4">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28596" y="285776"/>
            <a:ext cx="8429684" cy="928646"/>
          </a:xfrm>
          <a:prstGeom prst="rect">
            <a:avLst/>
          </a:prstGeom>
        </p:spPr>
        <p:txBody>
          <a:bodyPr/>
          <a:lstStyle/>
          <a:p>
            <a:pPr algn="ctr" fontAlgn="auto">
              <a:spcAft>
                <a:spcPts val="0"/>
              </a:spcAft>
              <a:defRPr/>
            </a:pPr>
            <a:r>
              <a:rPr lang="en-US" sz="4000" cap="all" dirty="0">
                <a:solidFill>
                  <a:schemeClr val="tx2"/>
                </a:solidFill>
                <a:effectLst>
                  <a:reflection blurRad="12700" stA="48000" endA="300" endPos="55000" dir="5400000" sy="-90000" algn="bl" rotWithShape="0"/>
                </a:effectLst>
                <a:latin typeface="Cooper Black" pitchFamily="18" charset="0"/>
                <a:ea typeface="+mj-ea"/>
                <a:cs typeface="+mj-cs"/>
              </a:rPr>
              <a:t>PRINCIPLE OF LASER ACTION</a:t>
            </a:r>
          </a:p>
        </p:txBody>
      </p:sp>
      <p:sp>
        <p:nvSpPr>
          <p:cNvPr id="3" name="Content Placeholder 2"/>
          <p:cNvSpPr txBox="1">
            <a:spLocks/>
          </p:cNvSpPr>
          <p:nvPr/>
        </p:nvSpPr>
        <p:spPr>
          <a:xfrm>
            <a:off x="304800" y="1285875"/>
            <a:ext cx="8686800" cy="1428750"/>
          </a:xfrm>
          <a:prstGeom prst="rect">
            <a:avLst/>
          </a:prstGeom>
          <a:noFill/>
        </p:spPr>
        <p:txBody>
          <a:bodyPr/>
          <a:lstStyle/>
          <a:p>
            <a:pPr marL="342900" indent="-342900" algn="just">
              <a:spcBef>
                <a:spcPct val="20000"/>
              </a:spcBef>
              <a:buClr>
                <a:schemeClr val="accent1"/>
              </a:buClr>
              <a:buSzPct val="70000"/>
              <a:buFont typeface="Wingdings 2" pitchFamily="18" charset="2"/>
              <a:buChar char=""/>
              <a:defRPr/>
            </a:pPr>
            <a:r>
              <a:rPr lang="en-US" sz="2000" b="1" dirty="0">
                <a:solidFill>
                  <a:srgbClr val="C00000"/>
                </a:solidFill>
                <a:latin typeface="Segoe Script" pitchFamily="34" charset="0"/>
                <a:cs typeface="+mn-cs"/>
              </a:rPr>
              <a:t>Due to stimulated emission  the photons multiply in each step giving rise to an intense beam of photons that are coherent and moving in the same direction . Hence the Light Is Amplified by Stimulated Emission of Radiation</a:t>
            </a:r>
          </a:p>
        </p:txBody>
      </p:sp>
      <p:pic>
        <p:nvPicPr>
          <p:cNvPr id="28676" name="Picture 6" descr="show2.jpg"/>
          <p:cNvPicPr>
            <a:picLocks noChangeAspect="1"/>
          </p:cNvPicPr>
          <p:nvPr/>
        </p:nvPicPr>
        <p:blipFill>
          <a:blip r:embed="rId2"/>
          <a:srcRect/>
          <a:stretch>
            <a:fillRect/>
          </a:stretch>
        </p:blipFill>
        <p:spPr bwMode="auto">
          <a:xfrm>
            <a:off x="0" y="5214938"/>
            <a:ext cx="2000250" cy="1714500"/>
          </a:xfrm>
          <a:prstGeom prst="rect">
            <a:avLst/>
          </a:prstGeom>
          <a:noFill/>
          <a:ln w="9525">
            <a:noFill/>
            <a:miter lim="800000"/>
            <a:headEnd/>
            <a:tailEnd/>
          </a:ln>
        </p:spPr>
      </p:pic>
      <p:pic>
        <p:nvPicPr>
          <p:cNvPr id="28677" name="Picture 3" descr="C:\Documents and Settings\nw2\Desktop\95645-004-32D0C70A.jpg"/>
          <p:cNvPicPr>
            <a:picLocks noChangeAspect="1" noChangeArrowheads="1"/>
          </p:cNvPicPr>
          <p:nvPr/>
        </p:nvPicPr>
        <p:blipFill>
          <a:blip r:embed="rId3"/>
          <a:srcRect/>
          <a:stretch>
            <a:fillRect/>
          </a:stretch>
        </p:blipFill>
        <p:spPr bwMode="auto">
          <a:xfrm>
            <a:off x="2286000" y="2679700"/>
            <a:ext cx="5286375" cy="3963988"/>
          </a:xfrm>
          <a:prstGeom prst="rect">
            <a:avLst/>
          </a:prstGeom>
          <a:noFill/>
          <a:ln w="9525">
            <a:solidFill>
              <a:schemeClr val="tx1"/>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1"/>
                                          </p:val>
                                        </p:tav>
                                        <p:tav tm="100000">
                                          <p:val>
                                            <p:strVal val="#ppt_x"/>
                                          </p:val>
                                        </p:tav>
                                      </p:tavLst>
                                    </p:anim>
                                    <p:anim calcmode="lin" valueType="num">
                                      <p:cBhvr>
                                        <p:cTn id="9"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457200" y="577852"/>
            <a:ext cx="8229600" cy="708008"/>
          </a:xfrm>
          <a:prstGeom prst="rect">
            <a:avLst/>
          </a:prstGeom>
        </p:spPr>
        <p:txBody>
          <a:bodyPr anchor="b"/>
          <a:lstStyle/>
          <a:p>
            <a:pPr algn="ctr">
              <a:defRPr/>
            </a:pPr>
            <a:r>
              <a:rPr lang="en-US" sz="4400" cap="all" dirty="0">
                <a:solidFill>
                  <a:schemeClr val="tx2"/>
                </a:solidFill>
                <a:effectLst>
                  <a:reflection blurRad="12700" stA="48000" endA="300" endPos="55000" dir="5400000" sy="-90000" algn="bl" rotWithShape="0"/>
                </a:effectLst>
                <a:latin typeface="Cooper Black" pitchFamily="18" charset="0"/>
                <a:ea typeface="+mj-ea"/>
                <a:cs typeface="+mj-cs"/>
              </a:rPr>
              <a:t>Components of LASER</a:t>
            </a:r>
          </a:p>
        </p:txBody>
      </p:sp>
      <p:sp>
        <p:nvSpPr>
          <p:cNvPr id="4" name="Rectangle 3"/>
          <p:cNvSpPr txBox="1">
            <a:spLocks noChangeArrowheads="1"/>
          </p:cNvSpPr>
          <p:nvPr/>
        </p:nvSpPr>
        <p:spPr bwMode="auto">
          <a:xfrm>
            <a:off x="457200" y="1957388"/>
            <a:ext cx="8229600" cy="4114800"/>
          </a:xfrm>
          <a:prstGeom prst="rect">
            <a:avLst/>
          </a:prstGeom>
          <a:noFill/>
          <a:ln w="9525">
            <a:noFill/>
            <a:miter lim="800000"/>
            <a:headEnd/>
            <a:tailEnd/>
          </a:ln>
        </p:spPr>
        <p:txBody>
          <a:bodyPr/>
          <a:lstStyle/>
          <a:p>
            <a:pPr marL="609600" indent="-609600">
              <a:spcBef>
                <a:spcPct val="20000"/>
              </a:spcBef>
              <a:buClr>
                <a:schemeClr val="accent1"/>
              </a:buClr>
              <a:buSzPct val="70000"/>
              <a:buFontTx/>
              <a:buAutoNum type="arabicPeriod"/>
              <a:defRPr/>
            </a:pPr>
            <a:r>
              <a:rPr lang="en-US" sz="3200" dirty="0" smtClean="0">
                <a:solidFill>
                  <a:schemeClr val="tx2"/>
                </a:solidFill>
                <a:latin typeface="Segoe Script" pitchFamily="34" charset="0"/>
                <a:cs typeface="+mn-cs"/>
              </a:rPr>
              <a:t>PUMP.</a:t>
            </a:r>
          </a:p>
          <a:p>
            <a:pPr marL="609600" indent="-609600">
              <a:spcBef>
                <a:spcPct val="20000"/>
              </a:spcBef>
              <a:buClr>
                <a:schemeClr val="accent1"/>
              </a:buClr>
              <a:buSzPct val="70000"/>
              <a:buFontTx/>
              <a:buAutoNum type="arabicPeriod"/>
              <a:defRPr/>
            </a:pPr>
            <a:r>
              <a:rPr lang="en-US" sz="3200" dirty="0" smtClean="0">
                <a:solidFill>
                  <a:schemeClr val="tx2"/>
                </a:solidFill>
                <a:latin typeface="Segoe Script" pitchFamily="34" charset="0"/>
                <a:cs typeface="+mn-cs"/>
              </a:rPr>
              <a:t>ACTIVE </a:t>
            </a:r>
            <a:r>
              <a:rPr lang="en-US" sz="3200" dirty="0">
                <a:solidFill>
                  <a:schemeClr val="tx2"/>
                </a:solidFill>
                <a:latin typeface="Segoe Script" pitchFamily="34" charset="0"/>
                <a:cs typeface="+mn-cs"/>
              </a:rPr>
              <a:t>MEDIUM.</a:t>
            </a:r>
          </a:p>
          <a:p>
            <a:pPr marL="609600" indent="-609600">
              <a:spcBef>
                <a:spcPct val="20000"/>
              </a:spcBef>
              <a:buClr>
                <a:schemeClr val="accent1"/>
              </a:buClr>
              <a:buSzPct val="70000"/>
              <a:buFontTx/>
              <a:buAutoNum type="arabicPeriod"/>
              <a:defRPr/>
            </a:pPr>
            <a:r>
              <a:rPr lang="en-US" sz="3200" dirty="0" smtClean="0">
                <a:solidFill>
                  <a:schemeClr val="tx2"/>
                </a:solidFill>
                <a:latin typeface="Segoe Script" pitchFamily="34" charset="0"/>
                <a:cs typeface="+mn-cs"/>
              </a:rPr>
              <a:t>OPTICAL RESONATOR.</a:t>
            </a:r>
            <a:endParaRPr lang="en-US" sz="3200" dirty="0">
              <a:solidFill>
                <a:schemeClr val="tx2"/>
              </a:solidFill>
              <a:latin typeface="Segoe Script" pitchFamily="34" charset="0"/>
              <a:cs typeface="+mn-cs"/>
            </a:endParaRPr>
          </a:p>
        </p:txBody>
      </p:sp>
      <p:sp>
        <p:nvSpPr>
          <p:cNvPr id="5" name="Text Box 4"/>
          <p:cNvSpPr txBox="1">
            <a:spLocks noChangeArrowheads="1"/>
          </p:cNvSpPr>
          <p:nvPr/>
        </p:nvSpPr>
        <p:spPr bwMode="auto">
          <a:xfrm>
            <a:off x="2743200" y="1981200"/>
            <a:ext cx="5943600" cy="2152650"/>
          </a:xfrm>
          <a:prstGeom prst="rect">
            <a:avLst/>
          </a:prstGeom>
          <a:noFill/>
          <a:ln w="9525">
            <a:noFill/>
            <a:miter lim="800000"/>
            <a:headEnd/>
            <a:tailEnd/>
          </a:ln>
        </p:spPr>
        <p:txBody>
          <a:bodyPr>
            <a:spAutoFit/>
          </a:bodyPr>
          <a:lstStyle/>
          <a:p>
            <a:pPr algn="just">
              <a:spcBef>
                <a:spcPct val="50000"/>
              </a:spcBef>
            </a:pPr>
            <a:r>
              <a:rPr lang="en-US"/>
              <a:t>A pump is basic energy source for a laser. It gives energy to various atoms of laser medium &amp; excites them . So that population inversion can take place &amp; it is maintained with time. The excitation of atomoccur directly or through atom or atom collision.</a:t>
            </a:r>
          </a:p>
          <a:p>
            <a:pPr algn="just">
              <a:spcBef>
                <a:spcPct val="50000"/>
              </a:spcBef>
            </a:pPr>
            <a:r>
              <a:rPr lang="en-US"/>
              <a:t>There is various type of pump depending upon nature of medium</a:t>
            </a:r>
          </a:p>
        </p:txBody>
      </p:sp>
      <p:sp>
        <p:nvSpPr>
          <p:cNvPr id="6" name="Text Box 5"/>
          <p:cNvSpPr txBox="1">
            <a:spLocks noChangeArrowheads="1"/>
          </p:cNvSpPr>
          <p:nvPr/>
        </p:nvSpPr>
        <p:spPr bwMode="auto">
          <a:xfrm>
            <a:off x="2819400" y="3048000"/>
            <a:ext cx="5410200" cy="1465263"/>
          </a:xfrm>
          <a:prstGeom prst="rect">
            <a:avLst/>
          </a:prstGeom>
          <a:noFill/>
          <a:ln w="9525">
            <a:noFill/>
            <a:miter lim="800000"/>
            <a:headEnd/>
            <a:tailEnd/>
          </a:ln>
        </p:spPr>
        <p:txBody>
          <a:bodyPr>
            <a:spAutoFit/>
          </a:bodyPr>
          <a:lstStyle/>
          <a:p>
            <a:pPr algn="just">
              <a:spcBef>
                <a:spcPct val="50000"/>
              </a:spcBef>
            </a:pPr>
            <a:r>
              <a:rPr lang="en-US"/>
              <a:t>When energy is given to laser medium a small fraction of medium shows lasing action. This part of laser medium is called Active centers. For examples in ruby laser Cr</a:t>
            </a:r>
            <a:r>
              <a:rPr lang="en-US" baseline="30000"/>
              <a:t>+++</a:t>
            </a:r>
            <a:r>
              <a:rPr lang="en-US"/>
              <a:t> is active center, in He-Ne laser Ne are active centers.</a:t>
            </a:r>
          </a:p>
        </p:txBody>
      </p:sp>
      <p:sp>
        <p:nvSpPr>
          <p:cNvPr id="29702" name="Text Box 6"/>
          <p:cNvSpPr txBox="1">
            <a:spLocks noChangeArrowheads="1"/>
          </p:cNvSpPr>
          <p:nvPr/>
        </p:nvSpPr>
        <p:spPr bwMode="auto">
          <a:xfrm>
            <a:off x="1660525" y="4003675"/>
            <a:ext cx="6569075" cy="366713"/>
          </a:xfrm>
          <a:prstGeom prst="rect">
            <a:avLst/>
          </a:prstGeom>
          <a:noFill/>
          <a:ln w="9525">
            <a:noFill/>
            <a:miter lim="800000"/>
            <a:headEnd/>
            <a:tailEnd/>
          </a:ln>
        </p:spPr>
        <p:txBody>
          <a:bodyPr>
            <a:spAutoFit/>
          </a:bodyPr>
          <a:lstStyle/>
          <a:p>
            <a:endParaRPr lang="en-US"/>
          </a:p>
        </p:txBody>
      </p:sp>
      <p:sp>
        <p:nvSpPr>
          <p:cNvPr id="8" name="Text Box 7"/>
          <p:cNvSpPr txBox="1">
            <a:spLocks noChangeArrowheads="1"/>
          </p:cNvSpPr>
          <p:nvPr/>
        </p:nvSpPr>
        <p:spPr bwMode="auto">
          <a:xfrm>
            <a:off x="1066800" y="3581400"/>
            <a:ext cx="7467600" cy="1477963"/>
          </a:xfrm>
          <a:prstGeom prst="rect">
            <a:avLst/>
          </a:prstGeom>
          <a:noFill/>
          <a:ln w="9525">
            <a:noFill/>
            <a:miter lim="800000"/>
            <a:headEnd/>
            <a:tailEnd/>
          </a:ln>
        </p:spPr>
        <p:txBody>
          <a:bodyPr>
            <a:spAutoFit/>
          </a:bodyPr>
          <a:lstStyle/>
          <a:p>
            <a:pPr marL="342900" indent="-342900" algn="just">
              <a:spcBef>
                <a:spcPct val="50000"/>
              </a:spcBef>
            </a:pPr>
            <a:r>
              <a:rPr lang="en-US"/>
              <a:t>It is an set up used to obtain amplification of stimulated photons, by oscillating them back &amp; forth between two extreme limits. Consist of:</a:t>
            </a:r>
          </a:p>
          <a:p>
            <a:pPr marL="342900" indent="-342900" algn="just">
              <a:spcBef>
                <a:spcPct val="50000"/>
              </a:spcBef>
              <a:buFontTx/>
              <a:buAutoNum type="arabicPeriod"/>
            </a:pPr>
            <a:r>
              <a:rPr lang="en-US"/>
              <a:t>Two plane or concave mirrors placed co-axially.</a:t>
            </a:r>
          </a:p>
          <a:p>
            <a:pPr marL="342900" indent="-342900" algn="just">
              <a:spcBef>
                <a:spcPct val="50000"/>
              </a:spcBef>
              <a:buFontTx/>
              <a:buAutoNum type="arabicPeriod"/>
            </a:pPr>
            <a:r>
              <a:rPr lang="en-US"/>
              <a:t>One mirror is reflecting &amp; other is partially reflecting.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500"/>
                                        <p:tgtEl>
                                          <p:spTgt spid="5">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dissolve">
                                      <p:cBhvr>
                                        <p:cTn id="10" dur="5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xit" presetSubtype="4" fill="hold" nodeType="clickEffect">
                                  <p:stCondLst>
                                    <p:cond delay="0"/>
                                  </p:stCondLst>
                                  <p:childTnLst>
                                    <p:anim calcmode="lin" valueType="num">
                                      <p:cBhvr additive="base">
                                        <p:cTn id="14" dur="500"/>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5" dur="500"/>
                                        <p:tgtEl>
                                          <p:spTgt spid="5">
                                            <p:txEl>
                                              <p:pRg st="0" end="0"/>
                                            </p:txEl>
                                          </p:spTgt>
                                        </p:tgtEl>
                                        <p:attrNameLst>
                                          <p:attrName>ppt_y</p:attrName>
                                        </p:attrNameLst>
                                      </p:cBhvr>
                                      <p:tavLst>
                                        <p:tav tm="0">
                                          <p:val>
                                            <p:strVal val="ppt_y"/>
                                          </p:val>
                                        </p:tav>
                                        <p:tav tm="100000">
                                          <p:val>
                                            <p:strVal val="1+ppt_h/2"/>
                                          </p:val>
                                        </p:tav>
                                      </p:tavLst>
                                    </p:anim>
                                    <p:set>
                                      <p:cBhvr>
                                        <p:cTn id="16" dur="1" fill="hold">
                                          <p:stCondLst>
                                            <p:cond delay="499"/>
                                          </p:stCondLst>
                                        </p:cTn>
                                        <p:tgtEl>
                                          <p:spTgt spid="5">
                                            <p:txEl>
                                              <p:pRg st="0" end="0"/>
                                            </p:txEl>
                                          </p:spTgt>
                                        </p:tgtEl>
                                        <p:attrNameLst>
                                          <p:attrName>style.visibility</p:attrName>
                                        </p:attrNameLst>
                                      </p:cBhvr>
                                      <p:to>
                                        <p:strVal val="hidden"/>
                                      </p:to>
                                    </p:set>
                                  </p:childTnLst>
                                </p:cTn>
                              </p:par>
                              <p:par>
                                <p:cTn id="17" presetID="2" presetClass="exit" presetSubtype="4" fill="hold" nodeType="withEffect">
                                  <p:stCondLst>
                                    <p:cond delay="0"/>
                                  </p:stCondLst>
                                  <p:childTnLst>
                                    <p:anim calcmode="lin" valueType="num">
                                      <p:cBhvr additive="base">
                                        <p:cTn id="18" dur="500"/>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9" dur="500"/>
                                        <p:tgtEl>
                                          <p:spTgt spid="5">
                                            <p:txEl>
                                              <p:pRg st="1" end="1"/>
                                            </p:txEl>
                                          </p:spTgt>
                                        </p:tgtEl>
                                        <p:attrNameLst>
                                          <p:attrName>ppt_y</p:attrName>
                                        </p:attrNameLst>
                                      </p:cBhvr>
                                      <p:tavLst>
                                        <p:tav tm="0">
                                          <p:val>
                                            <p:strVal val="ppt_y"/>
                                          </p:val>
                                        </p:tav>
                                        <p:tav tm="100000">
                                          <p:val>
                                            <p:strVal val="1+ppt_h/2"/>
                                          </p:val>
                                        </p:tav>
                                      </p:tavLst>
                                    </p:anim>
                                    <p:set>
                                      <p:cBhvr>
                                        <p:cTn id="20" dur="1" fill="hold">
                                          <p:stCondLst>
                                            <p:cond delay="499"/>
                                          </p:stCondLst>
                                        </p:cTn>
                                        <p:tgtEl>
                                          <p:spTgt spid="5">
                                            <p:txEl>
                                              <p:pRg st="1" end="1"/>
                                            </p:txEl>
                                          </p:spTgt>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Effect transition="in" filter="dissolve">
                                      <p:cBhvr>
                                        <p:cTn id="25" dur="500"/>
                                        <p:tgtEl>
                                          <p:spTgt spid="4">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nodeType="clickEffect">
                                  <p:stCondLst>
                                    <p:cond delay="0"/>
                                  </p:stCondLst>
                                  <p:childTnLst>
                                    <p:set>
                                      <p:cBhvr>
                                        <p:cTn id="29" dur="1" fill="hold">
                                          <p:stCondLst>
                                            <p:cond delay="0"/>
                                          </p:stCondLst>
                                        </p:cTn>
                                        <p:tgtEl>
                                          <p:spTgt spid="6">
                                            <p:txEl>
                                              <p:pRg st="0" end="0"/>
                                            </p:txEl>
                                          </p:spTgt>
                                        </p:tgtEl>
                                        <p:attrNameLst>
                                          <p:attrName>style.visibility</p:attrName>
                                        </p:attrNameLst>
                                      </p:cBhvr>
                                      <p:to>
                                        <p:strVal val="visible"/>
                                      </p:to>
                                    </p:set>
                                    <p:animEffect transition="in" filter="dissolve">
                                      <p:cBhvr>
                                        <p:cTn id="30" dur="500"/>
                                        <p:tgtEl>
                                          <p:spTgt spid="6">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xit" presetSubtype="4" fill="hold" nodeType="clickEffect">
                                  <p:stCondLst>
                                    <p:cond delay="0"/>
                                  </p:stCondLst>
                                  <p:childTnLst>
                                    <p:anim calcmode="lin" valueType="num">
                                      <p:cBhvr additive="base">
                                        <p:cTn id="34" dur="500"/>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500"/>
                                        <p:tgtEl>
                                          <p:spTgt spid="6">
                                            <p:txEl>
                                              <p:pRg st="0" end="0"/>
                                            </p:txEl>
                                          </p:spTgt>
                                        </p:tgtEl>
                                        <p:attrNameLst>
                                          <p:attrName>ppt_y</p:attrName>
                                        </p:attrNameLst>
                                      </p:cBhvr>
                                      <p:tavLst>
                                        <p:tav tm="0">
                                          <p:val>
                                            <p:strVal val="ppt_y"/>
                                          </p:val>
                                        </p:tav>
                                        <p:tav tm="100000">
                                          <p:val>
                                            <p:strVal val="1+ppt_h/2"/>
                                          </p:val>
                                        </p:tav>
                                      </p:tavLst>
                                    </p:anim>
                                    <p:set>
                                      <p:cBhvr>
                                        <p:cTn id="36" dur="1" fill="hold">
                                          <p:stCondLst>
                                            <p:cond delay="499"/>
                                          </p:stCondLst>
                                        </p:cTn>
                                        <p:tgtEl>
                                          <p:spTgt spid="6">
                                            <p:txEl>
                                              <p:pRg st="0" end="0"/>
                                            </p:txEl>
                                          </p:spTgt>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nodeType="clickEffect">
                                  <p:stCondLst>
                                    <p:cond delay="0"/>
                                  </p:stCondLst>
                                  <p:childTnLst>
                                    <p:set>
                                      <p:cBhvr>
                                        <p:cTn id="40" dur="1" fill="hold">
                                          <p:stCondLst>
                                            <p:cond delay="0"/>
                                          </p:stCondLst>
                                        </p:cTn>
                                        <p:tgtEl>
                                          <p:spTgt spid="4">
                                            <p:txEl>
                                              <p:pRg st="2" end="2"/>
                                            </p:txEl>
                                          </p:spTgt>
                                        </p:tgtEl>
                                        <p:attrNameLst>
                                          <p:attrName>style.visibility</p:attrName>
                                        </p:attrNameLst>
                                      </p:cBhvr>
                                      <p:to>
                                        <p:strVal val="visible"/>
                                      </p:to>
                                    </p:set>
                                    <p:animEffect transition="in" filter="dissolve">
                                      <p:cBhvr>
                                        <p:cTn id="41" dur="500"/>
                                        <p:tgtEl>
                                          <p:spTgt spid="4">
                                            <p:txEl>
                                              <p:pRg st="2" end="2"/>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8"/>
                                        </p:tgtEl>
                                        <p:attrNameLst>
                                          <p:attrName>style.visibility</p:attrName>
                                        </p:attrNameLst>
                                      </p:cBhvr>
                                      <p:to>
                                        <p:strVal val="visible"/>
                                      </p:to>
                                    </p:set>
                                    <p:animEffect transition="in" filter="dissolve">
                                      <p:cBhvr>
                                        <p:cTn id="46" dur="500"/>
                                        <p:tgtEl>
                                          <p:spTgt spid="8"/>
                                        </p:tgtEl>
                                      </p:cBhvr>
                                    </p:animEffect>
                                  </p:childTnLst>
                                </p:cTn>
                              </p:par>
                            </p:childTnLst>
                          </p:cTn>
                        </p:par>
                      </p:childTnLst>
                    </p:cTn>
                  </p:par>
                  <p:par>
                    <p:cTn id="47" fill="hold">
                      <p:stCondLst>
                        <p:cond delay="indefinite"/>
                      </p:stCondLst>
                      <p:childTnLst>
                        <p:par>
                          <p:cTn id="48" fill="hold">
                            <p:stCondLst>
                              <p:cond delay="0"/>
                            </p:stCondLst>
                            <p:childTnLst>
                              <p:par>
                                <p:cTn id="49" presetID="2" presetClass="exit" presetSubtype="4" fill="hold" grpId="1" nodeType="clickEffect">
                                  <p:stCondLst>
                                    <p:cond delay="0"/>
                                  </p:stCondLst>
                                  <p:childTnLst>
                                    <p:anim calcmode="lin" valueType="num">
                                      <p:cBhvr additive="base">
                                        <p:cTn id="50" dur="500"/>
                                        <p:tgtEl>
                                          <p:spTgt spid="8"/>
                                        </p:tgtEl>
                                        <p:attrNameLst>
                                          <p:attrName>ppt_x</p:attrName>
                                        </p:attrNameLst>
                                      </p:cBhvr>
                                      <p:tavLst>
                                        <p:tav tm="0">
                                          <p:val>
                                            <p:strVal val="ppt_x"/>
                                          </p:val>
                                        </p:tav>
                                        <p:tav tm="100000">
                                          <p:val>
                                            <p:strVal val="ppt_x"/>
                                          </p:val>
                                        </p:tav>
                                      </p:tavLst>
                                    </p:anim>
                                    <p:anim calcmode="lin" valueType="num">
                                      <p:cBhvr additive="base">
                                        <p:cTn id="51" dur="500"/>
                                        <p:tgtEl>
                                          <p:spTgt spid="8"/>
                                        </p:tgtEl>
                                        <p:attrNameLst>
                                          <p:attrName>ppt_y</p:attrName>
                                        </p:attrNameLst>
                                      </p:cBhvr>
                                      <p:tavLst>
                                        <p:tav tm="0">
                                          <p:val>
                                            <p:strVal val="ppt_y"/>
                                          </p:val>
                                        </p:tav>
                                        <p:tav tm="100000">
                                          <p:val>
                                            <p:strVal val="1+ppt_h/2"/>
                                          </p:val>
                                        </p:tav>
                                      </p:tavLst>
                                    </p:anim>
                                    <p:set>
                                      <p:cBhvr>
                                        <p:cTn id="52"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1219200" y="1876425"/>
            <a:ext cx="6781800" cy="4267200"/>
            <a:chOff x="768" y="960"/>
            <a:chExt cx="4272" cy="2688"/>
          </a:xfrm>
        </p:grpSpPr>
        <p:sp>
          <p:nvSpPr>
            <p:cNvPr id="30724" name="Rectangle 4"/>
            <p:cNvSpPr>
              <a:spLocks noChangeArrowheads="1"/>
            </p:cNvSpPr>
            <p:nvPr/>
          </p:nvSpPr>
          <p:spPr bwMode="auto">
            <a:xfrm>
              <a:off x="768" y="960"/>
              <a:ext cx="4272" cy="2688"/>
            </a:xfrm>
            <a:prstGeom prst="rect">
              <a:avLst/>
            </a:prstGeom>
            <a:solidFill>
              <a:srgbClr val="FFFF99"/>
            </a:solidFill>
            <a:ln w="57150" cmpd="thickThin">
              <a:solidFill>
                <a:srgbClr val="666699"/>
              </a:solidFill>
              <a:miter lim="800000"/>
              <a:headEnd/>
              <a:tailEnd/>
            </a:ln>
          </p:spPr>
          <p:txBody>
            <a:bodyPr wrap="none" anchor="ctr"/>
            <a:lstStyle/>
            <a:p>
              <a:endParaRPr lang="en-US">
                <a:latin typeface="Franklin Gothic Book" pitchFamily="34" charset="0"/>
              </a:endParaRPr>
            </a:p>
          </p:txBody>
        </p:sp>
        <p:sp>
          <p:nvSpPr>
            <p:cNvPr id="30725" name="Rectangle 5"/>
            <p:cNvSpPr>
              <a:spLocks noChangeArrowheads="1"/>
            </p:cNvSpPr>
            <p:nvPr/>
          </p:nvSpPr>
          <p:spPr bwMode="auto">
            <a:xfrm>
              <a:off x="2024" y="1792"/>
              <a:ext cx="1568" cy="640"/>
            </a:xfrm>
            <a:prstGeom prst="rect">
              <a:avLst/>
            </a:prstGeom>
            <a:solidFill>
              <a:srgbClr val="CCFFFF"/>
            </a:solidFill>
            <a:ln w="31750">
              <a:solidFill>
                <a:schemeClr val="tx1"/>
              </a:solidFill>
              <a:miter lim="800000"/>
              <a:headEnd/>
              <a:tailEnd/>
            </a:ln>
          </p:spPr>
          <p:txBody>
            <a:bodyPr wrap="none" anchor="ctr"/>
            <a:lstStyle/>
            <a:p>
              <a:endParaRPr lang="en-US">
                <a:latin typeface="Franklin Gothic Book" pitchFamily="34" charset="0"/>
              </a:endParaRPr>
            </a:p>
          </p:txBody>
        </p:sp>
        <p:sp>
          <p:nvSpPr>
            <p:cNvPr id="30726" name="Rectangle 6"/>
            <p:cNvSpPr>
              <a:spLocks noChangeArrowheads="1"/>
            </p:cNvSpPr>
            <p:nvPr/>
          </p:nvSpPr>
          <p:spPr bwMode="auto">
            <a:xfrm>
              <a:off x="3972" y="1664"/>
              <a:ext cx="188" cy="896"/>
            </a:xfrm>
            <a:prstGeom prst="rect">
              <a:avLst/>
            </a:prstGeom>
            <a:solidFill>
              <a:srgbClr val="CC99FF"/>
            </a:solidFill>
            <a:ln w="31750">
              <a:solidFill>
                <a:schemeClr val="tx1"/>
              </a:solidFill>
              <a:miter lim="800000"/>
              <a:headEnd/>
              <a:tailEnd/>
            </a:ln>
          </p:spPr>
          <p:txBody>
            <a:bodyPr wrap="none" anchor="ctr"/>
            <a:lstStyle/>
            <a:p>
              <a:endParaRPr lang="en-US">
                <a:latin typeface="Franklin Gothic Book" pitchFamily="34" charset="0"/>
              </a:endParaRPr>
            </a:p>
          </p:txBody>
        </p:sp>
        <p:sp>
          <p:nvSpPr>
            <p:cNvPr id="30727" name="Rectangle 7"/>
            <p:cNvSpPr>
              <a:spLocks noChangeArrowheads="1"/>
            </p:cNvSpPr>
            <p:nvPr/>
          </p:nvSpPr>
          <p:spPr bwMode="auto">
            <a:xfrm>
              <a:off x="1459" y="1664"/>
              <a:ext cx="189" cy="896"/>
            </a:xfrm>
            <a:prstGeom prst="rect">
              <a:avLst/>
            </a:prstGeom>
            <a:solidFill>
              <a:srgbClr val="CC99FF"/>
            </a:solidFill>
            <a:ln w="31750">
              <a:solidFill>
                <a:schemeClr val="tx1"/>
              </a:solidFill>
              <a:miter lim="800000"/>
              <a:headEnd/>
              <a:tailEnd/>
            </a:ln>
          </p:spPr>
          <p:txBody>
            <a:bodyPr wrap="none" anchor="ctr"/>
            <a:lstStyle/>
            <a:p>
              <a:endParaRPr lang="en-US">
                <a:latin typeface="Franklin Gothic Book" pitchFamily="34" charset="0"/>
              </a:endParaRPr>
            </a:p>
          </p:txBody>
        </p:sp>
        <p:sp>
          <p:nvSpPr>
            <p:cNvPr id="30728" name="Rectangle 8"/>
            <p:cNvSpPr>
              <a:spLocks noChangeArrowheads="1"/>
            </p:cNvSpPr>
            <p:nvPr/>
          </p:nvSpPr>
          <p:spPr bwMode="auto">
            <a:xfrm>
              <a:off x="831" y="2624"/>
              <a:ext cx="1336" cy="304"/>
            </a:xfrm>
            <a:prstGeom prst="rect">
              <a:avLst/>
            </a:prstGeom>
            <a:solidFill>
              <a:srgbClr val="FFFF99"/>
            </a:solidFill>
            <a:ln w="9525">
              <a:noFill/>
              <a:miter lim="800000"/>
              <a:headEnd/>
              <a:tailEnd/>
            </a:ln>
          </p:spPr>
          <p:txBody>
            <a:bodyPr lIns="92075" tIns="46038" rIns="92075" bIns="46038">
              <a:spAutoFit/>
            </a:bodyPr>
            <a:lstStyle/>
            <a:p>
              <a:pPr algn="ctr" eaLnBrk="0" hangingPunct="0">
                <a:lnSpc>
                  <a:spcPct val="80000"/>
                </a:lnSpc>
              </a:pPr>
              <a:r>
                <a:rPr lang="en-US" sz="1600" b="1">
                  <a:solidFill>
                    <a:srgbClr val="CC3300"/>
                  </a:solidFill>
                  <a:latin typeface="Franklin Gothic Book" pitchFamily="34" charset="0"/>
                </a:rPr>
                <a:t>High Reflectance</a:t>
              </a:r>
            </a:p>
            <a:p>
              <a:pPr algn="ctr" eaLnBrk="0" hangingPunct="0">
                <a:lnSpc>
                  <a:spcPct val="80000"/>
                </a:lnSpc>
              </a:pPr>
              <a:r>
                <a:rPr lang="en-US" sz="1600" b="1">
                  <a:solidFill>
                    <a:srgbClr val="CC3300"/>
                  </a:solidFill>
                  <a:latin typeface="Franklin Gothic Book" pitchFamily="34" charset="0"/>
                </a:rPr>
                <a:t>Mirror (HR)</a:t>
              </a:r>
            </a:p>
          </p:txBody>
        </p:sp>
        <p:sp>
          <p:nvSpPr>
            <p:cNvPr id="30729" name="Rectangle 9"/>
            <p:cNvSpPr>
              <a:spLocks noChangeArrowheads="1"/>
            </p:cNvSpPr>
            <p:nvPr/>
          </p:nvSpPr>
          <p:spPr bwMode="auto">
            <a:xfrm>
              <a:off x="3616" y="2624"/>
              <a:ext cx="1055" cy="304"/>
            </a:xfrm>
            <a:prstGeom prst="rect">
              <a:avLst/>
            </a:prstGeom>
            <a:solidFill>
              <a:srgbClr val="FFFF99"/>
            </a:solidFill>
            <a:ln w="9525">
              <a:noFill/>
              <a:miter lim="800000"/>
              <a:headEnd/>
              <a:tailEnd/>
            </a:ln>
          </p:spPr>
          <p:txBody>
            <a:bodyPr wrap="none" lIns="92075" tIns="46038" rIns="92075" bIns="46038">
              <a:spAutoFit/>
            </a:bodyPr>
            <a:lstStyle/>
            <a:p>
              <a:pPr algn="ctr" eaLnBrk="0" hangingPunct="0">
                <a:lnSpc>
                  <a:spcPct val="80000"/>
                </a:lnSpc>
              </a:pPr>
              <a:r>
                <a:rPr lang="en-US" sz="1600" b="1">
                  <a:solidFill>
                    <a:srgbClr val="CC3300"/>
                  </a:solidFill>
                  <a:latin typeface="Franklin Gothic Book" pitchFamily="34" charset="0"/>
                </a:rPr>
                <a:t>Output Coupler</a:t>
              </a:r>
            </a:p>
            <a:p>
              <a:pPr algn="ctr" eaLnBrk="0" hangingPunct="0">
                <a:lnSpc>
                  <a:spcPct val="80000"/>
                </a:lnSpc>
              </a:pPr>
              <a:r>
                <a:rPr lang="en-US" sz="1600" b="1">
                  <a:solidFill>
                    <a:srgbClr val="CC3300"/>
                  </a:solidFill>
                  <a:latin typeface="Franklin Gothic Book" pitchFamily="34" charset="0"/>
                </a:rPr>
                <a:t>Mirror (OC)</a:t>
              </a:r>
            </a:p>
          </p:txBody>
        </p:sp>
        <p:sp>
          <p:nvSpPr>
            <p:cNvPr id="30730" name="Rectangle 10"/>
            <p:cNvSpPr>
              <a:spLocks noChangeArrowheads="1"/>
            </p:cNvSpPr>
            <p:nvPr/>
          </p:nvSpPr>
          <p:spPr bwMode="auto">
            <a:xfrm>
              <a:off x="2448" y="1920"/>
              <a:ext cx="720" cy="366"/>
            </a:xfrm>
            <a:prstGeom prst="rect">
              <a:avLst/>
            </a:prstGeom>
            <a:noFill/>
            <a:ln w="9525">
              <a:noFill/>
              <a:miter lim="800000"/>
              <a:headEnd/>
              <a:tailEnd/>
            </a:ln>
          </p:spPr>
          <p:txBody>
            <a:bodyPr wrap="none" lIns="92075" tIns="46038" rIns="92075" bIns="46038">
              <a:spAutoFit/>
            </a:bodyPr>
            <a:lstStyle/>
            <a:p>
              <a:pPr algn="ctr" eaLnBrk="0" hangingPunct="0">
                <a:lnSpc>
                  <a:spcPct val="80000"/>
                </a:lnSpc>
              </a:pPr>
              <a:r>
                <a:rPr lang="en-US" b="1">
                  <a:solidFill>
                    <a:srgbClr val="CC3300"/>
                  </a:solidFill>
                  <a:latin typeface="Franklin Gothic Book" pitchFamily="34" charset="0"/>
                </a:rPr>
                <a:t>Active</a:t>
              </a:r>
            </a:p>
            <a:p>
              <a:pPr algn="ctr" eaLnBrk="0" hangingPunct="0">
                <a:lnSpc>
                  <a:spcPct val="80000"/>
                </a:lnSpc>
              </a:pPr>
              <a:r>
                <a:rPr lang="en-US" b="1">
                  <a:solidFill>
                    <a:srgbClr val="CC3300"/>
                  </a:solidFill>
                  <a:latin typeface="Franklin Gothic Book" pitchFamily="34" charset="0"/>
                </a:rPr>
                <a:t>Medium</a:t>
              </a:r>
            </a:p>
          </p:txBody>
        </p:sp>
        <p:sp>
          <p:nvSpPr>
            <p:cNvPr id="30731" name="Line 11"/>
            <p:cNvSpPr>
              <a:spLocks noChangeShapeType="1"/>
            </p:cNvSpPr>
            <p:nvPr/>
          </p:nvSpPr>
          <p:spPr bwMode="auto">
            <a:xfrm>
              <a:off x="3469" y="2048"/>
              <a:ext cx="503" cy="0"/>
            </a:xfrm>
            <a:prstGeom prst="line">
              <a:avLst/>
            </a:prstGeom>
            <a:noFill/>
            <a:ln w="44450">
              <a:solidFill>
                <a:srgbClr val="00FF00"/>
              </a:solidFill>
              <a:round/>
              <a:headEnd/>
              <a:tailEnd type="stealth" w="med" len="med"/>
            </a:ln>
          </p:spPr>
          <p:txBody>
            <a:bodyPr/>
            <a:lstStyle/>
            <a:p>
              <a:endParaRPr lang="en-IN"/>
            </a:p>
          </p:txBody>
        </p:sp>
        <p:sp>
          <p:nvSpPr>
            <p:cNvPr id="30732" name="Line 12"/>
            <p:cNvSpPr>
              <a:spLocks noChangeShapeType="1"/>
            </p:cNvSpPr>
            <p:nvPr/>
          </p:nvSpPr>
          <p:spPr bwMode="auto">
            <a:xfrm>
              <a:off x="1644" y="2044"/>
              <a:ext cx="565" cy="0"/>
            </a:xfrm>
            <a:prstGeom prst="line">
              <a:avLst/>
            </a:prstGeom>
            <a:noFill/>
            <a:ln w="44450">
              <a:solidFill>
                <a:srgbClr val="00FF00"/>
              </a:solidFill>
              <a:round/>
              <a:headEnd/>
              <a:tailEnd type="stealth" w="med" len="med"/>
            </a:ln>
          </p:spPr>
          <p:txBody>
            <a:bodyPr/>
            <a:lstStyle/>
            <a:p>
              <a:endParaRPr lang="en-IN"/>
            </a:p>
          </p:txBody>
        </p:sp>
        <p:sp>
          <p:nvSpPr>
            <p:cNvPr id="30733" name="Line 13"/>
            <p:cNvSpPr>
              <a:spLocks noChangeShapeType="1"/>
            </p:cNvSpPr>
            <p:nvPr/>
          </p:nvSpPr>
          <p:spPr bwMode="auto">
            <a:xfrm flipH="1">
              <a:off x="1648" y="2176"/>
              <a:ext cx="628" cy="0"/>
            </a:xfrm>
            <a:prstGeom prst="line">
              <a:avLst/>
            </a:prstGeom>
            <a:noFill/>
            <a:ln w="44450">
              <a:solidFill>
                <a:srgbClr val="00FF00"/>
              </a:solidFill>
              <a:round/>
              <a:headEnd/>
              <a:tailEnd type="stealth" w="med" len="med"/>
            </a:ln>
          </p:spPr>
          <p:txBody>
            <a:bodyPr/>
            <a:lstStyle/>
            <a:p>
              <a:endParaRPr lang="en-IN"/>
            </a:p>
          </p:txBody>
        </p:sp>
        <p:sp>
          <p:nvSpPr>
            <p:cNvPr id="30734" name="Line 14"/>
            <p:cNvSpPr>
              <a:spLocks noChangeShapeType="1"/>
            </p:cNvSpPr>
            <p:nvPr/>
          </p:nvSpPr>
          <p:spPr bwMode="auto">
            <a:xfrm flipH="1">
              <a:off x="3344" y="2176"/>
              <a:ext cx="628" cy="0"/>
            </a:xfrm>
            <a:prstGeom prst="line">
              <a:avLst/>
            </a:prstGeom>
            <a:noFill/>
            <a:ln w="44450">
              <a:solidFill>
                <a:srgbClr val="00FF00"/>
              </a:solidFill>
              <a:round/>
              <a:headEnd/>
              <a:tailEnd type="stealth" w="med" len="med"/>
            </a:ln>
          </p:spPr>
          <p:txBody>
            <a:bodyPr/>
            <a:lstStyle/>
            <a:p>
              <a:endParaRPr lang="en-IN"/>
            </a:p>
          </p:txBody>
        </p:sp>
        <p:sp>
          <p:nvSpPr>
            <p:cNvPr id="30735" name="Oval 15"/>
            <p:cNvSpPr>
              <a:spLocks noChangeArrowheads="1"/>
            </p:cNvSpPr>
            <p:nvPr/>
          </p:nvSpPr>
          <p:spPr bwMode="auto">
            <a:xfrm>
              <a:off x="1968" y="2816"/>
              <a:ext cx="1728" cy="544"/>
            </a:xfrm>
            <a:prstGeom prst="ellipse">
              <a:avLst/>
            </a:prstGeom>
            <a:solidFill>
              <a:srgbClr val="FFCC00"/>
            </a:solidFill>
            <a:ln w="31750">
              <a:solidFill>
                <a:schemeClr val="tx1"/>
              </a:solidFill>
              <a:round/>
              <a:headEnd/>
              <a:tailEnd/>
            </a:ln>
          </p:spPr>
          <p:txBody>
            <a:bodyPr wrap="none" anchor="ctr"/>
            <a:lstStyle/>
            <a:p>
              <a:endParaRPr lang="en-US">
                <a:latin typeface="Franklin Gothic Book" pitchFamily="34" charset="0"/>
              </a:endParaRPr>
            </a:p>
          </p:txBody>
        </p:sp>
        <p:sp>
          <p:nvSpPr>
            <p:cNvPr id="30736" name="Line 16"/>
            <p:cNvSpPr>
              <a:spLocks noChangeShapeType="1"/>
            </p:cNvSpPr>
            <p:nvPr/>
          </p:nvSpPr>
          <p:spPr bwMode="auto">
            <a:xfrm>
              <a:off x="3972" y="2112"/>
              <a:ext cx="880" cy="0"/>
            </a:xfrm>
            <a:prstGeom prst="line">
              <a:avLst/>
            </a:prstGeom>
            <a:noFill/>
            <a:ln w="44450">
              <a:solidFill>
                <a:srgbClr val="00FF00"/>
              </a:solidFill>
              <a:round/>
              <a:headEnd/>
              <a:tailEnd type="stealth" w="med" len="med"/>
            </a:ln>
          </p:spPr>
          <p:txBody>
            <a:bodyPr/>
            <a:lstStyle/>
            <a:p>
              <a:endParaRPr lang="en-IN"/>
            </a:p>
          </p:txBody>
        </p:sp>
        <p:sp>
          <p:nvSpPr>
            <p:cNvPr id="30737" name="Text Box 17"/>
            <p:cNvSpPr txBox="1">
              <a:spLocks noChangeArrowheads="1"/>
            </p:cNvSpPr>
            <p:nvPr/>
          </p:nvSpPr>
          <p:spPr bwMode="auto">
            <a:xfrm>
              <a:off x="4349" y="1633"/>
              <a:ext cx="536" cy="366"/>
            </a:xfrm>
            <a:prstGeom prst="rect">
              <a:avLst/>
            </a:prstGeom>
            <a:solidFill>
              <a:srgbClr val="FFFF99"/>
            </a:solidFill>
            <a:ln w="31750">
              <a:noFill/>
              <a:miter lim="800000"/>
              <a:headEnd/>
              <a:tailEnd/>
            </a:ln>
          </p:spPr>
          <p:txBody>
            <a:bodyPr wrap="none">
              <a:spAutoFit/>
            </a:bodyPr>
            <a:lstStyle/>
            <a:p>
              <a:r>
                <a:rPr lang="en-US" sz="1600" b="1">
                  <a:solidFill>
                    <a:srgbClr val="CC3300"/>
                  </a:solidFill>
                  <a:latin typeface="Franklin Gothic Book" pitchFamily="34" charset="0"/>
                </a:rPr>
                <a:t>Output</a:t>
              </a:r>
            </a:p>
            <a:p>
              <a:r>
                <a:rPr lang="en-US" sz="1600" b="1">
                  <a:solidFill>
                    <a:srgbClr val="CC3300"/>
                  </a:solidFill>
                  <a:latin typeface="Franklin Gothic Book" pitchFamily="34" charset="0"/>
                </a:rPr>
                <a:t> Beam</a:t>
              </a:r>
            </a:p>
          </p:txBody>
        </p:sp>
        <p:sp>
          <p:nvSpPr>
            <p:cNvPr id="30738" name="Line 18"/>
            <p:cNvSpPr>
              <a:spLocks noChangeShapeType="1"/>
            </p:cNvSpPr>
            <p:nvPr/>
          </p:nvSpPr>
          <p:spPr bwMode="auto">
            <a:xfrm flipV="1">
              <a:off x="2276" y="2496"/>
              <a:ext cx="0" cy="257"/>
            </a:xfrm>
            <a:prstGeom prst="line">
              <a:avLst/>
            </a:prstGeom>
            <a:noFill/>
            <a:ln w="44450">
              <a:solidFill>
                <a:srgbClr val="3366FF"/>
              </a:solidFill>
              <a:round/>
              <a:headEnd/>
              <a:tailEnd type="stealth" w="lg" len="med"/>
            </a:ln>
          </p:spPr>
          <p:txBody>
            <a:bodyPr/>
            <a:lstStyle/>
            <a:p>
              <a:endParaRPr lang="en-IN"/>
            </a:p>
          </p:txBody>
        </p:sp>
        <p:sp>
          <p:nvSpPr>
            <p:cNvPr id="30739" name="Line 19"/>
            <p:cNvSpPr>
              <a:spLocks noChangeShapeType="1"/>
            </p:cNvSpPr>
            <p:nvPr/>
          </p:nvSpPr>
          <p:spPr bwMode="auto">
            <a:xfrm flipV="1">
              <a:off x="2653" y="2496"/>
              <a:ext cx="0" cy="257"/>
            </a:xfrm>
            <a:prstGeom prst="line">
              <a:avLst/>
            </a:prstGeom>
            <a:noFill/>
            <a:ln w="44450">
              <a:solidFill>
                <a:srgbClr val="3366FF"/>
              </a:solidFill>
              <a:round/>
              <a:headEnd/>
              <a:tailEnd type="stealth" w="lg" len="med"/>
            </a:ln>
          </p:spPr>
          <p:txBody>
            <a:bodyPr/>
            <a:lstStyle/>
            <a:p>
              <a:endParaRPr lang="en-IN"/>
            </a:p>
          </p:txBody>
        </p:sp>
        <p:sp>
          <p:nvSpPr>
            <p:cNvPr id="30740" name="Line 20"/>
            <p:cNvSpPr>
              <a:spLocks noChangeShapeType="1"/>
            </p:cNvSpPr>
            <p:nvPr/>
          </p:nvSpPr>
          <p:spPr bwMode="auto">
            <a:xfrm flipV="1">
              <a:off x="3030" y="2496"/>
              <a:ext cx="0" cy="257"/>
            </a:xfrm>
            <a:prstGeom prst="line">
              <a:avLst/>
            </a:prstGeom>
            <a:noFill/>
            <a:ln w="44450">
              <a:solidFill>
                <a:srgbClr val="3366FF"/>
              </a:solidFill>
              <a:round/>
              <a:headEnd/>
              <a:tailEnd type="stealth" w="lg" len="med"/>
            </a:ln>
          </p:spPr>
          <p:txBody>
            <a:bodyPr/>
            <a:lstStyle/>
            <a:p>
              <a:endParaRPr lang="en-IN"/>
            </a:p>
          </p:txBody>
        </p:sp>
        <p:sp>
          <p:nvSpPr>
            <p:cNvPr id="30741" name="Line 21"/>
            <p:cNvSpPr>
              <a:spLocks noChangeShapeType="1"/>
            </p:cNvSpPr>
            <p:nvPr/>
          </p:nvSpPr>
          <p:spPr bwMode="auto">
            <a:xfrm flipV="1">
              <a:off x="3407" y="2496"/>
              <a:ext cx="0" cy="257"/>
            </a:xfrm>
            <a:prstGeom prst="line">
              <a:avLst/>
            </a:prstGeom>
            <a:noFill/>
            <a:ln w="44450">
              <a:solidFill>
                <a:srgbClr val="3366FF"/>
              </a:solidFill>
              <a:round/>
              <a:headEnd/>
              <a:tailEnd type="stealth" w="lg" len="med"/>
            </a:ln>
          </p:spPr>
          <p:txBody>
            <a:bodyPr/>
            <a:lstStyle/>
            <a:p>
              <a:endParaRPr lang="en-IN"/>
            </a:p>
          </p:txBody>
        </p:sp>
        <p:sp>
          <p:nvSpPr>
            <p:cNvPr id="30742" name="Rectangle 22"/>
            <p:cNvSpPr>
              <a:spLocks noChangeArrowheads="1"/>
            </p:cNvSpPr>
            <p:nvPr/>
          </p:nvSpPr>
          <p:spPr bwMode="auto">
            <a:xfrm>
              <a:off x="2213" y="2944"/>
              <a:ext cx="1238" cy="327"/>
            </a:xfrm>
            <a:prstGeom prst="rect">
              <a:avLst/>
            </a:prstGeom>
            <a:noFill/>
            <a:ln w="9525">
              <a:noFill/>
              <a:miter lim="800000"/>
              <a:headEnd/>
              <a:tailEnd/>
            </a:ln>
          </p:spPr>
          <p:txBody>
            <a:bodyPr lIns="92075" tIns="46038" rIns="92075" bIns="46038">
              <a:spAutoFit/>
            </a:bodyPr>
            <a:lstStyle/>
            <a:p>
              <a:pPr algn="ctr" eaLnBrk="0" hangingPunct="0">
                <a:lnSpc>
                  <a:spcPct val="70000"/>
                </a:lnSpc>
              </a:pPr>
              <a:r>
                <a:rPr lang="en-US" b="1">
                  <a:solidFill>
                    <a:srgbClr val="CC3300"/>
                  </a:solidFill>
                  <a:latin typeface="Franklin Gothic Book" pitchFamily="34" charset="0"/>
                </a:rPr>
                <a:t>Excitation Mechanism</a:t>
              </a:r>
            </a:p>
          </p:txBody>
        </p:sp>
        <p:sp>
          <p:nvSpPr>
            <p:cNvPr id="30743" name="Rectangle 23"/>
            <p:cNvSpPr>
              <a:spLocks noChangeArrowheads="1"/>
            </p:cNvSpPr>
            <p:nvPr/>
          </p:nvSpPr>
          <p:spPr bwMode="auto">
            <a:xfrm>
              <a:off x="1899" y="1216"/>
              <a:ext cx="1822" cy="192"/>
            </a:xfrm>
            <a:prstGeom prst="rect">
              <a:avLst/>
            </a:prstGeom>
            <a:noFill/>
            <a:ln w="9525">
              <a:noFill/>
              <a:miter lim="800000"/>
              <a:headEnd/>
              <a:tailEnd/>
            </a:ln>
          </p:spPr>
          <p:txBody>
            <a:bodyPr lIns="92075" tIns="46038" rIns="92075" bIns="46038">
              <a:spAutoFit/>
            </a:bodyPr>
            <a:lstStyle/>
            <a:p>
              <a:pPr algn="ctr" eaLnBrk="0" hangingPunct="0">
                <a:lnSpc>
                  <a:spcPct val="70000"/>
                </a:lnSpc>
              </a:pPr>
              <a:r>
                <a:rPr lang="en-US" b="1">
                  <a:solidFill>
                    <a:srgbClr val="CC3300"/>
                  </a:solidFill>
                  <a:latin typeface="Franklin Gothic Book" pitchFamily="34" charset="0"/>
                </a:rPr>
                <a:t>Optical Resonator</a:t>
              </a:r>
            </a:p>
          </p:txBody>
        </p:sp>
        <p:sp>
          <p:nvSpPr>
            <p:cNvPr id="30744" name="Line 24"/>
            <p:cNvSpPr>
              <a:spLocks noChangeShapeType="1"/>
            </p:cNvSpPr>
            <p:nvPr/>
          </p:nvSpPr>
          <p:spPr bwMode="auto">
            <a:xfrm flipH="1">
              <a:off x="1710" y="1408"/>
              <a:ext cx="314" cy="320"/>
            </a:xfrm>
            <a:prstGeom prst="line">
              <a:avLst/>
            </a:prstGeom>
            <a:noFill/>
            <a:ln w="31750">
              <a:solidFill>
                <a:schemeClr val="tx1"/>
              </a:solidFill>
              <a:round/>
              <a:headEnd/>
              <a:tailEnd type="triangle" w="sm" len="sm"/>
            </a:ln>
          </p:spPr>
          <p:txBody>
            <a:bodyPr/>
            <a:lstStyle/>
            <a:p>
              <a:endParaRPr lang="en-IN"/>
            </a:p>
          </p:txBody>
        </p:sp>
        <p:sp>
          <p:nvSpPr>
            <p:cNvPr id="30745" name="Line 25"/>
            <p:cNvSpPr>
              <a:spLocks noChangeShapeType="1"/>
            </p:cNvSpPr>
            <p:nvPr/>
          </p:nvSpPr>
          <p:spPr bwMode="auto">
            <a:xfrm>
              <a:off x="3595" y="1408"/>
              <a:ext cx="314" cy="320"/>
            </a:xfrm>
            <a:prstGeom prst="line">
              <a:avLst/>
            </a:prstGeom>
            <a:noFill/>
            <a:ln w="31750">
              <a:solidFill>
                <a:schemeClr val="tx1"/>
              </a:solidFill>
              <a:round/>
              <a:headEnd/>
              <a:tailEnd type="triangle" w="sm" len="sm"/>
            </a:ln>
          </p:spPr>
          <p:txBody>
            <a:bodyPr/>
            <a:lstStyle/>
            <a:p>
              <a:endParaRPr lang="en-IN"/>
            </a:p>
          </p:txBody>
        </p:sp>
      </p:grpSp>
      <p:sp>
        <p:nvSpPr>
          <p:cNvPr id="29" name="Rectangle 1026"/>
          <p:cNvSpPr txBox="1">
            <a:spLocks noChangeArrowheads="1"/>
          </p:cNvSpPr>
          <p:nvPr/>
        </p:nvSpPr>
        <p:spPr>
          <a:xfrm>
            <a:off x="728690" y="642942"/>
            <a:ext cx="7772400" cy="923924"/>
          </a:xfrm>
          <a:prstGeom prst="rect">
            <a:avLst/>
          </a:prstGeom>
        </p:spPr>
        <p:txBody>
          <a:bodyPr/>
          <a:lstStyle/>
          <a:p>
            <a:pPr algn="ctr" fontAlgn="auto">
              <a:spcAft>
                <a:spcPts val="0"/>
              </a:spcAft>
              <a:defRPr/>
            </a:pPr>
            <a:r>
              <a:rPr lang="en-US" sz="3600" b="1" cap="all" dirty="0">
                <a:solidFill>
                  <a:srgbClr val="7030A0"/>
                </a:solidFill>
                <a:effectLst>
                  <a:reflection blurRad="12700" stA="48000" endA="300" endPos="55000" dir="5400000" sy="-90000" algn="bl" rotWithShape="0"/>
                </a:effectLst>
                <a:latin typeface="Cooper Black" pitchFamily="18" charset="0"/>
                <a:ea typeface="+mj-ea"/>
                <a:cs typeface="+mj-cs"/>
              </a:rPr>
              <a:t>Laser Components</a:t>
            </a:r>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55" presetClass="entr" presetSubtype="0" fill="hold" nodeType="clickEffect">
                                  <p:stCondLst>
                                    <p:cond delay="0"/>
                                  </p:stCondLst>
                                  <p:childTnLst>
                                    <p:set>
                                      <p:cBhvr>
                                        <p:cTn id="14" dur="1" fill="hold">
                                          <p:stCondLst>
                                            <p:cond delay="0"/>
                                          </p:stCondLst>
                                        </p:cTn>
                                        <p:tgtEl>
                                          <p:spTgt spid="29"/>
                                        </p:tgtEl>
                                        <p:attrNameLst>
                                          <p:attrName>style.visibility</p:attrName>
                                        </p:attrNameLst>
                                      </p:cBhvr>
                                      <p:to>
                                        <p:strVal val="visible"/>
                                      </p:to>
                                    </p:set>
                                    <p:anim calcmode="lin" valueType="num">
                                      <p:cBhvr>
                                        <p:cTn id="15" dur="1000" fill="hold"/>
                                        <p:tgtEl>
                                          <p:spTgt spid="29"/>
                                        </p:tgtEl>
                                        <p:attrNameLst>
                                          <p:attrName>ppt_w</p:attrName>
                                        </p:attrNameLst>
                                      </p:cBhvr>
                                      <p:tavLst>
                                        <p:tav tm="0">
                                          <p:val>
                                            <p:strVal val="#ppt_w*0.70"/>
                                          </p:val>
                                        </p:tav>
                                        <p:tav tm="100000">
                                          <p:val>
                                            <p:strVal val="#ppt_w"/>
                                          </p:val>
                                        </p:tav>
                                      </p:tavLst>
                                    </p:anim>
                                    <p:anim calcmode="lin" valueType="num">
                                      <p:cBhvr>
                                        <p:cTn id="16" dur="1000" fill="hold"/>
                                        <p:tgtEl>
                                          <p:spTgt spid="29"/>
                                        </p:tgtEl>
                                        <p:attrNameLst>
                                          <p:attrName>ppt_h</p:attrName>
                                        </p:attrNameLst>
                                      </p:cBhvr>
                                      <p:tavLst>
                                        <p:tav tm="0">
                                          <p:val>
                                            <p:strVal val="#ppt_h"/>
                                          </p:val>
                                        </p:tav>
                                        <p:tav tm="100000">
                                          <p:val>
                                            <p:strVal val="#ppt_h"/>
                                          </p:val>
                                        </p:tav>
                                      </p:tavLst>
                                    </p:anim>
                                    <p:animEffect transition="in" filter="fade">
                                      <p:cBhvr>
                                        <p:cTn id="17" dur="10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7467600" cy="579438"/>
          </a:xfrm>
        </p:spPr>
        <p:txBody>
          <a:bodyPr>
            <a:normAutofit fontScale="90000"/>
          </a:bodyPr>
          <a:lstStyle/>
          <a:p>
            <a:pPr eaLnBrk="1" fontAlgn="auto" hangingPunct="1">
              <a:spcAft>
                <a:spcPts val="0"/>
              </a:spcAft>
              <a:defRPr/>
            </a:pPr>
            <a:r>
              <a:rPr lang="en-US" dirty="0" smtClean="0">
                <a:latin typeface="Cooper Black" pitchFamily="18" charset="0"/>
              </a:rPr>
              <a:t>Introduction OF LASER</a:t>
            </a:r>
            <a:endParaRPr lang="en-US" dirty="0">
              <a:latin typeface="Cooper Black" pitchFamily="18" charset="0"/>
            </a:endParaRPr>
          </a:p>
        </p:txBody>
      </p:sp>
      <p:sp>
        <p:nvSpPr>
          <p:cNvPr id="3" name="Content Placeholder 2"/>
          <p:cNvSpPr>
            <a:spLocks noGrp="1"/>
          </p:cNvSpPr>
          <p:nvPr>
            <p:ph idx="1"/>
          </p:nvPr>
        </p:nvSpPr>
        <p:spPr>
          <a:xfrm>
            <a:off x="457200" y="1219200"/>
            <a:ext cx="7467600" cy="5254625"/>
          </a:xfrm>
        </p:spPr>
        <p:txBody>
          <a:bodyPr>
            <a:normAutofit lnSpcReduction="10000"/>
          </a:bodyPr>
          <a:lstStyle/>
          <a:p>
            <a:pPr eaLnBrk="1" fontAlgn="auto" hangingPunct="1">
              <a:spcAft>
                <a:spcPts val="0"/>
              </a:spcAft>
              <a:buFont typeface="Wingdings 2"/>
              <a:buChar char=""/>
              <a:defRPr/>
            </a:pPr>
            <a:r>
              <a:rPr lang="en-US" dirty="0" smtClean="0">
                <a:solidFill>
                  <a:schemeClr val="tx1">
                    <a:lumMod val="75000"/>
                    <a:lumOff val="25000"/>
                  </a:schemeClr>
                </a:solidFill>
                <a:latin typeface="Algerian" pitchFamily="82" charset="0"/>
                <a:cs typeface="Arial" pitchFamily="34" charset="0"/>
              </a:rPr>
              <a:t>L</a:t>
            </a:r>
            <a:r>
              <a:rPr lang="en-US" dirty="0" smtClean="0">
                <a:solidFill>
                  <a:srgbClr val="FFFF00"/>
                </a:solidFill>
                <a:latin typeface="Algerian" pitchFamily="82" charset="0"/>
                <a:cs typeface="Arial" pitchFamily="34" charset="0"/>
              </a:rPr>
              <a:t> </a:t>
            </a:r>
            <a:r>
              <a:rPr lang="en-US" dirty="0" smtClean="0">
                <a:solidFill>
                  <a:schemeClr val="tx1">
                    <a:lumMod val="75000"/>
                    <a:lumOff val="25000"/>
                  </a:schemeClr>
                </a:solidFill>
                <a:latin typeface="Algerian" pitchFamily="82" charset="0"/>
                <a:cs typeface="Arial" pitchFamily="34" charset="0"/>
              </a:rPr>
              <a:t>– LIGHT</a:t>
            </a:r>
          </a:p>
          <a:p>
            <a:pPr eaLnBrk="1" fontAlgn="auto" hangingPunct="1">
              <a:spcAft>
                <a:spcPts val="0"/>
              </a:spcAft>
              <a:buFont typeface="Wingdings 2"/>
              <a:buChar char=""/>
              <a:defRPr/>
            </a:pPr>
            <a:endParaRPr lang="en-US" dirty="0" smtClean="0">
              <a:solidFill>
                <a:schemeClr val="tx1">
                  <a:lumMod val="75000"/>
                  <a:lumOff val="25000"/>
                </a:schemeClr>
              </a:solidFill>
              <a:latin typeface="Algerian" pitchFamily="82" charset="0"/>
              <a:cs typeface="Arial" pitchFamily="34" charset="0"/>
            </a:endParaRPr>
          </a:p>
          <a:p>
            <a:pPr eaLnBrk="1" fontAlgn="auto" hangingPunct="1">
              <a:spcAft>
                <a:spcPts val="0"/>
              </a:spcAft>
              <a:buFont typeface="Wingdings 2"/>
              <a:buChar char=""/>
              <a:defRPr/>
            </a:pPr>
            <a:r>
              <a:rPr lang="en-US" dirty="0" smtClean="0">
                <a:solidFill>
                  <a:schemeClr val="tx1">
                    <a:lumMod val="75000"/>
                    <a:lumOff val="25000"/>
                  </a:schemeClr>
                </a:solidFill>
                <a:latin typeface="Algerian" pitchFamily="82" charset="0"/>
                <a:cs typeface="Arial" pitchFamily="34" charset="0"/>
              </a:rPr>
              <a:t>A – AMPLIFICATION</a:t>
            </a:r>
          </a:p>
          <a:p>
            <a:pPr eaLnBrk="1" fontAlgn="auto" hangingPunct="1">
              <a:spcAft>
                <a:spcPts val="0"/>
              </a:spcAft>
              <a:buFont typeface="Wingdings 2"/>
              <a:buChar char=""/>
              <a:defRPr/>
            </a:pPr>
            <a:endParaRPr lang="en-US" dirty="0" smtClean="0">
              <a:solidFill>
                <a:schemeClr val="tx1">
                  <a:lumMod val="75000"/>
                  <a:lumOff val="25000"/>
                </a:schemeClr>
              </a:solidFill>
              <a:latin typeface="Algerian" pitchFamily="82" charset="0"/>
              <a:cs typeface="Arial" pitchFamily="34" charset="0"/>
            </a:endParaRPr>
          </a:p>
          <a:p>
            <a:pPr eaLnBrk="1" fontAlgn="auto" hangingPunct="1">
              <a:spcAft>
                <a:spcPts val="0"/>
              </a:spcAft>
              <a:buFont typeface="Wingdings 2"/>
              <a:buChar char=""/>
              <a:defRPr/>
            </a:pPr>
            <a:r>
              <a:rPr lang="en-US" dirty="0" smtClean="0">
                <a:solidFill>
                  <a:schemeClr val="tx1">
                    <a:lumMod val="75000"/>
                    <a:lumOff val="25000"/>
                  </a:schemeClr>
                </a:solidFill>
                <a:latin typeface="Algerian" pitchFamily="82" charset="0"/>
                <a:cs typeface="Arial" pitchFamily="34" charset="0"/>
              </a:rPr>
              <a:t>S – STIMULATED</a:t>
            </a:r>
          </a:p>
          <a:p>
            <a:pPr eaLnBrk="1" fontAlgn="auto" hangingPunct="1">
              <a:spcAft>
                <a:spcPts val="0"/>
              </a:spcAft>
              <a:buFont typeface="Wingdings 2"/>
              <a:buChar char=""/>
              <a:defRPr/>
            </a:pPr>
            <a:endParaRPr lang="en-US" dirty="0" smtClean="0">
              <a:solidFill>
                <a:schemeClr val="tx1">
                  <a:lumMod val="75000"/>
                  <a:lumOff val="25000"/>
                </a:schemeClr>
              </a:solidFill>
              <a:latin typeface="Algerian" pitchFamily="82" charset="0"/>
              <a:cs typeface="Arial" pitchFamily="34" charset="0"/>
            </a:endParaRPr>
          </a:p>
          <a:p>
            <a:pPr eaLnBrk="1" fontAlgn="auto" hangingPunct="1">
              <a:spcAft>
                <a:spcPts val="0"/>
              </a:spcAft>
              <a:buFont typeface="Wingdings 2"/>
              <a:buChar char=""/>
              <a:defRPr/>
            </a:pPr>
            <a:r>
              <a:rPr lang="en-US" dirty="0" smtClean="0">
                <a:solidFill>
                  <a:schemeClr val="tx1">
                    <a:lumMod val="75000"/>
                    <a:lumOff val="25000"/>
                  </a:schemeClr>
                </a:solidFill>
                <a:latin typeface="Algerian" pitchFamily="82" charset="0"/>
                <a:cs typeface="Arial" pitchFamily="34" charset="0"/>
              </a:rPr>
              <a:t>E – EMISSION</a:t>
            </a:r>
          </a:p>
          <a:p>
            <a:pPr eaLnBrk="1" fontAlgn="auto" hangingPunct="1">
              <a:spcAft>
                <a:spcPts val="0"/>
              </a:spcAft>
              <a:buFont typeface="Wingdings 2"/>
              <a:buChar char=""/>
              <a:defRPr/>
            </a:pPr>
            <a:endParaRPr lang="en-US" dirty="0" smtClean="0">
              <a:solidFill>
                <a:schemeClr val="tx1">
                  <a:lumMod val="75000"/>
                  <a:lumOff val="25000"/>
                </a:schemeClr>
              </a:solidFill>
              <a:latin typeface="Algerian" pitchFamily="82" charset="0"/>
              <a:cs typeface="Arial" pitchFamily="34" charset="0"/>
            </a:endParaRPr>
          </a:p>
          <a:p>
            <a:pPr eaLnBrk="1" fontAlgn="auto" hangingPunct="1">
              <a:spcAft>
                <a:spcPts val="0"/>
              </a:spcAft>
              <a:buFont typeface="Wingdings 2"/>
              <a:buChar char=""/>
              <a:defRPr/>
            </a:pPr>
            <a:r>
              <a:rPr lang="en-US" dirty="0" smtClean="0">
                <a:solidFill>
                  <a:schemeClr val="tx1">
                    <a:lumMod val="75000"/>
                    <a:lumOff val="25000"/>
                  </a:schemeClr>
                </a:solidFill>
                <a:latin typeface="Algerian" pitchFamily="82" charset="0"/>
                <a:cs typeface="Arial" pitchFamily="34" charset="0"/>
              </a:rPr>
              <a:t>R - RADIATION</a:t>
            </a:r>
          </a:p>
          <a:p>
            <a:pPr eaLnBrk="1" fontAlgn="auto" hangingPunct="1">
              <a:spcAft>
                <a:spcPts val="0"/>
              </a:spcAft>
              <a:buFont typeface="Wingdings 2"/>
              <a:buNone/>
              <a:defRPr/>
            </a:pPr>
            <a:endParaRPr lang="en-US" dirty="0" smtClean="0">
              <a:solidFill>
                <a:schemeClr val="tx1">
                  <a:lumMod val="75000"/>
                  <a:lumOff val="25000"/>
                </a:schemeClr>
              </a:solidFill>
              <a:latin typeface="Algerian" pitchFamily="82" charset="0"/>
              <a:cs typeface="Arial" pitchFamily="34" charset="0"/>
            </a:endParaRPr>
          </a:p>
          <a:p>
            <a:pPr eaLnBrk="1" fontAlgn="auto" hangingPunct="1">
              <a:spcAft>
                <a:spcPts val="0"/>
              </a:spcAft>
              <a:buFont typeface="Wingdings 2"/>
              <a:buNone/>
              <a:defRPr/>
            </a:pPr>
            <a:endParaRPr lang="en-US" dirty="0" smtClean="0">
              <a:latin typeface="Algerian" pitchFamily="82" charset="0"/>
              <a:cs typeface="Arial"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nodeType="click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455" fill="hold">
                                          <p:stCondLst>
                                            <p:cond delay="0"/>
                                          </p:stCondLst>
                                        </p:cTn>
                                        <p:tgtEl>
                                          <p:spTgt spid="2"/>
                                        </p:tgtEl>
                                        <p:attrNameLst>
                                          <p:attrName>style.rotation</p:attrName>
                                        </p:attrNameLst>
                                      </p:cBhvr>
                                      <p:to>
                                        <p:strVal val="-45.0"/>
                                      </p:to>
                                    </p:set>
                                    <p:anim calcmode="lin" valueType="num">
                                      <p:cBhvr>
                                        <p:cTn id="8" dur="455" fill="hold">
                                          <p:stCondLst>
                                            <p:cond delay="455"/>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2"/>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35" presetClass="entr" presetSubtype="0" fill="hold"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2000"/>
                                        <p:tgtEl>
                                          <p:spTgt spid="3">
                                            <p:txEl>
                                              <p:pRg st="0" end="0"/>
                                            </p:txEl>
                                          </p:spTgt>
                                        </p:tgtEl>
                                      </p:cBhvr>
                                    </p:animEffect>
                                    <p:anim calcmode="lin" valueType="num">
                                      <p:cBhvr>
                                        <p:cTn id="17" dur="2000" fill="hold"/>
                                        <p:tgtEl>
                                          <p:spTgt spid="3">
                                            <p:txEl>
                                              <p:pRg st="0" end="0"/>
                                            </p:txEl>
                                          </p:spTgt>
                                        </p:tgtEl>
                                        <p:attrNameLst>
                                          <p:attrName>style.rotation</p:attrName>
                                        </p:attrNameLst>
                                      </p:cBhvr>
                                      <p:tavLst>
                                        <p:tav tm="0">
                                          <p:val>
                                            <p:fltVal val="720"/>
                                          </p:val>
                                        </p:tav>
                                        <p:tav tm="100000">
                                          <p:val>
                                            <p:fltVal val="0"/>
                                          </p:val>
                                        </p:tav>
                                      </p:tavLst>
                                    </p:anim>
                                    <p:anim calcmode="lin" valueType="num">
                                      <p:cBhvr>
                                        <p:cTn id="18" dur="2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9" dur="2000" fill="hold"/>
                                        <p:tgtEl>
                                          <p:spTgt spid="3">
                                            <p:txEl>
                                              <p:pRg st="0" end="0"/>
                                            </p:txEl>
                                          </p:spTgt>
                                        </p:tgtEl>
                                        <p:attrNameLst>
                                          <p:attrName>ppt_w</p:attrName>
                                        </p:attrNameLst>
                                      </p:cBhvr>
                                      <p:tavLst>
                                        <p:tav tm="0">
                                          <p:val>
                                            <p:fltVal val="0"/>
                                          </p:val>
                                        </p:tav>
                                        <p:tav tm="100000">
                                          <p:val>
                                            <p:strVal val="#ppt_w"/>
                                          </p:val>
                                        </p:tav>
                                      </p:tavLst>
                                    </p:anim>
                                  </p:childTnLst>
                                </p:cTn>
                              </p:par>
                              <p:par>
                                <p:cTn id="20" presetID="35" presetClass="entr" presetSubtype="0" fill="hold" nodeType="with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anim calcmode="lin" valueType="num">
                                      <p:cBhvr>
                                        <p:cTn id="23" dur="2000" fill="hold"/>
                                        <p:tgtEl>
                                          <p:spTgt spid="3">
                                            <p:txEl>
                                              <p:pRg st="2" end="2"/>
                                            </p:txEl>
                                          </p:spTgt>
                                        </p:tgtEl>
                                        <p:attrNameLst>
                                          <p:attrName>style.rotation</p:attrName>
                                        </p:attrNameLst>
                                      </p:cBhvr>
                                      <p:tavLst>
                                        <p:tav tm="0">
                                          <p:val>
                                            <p:fltVal val="720"/>
                                          </p:val>
                                        </p:tav>
                                        <p:tav tm="100000">
                                          <p:val>
                                            <p:fltVal val="0"/>
                                          </p:val>
                                        </p:tav>
                                      </p:tavLst>
                                    </p:anim>
                                    <p:anim calcmode="lin" valueType="num">
                                      <p:cBhvr>
                                        <p:cTn id="24" dur="2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2000" fill="hold"/>
                                        <p:tgtEl>
                                          <p:spTgt spid="3">
                                            <p:txEl>
                                              <p:pRg st="2" end="2"/>
                                            </p:txEl>
                                          </p:spTgt>
                                        </p:tgtEl>
                                        <p:attrNameLst>
                                          <p:attrName>ppt_w</p:attrName>
                                        </p:attrNameLst>
                                      </p:cBhvr>
                                      <p:tavLst>
                                        <p:tav tm="0">
                                          <p:val>
                                            <p:fltVal val="0"/>
                                          </p:val>
                                        </p:tav>
                                        <p:tav tm="100000">
                                          <p:val>
                                            <p:strVal val="#ppt_w"/>
                                          </p:val>
                                        </p:tav>
                                      </p:tavLst>
                                    </p:anim>
                                  </p:childTnLst>
                                </p:cTn>
                              </p:par>
                              <p:par>
                                <p:cTn id="26" presetID="35" presetClass="entr" presetSubtype="0" fill="hold" nodeType="with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2000"/>
                                        <p:tgtEl>
                                          <p:spTgt spid="3">
                                            <p:txEl>
                                              <p:pRg st="4" end="4"/>
                                            </p:txEl>
                                          </p:spTgt>
                                        </p:tgtEl>
                                      </p:cBhvr>
                                    </p:animEffect>
                                    <p:anim calcmode="lin" valueType="num">
                                      <p:cBhvr>
                                        <p:cTn id="29" dur="2000" fill="hold"/>
                                        <p:tgtEl>
                                          <p:spTgt spid="3">
                                            <p:txEl>
                                              <p:pRg st="4" end="4"/>
                                            </p:txEl>
                                          </p:spTgt>
                                        </p:tgtEl>
                                        <p:attrNameLst>
                                          <p:attrName>style.rotation</p:attrName>
                                        </p:attrNameLst>
                                      </p:cBhvr>
                                      <p:tavLst>
                                        <p:tav tm="0">
                                          <p:val>
                                            <p:fltVal val="720"/>
                                          </p:val>
                                        </p:tav>
                                        <p:tav tm="100000">
                                          <p:val>
                                            <p:fltVal val="0"/>
                                          </p:val>
                                        </p:tav>
                                      </p:tavLst>
                                    </p:anim>
                                    <p:anim calcmode="lin" valueType="num">
                                      <p:cBhvr>
                                        <p:cTn id="30" dur="2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1" dur="2000" fill="hold"/>
                                        <p:tgtEl>
                                          <p:spTgt spid="3">
                                            <p:txEl>
                                              <p:pRg st="4" end="4"/>
                                            </p:txEl>
                                          </p:spTgt>
                                        </p:tgtEl>
                                        <p:attrNameLst>
                                          <p:attrName>ppt_w</p:attrName>
                                        </p:attrNameLst>
                                      </p:cBhvr>
                                      <p:tavLst>
                                        <p:tav tm="0">
                                          <p:val>
                                            <p:fltVal val="0"/>
                                          </p:val>
                                        </p:tav>
                                        <p:tav tm="100000">
                                          <p:val>
                                            <p:strVal val="#ppt_w"/>
                                          </p:val>
                                        </p:tav>
                                      </p:tavLst>
                                    </p:anim>
                                  </p:childTnLst>
                                </p:cTn>
                              </p:par>
                              <p:par>
                                <p:cTn id="32" presetID="35" presetClass="entr" presetSubtype="0" fill="hold" nodeType="with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fade">
                                      <p:cBhvr>
                                        <p:cTn id="34" dur="2000"/>
                                        <p:tgtEl>
                                          <p:spTgt spid="3">
                                            <p:txEl>
                                              <p:pRg st="6" end="6"/>
                                            </p:txEl>
                                          </p:spTgt>
                                        </p:tgtEl>
                                      </p:cBhvr>
                                    </p:animEffect>
                                    <p:anim calcmode="lin" valueType="num">
                                      <p:cBhvr>
                                        <p:cTn id="35" dur="2000" fill="hold"/>
                                        <p:tgtEl>
                                          <p:spTgt spid="3">
                                            <p:txEl>
                                              <p:pRg st="6" end="6"/>
                                            </p:txEl>
                                          </p:spTgt>
                                        </p:tgtEl>
                                        <p:attrNameLst>
                                          <p:attrName>style.rotation</p:attrName>
                                        </p:attrNameLst>
                                      </p:cBhvr>
                                      <p:tavLst>
                                        <p:tav tm="0">
                                          <p:val>
                                            <p:fltVal val="720"/>
                                          </p:val>
                                        </p:tav>
                                        <p:tav tm="100000">
                                          <p:val>
                                            <p:fltVal val="0"/>
                                          </p:val>
                                        </p:tav>
                                      </p:tavLst>
                                    </p:anim>
                                    <p:anim calcmode="lin" valueType="num">
                                      <p:cBhvr>
                                        <p:cTn id="36" dur="2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37" dur="2000" fill="hold"/>
                                        <p:tgtEl>
                                          <p:spTgt spid="3">
                                            <p:txEl>
                                              <p:pRg st="6" end="6"/>
                                            </p:txEl>
                                          </p:spTgt>
                                        </p:tgtEl>
                                        <p:attrNameLst>
                                          <p:attrName>ppt_w</p:attrName>
                                        </p:attrNameLst>
                                      </p:cBhvr>
                                      <p:tavLst>
                                        <p:tav tm="0">
                                          <p:val>
                                            <p:fltVal val="0"/>
                                          </p:val>
                                        </p:tav>
                                        <p:tav tm="100000">
                                          <p:val>
                                            <p:strVal val="#ppt_w"/>
                                          </p:val>
                                        </p:tav>
                                      </p:tavLst>
                                    </p:anim>
                                  </p:childTnLst>
                                </p:cTn>
                              </p:par>
                              <p:par>
                                <p:cTn id="38" presetID="35" presetClass="entr" presetSubtype="0" fill="hold" nodeType="withEffect">
                                  <p:stCondLst>
                                    <p:cond delay="0"/>
                                  </p:stCondLst>
                                  <p:childTnLst>
                                    <p:set>
                                      <p:cBhvr>
                                        <p:cTn id="39" dur="1" fill="hold">
                                          <p:stCondLst>
                                            <p:cond delay="0"/>
                                          </p:stCondLst>
                                        </p:cTn>
                                        <p:tgtEl>
                                          <p:spTgt spid="3">
                                            <p:txEl>
                                              <p:pRg st="8" end="8"/>
                                            </p:txEl>
                                          </p:spTgt>
                                        </p:tgtEl>
                                        <p:attrNameLst>
                                          <p:attrName>style.visibility</p:attrName>
                                        </p:attrNameLst>
                                      </p:cBhvr>
                                      <p:to>
                                        <p:strVal val="visible"/>
                                      </p:to>
                                    </p:set>
                                    <p:animEffect transition="in" filter="fade">
                                      <p:cBhvr>
                                        <p:cTn id="40" dur="2000"/>
                                        <p:tgtEl>
                                          <p:spTgt spid="3">
                                            <p:txEl>
                                              <p:pRg st="8" end="8"/>
                                            </p:txEl>
                                          </p:spTgt>
                                        </p:tgtEl>
                                      </p:cBhvr>
                                    </p:animEffect>
                                    <p:anim calcmode="lin" valueType="num">
                                      <p:cBhvr>
                                        <p:cTn id="41" dur="2000" fill="hold"/>
                                        <p:tgtEl>
                                          <p:spTgt spid="3">
                                            <p:txEl>
                                              <p:pRg st="8" end="8"/>
                                            </p:txEl>
                                          </p:spTgt>
                                        </p:tgtEl>
                                        <p:attrNameLst>
                                          <p:attrName>style.rotation</p:attrName>
                                        </p:attrNameLst>
                                      </p:cBhvr>
                                      <p:tavLst>
                                        <p:tav tm="0">
                                          <p:val>
                                            <p:fltVal val="720"/>
                                          </p:val>
                                        </p:tav>
                                        <p:tav tm="100000">
                                          <p:val>
                                            <p:fltVal val="0"/>
                                          </p:val>
                                        </p:tav>
                                      </p:tavLst>
                                    </p:anim>
                                    <p:anim calcmode="lin" valueType="num">
                                      <p:cBhvr>
                                        <p:cTn id="42" dur="2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43" dur="2000" fill="hold"/>
                                        <p:tgtEl>
                                          <p:spTgt spid="3">
                                            <p:txEl>
                                              <p:pRg st="8" end="8"/>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04800" y="142876"/>
            <a:ext cx="8686800" cy="928670"/>
          </a:xfrm>
          <a:prstGeom prst="rect">
            <a:avLst/>
          </a:prstGeom>
        </p:spPr>
        <p:txBody>
          <a:bodyPr/>
          <a:lstStyle/>
          <a:p>
            <a:pPr algn="ctr" fontAlgn="auto">
              <a:spcAft>
                <a:spcPts val="0"/>
              </a:spcAft>
              <a:defRPr/>
            </a:pPr>
            <a:r>
              <a:rPr lang="en-US" altLang="zh-TW" sz="3600" cap="all" dirty="0">
                <a:solidFill>
                  <a:srgbClr val="FF0066"/>
                </a:solidFill>
                <a:effectLst>
                  <a:reflection blurRad="12700" stA="48000" endA="300" endPos="55000" dir="5400000" sy="-90000" algn="bl" rotWithShape="0"/>
                </a:effectLst>
                <a:latin typeface="Cooper Black" pitchFamily="18" charset="0"/>
                <a:ea typeface="新細明體" pitchFamily="18" charset="-120"/>
                <a:cs typeface="+mj-cs"/>
              </a:rPr>
              <a:t>Optical Resonator</a:t>
            </a:r>
            <a:endParaRPr lang="zh-TW" altLang="en-US" sz="3600" cap="all" dirty="0">
              <a:solidFill>
                <a:srgbClr val="FF0066"/>
              </a:solidFill>
              <a:effectLst>
                <a:reflection blurRad="12700" stA="48000" endA="300" endPos="55000" dir="5400000" sy="-90000" algn="bl" rotWithShape="0"/>
              </a:effectLst>
              <a:latin typeface="Cooper Black" pitchFamily="18" charset="0"/>
              <a:ea typeface="新細明體" pitchFamily="18" charset="-120"/>
              <a:cs typeface="+mj-cs"/>
            </a:endParaRPr>
          </a:p>
        </p:txBody>
      </p:sp>
      <p:sp>
        <p:nvSpPr>
          <p:cNvPr id="31747" name="Rectangle 3"/>
          <p:cNvSpPr txBox="1">
            <a:spLocks noChangeArrowheads="1"/>
          </p:cNvSpPr>
          <p:nvPr/>
        </p:nvSpPr>
        <p:spPr bwMode="auto">
          <a:xfrm>
            <a:off x="457200" y="1190625"/>
            <a:ext cx="8229600" cy="5238750"/>
          </a:xfrm>
          <a:prstGeom prst="rect">
            <a:avLst/>
          </a:prstGeom>
          <a:noFill/>
          <a:ln w="9525">
            <a:noFill/>
            <a:miter lim="800000"/>
            <a:headEnd/>
            <a:tailEnd/>
          </a:ln>
        </p:spPr>
        <p:txBody>
          <a:bodyPr/>
          <a:lstStyle/>
          <a:p>
            <a:pPr marL="342900" indent="-342900" algn="just">
              <a:spcBef>
                <a:spcPct val="20000"/>
              </a:spcBef>
              <a:buClr>
                <a:schemeClr val="accent1"/>
              </a:buClr>
              <a:buSzPct val="70000"/>
              <a:buFont typeface="Wingdings 2" pitchFamily="18" charset="2"/>
              <a:buChar char=""/>
            </a:pPr>
            <a:r>
              <a:rPr lang="en-US" altLang="zh-TW" sz="2400">
                <a:solidFill>
                  <a:schemeClr val="tx2"/>
                </a:solidFill>
                <a:ea typeface="PMingLiU" pitchFamily="18" charset="-120"/>
              </a:rPr>
              <a:t>Two parallel mirrors placed around the gain medium.</a:t>
            </a:r>
          </a:p>
          <a:p>
            <a:pPr marL="342900" indent="-342900" algn="just">
              <a:spcBef>
                <a:spcPct val="20000"/>
              </a:spcBef>
              <a:buClr>
                <a:schemeClr val="accent1"/>
              </a:buClr>
              <a:buSzPct val="70000"/>
              <a:buFont typeface="Wingdings 2" pitchFamily="18" charset="2"/>
              <a:buChar char=""/>
            </a:pPr>
            <a:endParaRPr lang="en-US" altLang="zh-TW" sz="2400">
              <a:solidFill>
                <a:schemeClr val="tx2"/>
              </a:solidFill>
              <a:ea typeface="PMingLiU" pitchFamily="18" charset="-120"/>
            </a:endParaRPr>
          </a:p>
          <a:p>
            <a:pPr marL="342900" indent="-342900" algn="just">
              <a:spcBef>
                <a:spcPct val="20000"/>
              </a:spcBef>
              <a:buClr>
                <a:schemeClr val="accent1"/>
              </a:buClr>
              <a:buSzPct val="70000"/>
              <a:buFont typeface="Wingdings 2" pitchFamily="18" charset="2"/>
              <a:buChar char=""/>
            </a:pPr>
            <a:r>
              <a:rPr lang="en-US" altLang="zh-TW" sz="2400">
                <a:solidFill>
                  <a:schemeClr val="tx2"/>
                </a:solidFill>
                <a:ea typeface="PMingLiU" pitchFamily="18" charset="-120"/>
              </a:rPr>
              <a:t>Light is reflected by the mirrors back into the medium and is amplified .</a:t>
            </a:r>
          </a:p>
          <a:p>
            <a:pPr marL="342900" indent="-342900" algn="just">
              <a:spcBef>
                <a:spcPct val="20000"/>
              </a:spcBef>
              <a:buClr>
                <a:schemeClr val="accent1"/>
              </a:buClr>
              <a:buSzPct val="70000"/>
              <a:buFont typeface="Wingdings 2" pitchFamily="18" charset="2"/>
              <a:buChar char=""/>
            </a:pPr>
            <a:endParaRPr lang="en-US" altLang="zh-TW" sz="2400">
              <a:solidFill>
                <a:schemeClr val="tx2"/>
              </a:solidFill>
              <a:ea typeface="PMingLiU" pitchFamily="18" charset="-120"/>
            </a:endParaRPr>
          </a:p>
          <a:p>
            <a:pPr marL="342900" indent="-342900" algn="just">
              <a:spcBef>
                <a:spcPct val="20000"/>
              </a:spcBef>
              <a:buClr>
                <a:schemeClr val="accent1"/>
              </a:buClr>
              <a:buSzPct val="70000"/>
              <a:buFont typeface="Wingdings 2" pitchFamily="18" charset="2"/>
              <a:buChar char=""/>
            </a:pPr>
            <a:r>
              <a:rPr lang="en-US" altLang="zh-TW" sz="2400">
                <a:solidFill>
                  <a:schemeClr val="tx2"/>
                </a:solidFill>
                <a:ea typeface="PMingLiU" pitchFamily="18" charset="-120"/>
              </a:rPr>
              <a:t>The design and alignment of the mirrors with respect to the medium is </a:t>
            </a:r>
            <a:r>
              <a:rPr lang="en-US" altLang="zh-TW" sz="2400">
                <a:solidFill>
                  <a:srgbClr val="000066"/>
                </a:solidFill>
                <a:ea typeface="PMingLiU" pitchFamily="18" charset="-120"/>
              </a:rPr>
              <a:t>crucial</a:t>
            </a:r>
            <a:r>
              <a:rPr lang="en-US" altLang="zh-TW" sz="2400">
                <a:solidFill>
                  <a:schemeClr val="tx2"/>
                </a:solidFill>
                <a:ea typeface="PMingLiU" pitchFamily="18" charset="-120"/>
              </a:rPr>
              <a:t>.</a:t>
            </a:r>
          </a:p>
          <a:p>
            <a:pPr marL="342900" indent="-342900" algn="just">
              <a:spcBef>
                <a:spcPct val="20000"/>
              </a:spcBef>
              <a:buClr>
                <a:schemeClr val="accent1"/>
              </a:buClr>
              <a:buSzPct val="70000"/>
              <a:buFont typeface="Wingdings 2" pitchFamily="18" charset="2"/>
              <a:buChar char=""/>
            </a:pPr>
            <a:endParaRPr lang="en-US" altLang="zh-TW" sz="2400">
              <a:solidFill>
                <a:schemeClr val="tx2"/>
              </a:solidFill>
              <a:ea typeface="PMingLiU" pitchFamily="18" charset="-120"/>
            </a:endParaRPr>
          </a:p>
          <a:p>
            <a:pPr marL="342900" indent="-342900" algn="just">
              <a:spcBef>
                <a:spcPct val="20000"/>
              </a:spcBef>
              <a:buClr>
                <a:schemeClr val="accent1"/>
              </a:buClr>
              <a:buSzPct val="70000"/>
              <a:buFont typeface="Wingdings 2" pitchFamily="18" charset="2"/>
              <a:buChar char=""/>
            </a:pPr>
            <a:r>
              <a:rPr lang="en-US" altLang="zh-TW" sz="2400">
                <a:solidFill>
                  <a:schemeClr val="tx2"/>
                </a:solidFill>
                <a:ea typeface="PMingLiU" pitchFamily="18" charset="-120"/>
              </a:rPr>
              <a:t>Spinning mirrors, modulators, filters and absorbers may be added to produce a variety of effects on the laser output.</a:t>
            </a:r>
            <a:endParaRPr lang="zh-TW" altLang="en-US" sz="2400">
              <a:solidFill>
                <a:schemeClr val="tx2"/>
              </a:solidFill>
              <a:ea typeface="PMingLiU" pitchFamily="18" charset="-12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a:xfrm>
            <a:off x="990600" y="238108"/>
            <a:ext cx="7772400" cy="762000"/>
          </a:xfrm>
        </p:spPr>
        <p:txBody>
          <a:bodyPr/>
          <a:lstStyle/>
          <a:p>
            <a:pPr algn="ctr" eaLnBrk="1" fontAlgn="auto" hangingPunct="1">
              <a:spcAft>
                <a:spcPts val="0"/>
              </a:spcAft>
              <a:defRPr/>
            </a:pPr>
            <a:r>
              <a:rPr lang="en-US" sz="3200" b="1" dirty="0" smtClean="0">
                <a:latin typeface="Cooper Black" pitchFamily="18" charset="0"/>
              </a:rPr>
              <a:t>Lasing Action</a:t>
            </a:r>
          </a:p>
        </p:txBody>
      </p:sp>
      <p:sp>
        <p:nvSpPr>
          <p:cNvPr id="4115" name="Rectangle 19"/>
          <p:cNvSpPr>
            <a:spLocks noGrp="1" noChangeArrowheads="1"/>
          </p:cNvSpPr>
          <p:nvPr>
            <p:ph idx="1"/>
          </p:nvPr>
        </p:nvSpPr>
        <p:spPr>
          <a:xfrm>
            <a:off x="381000" y="838200"/>
            <a:ext cx="8458200" cy="5638800"/>
          </a:xfrm>
        </p:spPr>
        <p:txBody>
          <a:bodyPr>
            <a:noAutofit/>
          </a:bodyPr>
          <a:lstStyle/>
          <a:p>
            <a:pPr marL="609600" indent="-609600" algn="just" eaLnBrk="1" fontAlgn="auto" hangingPunct="1">
              <a:lnSpc>
                <a:spcPct val="90000"/>
              </a:lnSpc>
              <a:spcAft>
                <a:spcPts val="0"/>
              </a:spcAft>
              <a:buFont typeface="Wingdings" pitchFamily="2" charset="2"/>
              <a:buAutoNum type="arabicPeriod"/>
              <a:defRPr/>
            </a:pPr>
            <a:endParaRPr lang="en-US" sz="1800" dirty="0" smtClean="0">
              <a:latin typeface="Arial" pitchFamily="34" charset="0"/>
              <a:cs typeface="Arial" pitchFamily="34" charset="0"/>
            </a:endParaRPr>
          </a:p>
          <a:p>
            <a:pPr marL="609600" indent="-609600" algn="just" eaLnBrk="1" fontAlgn="auto" hangingPunct="1">
              <a:lnSpc>
                <a:spcPct val="90000"/>
              </a:lnSpc>
              <a:spcAft>
                <a:spcPts val="0"/>
              </a:spcAft>
              <a:buClr>
                <a:schemeClr val="accent1">
                  <a:lumMod val="75000"/>
                </a:schemeClr>
              </a:buClr>
              <a:buSzPct val="80000"/>
              <a:buFont typeface="+mj-lt"/>
              <a:buAutoNum type="arabicPeriod"/>
              <a:defRPr/>
            </a:pPr>
            <a:r>
              <a:rPr lang="en-US" sz="2000" dirty="0" smtClean="0">
                <a:solidFill>
                  <a:schemeClr val="bg2">
                    <a:lumMod val="10000"/>
                  </a:schemeClr>
                </a:solidFill>
                <a:latin typeface="Arial" pitchFamily="34" charset="0"/>
                <a:cs typeface="Arial" pitchFamily="34" charset="0"/>
              </a:rPr>
              <a:t>Energy is applied to a medium raising electrons to an unstable energy level.</a:t>
            </a:r>
          </a:p>
          <a:p>
            <a:pPr marL="609600" indent="-609600" algn="just" eaLnBrk="1" fontAlgn="auto" hangingPunct="1">
              <a:lnSpc>
                <a:spcPct val="90000"/>
              </a:lnSpc>
              <a:spcAft>
                <a:spcPts val="0"/>
              </a:spcAft>
              <a:buClr>
                <a:schemeClr val="accent1">
                  <a:lumMod val="75000"/>
                </a:schemeClr>
              </a:buClr>
              <a:buSzPct val="80000"/>
              <a:buFont typeface="+mj-lt"/>
              <a:buAutoNum type="arabicPeriod"/>
              <a:defRPr/>
            </a:pPr>
            <a:r>
              <a:rPr lang="en-US" sz="2000" dirty="0" smtClean="0">
                <a:solidFill>
                  <a:schemeClr val="bg2">
                    <a:lumMod val="10000"/>
                  </a:schemeClr>
                </a:solidFill>
                <a:latin typeface="Arial" pitchFamily="34" charset="0"/>
                <a:cs typeface="Arial" pitchFamily="34" charset="0"/>
              </a:rPr>
              <a:t>These atoms spontaneously decay to a relatively long-lived, lower energy, meta-stable state.</a:t>
            </a:r>
          </a:p>
          <a:p>
            <a:pPr marL="609600" indent="-609600" algn="just" eaLnBrk="1" fontAlgn="auto" hangingPunct="1">
              <a:lnSpc>
                <a:spcPct val="90000"/>
              </a:lnSpc>
              <a:spcAft>
                <a:spcPts val="0"/>
              </a:spcAft>
              <a:buClr>
                <a:schemeClr val="accent1">
                  <a:lumMod val="75000"/>
                </a:schemeClr>
              </a:buClr>
              <a:buSzPct val="80000"/>
              <a:buFont typeface="+mj-lt"/>
              <a:buAutoNum type="arabicPeriod"/>
              <a:defRPr/>
            </a:pPr>
            <a:r>
              <a:rPr lang="en-US" sz="2000" dirty="0" smtClean="0">
                <a:solidFill>
                  <a:schemeClr val="bg2">
                    <a:lumMod val="10000"/>
                  </a:schemeClr>
                </a:solidFill>
                <a:latin typeface="Arial" pitchFamily="34" charset="0"/>
                <a:cs typeface="Arial" pitchFamily="34" charset="0"/>
              </a:rPr>
              <a:t>A population inversion is achieved when the majority of atoms have reached this meta-stable state.</a:t>
            </a:r>
          </a:p>
          <a:p>
            <a:pPr marL="609600" indent="-609600" algn="just" eaLnBrk="1" fontAlgn="auto" hangingPunct="1">
              <a:lnSpc>
                <a:spcPct val="90000"/>
              </a:lnSpc>
              <a:spcAft>
                <a:spcPts val="0"/>
              </a:spcAft>
              <a:buClr>
                <a:schemeClr val="accent1">
                  <a:lumMod val="75000"/>
                </a:schemeClr>
              </a:buClr>
              <a:buSzPct val="80000"/>
              <a:buFont typeface="+mj-lt"/>
              <a:buAutoNum type="arabicPeriod"/>
              <a:defRPr/>
            </a:pPr>
            <a:r>
              <a:rPr lang="en-US" sz="2000" dirty="0" smtClean="0">
                <a:solidFill>
                  <a:schemeClr val="bg2">
                    <a:lumMod val="10000"/>
                  </a:schemeClr>
                </a:solidFill>
                <a:latin typeface="Arial" pitchFamily="34" charset="0"/>
                <a:cs typeface="Arial" pitchFamily="34" charset="0"/>
              </a:rPr>
              <a:t>Lasing action occurs when an electron spontaneously returns to its ground state and produces a photon.</a:t>
            </a:r>
          </a:p>
          <a:p>
            <a:pPr marL="609600" indent="-609600" algn="just" eaLnBrk="1" fontAlgn="auto" hangingPunct="1">
              <a:lnSpc>
                <a:spcPct val="90000"/>
              </a:lnSpc>
              <a:spcAft>
                <a:spcPts val="0"/>
              </a:spcAft>
              <a:buClr>
                <a:schemeClr val="accent1">
                  <a:lumMod val="75000"/>
                </a:schemeClr>
              </a:buClr>
              <a:buSzPct val="80000"/>
              <a:buFont typeface="+mj-lt"/>
              <a:buAutoNum type="arabicPeriod"/>
              <a:defRPr/>
            </a:pPr>
            <a:r>
              <a:rPr lang="en-US" sz="2000" dirty="0" smtClean="0">
                <a:solidFill>
                  <a:schemeClr val="bg2">
                    <a:lumMod val="10000"/>
                  </a:schemeClr>
                </a:solidFill>
                <a:latin typeface="Arial" pitchFamily="34" charset="0"/>
                <a:cs typeface="Arial" pitchFamily="34" charset="0"/>
              </a:rPr>
              <a:t>If the energy from this photon is of the precise wavelength, it will stimulate the production of another photon of the same wavelength and resulting in a cascading effect.</a:t>
            </a:r>
          </a:p>
          <a:p>
            <a:pPr marL="609600" indent="-609600" algn="just" eaLnBrk="1" fontAlgn="auto" hangingPunct="1">
              <a:lnSpc>
                <a:spcPct val="90000"/>
              </a:lnSpc>
              <a:spcAft>
                <a:spcPts val="0"/>
              </a:spcAft>
              <a:buClr>
                <a:schemeClr val="accent1">
                  <a:lumMod val="75000"/>
                </a:schemeClr>
              </a:buClr>
              <a:buSzPct val="80000"/>
              <a:buFont typeface="+mj-lt"/>
              <a:buAutoNum type="arabicPeriod"/>
              <a:defRPr/>
            </a:pPr>
            <a:r>
              <a:rPr lang="en-US" sz="2000" dirty="0" smtClean="0">
                <a:solidFill>
                  <a:schemeClr val="bg2">
                    <a:lumMod val="10000"/>
                  </a:schemeClr>
                </a:solidFill>
                <a:latin typeface="Arial" pitchFamily="34" charset="0"/>
                <a:cs typeface="Arial" pitchFamily="34" charset="0"/>
              </a:rPr>
              <a:t>The highly reflective mirror and partially reflective mirror continue the reaction by directing photons back through the medium along the long axis of the laser.</a:t>
            </a:r>
          </a:p>
          <a:p>
            <a:pPr marL="609600" indent="-609600" algn="just" eaLnBrk="1" fontAlgn="auto" hangingPunct="1">
              <a:lnSpc>
                <a:spcPct val="90000"/>
              </a:lnSpc>
              <a:spcAft>
                <a:spcPts val="0"/>
              </a:spcAft>
              <a:buClr>
                <a:schemeClr val="accent1">
                  <a:lumMod val="75000"/>
                </a:schemeClr>
              </a:buClr>
              <a:buSzPct val="80000"/>
              <a:buFont typeface="+mj-lt"/>
              <a:buAutoNum type="arabicPeriod"/>
              <a:defRPr/>
            </a:pPr>
            <a:r>
              <a:rPr lang="en-US" sz="2000" dirty="0" smtClean="0">
                <a:solidFill>
                  <a:schemeClr val="bg2">
                    <a:lumMod val="10000"/>
                  </a:schemeClr>
                </a:solidFill>
                <a:latin typeface="Arial" pitchFamily="34" charset="0"/>
                <a:cs typeface="Arial" pitchFamily="34" charset="0"/>
              </a:rPr>
              <a:t>The partially reflective mirror allows the transmission of a small amount of coherent radiation that we observe as the “beam”.</a:t>
            </a:r>
          </a:p>
          <a:p>
            <a:pPr marL="609600" indent="-609600" algn="just" eaLnBrk="1" fontAlgn="auto" hangingPunct="1">
              <a:lnSpc>
                <a:spcPct val="90000"/>
              </a:lnSpc>
              <a:spcAft>
                <a:spcPts val="0"/>
              </a:spcAft>
              <a:buClr>
                <a:schemeClr val="accent1">
                  <a:lumMod val="75000"/>
                </a:schemeClr>
              </a:buClr>
              <a:buSzPct val="80000"/>
              <a:buFont typeface="+mj-lt"/>
              <a:buAutoNum type="arabicPeriod"/>
              <a:defRPr/>
            </a:pPr>
            <a:r>
              <a:rPr lang="en-US" sz="2000" dirty="0" smtClean="0">
                <a:solidFill>
                  <a:schemeClr val="bg2">
                    <a:lumMod val="10000"/>
                  </a:schemeClr>
                </a:solidFill>
                <a:latin typeface="Arial" pitchFamily="34" charset="0"/>
                <a:cs typeface="Arial" pitchFamily="34" charset="0"/>
              </a:rPr>
              <a:t>Laser radiation will continue as long as energy is applied to the lasing medium.</a:t>
            </a:r>
          </a:p>
        </p:txBody>
      </p:sp>
      <p:grpSp>
        <p:nvGrpSpPr>
          <p:cNvPr id="32772" name="Group 15"/>
          <p:cNvGrpSpPr>
            <a:grpSpLocks/>
          </p:cNvGrpSpPr>
          <p:nvPr/>
        </p:nvGrpSpPr>
        <p:grpSpPr bwMode="auto">
          <a:xfrm>
            <a:off x="989013" y="1963738"/>
            <a:ext cx="2705100" cy="457200"/>
            <a:chOff x="0" y="0"/>
            <a:chExt cx="1704" cy="288"/>
          </a:xfrm>
        </p:grpSpPr>
        <p:sp>
          <p:nvSpPr>
            <p:cNvPr id="32774" name="Rectangle 3"/>
            <p:cNvSpPr>
              <a:spLocks noChangeArrowheads="1"/>
            </p:cNvSpPr>
            <p:nvPr/>
          </p:nvSpPr>
          <p:spPr bwMode="auto">
            <a:xfrm>
              <a:off x="0" y="0"/>
              <a:ext cx="0" cy="0"/>
            </a:xfrm>
            <a:prstGeom prst="rect">
              <a:avLst/>
            </a:prstGeom>
            <a:noFill/>
            <a:ln w="9525">
              <a:noFill/>
              <a:miter lim="800000"/>
              <a:headEnd/>
              <a:tailEnd/>
            </a:ln>
          </p:spPr>
          <p:txBody>
            <a:bodyPr>
              <a:spAutoFit/>
            </a:bodyPr>
            <a:lstStyle/>
            <a:p>
              <a:endParaRPr lang="en-US">
                <a:latin typeface="Franklin Gothic Book" pitchFamily="34" charset="0"/>
              </a:endParaRPr>
            </a:p>
          </p:txBody>
        </p:sp>
        <p:sp>
          <p:nvSpPr>
            <p:cNvPr id="32775" name="Rectangle 4"/>
            <p:cNvSpPr>
              <a:spLocks noChangeArrowheads="1"/>
            </p:cNvSpPr>
            <p:nvPr/>
          </p:nvSpPr>
          <p:spPr bwMode="auto">
            <a:xfrm>
              <a:off x="0" y="0"/>
              <a:ext cx="1704" cy="288"/>
            </a:xfrm>
            <a:prstGeom prst="rect">
              <a:avLst/>
            </a:prstGeom>
            <a:noFill/>
            <a:ln w="9525">
              <a:noFill/>
              <a:miter lim="800000"/>
              <a:headEnd/>
              <a:tailEnd/>
            </a:ln>
          </p:spPr>
          <p:txBody>
            <a:bodyPr>
              <a:spAutoFit/>
            </a:bodyPr>
            <a:lstStyle/>
            <a:p>
              <a:pPr algn="ctr"/>
              <a:endParaRPr lang="en-US">
                <a:latin typeface="Franklin Gothic Book" pitchFamily="34" charset="0"/>
              </a:endParaRPr>
            </a:p>
          </p:txBody>
        </p:sp>
      </p:grpSp>
      <p:sp>
        <p:nvSpPr>
          <p:cNvPr id="32773" name="Rectangle 5"/>
          <p:cNvSpPr>
            <a:spLocks noChangeArrowheads="1"/>
          </p:cNvSpPr>
          <p:nvPr/>
        </p:nvSpPr>
        <p:spPr bwMode="auto">
          <a:xfrm>
            <a:off x="989013" y="2208213"/>
            <a:ext cx="6800850" cy="244475"/>
          </a:xfrm>
          <a:prstGeom prst="rect">
            <a:avLst/>
          </a:prstGeom>
          <a:noFill/>
          <a:ln w="9525">
            <a:noFill/>
            <a:miter lim="800000"/>
            <a:headEnd/>
            <a:tailEnd/>
          </a:ln>
        </p:spPr>
        <p:txBody>
          <a:bodyPr>
            <a:spAutoFit/>
          </a:bodyPr>
          <a:lstStyle/>
          <a:p>
            <a:r>
              <a:rPr lang="en-US" sz="1000">
                <a:latin typeface="Verdana" pitchFamily="34" charset="0"/>
              </a:rPr>
              <a:t> </a:t>
            </a:r>
            <a:endParaRPr lang="en-US">
              <a:latin typeface="Franklin Gothic Book" pitchFamily="34" charset="0"/>
            </a:endParaRP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10243"/>
                                        </p:tgtEl>
                                        <p:attrNameLst>
                                          <p:attrName>style.visibility</p:attrName>
                                        </p:attrNameLst>
                                      </p:cBhvr>
                                      <p:to>
                                        <p:strVal val="visible"/>
                                      </p:to>
                                    </p:set>
                                    <p:animEffect transition="in" filter="fade">
                                      <p:cBhvr>
                                        <p:cTn id="7" dur="770" decel="100000"/>
                                        <p:tgtEl>
                                          <p:spTgt spid="10243"/>
                                        </p:tgtEl>
                                      </p:cBhvr>
                                    </p:animEffect>
                                    <p:animScale>
                                      <p:cBhvr>
                                        <p:cTn id="8" dur="770" decel="100000"/>
                                        <p:tgtEl>
                                          <p:spTgt spid="10243"/>
                                        </p:tgtEl>
                                      </p:cBhvr>
                                      <p:from x="10000" y="10000"/>
                                      <p:to x="200000" y="450000"/>
                                    </p:animScale>
                                    <p:animScale>
                                      <p:cBhvr>
                                        <p:cTn id="9" dur="1230" accel="100000" fill="hold">
                                          <p:stCondLst>
                                            <p:cond delay="770"/>
                                          </p:stCondLst>
                                        </p:cTn>
                                        <p:tgtEl>
                                          <p:spTgt spid="10243"/>
                                        </p:tgtEl>
                                      </p:cBhvr>
                                      <p:from x="200000" y="450000"/>
                                      <p:to x="100000" y="100000"/>
                                    </p:animScale>
                                    <p:set>
                                      <p:cBhvr>
                                        <p:cTn id="10" dur="770" fill="hold"/>
                                        <p:tgtEl>
                                          <p:spTgt spid="10243"/>
                                        </p:tgtEl>
                                        <p:attrNameLst>
                                          <p:attrName>ppt_x</p:attrName>
                                        </p:attrNameLst>
                                      </p:cBhvr>
                                      <p:to>
                                        <p:strVal val="(0.5)"/>
                                      </p:to>
                                    </p:set>
                                    <p:anim from="(0.5)" to="(#ppt_x)" calcmode="lin" valueType="num">
                                      <p:cBhvr>
                                        <p:cTn id="11" dur="1230" accel="100000" fill="hold">
                                          <p:stCondLst>
                                            <p:cond delay="770"/>
                                          </p:stCondLst>
                                        </p:cTn>
                                        <p:tgtEl>
                                          <p:spTgt spid="10243"/>
                                        </p:tgtEl>
                                        <p:attrNameLst>
                                          <p:attrName>ppt_x</p:attrName>
                                        </p:attrNameLst>
                                      </p:cBhvr>
                                    </p:anim>
                                    <p:set>
                                      <p:cBhvr>
                                        <p:cTn id="12" dur="770" fill="hold"/>
                                        <p:tgtEl>
                                          <p:spTgt spid="10243"/>
                                        </p:tgtEl>
                                        <p:attrNameLst>
                                          <p:attrName>ppt_y</p:attrName>
                                        </p:attrNameLst>
                                      </p:cBhvr>
                                      <p:to>
                                        <p:strVal val="(#ppt_y+0.4)"/>
                                      </p:to>
                                    </p:set>
                                    <p:anim from="(#ppt_y+0.4)" to="(#ppt_y)" calcmode="lin" valueType="num">
                                      <p:cBhvr>
                                        <p:cTn id="13" dur="1230" accel="100000" fill="hold">
                                          <p:stCondLst>
                                            <p:cond delay="770"/>
                                          </p:stCondLst>
                                        </p:cTn>
                                        <p:tgtEl>
                                          <p:spTgt spid="10243"/>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nodeType="clickEffect">
                                  <p:stCondLst>
                                    <p:cond delay="0"/>
                                  </p:stCondLst>
                                  <p:childTnLst>
                                    <p:set>
                                      <p:cBhvr>
                                        <p:cTn id="17" dur="1" fill="hold">
                                          <p:stCondLst>
                                            <p:cond delay="0"/>
                                          </p:stCondLst>
                                        </p:cTn>
                                        <p:tgtEl>
                                          <p:spTgt spid="4115">
                                            <p:txEl>
                                              <p:pRg st="1" end="1"/>
                                            </p:txEl>
                                          </p:spTgt>
                                        </p:tgtEl>
                                        <p:attrNameLst>
                                          <p:attrName>style.visibility</p:attrName>
                                        </p:attrNameLst>
                                      </p:cBhvr>
                                      <p:to>
                                        <p:strVal val="visible"/>
                                      </p:to>
                                    </p:set>
                                    <p:animEffect transition="in" filter="slide(fromBottom)">
                                      <p:cBhvr>
                                        <p:cTn id="18" dur="500"/>
                                        <p:tgtEl>
                                          <p:spTgt spid="4115">
                                            <p:txEl>
                                              <p:pRg st="1" end="1"/>
                                            </p:txEl>
                                          </p:spTgt>
                                        </p:tgtEl>
                                      </p:cBhvr>
                                    </p:animEffect>
                                  </p:childTnLst>
                                </p:cTn>
                              </p:par>
                              <p:par>
                                <p:cTn id="19" presetID="12" presetClass="entr" presetSubtype="4" fill="hold" nodeType="withEffect">
                                  <p:stCondLst>
                                    <p:cond delay="0"/>
                                  </p:stCondLst>
                                  <p:childTnLst>
                                    <p:set>
                                      <p:cBhvr>
                                        <p:cTn id="20" dur="1" fill="hold">
                                          <p:stCondLst>
                                            <p:cond delay="0"/>
                                          </p:stCondLst>
                                        </p:cTn>
                                        <p:tgtEl>
                                          <p:spTgt spid="4115">
                                            <p:txEl>
                                              <p:pRg st="2" end="2"/>
                                            </p:txEl>
                                          </p:spTgt>
                                        </p:tgtEl>
                                        <p:attrNameLst>
                                          <p:attrName>style.visibility</p:attrName>
                                        </p:attrNameLst>
                                      </p:cBhvr>
                                      <p:to>
                                        <p:strVal val="visible"/>
                                      </p:to>
                                    </p:set>
                                    <p:animEffect transition="in" filter="slide(fromBottom)">
                                      <p:cBhvr>
                                        <p:cTn id="21" dur="500"/>
                                        <p:tgtEl>
                                          <p:spTgt spid="4115">
                                            <p:txEl>
                                              <p:pRg st="2" end="2"/>
                                            </p:txEl>
                                          </p:spTgt>
                                        </p:tgtEl>
                                      </p:cBhvr>
                                    </p:animEffect>
                                  </p:childTnLst>
                                </p:cTn>
                              </p:par>
                              <p:par>
                                <p:cTn id="22" presetID="12" presetClass="entr" presetSubtype="4" fill="hold" nodeType="withEffect">
                                  <p:stCondLst>
                                    <p:cond delay="0"/>
                                  </p:stCondLst>
                                  <p:childTnLst>
                                    <p:set>
                                      <p:cBhvr>
                                        <p:cTn id="23" dur="1" fill="hold">
                                          <p:stCondLst>
                                            <p:cond delay="0"/>
                                          </p:stCondLst>
                                        </p:cTn>
                                        <p:tgtEl>
                                          <p:spTgt spid="4115">
                                            <p:txEl>
                                              <p:pRg st="3" end="3"/>
                                            </p:txEl>
                                          </p:spTgt>
                                        </p:tgtEl>
                                        <p:attrNameLst>
                                          <p:attrName>style.visibility</p:attrName>
                                        </p:attrNameLst>
                                      </p:cBhvr>
                                      <p:to>
                                        <p:strVal val="visible"/>
                                      </p:to>
                                    </p:set>
                                    <p:animEffect transition="in" filter="slide(fromBottom)">
                                      <p:cBhvr>
                                        <p:cTn id="24" dur="500"/>
                                        <p:tgtEl>
                                          <p:spTgt spid="4115">
                                            <p:txEl>
                                              <p:pRg st="3" end="3"/>
                                            </p:txEl>
                                          </p:spTgt>
                                        </p:tgtEl>
                                      </p:cBhvr>
                                    </p:animEffect>
                                  </p:childTnLst>
                                </p:cTn>
                              </p:par>
                              <p:par>
                                <p:cTn id="25" presetID="12" presetClass="entr" presetSubtype="4" fill="hold" nodeType="withEffect">
                                  <p:stCondLst>
                                    <p:cond delay="0"/>
                                  </p:stCondLst>
                                  <p:childTnLst>
                                    <p:set>
                                      <p:cBhvr>
                                        <p:cTn id="26" dur="1" fill="hold">
                                          <p:stCondLst>
                                            <p:cond delay="0"/>
                                          </p:stCondLst>
                                        </p:cTn>
                                        <p:tgtEl>
                                          <p:spTgt spid="4115">
                                            <p:txEl>
                                              <p:pRg st="4" end="4"/>
                                            </p:txEl>
                                          </p:spTgt>
                                        </p:tgtEl>
                                        <p:attrNameLst>
                                          <p:attrName>style.visibility</p:attrName>
                                        </p:attrNameLst>
                                      </p:cBhvr>
                                      <p:to>
                                        <p:strVal val="visible"/>
                                      </p:to>
                                    </p:set>
                                    <p:animEffect transition="in" filter="slide(fromBottom)">
                                      <p:cBhvr>
                                        <p:cTn id="27" dur="500"/>
                                        <p:tgtEl>
                                          <p:spTgt spid="4115">
                                            <p:txEl>
                                              <p:pRg st="4" end="4"/>
                                            </p:txEl>
                                          </p:spTgt>
                                        </p:tgtEl>
                                      </p:cBhvr>
                                    </p:animEffect>
                                  </p:childTnLst>
                                </p:cTn>
                              </p:par>
                              <p:par>
                                <p:cTn id="28" presetID="12" presetClass="entr" presetSubtype="4" fill="hold" nodeType="withEffect">
                                  <p:stCondLst>
                                    <p:cond delay="0"/>
                                  </p:stCondLst>
                                  <p:childTnLst>
                                    <p:set>
                                      <p:cBhvr>
                                        <p:cTn id="29" dur="1" fill="hold">
                                          <p:stCondLst>
                                            <p:cond delay="0"/>
                                          </p:stCondLst>
                                        </p:cTn>
                                        <p:tgtEl>
                                          <p:spTgt spid="4115">
                                            <p:txEl>
                                              <p:pRg st="5" end="5"/>
                                            </p:txEl>
                                          </p:spTgt>
                                        </p:tgtEl>
                                        <p:attrNameLst>
                                          <p:attrName>style.visibility</p:attrName>
                                        </p:attrNameLst>
                                      </p:cBhvr>
                                      <p:to>
                                        <p:strVal val="visible"/>
                                      </p:to>
                                    </p:set>
                                    <p:animEffect transition="in" filter="slide(fromBottom)">
                                      <p:cBhvr>
                                        <p:cTn id="30" dur="500"/>
                                        <p:tgtEl>
                                          <p:spTgt spid="4115">
                                            <p:txEl>
                                              <p:pRg st="5" end="5"/>
                                            </p:txEl>
                                          </p:spTgt>
                                        </p:tgtEl>
                                      </p:cBhvr>
                                    </p:animEffect>
                                  </p:childTnLst>
                                </p:cTn>
                              </p:par>
                              <p:par>
                                <p:cTn id="31" presetID="12" presetClass="entr" presetSubtype="4" fill="hold" nodeType="withEffect">
                                  <p:stCondLst>
                                    <p:cond delay="0"/>
                                  </p:stCondLst>
                                  <p:childTnLst>
                                    <p:set>
                                      <p:cBhvr>
                                        <p:cTn id="32" dur="1" fill="hold">
                                          <p:stCondLst>
                                            <p:cond delay="0"/>
                                          </p:stCondLst>
                                        </p:cTn>
                                        <p:tgtEl>
                                          <p:spTgt spid="4115">
                                            <p:txEl>
                                              <p:pRg st="6" end="6"/>
                                            </p:txEl>
                                          </p:spTgt>
                                        </p:tgtEl>
                                        <p:attrNameLst>
                                          <p:attrName>style.visibility</p:attrName>
                                        </p:attrNameLst>
                                      </p:cBhvr>
                                      <p:to>
                                        <p:strVal val="visible"/>
                                      </p:to>
                                    </p:set>
                                    <p:animEffect transition="in" filter="slide(fromBottom)">
                                      <p:cBhvr>
                                        <p:cTn id="33" dur="500"/>
                                        <p:tgtEl>
                                          <p:spTgt spid="4115">
                                            <p:txEl>
                                              <p:pRg st="6" end="6"/>
                                            </p:txEl>
                                          </p:spTgt>
                                        </p:tgtEl>
                                      </p:cBhvr>
                                    </p:animEffect>
                                  </p:childTnLst>
                                </p:cTn>
                              </p:par>
                              <p:par>
                                <p:cTn id="34" presetID="12" presetClass="entr" presetSubtype="4" fill="hold" nodeType="withEffect">
                                  <p:stCondLst>
                                    <p:cond delay="0"/>
                                  </p:stCondLst>
                                  <p:childTnLst>
                                    <p:set>
                                      <p:cBhvr>
                                        <p:cTn id="35" dur="1" fill="hold">
                                          <p:stCondLst>
                                            <p:cond delay="0"/>
                                          </p:stCondLst>
                                        </p:cTn>
                                        <p:tgtEl>
                                          <p:spTgt spid="4115">
                                            <p:txEl>
                                              <p:pRg st="7" end="7"/>
                                            </p:txEl>
                                          </p:spTgt>
                                        </p:tgtEl>
                                        <p:attrNameLst>
                                          <p:attrName>style.visibility</p:attrName>
                                        </p:attrNameLst>
                                      </p:cBhvr>
                                      <p:to>
                                        <p:strVal val="visible"/>
                                      </p:to>
                                    </p:set>
                                    <p:animEffect transition="in" filter="slide(fromBottom)">
                                      <p:cBhvr>
                                        <p:cTn id="36" dur="500"/>
                                        <p:tgtEl>
                                          <p:spTgt spid="4115">
                                            <p:txEl>
                                              <p:pRg st="7" end="7"/>
                                            </p:txEl>
                                          </p:spTgt>
                                        </p:tgtEl>
                                      </p:cBhvr>
                                    </p:animEffect>
                                  </p:childTnLst>
                                </p:cTn>
                              </p:par>
                              <p:par>
                                <p:cTn id="37" presetID="12" presetClass="entr" presetSubtype="4" fill="hold" nodeType="withEffect">
                                  <p:stCondLst>
                                    <p:cond delay="0"/>
                                  </p:stCondLst>
                                  <p:childTnLst>
                                    <p:set>
                                      <p:cBhvr>
                                        <p:cTn id="38" dur="1" fill="hold">
                                          <p:stCondLst>
                                            <p:cond delay="0"/>
                                          </p:stCondLst>
                                        </p:cTn>
                                        <p:tgtEl>
                                          <p:spTgt spid="4115">
                                            <p:txEl>
                                              <p:pRg st="8" end="8"/>
                                            </p:txEl>
                                          </p:spTgt>
                                        </p:tgtEl>
                                        <p:attrNameLst>
                                          <p:attrName>style.visibility</p:attrName>
                                        </p:attrNameLst>
                                      </p:cBhvr>
                                      <p:to>
                                        <p:strVal val="visible"/>
                                      </p:to>
                                    </p:set>
                                    <p:animEffect transition="in" filter="slide(fromBottom)">
                                      <p:cBhvr>
                                        <p:cTn id="39" dur="500"/>
                                        <p:tgtEl>
                                          <p:spTgt spid="411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xfrm>
            <a:off x="1371632" y="0"/>
            <a:ext cx="7772400" cy="1447800"/>
          </a:xfrm>
        </p:spPr>
        <p:txBody>
          <a:bodyPr/>
          <a:lstStyle/>
          <a:p>
            <a:pPr eaLnBrk="1" fontAlgn="auto" hangingPunct="1">
              <a:spcAft>
                <a:spcPts val="0"/>
              </a:spcAft>
              <a:defRPr/>
            </a:pPr>
            <a:r>
              <a:rPr lang="en-US" b="1" dirty="0" smtClean="0">
                <a:latin typeface="Comic Sans MS" pitchFamily="66" charset="0"/>
              </a:rPr>
              <a:t>Lasing Action Diagram</a:t>
            </a:r>
          </a:p>
        </p:txBody>
      </p:sp>
      <p:sp>
        <p:nvSpPr>
          <p:cNvPr id="34826" name="Text Box 10"/>
          <p:cNvSpPr txBox="1">
            <a:spLocks noChangeArrowheads="1"/>
          </p:cNvSpPr>
          <p:nvPr/>
        </p:nvSpPr>
        <p:spPr bwMode="auto">
          <a:xfrm rot="10800000">
            <a:off x="0" y="3429000"/>
            <a:ext cx="1462088" cy="2284413"/>
          </a:xfrm>
          <a:prstGeom prst="rect">
            <a:avLst/>
          </a:prstGeom>
          <a:noFill/>
          <a:ln w="9525">
            <a:noFill/>
            <a:miter lim="800000"/>
            <a:headEnd/>
            <a:tailEnd/>
          </a:ln>
        </p:spPr>
        <p:txBody>
          <a:bodyPr vert="eaVert">
            <a:spAutoFit/>
          </a:bodyPr>
          <a:lstStyle/>
          <a:p>
            <a:pPr>
              <a:spcBef>
                <a:spcPct val="50000"/>
              </a:spcBef>
            </a:pPr>
            <a:r>
              <a:rPr lang="en-US" b="1" dirty="0">
                <a:solidFill>
                  <a:schemeClr val="accent2">
                    <a:lumMod val="75000"/>
                  </a:schemeClr>
                </a:solidFill>
                <a:latin typeface="Comic Sans MS" pitchFamily="66" charset="0"/>
              </a:rPr>
              <a:t>Energy Introduction</a:t>
            </a:r>
          </a:p>
          <a:p>
            <a:pPr>
              <a:spcBef>
                <a:spcPct val="50000"/>
              </a:spcBef>
            </a:pPr>
            <a:endParaRPr lang="en-US" b="1" dirty="0">
              <a:solidFill>
                <a:srgbClr val="FFFF00"/>
              </a:solidFill>
              <a:latin typeface="Comic Sans MS" pitchFamily="66" charset="0"/>
            </a:endParaRPr>
          </a:p>
        </p:txBody>
      </p:sp>
      <p:sp>
        <p:nvSpPr>
          <p:cNvPr id="34825" name="Line 9"/>
          <p:cNvSpPr>
            <a:spLocks noChangeShapeType="1"/>
          </p:cNvSpPr>
          <p:nvPr/>
        </p:nvSpPr>
        <p:spPr bwMode="auto">
          <a:xfrm>
            <a:off x="914400" y="2362200"/>
            <a:ext cx="0" cy="4114800"/>
          </a:xfrm>
          <a:prstGeom prst="line">
            <a:avLst/>
          </a:prstGeom>
          <a:noFill/>
          <a:ln w="76200">
            <a:solidFill>
              <a:schemeClr val="tx1"/>
            </a:solidFill>
            <a:round/>
            <a:headEnd type="arrow" w="med" len="med"/>
            <a:tailEnd/>
          </a:ln>
        </p:spPr>
        <p:txBody>
          <a:bodyPr wrap="none"/>
          <a:lstStyle/>
          <a:p>
            <a:endParaRPr lang="en-IN"/>
          </a:p>
        </p:txBody>
      </p:sp>
      <p:sp>
        <p:nvSpPr>
          <p:cNvPr id="33797" name="Line 11"/>
          <p:cNvSpPr>
            <a:spLocks noChangeShapeType="1"/>
          </p:cNvSpPr>
          <p:nvPr/>
        </p:nvSpPr>
        <p:spPr bwMode="auto">
          <a:xfrm>
            <a:off x="914400" y="6477000"/>
            <a:ext cx="5562600" cy="0"/>
          </a:xfrm>
          <a:prstGeom prst="line">
            <a:avLst/>
          </a:prstGeom>
          <a:noFill/>
          <a:ln w="76200">
            <a:solidFill>
              <a:schemeClr val="tx1"/>
            </a:solidFill>
            <a:round/>
            <a:headEnd/>
            <a:tailEnd/>
          </a:ln>
        </p:spPr>
        <p:txBody>
          <a:bodyPr wrap="none"/>
          <a:lstStyle/>
          <a:p>
            <a:endParaRPr lang="en-IN"/>
          </a:p>
        </p:txBody>
      </p:sp>
      <p:sp>
        <p:nvSpPr>
          <p:cNvPr id="34829" name="Text Box 13"/>
          <p:cNvSpPr txBox="1">
            <a:spLocks noChangeArrowheads="1"/>
          </p:cNvSpPr>
          <p:nvPr/>
        </p:nvSpPr>
        <p:spPr bwMode="auto">
          <a:xfrm>
            <a:off x="1981200" y="6019800"/>
            <a:ext cx="2667000" cy="457200"/>
          </a:xfrm>
          <a:prstGeom prst="rect">
            <a:avLst/>
          </a:prstGeom>
          <a:noFill/>
          <a:ln w="9525">
            <a:noFill/>
            <a:miter lim="800000"/>
            <a:headEnd/>
            <a:tailEnd/>
          </a:ln>
        </p:spPr>
        <p:txBody>
          <a:bodyPr>
            <a:spAutoFit/>
          </a:bodyPr>
          <a:lstStyle/>
          <a:p>
            <a:pPr>
              <a:spcBef>
                <a:spcPct val="50000"/>
              </a:spcBef>
            </a:pPr>
            <a:r>
              <a:rPr lang="en-US" b="1">
                <a:solidFill>
                  <a:srgbClr val="7BF796"/>
                </a:solidFill>
                <a:latin typeface="Comic Sans MS" pitchFamily="66" charset="0"/>
              </a:rPr>
              <a:t>Ground State</a:t>
            </a:r>
          </a:p>
        </p:txBody>
      </p:sp>
      <p:sp>
        <p:nvSpPr>
          <p:cNvPr id="33799" name="Line 15"/>
          <p:cNvSpPr>
            <a:spLocks noChangeShapeType="1"/>
          </p:cNvSpPr>
          <p:nvPr/>
        </p:nvSpPr>
        <p:spPr bwMode="auto">
          <a:xfrm>
            <a:off x="914400" y="2362200"/>
            <a:ext cx="5562600" cy="0"/>
          </a:xfrm>
          <a:prstGeom prst="line">
            <a:avLst/>
          </a:prstGeom>
          <a:noFill/>
          <a:ln w="76200">
            <a:solidFill>
              <a:schemeClr val="tx1"/>
            </a:solidFill>
            <a:round/>
            <a:headEnd/>
            <a:tailEnd/>
          </a:ln>
        </p:spPr>
        <p:txBody>
          <a:bodyPr wrap="none"/>
          <a:lstStyle/>
          <a:p>
            <a:endParaRPr lang="en-IN"/>
          </a:p>
        </p:txBody>
      </p:sp>
      <p:sp>
        <p:nvSpPr>
          <p:cNvPr id="34832" name="Text Box 16"/>
          <p:cNvSpPr txBox="1">
            <a:spLocks noChangeArrowheads="1"/>
          </p:cNvSpPr>
          <p:nvPr/>
        </p:nvSpPr>
        <p:spPr bwMode="auto">
          <a:xfrm>
            <a:off x="2209800" y="1905000"/>
            <a:ext cx="2667000" cy="369332"/>
          </a:xfrm>
          <a:prstGeom prst="rect">
            <a:avLst/>
          </a:prstGeom>
          <a:noFill/>
          <a:ln w="9525">
            <a:noFill/>
            <a:miter lim="800000"/>
            <a:headEnd/>
            <a:tailEnd/>
          </a:ln>
        </p:spPr>
        <p:txBody>
          <a:bodyPr>
            <a:spAutoFit/>
          </a:bodyPr>
          <a:lstStyle/>
          <a:p>
            <a:pPr>
              <a:spcBef>
                <a:spcPct val="50000"/>
              </a:spcBef>
            </a:pPr>
            <a:r>
              <a:rPr lang="en-US" b="1" dirty="0">
                <a:solidFill>
                  <a:srgbClr val="0070C0"/>
                </a:solidFill>
                <a:latin typeface="Comic Sans MS" pitchFamily="66" charset="0"/>
              </a:rPr>
              <a:t>Excited State</a:t>
            </a:r>
          </a:p>
        </p:txBody>
      </p:sp>
      <p:sp>
        <p:nvSpPr>
          <p:cNvPr id="33801" name="Line 17"/>
          <p:cNvSpPr>
            <a:spLocks noChangeShapeType="1"/>
          </p:cNvSpPr>
          <p:nvPr/>
        </p:nvSpPr>
        <p:spPr bwMode="auto">
          <a:xfrm>
            <a:off x="1828800" y="3886200"/>
            <a:ext cx="4648200" cy="0"/>
          </a:xfrm>
          <a:prstGeom prst="line">
            <a:avLst/>
          </a:prstGeom>
          <a:noFill/>
          <a:ln w="76200">
            <a:solidFill>
              <a:schemeClr val="tx1"/>
            </a:solidFill>
            <a:round/>
            <a:headEnd/>
            <a:tailEnd/>
          </a:ln>
        </p:spPr>
        <p:txBody>
          <a:bodyPr wrap="none"/>
          <a:lstStyle/>
          <a:p>
            <a:endParaRPr lang="en-IN"/>
          </a:p>
        </p:txBody>
      </p:sp>
      <p:sp>
        <p:nvSpPr>
          <p:cNvPr id="34834" name="Text Box 18"/>
          <p:cNvSpPr txBox="1">
            <a:spLocks noChangeArrowheads="1"/>
          </p:cNvSpPr>
          <p:nvPr/>
        </p:nvSpPr>
        <p:spPr bwMode="auto">
          <a:xfrm>
            <a:off x="2971800" y="3429000"/>
            <a:ext cx="2971800" cy="369332"/>
          </a:xfrm>
          <a:prstGeom prst="rect">
            <a:avLst/>
          </a:prstGeom>
          <a:noFill/>
          <a:ln w="9525">
            <a:noFill/>
            <a:miter lim="800000"/>
            <a:headEnd/>
            <a:tailEnd/>
          </a:ln>
        </p:spPr>
        <p:txBody>
          <a:bodyPr>
            <a:spAutoFit/>
          </a:bodyPr>
          <a:lstStyle/>
          <a:p>
            <a:pPr>
              <a:spcBef>
                <a:spcPct val="50000"/>
              </a:spcBef>
            </a:pPr>
            <a:r>
              <a:rPr lang="en-US" b="1" dirty="0">
                <a:solidFill>
                  <a:srgbClr val="C00000"/>
                </a:solidFill>
                <a:latin typeface="Comic Sans MS" pitchFamily="66" charset="0"/>
              </a:rPr>
              <a:t>Metastable State</a:t>
            </a:r>
          </a:p>
        </p:txBody>
      </p:sp>
      <p:sp>
        <p:nvSpPr>
          <p:cNvPr id="34848" name="Line 32"/>
          <p:cNvSpPr>
            <a:spLocks noChangeShapeType="1"/>
          </p:cNvSpPr>
          <p:nvPr/>
        </p:nvSpPr>
        <p:spPr bwMode="auto">
          <a:xfrm>
            <a:off x="1981200" y="2438400"/>
            <a:ext cx="838200" cy="1371600"/>
          </a:xfrm>
          <a:prstGeom prst="line">
            <a:avLst/>
          </a:prstGeom>
          <a:noFill/>
          <a:ln w="76200">
            <a:solidFill>
              <a:schemeClr val="tx1"/>
            </a:solidFill>
            <a:round/>
            <a:headEnd/>
            <a:tailEnd type="arrow" w="med" len="med"/>
          </a:ln>
        </p:spPr>
        <p:txBody>
          <a:bodyPr wrap="none"/>
          <a:lstStyle/>
          <a:p>
            <a:endParaRPr lang="en-IN"/>
          </a:p>
        </p:txBody>
      </p:sp>
      <p:sp>
        <p:nvSpPr>
          <p:cNvPr id="34849" name="Line 33"/>
          <p:cNvSpPr>
            <a:spLocks noChangeShapeType="1"/>
          </p:cNvSpPr>
          <p:nvPr/>
        </p:nvSpPr>
        <p:spPr bwMode="auto">
          <a:xfrm flipH="1">
            <a:off x="4191000" y="3962400"/>
            <a:ext cx="609600" cy="2438400"/>
          </a:xfrm>
          <a:prstGeom prst="line">
            <a:avLst/>
          </a:prstGeom>
          <a:noFill/>
          <a:ln w="76200">
            <a:solidFill>
              <a:schemeClr val="tx1"/>
            </a:solidFill>
            <a:round/>
            <a:headEnd/>
            <a:tailEnd type="arrow" w="med" len="med"/>
          </a:ln>
        </p:spPr>
        <p:txBody>
          <a:bodyPr wrap="none"/>
          <a:lstStyle/>
          <a:p>
            <a:endParaRPr lang="en-IN"/>
          </a:p>
        </p:txBody>
      </p:sp>
      <p:sp>
        <p:nvSpPr>
          <p:cNvPr id="34850" name="Text Box 34"/>
          <p:cNvSpPr txBox="1">
            <a:spLocks noChangeArrowheads="1"/>
          </p:cNvSpPr>
          <p:nvPr/>
        </p:nvSpPr>
        <p:spPr bwMode="auto">
          <a:xfrm>
            <a:off x="6858000" y="2438400"/>
            <a:ext cx="2286000" cy="646331"/>
          </a:xfrm>
          <a:prstGeom prst="rect">
            <a:avLst/>
          </a:prstGeom>
          <a:noFill/>
          <a:ln w="9525">
            <a:noFill/>
            <a:miter lim="800000"/>
            <a:headEnd/>
            <a:tailEnd/>
          </a:ln>
        </p:spPr>
        <p:txBody>
          <a:bodyPr>
            <a:spAutoFit/>
          </a:bodyPr>
          <a:lstStyle/>
          <a:p>
            <a:pPr>
              <a:spcBef>
                <a:spcPct val="50000"/>
              </a:spcBef>
            </a:pPr>
            <a:r>
              <a:rPr lang="en-US" b="1" dirty="0">
                <a:solidFill>
                  <a:schemeClr val="tx1">
                    <a:lumMod val="95000"/>
                    <a:lumOff val="5000"/>
                  </a:schemeClr>
                </a:solidFill>
                <a:latin typeface="Comic Sans MS" pitchFamily="66" charset="0"/>
              </a:rPr>
              <a:t>Spontaneous Energy Emission</a:t>
            </a:r>
          </a:p>
        </p:txBody>
      </p:sp>
      <p:grpSp>
        <p:nvGrpSpPr>
          <p:cNvPr id="2" name="Group 37"/>
          <p:cNvGrpSpPr>
            <a:grpSpLocks/>
          </p:cNvGrpSpPr>
          <p:nvPr/>
        </p:nvGrpSpPr>
        <p:grpSpPr bwMode="auto">
          <a:xfrm>
            <a:off x="5000625" y="4114800"/>
            <a:ext cx="4119563" cy="1649413"/>
            <a:chOff x="3360" y="2400"/>
            <a:chExt cx="2595" cy="1039"/>
          </a:xfrm>
        </p:grpSpPr>
        <p:grpSp>
          <p:nvGrpSpPr>
            <p:cNvPr id="33807" name="Group 31"/>
            <p:cNvGrpSpPr>
              <a:grpSpLocks/>
            </p:cNvGrpSpPr>
            <p:nvPr/>
          </p:nvGrpSpPr>
          <p:grpSpPr bwMode="auto">
            <a:xfrm>
              <a:off x="3360" y="2400"/>
              <a:ext cx="1008" cy="1039"/>
              <a:chOff x="1776" y="2496"/>
              <a:chExt cx="1008" cy="1039"/>
            </a:xfrm>
          </p:grpSpPr>
          <p:pic>
            <p:nvPicPr>
              <p:cNvPr id="33809" name="Picture 28" descr="http://www.hood.army.mil/1CD_20thEngr/images/wavyarrow.jpg"/>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776" y="3072"/>
                <a:ext cx="1008" cy="463"/>
              </a:xfrm>
              <a:prstGeom prst="rect">
                <a:avLst/>
              </a:prstGeom>
              <a:noFill/>
              <a:ln w="9525">
                <a:noFill/>
                <a:miter lim="800000"/>
                <a:headEnd/>
                <a:tailEnd/>
              </a:ln>
            </p:spPr>
          </p:pic>
          <p:pic>
            <p:nvPicPr>
              <p:cNvPr id="33810" name="Picture 29" descr="http://www.hood.army.mil/1CD_20thEngr/images/wavyarrow.jpg"/>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776" y="2784"/>
                <a:ext cx="1008" cy="463"/>
              </a:xfrm>
              <a:prstGeom prst="rect">
                <a:avLst/>
              </a:prstGeom>
              <a:noFill/>
              <a:ln w="9525">
                <a:noFill/>
                <a:miter lim="800000"/>
                <a:headEnd/>
                <a:tailEnd/>
              </a:ln>
            </p:spPr>
          </p:pic>
          <p:pic>
            <p:nvPicPr>
              <p:cNvPr id="33811" name="Picture 30" descr="http://www.hood.army.mil/1CD_20thEngr/images/wavyarrow.jpg"/>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776" y="2496"/>
                <a:ext cx="1008" cy="463"/>
              </a:xfrm>
              <a:prstGeom prst="rect">
                <a:avLst/>
              </a:prstGeom>
              <a:noFill/>
              <a:ln w="9525">
                <a:noFill/>
                <a:miter lim="800000"/>
                <a:headEnd/>
                <a:tailEnd/>
              </a:ln>
            </p:spPr>
          </p:pic>
        </p:grpSp>
        <p:sp>
          <p:nvSpPr>
            <p:cNvPr id="33808" name="Text Box 35"/>
            <p:cNvSpPr txBox="1">
              <a:spLocks noChangeArrowheads="1"/>
            </p:cNvSpPr>
            <p:nvPr/>
          </p:nvSpPr>
          <p:spPr bwMode="auto">
            <a:xfrm>
              <a:off x="4275" y="2592"/>
              <a:ext cx="1680" cy="407"/>
            </a:xfrm>
            <a:prstGeom prst="rect">
              <a:avLst/>
            </a:prstGeom>
            <a:noFill/>
            <a:ln w="9525">
              <a:noFill/>
              <a:miter lim="800000"/>
              <a:headEnd/>
              <a:tailEnd/>
            </a:ln>
          </p:spPr>
          <p:txBody>
            <a:bodyPr>
              <a:spAutoFit/>
            </a:bodyPr>
            <a:lstStyle/>
            <a:p>
              <a:pPr>
                <a:spcBef>
                  <a:spcPct val="50000"/>
                </a:spcBef>
              </a:pPr>
              <a:r>
                <a:rPr lang="en-US" b="1" dirty="0">
                  <a:solidFill>
                    <a:schemeClr val="tx1">
                      <a:lumMod val="95000"/>
                      <a:lumOff val="5000"/>
                    </a:schemeClr>
                  </a:solidFill>
                  <a:latin typeface="Comic Sans MS" pitchFamily="66" charset="0"/>
                </a:rPr>
                <a:t>Stimulated Emission of Radiation</a:t>
              </a:r>
            </a:p>
          </p:txBody>
        </p:sp>
      </p:gr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1000"/>
                                  </p:stCondLst>
                                  <p:childTnLst>
                                    <p:set>
                                      <p:cBhvr>
                                        <p:cTn id="6" dur="1" fill="hold">
                                          <p:stCondLst>
                                            <p:cond delay="499"/>
                                          </p:stCondLst>
                                        </p:cTn>
                                        <p:tgtEl>
                                          <p:spTgt spid="34826"/>
                                        </p:tgtEl>
                                        <p:attrNameLst>
                                          <p:attrName>style.visibility</p:attrName>
                                        </p:attrNameLst>
                                      </p:cBhvr>
                                      <p:to>
                                        <p:strVal val="visible"/>
                                      </p:to>
                                    </p:set>
                                  </p:childTnLst>
                                </p:cTn>
                              </p:par>
                            </p:childTnLst>
                          </p:cTn>
                        </p:par>
                        <p:par>
                          <p:cTn id="7" fill="hold">
                            <p:stCondLst>
                              <p:cond delay="1500"/>
                            </p:stCondLst>
                            <p:childTnLst>
                              <p:par>
                                <p:cTn id="8" presetID="17" presetClass="entr" presetSubtype="4" fill="hold" grpId="0" nodeType="afterEffect">
                                  <p:stCondLst>
                                    <p:cond delay="0"/>
                                  </p:stCondLst>
                                  <p:childTnLst>
                                    <p:set>
                                      <p:cBhvr>
                                        <p:cTn id="9" dur="1" fill="hold">
                                          <p:stCondLst>
                                            <p:cond delay="0"/>
                                          </p:stCondLst>
                                        </p:cTn>
                                        <p:tgtEl>
                                          <p:spTgt spid="34825"/>
                                        </p:tgtEl>
                                        <p:attrNameLst>
                                          <p:attrName>style.visibility</p:attrName>
                                        </p:attrNameLst>
                                      </p:cBhvr>
                                      <p:to>
                                        <p:strVal val="visible"/>
                                      </p:to>
                                    </p:set>
                                    <p:anim calcmode="lin" valueType="num">
                                      <p:cBhvr>
                                        <p:cTn id="10" dur="500" fill="hold"/>
                                        <p:tgtEl>
                                          <p:spTgt spid="34825"/>
                                        </p:tgtEl>
                                        <p:attrNameLst>
                                          <p:attrName>ppt_x</p:attrName>
                                        </p:attrNameLst>
                                      </p:cBhvr>
                                      <p:tavLst>
                                        <p:tav tm="0">
                                          <p:val>
                                            <p:strVal val="#ppt_x"/>
                                          </p:val>
                                        </p:tav>
                                        <p:tav tm="100000">
                                          <p:val>
                                            <p:strVal val="#ppt_x"/>
                                          </p:val>
                                        </p:tav>
                                      </p:tavLst>
                                    </p:anim>
                                    <p:anim calcmode="lin" valueType="num">
                                      <p:cBhvr>
                                        <p:cTn id="11" dur="500" fill="hold"/>
                                        <p:tgtEl>
                                          <p:spTgt spid="34825"/>
                                        </p:tgtEl>
                                        <p:attrNameLst>
                                          <p:attrName>ppt_y</p:attrName>
                                        </p:attrNameLst>
                                      </p:cBhvr>
                                      <p:tavLst>
                                        <p:tav tm="0">
                                          <p:val>
                                            <p:strVal val="#ppt_y+#ppt_h/2"/>
                                          </p:val>
                                        </p:tav>
                                        <p:tav tm="100000">
                                          <p:val>
                                            <p:strVal val="#ppt_y"/>
                                          </p:val>
                                        </p:tav>
                                      </p:tavLst>
                                    </p:anim>
                                    <p:anim calcmode="lin" valueType="num">
                                      <p:cBhvr>
                                        <p:cTn id="12" dur="500" fill="hold"/>
                                        <p:tgtEl>
                                          <p:spTgt spid="34825"/>
                                        </p:tgtEl>
                                        <p:attrNameLst>
                                          <p:attrName>ppt_w</p:attrName>
                                        </p:attrNameLst>
                                      </p:cBhvr>
                                      <p:tavLst>
                                        <p:tav tm="0">
                                          <p:val>
                                            <p:strVal val="#ppt_w"/>
                                          </p:val>
                                        </p:tav>
                                        <p:tav tm="100000">
                                          <p:val>
                                            <p:strVal val="#ppt_w"/>
                                          </p:val>
                                        </p:tav>
                                      </p:tavLst>
                                    </p:anim>
                                    <p:anim calcmode="lin" valueType="num">
                                      <p:cBhvr>
                                        <p:cTn id="13" dur="500" fill="hold"/>
                                        <p:tgtEl>
                                          <p:spTgt spid="34825"/>
                                        </p:tgtEl>
                                        <p:attrNameLst>
                                          <p:attrName>ppt_h</p:attrName>
                                        </p:attrNameLst>
                                      </p:cBhvr>
                                      <p:tavLst>
                                        <p:tav tm="0">
                                          <p:val>
                                            <p:fltVal val="0"/>
                                          </p:val>
                                        </p:tav>
                                        <p:tav tm="100000">
                                          <p:val>
                                            <p:strVal val="#ppt_h"/>
                                          </p:val>
                                        </p:tav>
                                      </p:tavLst>
                                    </p:anim>
                                  </p:childTnLst>
                                </p:cTn>
                              </p:par>
                            </p:childTnLst>
                          </p:cTn>
                        </p:par>
                        <p:par>
                          <p:cTn id="14" fill="hold">
                            <p:stCondLst>
                              <p:cond delay="2000"/>
                            </p:stCondLst>
                            <p:childTnLst>
                              <p:par>
                                <p:cTn id="15" presetID="1" presetClass="entr" presetSubtype="0" fill="hold" grpId="0" nodeType="afterEffect">
                                  <p:stCondLst>
                                    <p:cond delay="1000"/>
                                  </p:stCondLst>
                                  <p:childTnLst>
                                    <p:set>
                                      <p:cBhvr>
                                        <p:cTn id="16" dur="1" fill="hold">
                                          <p:stCondLst>
                                            <p:cond delay="499"/>
                                          </p:stCondLst>
                                        </p:cTn>
                                        <p:tgtEl>
                                          <p:spTgt spid="34832"/>
                                        </p:tgtEl>
                                        <p:attrNameLst>
                                          <p:attrName>style.visibility</p:attrName>
                                        </p:attrNameLst>
                                      </p:cBhvr>
                                      <p:to>
                                        <p:strVal val="visible"/>
                                      </p:to>
                                    </p:set>
                                  </p:childTnLst>
                                </p:cTn>
                              </p:par>
                            </p:childTnLst>
                          </p:cTn>
                        </p:par>
                        <p:par>
                          <p:cTn id="17" fill="hold">
                            <p:stCondLst>
                              <p:cond delay="3500"/>
                            </p:stCondLst>
                            <p:childTnLst>
                              <p:par>
                                <p:cTn id="18" presetID="22" presetClass="entr" presetSubtype="1" fill="hold" grpId="0" nodeType="afterEffect">
                                  <p:stCondLst>
                                    <p:cond delay="2000"/>
                                  </p:stCondLst>
                                  <p:childTnLst>
                                    <p:set>
                                      <p:cBhvr>
                                        <p:cTn id="19" dur="1" fill="hold">
                                          <p:stCondLst>
                                            <p:cond delay="0"/>
                                          </p:stCondLst>
                                        </p:cTn>
                                        <p:tgtEl>
                                          <p:spTgt spid="34848"/>
                                        </p:tgtEl>
                                        <p:attrNameLst>
                                          <p:attrName>style.visibility</p:attrName>
                                        </p:attrNameLst>
                                      </p:cBhvr>
                                      <p:to>
                                        <p:strVal val="visible"/>
                                      </p:to>
                                    </p:set>
                                    <p:animEffect transition="in" filter="wipe(up)">
                                      <p:cBhvr>
                                        <p:cTn id="20" dur="500"/>
                                        <p:tgtEl>
                                          <p:spTgt spid="34848"/>
                                        </p:tgtEl>
                                      </p:cBhvr>
                                    </p:animEffect>
                                  </p:childTnLst>
                                </p:cTn>
                              </p:par>
                            </p:childTnLst>
                          </p:cTn>
                        </p:par>
                        <p:par>
                          <p:cTn id="21" fill="hold">
                            <p:stCondLst>
                              <p:cond delay="6000"/>
                            </p:stCondLst>
                            <p:childTnLst>
                              <p:par>
                                <p:cTn id="22" presetID="1" presetClass="entr" presetSubtype="0" fill="hold" grpId="0" nodeType="afterEffect">
                                  <p:stCondLst>
                                    <p:cond delay="0"/>
                                  </p:stCondLst>
                                  <p:childTnLst>
                                    <p:set>
                                      <p:cBhvr>
                                        <p:cTn id="23" dur="1" fill="hold">
                                          <p:stCondLst>
                                            <p:cond delay="499"/>
                                          </p:stCondLst>
                                        </p:cTn>
                                        <p:tgtEl>
                                          <p:spTgt spid="34834"/>
                                        </p:tgtEl>
                                        <p:attrNameLst>
                                          <p:attrName>style.visibility</p:attrName>
                                        </p:attrNameLst>
                                      </p:cBhvr>
                                      <p:to>
                                        <p:strVal val="visible"/>
                                      </p:to>
                                    </p:set>
                                  </p:childTnLst>
                                </p:cTn>
                              </p:par>
                            </p:childTnLst>
                          </p:cTn>
                        </p:par>
                        <p:par>
                          <p:cTn id="24" fill="hold">
                            <p:stCondLst>
                              <p:cond delay="6500"/>
                            </p:stCondLst>
                            <p:childTnLst>
                              <p:par>
                                <p:cTn id="25" presetID="9" presetClass="entr" presetSubtype="0" fill="hold" grpId="0" nodeType="afterEffect">
                                  <p:stCondLst>
                                    <p:cond delay="1000"/>
                                  </p:stCondLst>
                                  <p:childTnLst>
                                    <p:set>
                                      <p:cBhvr>
                                        <p:cTn id="26" dur="1" fill="hold">
                                          <p:stCondLst>
                                            <p:cond delay="0"/>
                                          </p:stCondLst>
                                        </p:cTn>
                                        <p:tgtEl>
                                          <p:spTgt spid="34850"/>
                                        </p:tgtEl>
                                        <p:attrNameLst>
                                          <p:attrName>style.visibility</p:attrName>
                                        </p:attrNameLst>
                                      </p:cBhvr>
                                      <p:to>
                                        <p:strVal val="visible"/>
                                      </p:to>
                                    </p:set>
                                    <p:animEffect transition="in" filter="dissolve">
                                      <p:cBhvr>
                                        <p:cTn id="27" dur="500"/>
                                        <p:tgtEl>
                                          <p:spTgt spid="34850"/>
                                        </p:tgtEl>
                                      </p:cBhvr>
                                    </p:animEffect>
                                  </p:childTnLst>
                                </p:cTn>
                              </p:par>
                            </p:childTnLst>
                          </p:cTn>
                        </p:par>
                        <p:par>
                          <p:cTn id="28" fill="hold">
                            <p:stCondLst>
                              <p:cond delay="8000"/>
                            </p:stCondLst>
                            <p:childTnLst>
                              <p:par>
                                <p:cTn id="29" presetID="22" presetClass="entr" presetSubtype="1" fill="hold" grpId="0" nodeType="afterEffect">
                                  <p:stCondLst>
                                    <p:cond delay="2000"/>
                                  </p:stCondLst>
                                  <p:childTnLst>
                                    <p:set>
                                      <p:cBhvr>
                                        <p:cTn id="30" dur="1" fill="hold">
                                          <p:stCondLst>
                                            <p:cond delay="0"/>
                                          </p:stCondLst>
                                        </p:cTn>
                                        <p:tgtEl>
                                          <p:spTgt spid="34849"/>
                                        </p:tgtEl>
                                        <p:attrNameLst>
                                          <p:attrName>style.visibility</p:attrName>
                                        </p:attrNameLst>
                                      </p:cBhvr>
                                      <p:to>
                                        <p:strVal val="visible"/>
                                      </p:to>
                                    </p:set>
                                    <p:animEffect transition="in" filter="wipe(up)">
                                      <p:cBhvr>
                                        <p:cTn id="31" dur="500"/>
                                        <p:tgtEl>
                                          <p:spTgt spid="34849"/>
                                        </p:tgtEl>
                                      </p:cBhvr>
                                    </p:animEffect>
                                  </p:childTnLst>
                                </p:cTn>
                              </p:par>
                            </p:childTnLst>
                          </p:cTn>
                        </p:par>
                        <p:par>
                          <p:cTn id="32" fill="hold">
                            <p:stCondLst>
                              <p:cond delay="10500"/>
                            </p:stCondLst>
                            <p:childTnLst>
                              <p:par>
                                <p:cTn id="33" presetID="1" presetClass="entr" presetSubtype="0" fill="hold" grpId="0" nodeType="afterEffect">
                                  <p:stCondLst>
                                    <p:cond delay="0"/>
                                  </p:stCondLst>
                                  <p:childTnLst>
                                    <p:set>
                                      <p:cBhvr>
                                        <p:cTn id="34" dur="1" fill="hold">
                                          <p:stCondLst>
                                            <p:cond delay="499"/>
                                          </p:stCondLst>
                                        </p:cTn>
                                        <p:tgtEl>
                                          <p:spTgt spid="34829"/>
                                        </p:tgtEl>
                                        <p:attrNameLst>
                                          <p:attrName>style.visibility</p:attrName>
                                        </p:attrNameLst>
                                      </p:cBhvr>
                                      <p:to>
                                        <p:strVal val="visible"/>
                                      </p:to>
                                    </p:set>
                                  </p:childTnLst>
                                </p:cTn>
                              </p:par>
                            </p:childTnLst>
                          </p:cTn>
                        </p:par>
                        <p:par>
                          <p:cTn id="35" fill="hold">
                            <p:stCondLst>
                              <p:cond delay="11000"/>
                            </p:stCondLst>
                            <p:childTnLst>
                              <p:par>
                                <p:cTn id="36" presetID="22" presetClass="entr" presetSubtype="8" fill="hold" nodeType="afterEffect">
                                  <p:stCondLst>
                                    <p:cond delay="1000"/>
                                  </p:stCondLst>
                                  <p:childTnLst>
                                    <p:set>
                                      <p:cBhvr>
                                        <p:cTn id="37" dur="1" fill="hold">
                                          <p:stCondLst>
                                            <p:cond delay="0"/>
                                          </p:stCondLst>
                                        </p:cTn>
                                        <p:tgtEl>
                                          <p:spTgt spid="2"/>
                                        </p:tgtEl>
                                        <p:attrNameLst>
                                          <p:attrName>style.visibility</p:attrName>
                                        </p:attrNameLst>
                                      </p:cBhvr>
                                      <p:to>
                                        <p:strVal val="visible"/>
                                      </p:to>
                                    </p:set>
                                    <p:animEffect transition="in" filter="wipe(left)">
                                      <p:cBhvr>
                                        <p:cTn id="3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6" grpId="0" autoUpdateAnimBg="0"/>
      <p:bldP spid="34825" grpId="0" animBg="1"/>
      <p:bldP spid="34829" grpId="0" autoUpdateAnimBg="0"/>
      <p:bldP spid="34832" grpId="0" autoUpdateAnimBg="0"/>
      <p:bldP spid="34834" grpId="0" autoUpdateAnimBg="0"/>
      <p:bldP spid="34848" grpId="0" animBg="1"/>
      <p:bldP spid="34849" grpId="0" animBg="1"/>
      <p:bldP spid="34850"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18"/>
          <p:cNvSpPr>
            <a:spLocks noChangeArrowheads="1"/>
          </p:cNvSpPr>
          <p:nvPr/>
        </p:nvSpPr>
        <p:spPr bwMode="auto">
          <a:xfrm>
            <a:off x="1485900" y="5803900"/>
            <a:ext cx="1701800" cy="482600"/>
          </a:xfrm>
          <a:prstGeom prst="rect">
            <a:avLst/>
          </a:prstGeom>
          <a:solidFill>
            <a:schemeClr val="bg1"/>
          </a:solidFill>
          <a:ln w="57150">
            <a:solidFill>
              <a:srgbClr val="CCFF33"/>
            </a:solidFill>
            <a:miter lim="800000"/>
            <a:headEnd/>
            <a:tailEnd/>
          </a:ln>
        </p:spPr>
        <p:txBody>
          <a:bodyPr wrap="none" anchor="ctr"/>
          <a:lstStyle/>
          <a:p>
            <a:endParaRPr lang="en-IN"/>
          </a:p>
        </p:txBody>
      </p:sp>
      <p:sp>
        <p:nvSpPr>
          <p:cNvPr id="2052" name="Rectangle 2"/>
          <p:cNvSpPr>
            <a:spLocks noChangeArrowheads="1"/>
          </p:cNvSpPr>
          <p:nvPr/>
        </p:nvSpPr>
        <p:spPr bwMode="auto">
          <a:xfrm>
            <a:off x="533400" y="5033963"/>
            <a:ext cx="8343900" cy="1200150"/>
          </a:xfrm>
          <a:prstGeom prst="rect">
            <a:avLst/>
          </a:prstGeom>
          <a:noFill/>
          <a:ln w="9525">
            <a:noFill/>
            <a:miter lim="800000"/>
            <a:headEnd/>
            <a:tailEnd/>
          </a:ln>
        </p:spPr>
        <p:txBody>
          <a:bodyPr>
            <a:spAutoFit/>
          </a:bodyPr>
          <a:lstStyle/>
          <a:p>
            <a:pPr algn="just" eaLnBrk="0" hangingPunct="0"/>
            <a:r>
              <a:rPr lang="en-US" dirty="0"/>
              <a:t>Usually, additional </a:t>
            </a:r>
            <a:r>
              <a:rPr lang="en-US" b="1" dirty="0">
                <a:solidFill>
                  <a:srgbClr val="0070C0"/>
                </a:solidFill>
              </a:rPr>
              <a:t>losses</a:t>
            </a:r>
            <a:r>
              <a:rPr lang="en-US" dirty="0"/>
              <a:t> in intensity occur, such as absorption, scattering, and reflections.  In general, the laser will </a:t>
            </a:r>
            <a:r>
              <a:rPr lang="en-US" dirty="0" err="1"/>
              <a:t>lase</a:t>
            </a:r>
            <a:r>
              <a:rPr lang="en-US" dirty="0"/>
              <a:t> if, in a round trip:</a:t>
            </a:r>
          </a:p>
          <a:p>
            <a:pPr algn="just" eaLnBrk="0" hangingPunct="0"/>
            <a:endParaRPr lang="en-US" dirty="0"/>
          </a:p>
          <a:p>
            <a:pPr algn="just" eaLnBrk="0" hangingPunct="0"/>
            <a:r>
              <a:rPr lang="en-US" dirty="0"/>
              <a:t>                </a:t>
            </a:r>
            <a:r>
              <a:rPr lang="en-US" b="1" dirty="0"/>
              <a:t>Gain &gt; Loss                   </a:t>
            </a:r>
            <a:r>
              <a:rPr lang="en-US" dirty="0"/>
              <a:t>This called achieving </a:t>
            </a:r>
            <a:r>
              <a:rPr lang="en-US" b="1" dirty="0">
                <a:solidFill>
                  <a:srgbClr val="0070C0"/>
                </a:solidFill>
              </a:rPr>
              <a:t>Threshold</a:t>
            </a:r>
            <a:r>
              <a:rPr lang="en-US" dirty="0">
                <a:solidFill>
                  <a:srgbClr val="0070C0"/>
                </a:solidFill>
              </a:rPr>
              <a:t>.</a:t>
            </a:r>
          </a:p>
        </p:txBody>
      </p:sp>
      <p:sp>
        <p:nvSpPr>
          <p:cNvPr id="5" name="Rectangle 3"/>
          <p:cNvSpPr>
            <a:spLocks noGrp="1" noChangeArrowheads="1"/>
          </p:cNvSpPr>
          <p:nvPr>
            <p:ph type="title"/>
          </p:nvPr>
        </p:nvSpPr>
        <p:spPr>
          <a:xfrm>
            <a:off x="3048008" y="117457"/>
            <a:ext cx="3024190" cy="739775"/>
          </a:xfrm>
        </p:spPr>
        <p:txBody>
          <a:bodyPr>
            <a:noAutofit/>
          </a:bodyPr>
          <a:lstStyle/>
          <a:p>
            <a:pPr algn="ctr">
              <a:defRPr/>
            </a:pPr>
            <a:r>
              <a:rPr lang="en-US" dirty="0">
                <a:solidFill>
                  <a:srgbClr val="993366"/>
                </a:solidFill>
                <a:latin typeface="Cooper Black" pitchFamily="18" charset="0"/>
              </a:rPr>
              <a:t>The Laser</a:t>
            </a:r>
          </a:p>
        </p:txBody>
      </p:sp>
      <p:sp>
        <p:nvSpPr>
          <p:cNvPr id="2054" name="Text Box 4"/>
          <p:cNvSpPr txBox="1">
            <a:spLocks noChangeArrowheads="1"/>
          </p:cNvSpPr>
          <p:nvPr/>
        </p:nvSpPr>
        <p:spPr bwMode="auto">
          <a:xfrm>
            <a:off x="533400" y="1047750"/>
            <a:ext cx="8382000" cy="646113"/>
          </a:xfrm>
          <a:prstGeom prst="rect">
            <a:avLst/>
          </a:prstGeom>
          <a:noFill/>
          <a:ln w="9525">
            <a:noFill/>
            <a:miter lim="800000"/>
            <a:headEnd/>
            <a:tailEnd/>
          </a:ln>
        </p:spPr>
        <p:txBody>
          <a:bodyPr>
            <a:spAutoFit/>
          </a:bodyPr>
          <a:lstStyle/>
          <a:p>
            <a:pPr algn="just"/>
            <a:r>
              <a:rPr lang="en-US"/>
              <a:t>A laser is a medium that stores energy, surrounded by two mirrors.</a:t>
            </a:r>
          </a:p>
          <a:p>
            <a:pPr algn="just"/>
            <a:r>
              <a:rPr lang="en-US"/>
              <a:t>A partially reflecting output mirror lets some light out.</a:t>
            </a:r>
          </a:p>
        </p:txBody>
      </p:sp>
      <p:grpSp>
        <p:nvGrpSpPr>
          <p:cNvPr id="2055" name="Group 5"/>
          <p:cNvGrpSpPr>
            <a:grpSpLocks/>
          </p:cNvGrpSpPr>
          <p:nvPr/>
        </p:nvGrpSpPr>
        <p:grpSpPr bwMode="auto">
          <a:xfrm>
            <a:off x="533400" y="3987800"/>
            <a:ext cx="8201025" cy="739775"/>
            <a:chOff x="336" y="2424"/>
            <a:chExt cx="5166" cy="466"/>
          </a:xfrm>
        </p:grpSpPr>
        <p:sp>
          <p:nvSpPr>
            <p:cNvPr id="2066" name="Text Box 6"/>
            <p:cNvSpPr txBox="1">
              <a:spLocks noChangeArrowheads="1"/>
            </p:cNvSpPr>
            <p:nvPr/>
          </p:nvSpPr>
          <p:spPr bwMode="auto">
            <a:xfrm>
              <a:off x="336" y="2424"/>
              <a:ext cx="5166" cy="442"/>
            </a:xfrm>
            <a:prstGeom prst="rect">
              <a:avLst/>
            </a:prstGeom>
            <a:noFill/>
            <a:ln w="9525">
              <a:noFill/>
              <a:miter lim="800000"/>
              <a:headEnd/>
              <a:tailEnd/>
            </a:ln>
          </p:spPr>
          <p:txBody>
            <a:bodyPr>
              <a:spAutoFit/>
            </a:bodyPr>
            <a:lstStyle/>
            <a:p>
              <a:r>
                <a:rPr lang="en-US"/>
                <a:t>A laser will lase if the beam increases in intensity during a round trip:</a:t>
              </a:r>
            </a:p>
            <a:p>
              <a:r>
                <a:rPr lang="en-US"/>
                <a:t>that is, if </a:t>
              </a:r>
            </a:p>
          </p:txBody>
        </p:sp>
        <p:graphicFrame>
          <p:nvGraphicFramePr>
            <p:cNvPr id="2050" name="Object 2"/>
            <p:cNvGraphicFramePr>
              <a:graphicFrameLocks noChangeAspect="1"/>
            </p:cNvGraphicFramePr>
            <p:nvPr/>
          </p:nvGraphicFramePr>
          <p:xfrm>
            <a:off x="1067" y="2625"/>
            <a:ext cx="502" cy="265"/>
          </p:xfrm>
          <a:graphic>
            <a:graphicData uri="http://schemas.openxmlformats.org/presentationml/2006/ole">
              <p:oleObj spid="_x0000_s2050" name="Equation" r:id="rId3" imgW="431640" imgH="228600" progId="">
                <p:embed/>
              </p:oleObj>
            </a:graphicData>
          </a:graphic>
        </p:graphicFrame>
      </p:grpSp>
      <p:grpSp>
        <p:nvGrpSpPr>
          <p:cNvPr id="2056" name="Group 19"/>
          <p:cNvGrpSpPr>
            <a:grpSpLocks/>
          </p:cNvGrpSpPr>
          <p:nvPr/>
        </p:nvGrpSpPr>
        <p:grpSpPr bwMode="auto">
          <a:xfrm>
            <a:off x="174625" y="2017713"/>
            <a:ext cx="8302625" cy="1679575"/>
            <a:chOff x="194" y="1605"/>
            <a:chExt cx="5230" cy="1058"/>
          </a:xfrm>
        </p:grpSpPr>
        <p:pic>
          <p:nvPicPr>
            <p:cNvPr id="2057" name="Picture 20"/>
            <p:cNvPicPr>
              <a:picLocks noChangeAspect="1" noChangeArrowheads="1"/>
            </p:cNvPicPr>
            <p:nvPr/>
          </p:nvPicPr>
          <p:blipFill>
            <a:blip r:embed="rId4"/>
            <a:srcRect b="32973"/>
            <a:stretch>
              <a:fillRect/>
            </a:stretch>
          </p:blipFill>
          <p:spPr bwMode="auto">
            <a:xfrm>
              <a:off x="384" y="1674"/>
              <a:ext cx="5040" cy="744"/>
            </a:xfrm>
            <a:prstGeom prst="rect">
              <a:avLst/>
            </a:prstGeom>
            <a:noFill/>
            <a:ln w="9525">
              <a:noFill/>
              <a:miter lim="800000"/>
              <a:headEnd/>
              <a:tailEnd/>
            </a:ln>
          </p:spPr>
        </p:pic>
        <p:sp>
          <p:nvSpPr>
            <p:cNvPr id="2058" name="Text Box 21"/>
            <p:cNvSpPr txBox="1">
              <a:spLocks noChangeArrowheads="1"/>
            </p:cNvSpPr>
            <p:nvPr/>
          </p:nvSpPr>
          <p:spPr bwMode="auto">
            <a:xfrm>
              <a:off x="194" y="2387"/>
              <a:ext cx="1206" cy="231"/>
            </a:xfrm>
            <a:prstGeom prst="rect">
              <a:avLst/>
            </a:prstGeom>
            <a:noFill/>
            <a:ln w="9525">
              <a:noFill/>
              <a:miter lim="800000"/>
              <a:headEnd/>
              <a:tailEnd/>
            </a:ln>
          </p:spPr>
          <p:txBody>
            <a:bodyPr>
              <a:spAutoFit/>
            </a:bodyPr>
            <a:lstStyle/>
            <a:p>
              <a:pPr algn="ctr"/>
              <a:r>
                <a:rPr lang="en-US" i="1">
                  <a:latin typeface="Times New Roman" pitchFamily="18" charset="0"/>
                </a:rPr>
                <a:t>R</a:t>
              </a:r>
              <a:r>
                <a:rPr lang="en-US"/>
                <a:t> = 100%</a:t>
              </a:r>
            </a:p>
          </p:txBody>
        </p:sp>
        <p:sp>
          <p:nvSpPr>
            <p:cNvPr id="2059" name="Text Box 22"/>
            <p:cNvSpPr txBox="1">
              <a:spLocks noChangeArrowheads="1"/>
            </p:cNvSpPr>
            <p:nvPr/>
          </p:nvSpPr>
          <p:spPr bwMode="auto">
            <a:xfrm>
              <a:off x="4069" y="2387"/>
              <a:ext cx="1206" cy="231"/>
            </a:xfrm>
            <a:prstGeom prst="rect">
              <a:avLst/>
            </a:prstGeom>
            <a:noFill/>
            <a:ln w="9525">
              <a:noFill/>
              <a:miter lim="800000"/>
              <a:headEnd/>
              <a:tailEnd/>
            </a:ln>
          </p:spPr>
          <p:txBody>
            <a:bodyPr>
              <a:spAutoFit/>
            </a:bodyPr>
            <a:lstStyle/>
            <a:p>
              <a:pPr algn="ctr"/>
              <a:r>
                <a:rPr lang="en-US" i="1">
                  <a:latin typeface="Times New Roman" pitchFamily="18" charset="0"/>
                </a:rPr>
                <a:t>R</a:t>
              </a:r>
              <a:r>
                <a:rPr lang="en-US"/>
                <a:t> &lt; 100%</a:t>
              </a:r>
            </a:p>
          </p:txBody>
        </p:sp>
        <p:sp>
          <p:nvSpPr>
            <p:cNvPr id="2060" name="Text Box 23"/>
            <p:cNvSpPr txBox="1">
              <a:spLocks noChangeArrowheads="1"/>
            </p:cNvSpPr>
            <p:nvPr/>
          </p:nvSpPr>
          <p:spPr bwMode="auto">
            <a:xfrm>
              <a:off x="1186" y="1605"/>
              <a:ext cx="244" cy="288"/>
            </a:xfrm>
            <a:prstGeom prst="rect">
              <a:avLst/>
            </a:prstGeom>
            <a:solidFill>
              <a:srgbClr val="B2B2B2"/>
            </a:solidFill>
            <a:ln w="9525">
              <a:noFill/>
              <a:miter lim="800000"/>
              <a:headEnd/>
              <a:tailEnd/>
            </a:ln>
          </p:spPr>
          <p:txBody>
            <a:bodyPr wrap="none">
              <a:spAutoFit/>
            </a:bodyPr>
            <a:lstStyle/>
            <a:p>
              <a:r>
                <a:rPr lang="en-US" sz="2400" i="1">
                  <a:latin typeface="Times New Roman" pitchFamily="18" charset="0"/>
                  <a:cs typeface="Times New Roman" pitchFamily="18" charset="0"/>
                </a:rPr>
                <a:t>I</a:t>
              </a:r>
              <a:r>
                <a:rPr lang="en-US" sz="2400" baseline="-25000">
                  <a:latin typeface="Times New Roman" pitchFamily="18" charset="0"/>
                  <a:cs typeface="Times New Roman" pitchFamily="18" charset="0"/>
                </a:rPr>
                <a:t>0</a:t>
              </a:r>
            </a:p>
          </p:txBody>
        </p:sp>
        <p:sp>
          <p:nvSpPr>
            <p:cNvPr id="2061" name="Text Box 24"/>
            <p:cNvSpPr txBox="1">
              <a:spLocks noChangeArrowheads="1"/>
            </p:cNvSpPr>
            <p:nvPr/>
          </p:nvSpPr>
          <p:spPr bwMode="auto">
            <a:xfrm>
              <a:off x="3953" y="1609"/>
              <a:ext cx="244" cy="288"/>
            </a:xfrm>
            <a:prstGeom prst="rect">
              <a:avLst/>
            </a:prstGeom>
            <a:solidFill>
              <a:srgbClr val="B2B2B2"/>
            </a:solidFill>
            <a:ln w="9525">
              <a:noFill/>
              <a:miter lim="800000"/>
              <a:headEnd/>
              <a:tailEnd/>
            </a:ln>
          </p:spPr>
          <p:txBody>
            <a:bodyPr wrap="none">
              <a:spAutoFit/>
            </a:bodyPr>
            <a:lstStyle/>
            <a:p>
              <a:r>
                <a:rPr lang="en-US" sz="2400" i="1">
                  <a:latin typeface="Times New Roman" pitchFamily="18" charset="0"/>
                  <a:cs typeface="Times New Roman" pitchFamily="18" charset="0"/>
                </a:rPr>
                <a:t>I</a:t>
              </a:r>
              <a:r>
                <a:rPr lang="en-US" sz="2400" baseline="-25000">
                  <a:latin typeface="Times New Roman" pitchFamily="18" charset="0"/>
                  <a:cs typeface="Times New Roman" pitchFamily="18" charset="0"/>
                </a:rPr>
                <a:t>1</a:t>
              </a:r>
            </a:p>
          </p:txBody>
        </p:sp>
        <p:sp>
          <p:nvSpPr>
            <p:cNvPr id="2062" name="Text Box 25"/>
            <p:cNvSpPr txBox="1">
              <a:spLocks noChangeArrowheads="1"/>
            </p:cNvSpPr>
            <p:nvPr/>
          </p:nvSpPr>
          <p:spPr bwMode="auto">
            <a:xfrm>
              <a:off x="3947" y="2201"/>
              <a:ext cx="244" cy="288"/>
            </a:xfrm>
            <a:prstGeom prst="rect">
              <a:avLst/>
            </a:prstGeom>
            <a:solidFill>
              <a:srgbClr val="B2B2B2"/>
            </a:solidFill>
            <a:ln w="9525">
              <a:noFill/>
              <a:miter lim="800000"/>
              <a:headEnd/>
              <a:tailEnd/>
            </a:ln>
          </p:spPr>
          <p:txBody>
            <a:bodyPr>
              <a:spAutoFit/>
            </a:bodyPr>
            <a:lstStyle/>
            <a:p>
              <a:r>
                <a:rPr lang="en-US" sz="2400" i="1">
                  <a:latin typeface="Times New Roman" pitchFamily="18" charset="0"/>
                  <a:cs typeface="Times New Roman" pitchFamily="18" charset="0"/>
                </a:rPr>
                <a:t>I</a:t>
              </a:r>
              <a:r>
                <a:rPr lang="en-US" sz="2400" baseline="-25000">
                  <a:latin typeface="Times New Roman" pitchFamily="18" charset="0"/>
                  <a:cs typeface="Times New Roman" pitchFamily="18" charset="0"/>
                </a:rPr>
                <a:t>2</a:t>
              </a:r>
            </a:p>
          </p:txBody>
        </p:sp>
        <p:sp>
          <p:nvSpPr>
            <p:cNvPr id="2063" name="Text Box 26"/>
            <p:cNvSpPr txBox="1">
              <a:spLocks noChangeArrowheads="1"/>
            </p:cNvSpPr>
            <p:nvPr/>
          </p:nvSpPr>
          <p:spPr bwMode="auto">
            <a:xfrm>
              <a:off x="1199" y="2195"/>
              <a:ext cx="244" cy="288"/>
            </a:xfrm>
            <a:prstGeom prst="rect">
              <a:avLst/>
            </a:prstGeom>
            <a:solidFill>
              <a:srgbClr val="B2B2B2"/>
            </a:solidFill>
            <a:ln w="9525">
              <a:noFill/>
              <a:miter lim="800000"/>
              <a:headEnd/>
              <a:tailEnd/>
            </a:ln>
          </p:spPr>
          <p:txBody>
            <a:bodyPr wrap="none">
              <a:spAutoFit/>
            </a:bodyPr>
            <a:lstStyle/>
            <a:p>
              <a:r>
                <a:rPr lang="en-US" sz="2400" i="1">
                  <a:latin typeface="Times New Roman" pitchFamily="18" charset="0"/>
                  <a:cs typeface="Times New Roman" pitchFamily="18" charset="0"/>
                </a:rPr>
                <a:t>I</a:t>
              </a:r>
              <a:r>
                <a:rPr lang="en-US" sz="2400" baseline="-25000">
                  <a:latin typeface="Times New Roman" pitchFamily="18" charset="0"/>
                  <a:cs typeface="Times New Roman" pitchFamily="18" charset="0"/>
                </a:rPr>
                <a:t>3</a:t>
              </a:r>
            </a:p>
          </p:txBody>
        </p:sp>
        <p:sp>
          <p:nvSpPr>
            <p:cNvPr id="2064" name="Rectangle 27"/>
            <p:cNvSpPr>
              <a:spLocks noChangeArrowheads="1"/>
            </p:cNvSpPr>
            <p:nvPr/>
          </p:nvSpPr>
          <p:spPr bwMode="auto">
            <a:xfrm>
              <a:off x="2130" y="2277"/>
              <a:ext cx="1134" cy="210"/>
            </a:xfrm>
            <a:prstGeom prst="rect">
              <a:avLst/>
            </a:prstGeom>
            <a:solidFill>
              <a:srgbClr val="B2B2B2"/>
            </a:solidFill>
            <a:ln w="9525">
              <a:noFill/>
              <a:miter lim="800000"/>
              <a:headEnd/>
              <a:tailEnd/>
            </a:ln>
          </p:spPr>
          <p:txBody>
            <a:bodyPr wrap="none" anchor="ctr"/>
            <a:lstStyle/>
            <a:p>
              <a:endParaRPr lang="en-IN"/>
            </a:p>
          </p:txBody>
        </p:sp>
        <p:sp>
          <p:nvSpPr>
            <p:cNvPr id="2065" name="Text Box 28"/>
            <p:cNvSpPr txBox="1">
              <a:spLocks noChangeArrowheads="1"/>
            </p:cNvSpPr>
            <p:nvPr/>
          </p:nvSpPr>
          <p:spPr bwMode="auto">
            <a:xfrm>
              <a:off x="2088" y="2259"/>
              <a:ext cx="1206" cy="404"/>
            </a:xfrm>
            <a:prstGeom prst="rect">
              <a:avLst/>
            </a:prstGeom>
            <a:noFill/>
            <a:ln w="9525">
              <a:noFill/>
              <a:miter lim="800000"/>
              <a:headEnd/>
              <a:tailEnd/>
            </a:ln>
          </p:spPr>
          <p:txBody>
            <a:bodyPr>
              <a:spAutoFit/>
            </a:bodyPr>
            <a:lstStyle/>
            <a:p>
              <a:pPr algn="ctr"/>
              <a:r>
                <a:rPr lang="en-US"/>
                <a:t>Laser medium with gain, </a:t>
              </a:r>
              <a:r>
                <a:rPr lang="en-US" i="1">
                  <a:latin typeface="Times New Roman" pitchFamily="18" charset="0"/>
                </a:rPr>
                <a:t>G</a:t>
              </a:r>
            </a:p>
          </p:txBody>
        </p:sp>
      </p:gr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71414"/>
            <a:ext cx="8686800" cy="841248"/>
          </a:xfrm>
        </p:spPr>
        <p:txBody>
          <a:bodyPr/>
          <a:lstStyle/>
          <a:p>
            <a:pPr algn="ctr">
              <a:defRPr/>
            </a:pPr>
            <a:r>
              <a:rPr lang="en-US" dirty="0" smtClean="0">
                <a:latin typeface="Cooper Black" pitchFamily="18" charset="0"/>
              </a:rPr>
              <a:t>Laser Systems</a:t>
            </a:r>
            <a:endParaRPr lang="en-IN" dirty="0">
              <a:latin typeface="Cooper Black" pitchFamily="18" charset="0"/>
            </a:endParaRPr>
          </a:p>
        </p:txBody>
      </p:sp>
      <p:grpSp>
        <p:nvGrpSpPr>
          <p:cNvPr id="3" name="Group 25"/>
          <p:cNvGrpSpPr>
            <a:grpSpLocks/>
          </p:cNvGrpSpPr>
          <p:nvPr/>
        </p:nvGrpSpPr>
        <p:grpSpPr bwMode="auto">
          <a:xfrm>
            <a:off x="2209800" y="1600200"/>
            <a:ext cx="366713" cy="3429000"/>
            <a:chOff x="1392" y="1008"/>
            <a:chExt cx="231" cy="2160"/>
          </a:xfrm>
        </p:grpSpPr>
        <p:sp>
          <p:nvSpPr>
            <p:cNvPr id="34843" name="Line 6"/>
            <p:cNvSpPr>
              <a:spLocks noChangeShapeType="1"/>
            </p:cNvSpPr>
            <p:nvPr/>
          </p:nvSpPr>
          <p:spPr bwMode="auto">
            <a:xfrm flipV="1">
              <a:off x="1623" y="1008"/>
              <a:ext cx="0" cy="2160"/>
            </a:xfrm>
            <a:prstGeom prst="line">
              <a:avLst/>
            </a:prstGeom>
            <a:noFill/>
            <a:ln w="38100">
              <a:solidFill>
                <a:schemeClr val="tx2"/>
              </a:solidFill>
              <a:round/>
              <a:headEnd/>
              <a:tailEnd type="triangle" w="med" len="med"/>
            </a:ln>
          </p:spPr>
          <p:txBody>
            <a:bodyPr wrap="none" anchor="ctr"/>
            <a:lstStyle/>
            <a:p>
              <a:endParaRPr lang="en-IN"/>
            </a:p>
          </p:txBody>
        </p:sp>
        <p:sp>
          <p:nvSpPr>
            <p:cNvPr id="34844" name="Text Box 12"/>
            <p:cNvSpPr txBox="1">
              <a:spLocks noChangeArrowheads="1"/>
            </p:cNvSpPr>
            <p:nvPr/>
          </p:nvSpPr>
          <p:spPr bwMode="auto">
            <a:xfrm rot="-5400000">
              <a:off x="812" y="2068"/>
              <a:ext cx="1392" cy="231"/>
            </a:xfrm>
            <a:prstGeom prst="rect">
              <a:avLst/>
            </a:prstGeom>
            <a:noFill/>
            <a:ln w="9525">
              <a:noFill/>
              <a:miter lim="800000"/>
              <a:headEnd/>
              <a:tailEnd/>
            </a:ln>
          </p:spPr>
          <p:txBody>
            <a:bodyPr>
              <a:spAutoFit/>
            </a:bodyPr>
            <a:lstStyle/>
            <a:p>
              <a:pPr>
                <a:spcBef>
                  <a:spcPct val="50000"/>
                </a:spcBef>
              </a:pPr>
              <a:r>
                <a:rPr lang="en-US"/>
                <a:t>efficient pumping</a:t>
              </a:r>
            </a:p>
          </p:txBody>
        </p:sp>
      </p:grpSp>
      <p:grpSp>
        <p:nvGrpSpPr>
          <p:cNvPr id="4" name="Group 26"/>
          <p:cNvGrpSpPr>
            <a:grpSpLocks/>
          </p:cNvGrpSpPr>
          <p:nvPr/>
        </p:nvGrpSpPr>
        <p:grpSpPr bwMode="auto">
          <a:xfrm>
            <a:off x="2957513" y="1600200"/>
            <a:ext cx="366712" cy="3429000"/>
            <a:chOff x="1863" y="1008"/>
            <a:chExt cx="231" cy="2160"/>
          </a:xfrm>
        </p:grpSpPr>
        <p:sp>
          <p:nvSpPr>
            <p:cNvPr id="34841" name="Line 7"/>
            <p:cNvSpPr>
              <a:spLocks noChangeShapeType="1"/>
            </p:cNvSpPr>
            <p:nvPr/>
          </p:nvSpPr>
          <p:spPr bwMode="auto">
            <a:xfrm flipH="1">
              <a:off x="1911" y="1008"/>
              <a:ext cx="0" cy="2160"/>
            </a:xfrm>
            <a:prstGeom prst="line">
              <a:avLst/>
            </a:prstGeom>
            <a:noFill/>
            <a:ln w="38100">
              <a:solidFill>
                <a:schemeClr val="tx2"/>
              </a:solidFill>
              <a:round/>
              <a:headEnd/>
              <a:tailEnd type="triangle" w="med" len="med"/>
            </a:ln>
          </p:spPr>
          <p:txBody>
            <a:bodyPr wrap="none" anchor="ctr"/>
            <a:lstStyle/>
            <a:p>
              <a:endParaRPr lang="en-IN"/>
            </a:p>
          </p:txBody>
        </p:sp>
        <p:sp>
          <p:nvSpPr>
            <p:cNvPr id="34842" name="Text Box 13"/>
            <p:cNvSpPr txBox="1">
              <a:spLocks noChangeArrowheads="1"/>
            </p:cNvSpPr>
            <p:nvPr/>
          </p:nvSpPr>
          <p:spPr bwMode="auto">
            <a:xfrm rot="-5400000">
              <a:off x="1283" y="1924"/>
              <a:ext cx="1392" cy="231"/>
            </a:xfrm>
            <a:prstGeom prst="rect">
              <a:avLst/>
            </a:prstGeom>
            <a:noFill/>
            <a:ln w="9525">
              <a:noFill/>
              <a:miter lim="800000"/>
              <a:headEnd/>
              <a:tailEnd/>
            </a:ln>
          </p:spPr>
          <p:txBody>
            <a:bodyPr>
              <a:spAutoFit/>
            </a:bodyPr>
            <a:lstStyle/>
            <a:p>
              <a:pPr>
                <a:spcBef>
                  <a:spcPct val="50000"/>
                </a:spcBef>
              </a:pPr>
              <a:r>
                <a:rPr lang="en-US"/>
                <a:t>slow relaxation</a:t>
              </a:r>
            </a:p>
          </p:txBody>
        </p:sp>
      </p:grpSp>
      <p:grpSp>
        <p:nvGrpSpPr>
          <p:cNvPr id="5" name="Group 28"/>
          <p:cNvGrpSpPr>
            <a:grpSpLocks/>
          </p:cNvGrpSpPr>
          <p:nvPr/>
        </p:nvGrpSpPr>
        <p:grpSpPr bwMode="auto">
          <a:xfrm>
            <a:off x="2347913" y="1600200"/>
            <a:ext cx="5562600" cy="3429000"/>
            <a:chOff x="1479" y="1008"/>
            <a:chExt cx="3504" cy="2160"/>
          </a:xfrm>
        </p:grpSpPr>
        <p:grpSp>
          <p:nvGrpSpPr>
            <p:cNvPr id="34835" name="Group 24"/>
            <p:cNvGrpSpPr>
              <a:grpSpLocks/>
            </p:cNvGrpSpPr>
            <p:nvPr/>
          </p:nvGrpSpPr>
          <p:grpSpPr bwMode="auto">
            <a:xfrm>
              <a:off x="1479" y="1008"/>
              <a:ext cx="2064" cy="2160"/>
              <a:chOff x="1479" y="1008"/>
              <a:chExt cx="2064" cy="2160"/>
            </a:xfrm>
          </p:grpSpPr>
          <p:sp>
            <p:nvSpPr>
              <p:cNvPr id="34837" name="Line 2"/>
              <p:cNvSpPr>
                <a:spLocks noChangeShapeType="1"/>
              </p:cNvSpPr>
              <p:nvPr/>
            </p:nvSpPr>
            <p:spPr bwMode="auto">
              <a:xfrm>
                <a:off x="1527" y="3168"/>
                <a:ext cx="1824" cy="0"/>
              </a:xfrm>
              <a:prstGeom prst="line">
                <a:avLst/>
              </a:prstGeom>
              <a:noFill/>
              <a:ln w="28575">
                <a:solidFill>
                  <a:schemeClr val="tx1"/>
                </a:solidFill>
                <a:round/>
                <a:headEnd/>
                <a:tailEnd/>
              </a:ln>
            </p:spPr>
            <p:txBody>
              <a:bodyPr wrap="none" anchor="ctr"/>
              <a:lstStyle/>
              <a:p>
                <a:endParaRPr lang="en-IN"/>
              </a:p>
            </p:txBody>
          </p:sp>
          <p:sp>
            <p:nvSpPr>
              <p:cNvPr id="34838" name="Line 3"/>
              <p:cNvSpPr>
                <a:spLocks noChangeShapeType="1"/>
              </p:cNvSpPr>
              <p:nvPr/>
            </p:nvSpPr>
            <p:spPr bwMode="auto">
              <a:xfrm>
                <a:off x="1479" y="1008"/>
                <a:ext cx="960" cy="0"/>
              </a:xfrm>
              <a:prstGeom prst="line">
                <a:avLst/>
              </a:prstGeom>
              <a:noFill/>
              <a:ln w="28575">
                <a:solidFill>
                  <a:schemeClr val="tx1"/>
                </a:solidFill>
                <a:round/>
                <a:headEnd/>
                <a:tailEnd/>
              </a:ln>
            </p:spPr>
            <p:txBody>
              <a:bodyPr wrap="none" anchor="ctr"/>
              <a:lstStyle/>
              <a:p>
                <a:endParaRPr lang="en-IN"/>
              </a:p>
            </p:txBody>
          </p:sp>
          <p:sp>
            <p:nvSpPr>
              <p:cNvPr id="34839" name="Line 4"/>
              <p:cNvSpPr>
                <a:spLocks noChangeShapeType="1"/>
              </p:cNvSpPr>
              <p:nvPr/>
            </p:nvSpPr>
            <p:spPr bwMode="auto">
              <a:xfrm>
                <a:off x="2583" y="1488"/>
                <a:ext cx="960" cy="0"/>
              </a:xfrm>
              <a:prstGeom prst="line">
                <a:avLst/>
              </a:prstGeom>
              <a:noFill/>
              <a:ln w="28575">
                <a:solidFill>
                  <a:srgbClr val="00FF00"/>
                </a:solidFill>
                <a:round/>
                <a:headEnd/>
                <a:tailEnd/>
              </a:ln>
            </p:spPr>
            <p:txBody>
              <a:bodyPr wrap="none" anchor="ctr"/>
              <a:lstStyle/>
              <a:p>
                <a:endParaRPr lang="en-IN"/>
              </a:p>
            </p:txBody>
          </p:sp>
          <p:sp>
            <p:nvSpPr>
              <p:cNvPr id="34840" name="Line 5"/>
              <p:cNvSpPr>
                <a:spLocks noChangeShapeType="1"/>
              </p:cNvSpPr>
              <p:nvPr/>
            </p:nvSpPr>
            <p:spPr bwMode="auto">
              <a:xfrm>
                <a:off x="2583" y="2448"/>
                <a:ext cx="960" cy="0"/>
              </a:xfrm>
              <a:prstGeom prst="line">
                <a:avLst/>
              </a:prstGeom>
              <a:noFill/>
              <a:ln w="28575">
                <a:solidFill>
                  <a:srgbClr val="00FF00"/>
                </a:solidFill>
                <a:round/>
                <a:headEnd/>
                <a:tailEnd/>
              </a:ln>
            </p:spPr>
            <p:txBody>
              <a:bodyPr wrap="none" anchor="ctr"/>
              <a:lstStyle/>
              <a:p>
                <a:endParaRPr lang="en-IN"/>
              </a:p>
            </p:txBody>
          </p:sp>
        </p:grpSp>
        <p:sp>
          <p:nvSpPr>
            <p:cNvPr id="34836" name="Text Box 14"/>
            <p:cNvSpPr txBox="1">
              <a:spLocks noChangeArrowheads="1"/>
            </p:cNvSpPr>
            <p:nvPr/>
          </p:nvSpPr>
          <p:spPr bwMode="auto">
            <a:xfrm>
              <a:off x="3591" y="1344"/>
              <a:ext cx="1392" cy="231"/>
            </a:xfrm>
            <a:prstGeom prst="rect">
              <a:avLst/>
            </a:prstGeom>
            <a:noFill/>
            <a:ln w="9525">
              <a:noFill/>
              <a:miter lim="800000"/>
              <a:headEnd/>
              <a:tailEnd/>
            </a:ln>
          </p:spPr>
          <p:txBody>
            <a:bodyPr>
              <a:spAutoFit/>
            </a:bodyPr>
            <a:lstStyle/>
            <a:p>
              <a:pPr>
                <a:spcBef>
                  <a:spcPct val="50000"/>
                </a:spcBef>
              </a:pPr>
              <a:r>
                <a:rPr lang="en-US" dirty="0"/>
                <a:t>Metastable state</a:t>
              </a:r>
            </a:p>
          </p:txBody>
        </p:sp>
      </p:grpSp>
      <p:grpSp>
        <p:nvGrpSpPr>
          <p:cNvPr id="7" name="Group 27"/>
          <p:cNvGrpSpPr>
            <a:grpSpLocks/>
          </p:cNvGrpSpPr>
          <p:nvPr/>
        </p:nvGrpSpPr>
        <p:grpSpPr bwMode="auto">
          <a:xfrm>
            <a:off x="3719513" y="1600200"/>
            <a:ext cx="1143000" cy="762000"/>
            <a:chOff x="2343" y="1008"/>
            <a:chExt cx="720" cy="480"/>
          </a:xfrm>
        </p:grpSpPr>
        <p:sp>
          <p:nvSpPr>
            <p:cNvPr id="34833" name="Line 8"/>
            <p:cNvSpPr>
              <a:spLocks noChangeShapeType="1"/>
            </p:cNvSpPr>
            <p:nvPr/>
          </p:nvSpPr>
          <p:spPr bwMode="auto">
            <a:xfrm>
              <a:off x="2343" y="1008"/>
              <a:ext cx="576" cy="480"/>
            </a:xfrm>
            <a:prstGeom prst="line">
              <a:avLst/>
            </a:prstGeom>
            <a:noFill/>
            <a:ln w="38100">
              <a:solidFill>
                <a:schemeClr val="tx2"/>
              </a:solidFill>
              <a:round/>
              <a:headEnd/>
              <a:tailEnd type="triangle" w="med" len="med"/>
            </a:ln>
          </p:spPr>
          <p:txBody>
            <a:bodyPr wrap="none" anchor="ctr"/>
            <a:lstStyle/>
            <a:p>
              <a:endParaRPr lang="en-IN"/>
            </a:p>
          </p:txBody>
        </p:sp>
        <p:sp>
          <p:nvSpPr>
            <p:cNvPr id="34834" name="Text Box 15"/>
            <p:cNvSpPr txBox="1">
              <a:spLocks noChangeArrowheads="1"/>
            </p:cNvSpPr>
            <p:nvPr/>
          </p:nvSpPr>
          <p:spPr bwMode="auto">
            <a:xfrm>
              <a:off x="2583" y="1056"/>
              <a:ext cx="480" cy="231"/>
            </a:xfrm>
            <a:prstGeom prst="rect">
              <a:avLst/>
            </a:prstGeom>
            <a:noFill/>
            <a:ln w="9525">
              <a:noFill/>
              <a:miter lim="800000"/>
              <a:headEnd/>
              <a:tailEnd/>
            </a:ln>
          </p:spPr>
          <p:txBody>
            <a:bodyPr>
              <a:spAutoFit/>
            </a:bodyPr>
            <a:lstStyle/>
            <a:p>
              <a:pPr>
                <a:spcBef>
                  <a:spcPct val="50000"/>
                </a:spcBef>
              </a:pPr>
              <a:r>
                <a:rPr lang="en-US"/>
                <a:t>fast</a:t>
              </a:r>
            </a:p>
          </p:txBody>
        </p:sp>
      </p:grpSp>
      <p:grpSp>
        <p:nvGrpSpPr>
          <p:cNvPr id="8" name="Group 29"/>
          <p:cNvGrpSpPr>
            <a:grpSpLocks/>
          </p:cNvGrpSpPr>
          <p:nvPr/>
        </p:nvGrpSpPr>
        <p:grpSpPr bwMode="auto">
          <a:xfrm>
            <a:off x="3719513" y="2362200"/>
            <a:ext cx="762000" cy="1524000"/>
            <a:chOff x="2343" y="1488"/>
            <a:chExt cx="480" cy="960"/>
          </a:xfrm>
        </p:grpSpPr>
        <p:sp>
          <p:nvSpPr>
            <p:cNvPr id="34831" name="Line 10"/>
            <p:cNvSpPr>
              <a:spLocks noChangeShapeType="1"/>
            </p:cNvSpPr>
            <p:nvPr/>
          </p:nvSpPr>
          <p:spPr bwMode="auto">
            <a:xfrm>
              <a:off x="2823" y="1488"/>
              <a:ext cx="0" cy="960"/>
            </a:xfrm>
            <a:prstGeom prst="line">
              <a:avLst/>
            </a:prstGeom>
            <a:noFill/>
            <a:ln w="38100">
              <a:solidFill>
                <a:schemeClr val="tx2"/>
              </a:solidFill>
              <a:round/>
              <a:headEnd/>
              <a:tailEnd type="triangle" w="med" len="med"/>
            </a:ln>
          </p:spPr>
          <p:txBody>
            <a:bodyPr wrap="none" anchor="ctr"/>
            <a:lstStyle/>
            <a:p>
              <a:endParaRPr lang="en-IN"/>
            </a:p>
          </p:txBody>
        </p:sp>
        <p:sp>
          <p:nvSpPr>
            <p:cNvPr id="34832" name="Text Box 16"/>
            <p:cNvSpPr txBox="1">
              <a:spLocks noChangeArrowheads="1"/>
            </p:cNvSpPr>
            <p:nvPr/>
          </p:nvSpPr>
          <p:spPr bwMode="auto">
            <a:xfrm>
              <a:off x="2343" y="1872"/>
              <a:ext cx="480" cy="231"/>
            </a:xfrm>
            <a:prstGeom prst="rect">
              <a:avLst/>
            </a:prstGeom>
            <a:noFill/>
            <a:ln w="9525">
              <a:noFill/>
              <a:miter lim="800000"/>
              <a:headEnd/>
              <a:tailEnd/>
            </a:ln>
          </p:spPr>
          <p:txBody>
            <a:bodyPr>
              <a:spAutoFit/>
            </a:bodyPr>
            <a:lstStyle/>
            <a:p>
              <a:pPr>
                <a:spcBef>
                  <a:spcPct val="50000"/>
                </a:spcBef>
              </a:pPr>
              <a:r>
                <a:rPr lang="en-US"/>
                <a:t>slow</a:t>
              </a:r>
            </a:p>
          </p:txBody>
        </p:sp>
      </p:grpSp>
      <p:grpSp>
        <p:nvGrpSpPr>
          <p:cNvPr id="9" name="Group 30"/>
          <p:cNvGrpSpPr>
            <a:grpSpLocks/>
          </p:cNvGrpSpPr>
          <p:nvPr/>
        </p:nvGrpSpPr>
        <p:grpSpPr bwMode="auto">
          <a:xfrm>
            <a:off x="5472113" y="2362200"/>
            <a:ext cx="1524000" cy="1524000"/>
            <a:chOff x="3447" y="1488"/>
            <a:chExt cx="960" cy="960"/>
          </a:xfrm>
        </p:grpSpPr>
        <p:sp>
          <p:nvSpPr>
            <p:cNvPr id="34829" name="Line 17"/>
            <p:cNvSpPr>
              <a:spLocks noChangeShapeType="1"/>
            </p:cNvSpPr>
            <p:nvPr/>
          </p:nvSpPr>
          <p:spPr bwMode="auto">
            <a:xfrm>
              <a:off x="3447" y="1488"/>
              <a:ext cx="0" cy="960"/>
            </a:xfrm>
            <a:prstGeom prst="line">
              <a:avLst/>
            </a:prstGeom>
            <a:noFill/>
            <a:ln w="28575">
              <a:solidFill>
                <a:schemeClr val="hlink"/>
              </a:solidFill>
              <a:round/>
              <a:headEnd type="triangle" w="med" len="med"/>
              <a:tailEnd type="triangle" w="med" len="med"/>
            </a:ln>
          </p:spPr>
          <p:txBody>
            <a:bodyPr wrap="none" anchor="ctr"/>
            <a:lstStyle/>
            <a:p>
              <a:endParaRPr lang="en-IN"/>
            </a:p>
          </p:txBody>
        </p:sp>
        <p:sp>
          <p:nvSpPr>
            <p:cNvPr id="34830" name="Text Box 18"/>
            <p:cNvSpPr txBox="1">
              <a:spLocks noChangeArrowheads="1"/>
            </p:cNvSpPr>
            <p:nvPr/>
          </p:nvSpPr>
          <p:spPr bwMode="auto">
            <a:xfrm>
              <a:off x="3495" y="1824"/>
              <a:ext cx="912" cy="404"/>
            </a:xfrm>
            <a:prstGeom prst="rect">
              <a:avLst/>
            </a:prstGeom>
            <a:noFill/>
            <a:ln w="9525">
              <a:noFill/>
              <a:miter lim="800000"/>
              <a:headEnd/>
              <a:tailEnd/>
            </a:ln>
          </p:spPr>
          <p:txBody>
            <a:bodyPr>
              <a:spAutoFit/>
            </a:bodyPr>
            <a:lstStyle/>
            <a:p>
              <a:pPr>
                <a:spcBef>
                  <a:spcPct val="50000"/>
                </a:spcBef>
              </a:pPr>
              <a:r>
                <a:rPr lang="en-US"/>
                <a:t>Population inversion</a:t>
              </a:r>
            </a:p>
          </p:txBody>
        </p:sp>
      </p:grpSp>
      <p:grpSp>
        <p:nvGrpSpPr>
          <p:cNvPr id="10" name="Group 31"/>
          <p:cNvGrpSpPr>
            <a:grpSpLocks/>
          </p:cNvGrpSpPr>
          <p:nvPr/>
        </p:nvGrpSpPr>
        <p:grpSpPr bwMode="auto">
          <a:xfrm>
            <a:off x="4024313" y="3886200"/>
            <a:ext cx="2743200" cy="1143000"/>
            <a:chOff x="2535" y="2448"/>
            <a:chExt cx="1728" cy="720"/>
          </a:xfrm>
        </p:grpSpPr>
        <p:sp>
          <p:nvSpPr>
            <p:cNvPr id="34827" name="Line 11"/>
            <p:cNvSpPr>
              <a:spLocks noChangeShapeType="1"/>
            </p:cNvSpPr>
            <p:nvPr/>
          </p:nvSpPr>
          <p:spPr bwMode="auto">
            <a:xfrm flipH="1">
              <a:off x="2535" y="2448"/>
              <a:ext cx="480" cy="720"/>
            </a:xfrm>
            <a:prstGeom prst="line">
              <a:avLst/>
            </a:prstGeom>
            <a:noFill/>
            <a:ln w="38100">
              <a:solidFill>
                <a:schemeClr val="tx2"/>
              </a:solidFill>
              <a:round/>
              <a:headEnd/>
              <a:tailEnd type="triangle" w="med" len="med"/>
            </a:ln>
          </p:spPr>
          <p:txBody>
            <a:bodyPr wrap="none" anchor="ctr"/>
            <a:lstStyle/>
            <a:p>
              <a:endParaRPr lang="en-IN"/>
            </a:p>
          </p:txBody>
        </p:sp>
        <p:sp>
          <p:nvSpPr>
            <p:cNvPr id="34828" name="Text Box 19"/>
            <p:cNvSpPr txBox="1">
              <a:spLocks noChangeArrowheads="1"/>
            </p:cNvSpPr>
            <p:nvPr/>
          </p:nvSpPr>
          <p:spPr bwMode="auto">
            <a:xfrm>
              <a:off x="2871" y="2784"/>
              <a:ext cx="1392" cy="231"/>
            </a:xfrm>
            <a:prstGeom prst="rect">
              <a:avLst/>
            </a:prstGeom>
            <a:noFill/>
            <a:ln w="9525">
              <a:noFill/>
              <a:miter lim="800000"/>
              <a:headEnd/>
              <a:tailEnd/>
            </a:ln>
          </p:spPr>
          <p:txBody>
            <a:bodyPr>
              <a:spAutoFit/>
            </a:bodyPr>
            <a:lstStyle/>
            <a:p>
              <a:pPr>
                <a:spcBef>
                  <a:spcPct val="50000"/>
                </a:spcBef>
              </a:pPr>
              <a:r>
                <a:rPr lang="en-US"/>
                <a:t>Fast relaxation</a:t>
              </a:r>
            </a:p>
          </p:txBody>
        </p:sp>
      </p:grpSp>
      <p:sp>
        <p:nvSpPr>
          <p:cNvPr id="33" name="Rectangle 2"/>
          <p:cNvSpPr txBox="1">
            <a:spLocks noChangeArrowheads="1"/>
          </p:cNvSpPr>
          <p:nvPr/>
        </p:nvSpPr>
        <p:spPr>
          <a:xfrm>
            <a:off x="457200" y="5507074"/>
            <a:ext cx="8229600" cy="636570"/>
          </a:xfrm>
          <a:prstGeom prst="rect">
            <a:avLst/>
          </a:prstGeom>
          <a:noFill/>
        </p:spPr>
        <p:txBody>
          <a:bodyPr anchor="b">
            <a:normAutofit/>
          </a:bodyPr>
          <a:lstStyle/>
          <a:p>
            <a:pPr algn="ctr">
              <a:defRPr/>
            </a:pPr>
            <a:r>
              <a:rPr lang="en-US" sz="3200" b="1" u="sng" cap="all" dirty="0">
                <a:solidFill>
                  <a:srgbClr val="002060"/>
                </a:solidFill>
                <a:effectLst>
                  <a:reflection blurRad="12700" stA="48000" endA="300" endPos="55000" dir="5400000" sy="-90000" algn="bl" rotWithShape="0"/>
                </a:effectLst>
                <a:latin typeface="Aparajita" pitchFamily="34" charset="0"/>
                <a:ea typeface="+mj-ea"/>
                <a:cs typeface="Aparajita" pitchFamily="34" charset="0"/>
              </a:rPr>
              <a:t>FOUR LEVEL LASER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499"/>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499"/>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nchor="t"/>
          <a:lstStyle/>
          <a:p>
            <a:pPr>
              <a:defRPr/>
            </a:pPr>
            <a:fld id="{E9192825-8ABF-4447-AFAE-E2658324828B}" type="slidenum">
              <a:rPr lang="en-US" smtClean="0">
                <a:latin typeface="Comic Sans MS" pitchFamily="66" charset="0"/>
              </a:rPr>
              <a:pPr>
                <a:defRPr/>
              </a:pPr>
              <a:t>25</a:t>
            </a:fld>
            <a:endParaRPr lang="en-US" smtClean="0">
              <a:latin typeface="Comic Sans MS" pitchFamily="66" charset="0"/>
            </a:endParaRPr>
          </a:p>
        </p:txBody>
      </p:sp>
      <p:sp>
        <p:nvSpPr>
          <p:cNvPr id="4" name="Rectangle 2"/>
          <p:cNvSpPr txBox="1">
            <a:spLocks noChangeArrowheads="1"/>
          </p:cNvSpPr>
          <p:nvPr/>
        </p:nvSpPr>
        <p:spPr>
          <a:xfrm>
            <a:off x="457200" y="292100"/>
            <a:ext cx="8229600" cy="636570"/>
          </a:xfrm>
          <a:prstGeom prst="rect">
            <a:avLst/>
          </a:prstGeom>
        </p:spPr>
        <p:txBody>
          <a:bodyPr anchor="b">
            <a:normAutofit lnSpcReduction="10000"/>
          </a:bodyPr>
          <a:lstStyle/>
          <a:p>
            <a:pPr algn="ctr">
              <a:defRPr/>
            </a:pPr>
            <a:r>
              <a:rPr lang="en-US" sz="3600" cap="all" dirty="0">
                <a:solidFill>
                  <a:schemeClr val="tx2"/>
                </a:solidFill>
                <a:effectLst>
                  <a:reflection blurRad="12700" stA="48000" endA="300" endPos="55000" dir="5400000" sy="-90000" algn="bl" rotWithShape="0"/>
                </a:effectLst>
                <a:latin typeface="Cooper Black" pitchFamily="18" charset="0"/>
                <a:ea typeface="+mj-ea"/>
                <a:cs typeface="+mj-cs"/>
              </a:rPr>
              <a:t>FOUR LEVEL LASER:</a:t>
            </a:r>
          </a:p>
        </p:txBody>
      </p:sp>
      <p:sp>
        <p:nvSpPr>
          <p:cNvPr id="5" name="Rectangle 3"/>
          <p:cNvSpPr txBox="1">
            <a:spLocks noChangeArrowheads="1"/>
          </p:cNvSpPr>
          <p:nvPr/>
        </p:nvSpPr>
        <p:spPr bwMode="auto">
          <a:xfrm>
            <a:off x="457200" y="1171575"/>
            <a:ext cx="8229600" cy="5257800"/>
          </a:xfrm>
          <a:prstGeom prst="rect">
            <a:avLst/>
          </a:prstGeom>
          <a:noFill/>
          <a:ln w="9525">
            <a:noFill/>
            <a:miter lim="800000"/>
            <a:headEnd/>
            <a:tailEnd/>
          </a:ln>
        </p:spPr>
        <p:txBody>
          <a:bodyPr/>
          <a:lstStyle/>
          <a:p>
            <a:pPr marL="342900" indent="-342900" algn="just">
              <a:spcBef>
                <a:spcPct val="20000"/>
              </a:spcBef>
              <a:buClr>
                <a:schemeClr val="accent1"/>
              </a:buClr>
              <a:buSzPct val="70000"/>
              <a:buFont typeface="Arial" pitchFamily="34" charset="0"/>
              <a:buChar char="•"/>
              <a:defRPr/>
            </a:pPr>
            <a:r>
              <a:rPr lang="en-US" sz="2800" dirty="0">
                <a:latin typeface="Aparajita" pitchFamily="34" charset="0"/>
                <a:cs typeface="Aparajita" pitchFamily="34" charset="0"/>
              </a:rPr>
              <a:t>STEP 1- PUMPING: atoms are excited to higher energy level by providing energy from ext. source.</a:t>
            </a:r>
          </a:p>
          <a:p>
            <a:pPr marL="342900" indent="-342900" algn="just">
              <a:spcBef>
                <a:spcPct val="20000"/>
              </a:spcBef>
              <a:buClr>
                <a:schemeClr val="accent1"/>
              </a:buClr>
              <a:buSzPct val="70000"/>
              <a:buFont typeface="Arial" pitchFamily="34" charset="0"/>
              <a:buChar char="•"/>
              <a:defRPr/>
            </a:pPr>
            <a:r>
              <a:rPr lang="en-US" sz="2800" dirty="0">
                <a:latin typeface="Aparajita" pitchFamily="34" charset="0"/>
                <a:cs typeface="Aparajita" pitchFamily="34" charset="0"/>
              </a:rPr>
              <a:t>STEP 2- POPULATION INVERSION:</a:t>
            </a:r>
          </a:p>
          <a:p>
            <a:pPr marL="342900" indent="-342900" algn="just">
              <a:spcBef>
                <a:spcPct val="20000"/>
              </a:spcBef>
              <a:buClr>
                <a:schemeClr val="accent1"/>
              </a:buClr>
              <a:buSzPct val="70000"/>
              <a:defRPr/>
            </a:pPr>
            <a:r>
              <a:rPr lang="en-US" sz="2800" dirty="0">
                <a:latin typeface="Aparajita" pitchFamily="34" charset="0"/>
                <a:cs typeface="Aparajita" pitchFamily="34" charset="0"/>
              </a:rPr>
              <a:t>	atom via radiation less decay, decays to meta-stable state and hence population inversion take place.</a:t>
            </a:r>
          </a:p>
          <a:p>
            <a:pPr marL="342900" indent="-342900" algn="just">
              <a:spcBef>
                <a:spcPct val="20000"/>
              </a:spcBef>
              <a:buClr>
                <a:schemeClr val="accent1"/>
              </a:buClr>
              <a:buSzPct val="70000"/>
              <a:buFont typeface="Arial" pitchFamily="34" charset="0"/>
              <a:buChar char="•"/>
              <a:defRPr/>
            </a:pPr>
            <a:r>
              <a:rPr lang="en-US" sz="2800" dirty="0">
                <a:latin typeface="Aparajita" pitchFamily="34" charset="0"/>
                <a:cs typeface="Aparajita" pitchFamily="34" charset="0"/>
              </a:rPr>
              <a:t>STEP 3- LASER ACTION: atom from meta-stable state decays to lower state by stimulated emission and hence laser action take place.</a:t>
            </a:r>
          </a:p>
          <a:p>
            <a:pPr marL="342900" indent="-342900" algn="just">
              <a:spcBef>
                <a:spcPct val="20000"/>
              </a:spcBef>
              <a:buClr>
                <a:schemeClr val="accent1"/>
              </a:buClr>
              <a:buSzPct val="70000"/>
              <a:buFont typeface="Arial" pitchFamily="34" charset="0"/>
              <a:buChar char="•"/>
              <a:defRPr/>
            </a:pPr>
            <a:r>
              <a:rPr lang="en-US" sz="2800" dirty="0">
                <a:latin typeface="Aparajita" pitchFamily="34" charset="0"/>
                <a:cs typeface="Aparajita" pitchFamily="34" charset="0"/>
              </a:rPr>
              <a:t>STEP 4- BACK TO GROUND STATE:</a:t>
            </a:r>
          </a:p>
          <a:p>
            <a:pPr marL="342900" indent="-342900" algn="just">
              <a:spcBef>
                <a:spcPct val="20000"/>
              </a:spcBef>
              <a:buClr>
                <a:schemeClr val="accent1"/>
              </a:buClr>
              <a:buSzPct val="70000"/>
              <a:defRPr/>
            </a:pPr>
            <a:r>
              <a:rPr lang="en-US" sz="2800" dirty="0">
                <a:latin typeface="Aparajita" pitchFamily="34" charset="0"/>
                <a:cs typeface="Aparajita" pitchFamily="34" charset="0"/>
              </a:rPr>
              <a:t>	atom from excited state decays to lower state by spontaneous emission.</a:t>
            </a:r>
          </a:p>
          <a:p>
            <a:pPr marL="342900" indent="-342900" algn="just">
              <a:lnSpc>
                <a:spcPct val="90000"/>
              </a:lnSpc>
              <a:spcBef>
                <a:spcPct val="20000"/>
              </a:spcBef>
              <a:buClr>
                <a:schemeClr val="accent1"/>
              </a:buClr>
              <a:buSzPct val="70000"/>
              <a:buFont typeface="Arial" pitchFamily="34" charset="0"/>
              <a:buChar char="•"/>
              <a:defRPr/>
            </a:pPr>
            <a:endParaRPr lang="en-US" sz="3200" dirty="0">
              <a:solidFill>
                <a:schemeClr val="tx2"/>
              </a:solidFill>
              <a:latin typeface="Aparajita" pitchFamily="34" charset="0"/>
              <a:cs typeface="Aparajita" pitchFamily="34" charset="0"/>
            </a:endParaRPr>
          </a:p>
          <a:p>
            <a:pPr algn="just">
              <a:lnSpc>
                <a:spcPct val="90000"/>
              </a:lnSpc>
              <a:defRPr/>
            </a:pPr>
            <a:endParaRPr lang="en-US" sz="3200" dirty="0">
              <a:latin typeface="Aparajita" pitchFamily="34" charset="0"/>
              <a:cs typeface="Aparajita" pitchFamily="34" charset="0"/>
            </a:endParaRPr>
          </a:p>
          <a:p>
            <a:pPr marL="342900" indent="-342900" algn="just">
              <a:lnSpc>
                <a:spcPct val="90000"/>
              </a:lnSpc>
              <a:spcBef>
                <a:spcPct val="20000"/>
              </a:spcBef>
              <a:buClr>
                <a:schemeClr val="accent1"/>
              </a:buClr>
              <a:buSzPct val="70000"/>
              <a:buFont typeface="Arial" pitchFamily="34" charset="0"/>
              <a:buChar char="•"/>
              <a:defRPr/>
            </a:pPr>
            <a:endParaRPr lang="en-US" sz="3200" dirty="0">
              <a:solidFill>
                <a:schemeClr val="tx2"/>
              </a:solidFill>
              <a:latin typeface="Aparajita" pitchFamily="34" charset="0"/>
              <a:cs typeface="Aparajita"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457200" y="292100"/>
            <a:ext cx="8229600" cy="708008"/>
          </a:xfrm>
          <a:prstGeom prst="rect">
            <a:avLst/>
          </a:prstGeom>
        </p:spPr>
        <p:txBody>
          <a:bodyPr anchor="b">
            <a:normAutofit/>
          </a:bodyPr>
          <a:lstStyle/>
          <a:p>
            <a:pPr algn="ctr">
              <a:defRPr/>
            </a:pPr>
            <a:r>
              <a:rPr lang="en-US" altLang="zh-TW" sz="3600" cap="all" dirty="0">
                <a:solidFill>
                  <a:srgbClr val="660066"/>
                </a:solidFill>
                <a:effectLst>
                  <a:reflection blurRad="12700" stA="48000" endA="300" endPos="55000" dir="5400000" sy="-90000" algn="bl" rotWithShape="0"/>
                </a:effectLst>
                <a:latin typeface="Cooper Black" pitchFamily="18" charset="0"/>
                <a:ea typeface="新細明體" pitchFamily="18" charset="-120"/>
                <a:cs typeface="+mj-cs"/>
              </a:rPr>
              <a:t>Three-level Laser System</a:t>
            </a:r>
          </a:p>
        </p:txBody>
      </p:sp>
      <p:sp>
        <p:nvSpPr>
          <p:cNvPr id="3076" name="Rectangle 3"/>
          <p:cNvSpPr txBox="1">
            <a:spLocks noChangeArrowheads="1"/>
          </p:cNvSpPr>
          <p:nvPr/>
        </p:nvSpPr>
        <p:spPr bwMode="auto">
          <a:xfrm>
            <a:off x="4648200" y="1905000"/>
            <a:ext cx="4038600" cy="4114800"/>
          </a:xfrm>
          <a:prstGeom prst="rect">
            <a:avLst/>
          </a:prstGeom>
          <a:noFill/>
          <a:ln w="9525">
            <a:noFill/>
            <a:miter lim="800000"/>
            <a:headEnd/>
            <a:tailEnd/>
          </a:ln>
        </p:spPr>
        <p:txBody>
          <a:bodyPr/>
          <a:lstStyle/>
          <a:p>
            <a:pPr marL="342900" indent="-342900" algn="just">
              <a:lnSpc>
                <a:spcPct val="90000"/>
              </a:lnSpc>
              <a:spcBef>
                <a:spcPct val="20000"/>
              </a:spcBef>
              <a:buClr>
                <a:schemeClr val="accent1"/>
              </a:buClr>
              <a:buSzPct val="70000"/>
              <a:buFont typeface="Wingdings 2" pitchFamily="18" charset="2"/>
              <a:buChar char=""/>
            </a:pPr>
            <a:r>
              <a:rPr lang="en-US" altLang="zh-TW" sz="3200" dirty="0">
                <a:solidFill>
                  <a:schemeClr val="tx2"/>
                </a:solidFill>
                <a:latin typeface="Aparajita" pitchFamily="34" charset="0"/>
                <a:ea typeface="PMingLiU" pitchFamily="18" charset="-120"/>
                <a:cs typeface="Aparajita" pitchFamily="34" charset="0"/>
              </a:rPr>
              <a:t>Initially excited to a short-lived high-energy state .</a:t>
            </a:r>
          </a:p>
          <a:p>
            <a:pPr marL="342900" indent="-342900" algn="just">
              <a:lnSpc>
                <a:spcPct val="90000"/>
              </a:lnSpc>
              <a:spcBef>
                <a:spcPct val="20000"/>
              </a:spcBef>
              <a:buClr>
                <a:schemeClr val="accent1"/>
              </a:buClr>
              <a:buSzPct val="70000"/>
              <a:buFont typeface="Wingdings 2" pitchFamily="18" charset="2"/>
              <a:buChar char=""/>
            </a:pPr>
            <a:r>
              <a:rPr lang="en-US" altLang="zh-TW" sz="3200" dirty="0">
                <a:solidFill>
                  <a:schemeClr val="tx2"/>
                </a:solidFill>
                <a:latin typeface="Aparajita" pitchFamily="34" charset="0"/>
                <a:ea typeface="PMingLiU" pitchFamily="18" charset="-120"/>
                <a:cs typeface="Aparajita" pitchFamily="34" charset="0"/>
              </a:rPr>
              <a:t>Then quickly decay to the intermediate meta-stable level. </a:t>
            </a:r>
          </a:p>
          <a:p>
            <a:pPr marL="342900" indent="-342900" algn="just">
              <a:lnSpc>
                <a:spcPct val="90000"/>
              </a:lnSpc>
              <a:spcBef>
                <a:spcPct val="20000"/>
              </a:spcBef>
              <a:buClr>
                <a:schemeClr val="accent1"/>
              </a:buClr>
              <a:buSzPct val="70000"/>
              <a:buFont typeface="Wingdings 2" pitchFamily="18" charset="2"/>
              <a:buChar char=""/>
            </a:pPr>
            <a:r>
              <a:rPr lang="en-US" altLang="zh-TW" sz="3200" dirty="0">
                <a:solidFill>
                  <a:schemeClr val="tx2"/>
                </a:solidFill>
                <a:latin typeface="Aparajita" pitchFamily="34" charset="0"/>
                <a:ea typeface="PMingLiU" pitchFamily="18" charset="-120"/>
                <a:cs typeface="Aparajita" pitchFamily="34" charset="0"/>
              </a:rPr>
              <a:t>Population inversion is created between lower </a:t>
            </a:r>
            <a:r>
              <a:rPr lang="en-US" altLang="zh-TW" sz="3200" dirty="0">
                <a:solidFill>
                  <a:srgbClr val="0070C0"/>
                </a:solidFill>
                <a:latin typeface="Aparajita" pitchFamily="34" charset="0"/>
                <a:ea typeface="PMingLiU" pitchFamily="18" charset="-120"/>
                <a:cs typeface="Aparajita" pitchFamily="34" charset="0"/>
              </a:rPr>
              <a:t>ground state </a:t>
            </a:r>
            <a:r>
              <a:rPr lang="en-US" altLang="zh-TW" sz="3200" dirty="0">
                <a:solidFill>
                  <a:schemeClr val="tx2"/>
                </a:solidFill>
                <a:latin typeface="Aparajita" pitchFamily="34" charset="0"/>
                <a:ea typeface="PMingLiU" pitchFamily="18" charset="-120"/>
                <a:cs typeface="Aparajita" pitchFamily="34" charset="0"/>
              </a:rPr>
              <a:t>and a higher-energy </a:t>
            </a:r>
            <a:r>
              <a:rPr lang="en-US" altLang="zh-TW" sz="3200" dirty="0">
                <a:solidFill>
                  <a:srgbClr val="C00000"/>
                </a:solidFill>
                <a:latin typeface="Aparajita" pitchFamily="34" charset="0"/>
                <a:ea typeface="PMingLiU" pitchFamily="18" charset="-120"/>
                <a:cs typeface="Aparajita" pitchFamily="34" charset="0"/>
              </a:rPr>
              <a:t>metastable state. </a:t>
            </a:r>
          </a:p>
        </p:txBody>
      </p:sp>
      <p:sp>
        <p:nvSpPr>
          <p:cNvPr id="3077" name="Text Box 4"/>
          <p:cNvSpPr txBox="1">
            <a:spLocks noChangeArrowheads="1"/>
          </p:cNvSpPr>
          <p:nvPr/>
        </p:nvSpPr>
        <p:spPr bwMode="auto">
          <a:xfrm>
            <a:off x="3330575" y="3397250"/>
            <a:ext cx="4953000" cy="304800"/>
          </a:xfrm>
          <a:prstGeom prst="rect">
            <a:avLst/>
          </a:prstGeom>
          <a:noFill/>
          <a:ln w="9525">
            <a:noFill/>
            <a:miter lim="800000"/>
            <a:headEnd/>
            <a:tailEnd/>
          </a:ln>
        </p:spPr>
        <p:txBody>
          <a:bodyPr>
            <a:spAutoFit/>
          </a:bodyPr>
          <a:lstStyle/>
          <a:p>
            <a:endParaRPr lang="zh-CN" altLang="en-US" sz="1400">
              <a:latin typeface="Times New Roman" pitchFamily="18" charset="0"/>
              <a:ea typeface="SimSun" pitchFamily="2" charset="-122"/>
            </a:endParaRPr>
          </a:p>
        </p:txBody>
      </p:sp>
      <p:graphicFrame>
        <p:nvGraphicFramePr>
          <p:cNvPr id="3074" name="Object 5"/>
          <p:cNvGraphicFramePr>
            <a:graphicFrameLocks noChangeAspect="1"/>
          </p:cNvGraphicFramePr>
          <p:nvPr/>
        </p:nvGraphicFramePr>
        <p:xfrm>
          <a:off x="4035425" y="4946650"/>
          <a:ext cx="114300" cy="215900"/>
        </p:xfrm>
        <a:graphic>
          <a:graphicData uri="http://schemas.openxmlformats.org/presentationml/2006/ole">
            <p:oleObj spid="_x0000_s3074" name="Equation" r:id="rId3" imgW="114120" imgH="215640" progId="Equation.3">
              <p:embed/>
            </p:oleObj>
          </a:graphicData>
        </a:graphic>
      </p:graphicFrame>
      <p:pic>
        <p:nvPicPr>
          <p:cNvPr id="3078" name="Picture 6" descr="3-level laser system"/>
          <p:cNvPicPr>
            <a:picLocks noChangeAspect="1" noChangeArrowheads="1"/>
          </p:cNvPicPr>
          <p:nvPr/>
        </p:nvPicPr>
        <p:blipFill>
          <a:blip r:embed="rId4"/>
          <a:srcRect/>
          <a:stretch>
            <a:fillRect/>
          </a:stretch>
        </p:blipFill>
        <p:spPr bwMode="auto">
          <a:xfrm>
            <a:off x="450850" y="1752600"/>
            <a:ext cx="4105275" cy="4176713"/>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457200" y="292100"/>
            <a:ext cx="8229600" cy="708008"/>
          </a:xfrm>
          <a:prstGeom prst="rect">
            <a:avLst/>
          </a:prstGeom>
        </p:spPr>
        <p:txBody>
          <a:bodyPr anchor="b">
            <a:normAutofit/>
          </a:bodyPr>
          <a:lstStyle/>
          <a:p>
            <a:pPr algn="ctr">
              <a:defRPr/>
            </a:pPr>
            <a:r>
              <a:rPr lang="en-US" altLang="zh-TW" sz="3600" cap="all" dirty="0">
                <a:solidFill>
                  <a:srgbClr val="660066"/>
                </a:solidFill>
                <a:effectLst>
                  <a:reflection blurRad="12700" stA="48000" endA="300" endPos="55000" dir="5400000" sy="-90000" algn="bl" rotWithShape="0"/>
                </a:effectLst>
                <a:latin typeface="Cooper Black" pitchFamily="18" charset="0"/>
                <a:ea typeface="新細明體" pitchFamily="18" charset="-120"/>
                <a:cs typeface="+mj-cs"/>
              </a:rPr>
              <a:t>Two-level Laser System</a:t>
            </a:r>
          </a:p>
        </p:txBody>
      </p:sp>
      <p:sp>
        <p:nvSpPr>
          <p:cNvPr id="36867" name="Rectangle 3"/>
          <p:cNvSpPr txBox="1">
            <a:spLocks noChangeArrowheads="1"/>
          </p:cNvSpPr>
          <p:nvPr/>
        </p:nvSpPr>
        <p:spPr bwMode="auto">
          <a:xfrm>
            <a:off x="457200" y="1428750"/>
            <a:ext cx="8229600" cy="4591050"/>
          </a:xfrm>
          <a:prstGeom prst="rect">
            <a:avLst/>
          </a:prstGeom>
          <a:noFill/>
          <a:ln w="9525">
            <a:noFill/>
            <a:miter lim="800000"/>
            <a:headEnd/>
            <a:tailEnd/>
          </a:ln>
        </p:spPr>
        <p:txBody>
          <a:bodyPr/>
          <a:lstStyle/>
          <a:p>
            <a:pPr marL="342900" indent="-342900" algn="just">
              <a:spcBef>
                <a:spcPct val="20000"/>
              </a:spcBef>
              <a:buClr>
                <a:schemeClr val="accent1"/>
              </a:buClr>
              <a:buSzPct val="70000"/>
              <a:buFont typeface="Wingdings 2" pitchFamily="18" charset="2"/>
              <a:buChar char=""/>
            </a:pPr>
            <a:r>
              <a:rPr lang="en-US" altLang="zh-TW" sz="3600">
                <a:solidFill>
                  <a:srgbClr val="FF0066"/>
                </a:solidFill>
                <a:latin typeface="Aparajita" pitchFamily="34" charset="0"/>
                <a:ea typeface="PMingLiU" pitchFamily="18" charset="-120"/>
                <a:cs typeface="Aparajita" pitchFamily="34" charset="0"/>
              </a:rPr>
              <a:t>Unimaginable</a:t>
            </a:r>
          </a:p>
          <a:p>
            <a:pPr marL="342900" indent="-342900" algn="just">
              <a:spcBef>
                <a:spcPct val="20000"/>
              </a:spcBef>
              <a:buClr>
                <a:schemeClr val="accent1"/>
              </a:buClr>
              <a:buSzPct val="70000"/>
            </a:pPr>
            <a:r>
              <a:rPr lang="en-US" altLang="zh-TW" sz="3600">
                <a:solidFill>
                  <a:schemeClr val="tx2"/>
                </a:solidFill>
                <a:latin typeface="Aparajita" pitchFamily="34" charset="0"/>
                <a:ea typeface="PMingLiU" pitchFamily="18" charset="-120"/>
                <a:cs typeface="Aparajita" pitchFamily="34" charset="0"/>
              </a:rPr>
              <a:t>   as absorption and stimulated processes neutralize one another. </a:t>
            </a:r>
          </a:p>
          <a:p>
            <a:pPr marL="342900" indent="-342900" algn="just">
              <a:spcBef>
                <a:spcPct val="20000"/>
              </a:spcBef>
              <a:buClr>
                <a:schemeClr val="accent1"/>
              </a:buClr>
              <a:buSzPct val="70000"/>
            </a:pPr>
            <a:endParaRPr lang="en-US" altLang="zh-TW" sz="3600">
              <a:solidFill>
                <a:schemeClr val="tx2"/>
              </a:solidFill>
              <a:latin typeface="Aparajita" pitchFamily="34" charset="0"/>
              <a:ea typeface="PMingLiU" pitchFamily="18" charset="-120"/>
              <a:cs typeface="Aparajita" pitchFamily="34" charset="0"/>
            </a:endParaRPr>
          </a:p>
          <a:p>
            <a:pPr marL="342900" indent="-342900" algn="just">
              <a:spcBef>
                <a:spcPct val="20000"/>
              </a:spcBef>
              <a:buClr>
                <a:schemeClr val="accent1"/>
              </a:buClr>
              <a:buSzPct val="70000"/>
              <a:buFont typeface="Wingdings 2" pitchFamily="18" charset="2"/>
              <a:buChar char=""/>
            </a:pPr>
            <a:r>
              <a:rPr lang="en-US" altLang="zh-TW" sz="3600">
                <a:solidFill>
                  <a:srgbClr val="FF0066"/>
                </a:solidFill>
                <a:latin typeface="Aparajita" pitchFamily="34" charset="0"/>
                <a:ea typeface="PMingLiU" pitchFamily="18" charset="-120"/>
                <a:cs typeface="Aparajita" pitchFamily="34" charset="0"/>
              </a:rPr>
              <a:t>The material becomes transparent</a:t>
            </a:r>
            <a:r>
              <a:rPr lang="en-US" altLang="zh-TW" sz="3600">
                <a:solidFill>
                  <a:schemeClr val="tx2"/>
                </a:solidFill>
                <a:latin typeface="Aparajita" pitchFamily="34" charset="0"/>
                <a:ea typeface="PMingLiU" pitchFamily="18" charset="-120"/>
                <a:cs typeface="Aparajita" pitchFamily="34" charset="0"/>
              </a:rPr>
              <a:t>.</a:t>
            </a:r>
            <a:endParaRPr lang="zh-TW" altLang="en-US" sz="3600">
              <a:solidFill>
                <a:schemeClr val="tx2"/>
              </a:solidFill>
              <a:latin typeface="Aparajita" pitchFamily="34" charset="0"/>
              <a:ea typeface="PMingLiU" pitchFamily="18" charset="-120"/>
              <a:cs typeface="Aparajita"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1"/>
          <p:cNvGrpSpPr>
            <a:grpSpLocks/>
          </p:cNvGrpSpPr>
          <p:nvPr/>
        </p:nvGrpSpPr>
        <p:grpSpPr bwMode="auto">
          <a:xfrm>
            <a:off x="571500" y="1600200"/>
            <a:ext cx="8001000" cy="3124200"/>
            <a:chOff x="96" y="1008"/>
            <a:chExt cx="5040" cy="1968"/>
          </a:xfrm>
        </p:grpSpPr>
        <p:grpSp>
          <p:nvGrpSpPr>
            <p:cNvPr id="37893" name="Group 79"/>
            <p:cNvGrpSpPr>
              <a:grpSpLocks/>
            </p:cNvGrpSpPr>
            <p:nvPr/>
          </p:nvGrpSpPr>
          <p:grpSpPr bwMode="auto">
            <a:xfrm>
              <a:off x="96" y="1008"/>
              <a:ext cx="2544" cy="1947"/>
              <a:chOff x="96" y="1008"/>
              <a:chExt cx="2544" cy="1947"/>
            </a:xfrm>
          </p:grpSpPr>
          <p:sp>
            <p:nvSpPr>
              <p:cNvPr id="37946" name="Line 5"/>
              <p:cNvSpPr>
                <a:spLocks noChangeShapeType="1"/>
              </p:cNvSpPr>
              <p:nvPr/>
            </p:nvSpPr>
            <p:spPr bwMode="auto">
              <a:xfrm>
                <a:off x="624" y="2505"/>
                <a:ext cx="912" cy="0"/>
              </a:xfrm>
              <a:prstGeom prst="line">
                <a:avLst/>
              </a:prstGeom>
              <a:noFill/>
              <a:ln w="28575">
                <a:solidFill>
                  <a:schemeClr val="tx1"/>
                </a:solidFill>
                <a:round/>
                <a:headEnd/>
                <a:tailEnd/>
              </a:ln>
            </p:spPr>
            <p:txBody>
              <a:bodyPr wrap="none" anchor="ctr"/>
              <a:lstStyle/>
              <a:p>
                <a:endParaRPr lang="en-IN"/>
              </a:p>
            </p:txBody>
          </p:sp>
          <p:sp>
            <p:nvSpPr>
              <p:cNvPr id="37947" name="Line 6"/>
              <p:cNvSpPr>
                <a:spLocks noChangeShapeType="1"/>
              </p:cNvSpPr>
              <p:nvPr/>
            </p:nvSpPr>
            <p:spPr bwMode="auto">
              <a:xfrm>
                <a:off x="624" y="1161"/>
                <a:ext cx="912" cy="0"/>
              </a:xfrm>
              <a:prstGeom prst="line">
                <a:avLst/>
              </a:prstGeom>
              <a:noFill/>
              <a:ln w="28575">
                <a:solidFill>
                  <a:schemeClr val="tx1"/>
                </a:solidFill>
                <a:round/>
                <a:headEnd/>
                <a:tailEnd/>
              </a:ln>
            </p:spPr>
            <p:txBody>
              <a:bodyPr wrap="none" anchor="ctr"/>
              <a:lstStyle/>
              <a:p>
                <a:endParaRPr lang="en-IN"/>
              </a:p>
            </p:txBody>
          </p:sp>
          <p:sp>
            <p:nvSpPr>
              <p:cNvPr id="37948" name="Text Box 7"/>
              <p:cNvSpPr txBox="1">
                <a:spLocks noChangeArrowheads="1"/>
              </p:cNvSpPr>
              <p:nvPr/>
            </p:nvSpPr>
            <p:spPr bwMode="auto">
              <a:xfrm>
                <a:off x="1536" y="2322"/>
                <a:ext cx="1104" cy="633"/>
              </a:xfrm>
              <a:prstGeom prst="rect">
                <a:avLst/>
              </a:prstGeom>
              <a:noFill/>
              <a:ln w="9525">
                <a:noFill/>
                <a:miter lim="800000"/>
                <a:headEnd/>
                <a:tailEnd/>
              </a:ln>
            </p:spPr>
            <p:txBody>
              <a:bodyPr>
                <a:spAutoFit/>
              </a:bodyPr>
              <a:lstStyle/>
              <a:p>
                <a:pPr>
                  <a:spcBef>
                    <a:spcPct val="50000"/>
                  </a:spcBef>
                </a:pPr>
                <a:r>
                  <a:rPr lang="en-US"/>
                  <a:t>E</a:t>
                </a:r>
                <a:r>
                  <a:rPr lang="en-US" baseline="-25000"/>
                  <a:t>n</a:t>
                </a:r>
                <a:r>
                  <a:rPr lang="en-US"/>
                  <a:t>, N</a:t>
                </a:r>
                <a:r>
                  <a:rPr lang="en-US" baseline="-25000"/>
                  <a:t>n</a:t>
                </a:r>
              </a:p>
              <a:p>
                <a:pPr>
                  <a:spcBef>
                    <a:spcPct val="50000"/>
                  </a:spcBef>
                </a:pPr>
                <a:endParaRPr lang="en-US"/>
              </a:p>
            </p:txBody>
          </p:sp>
          <p:sp>
            <p:nvSpPr>
              <p:cNvPr id="37949" name="Text Box 8"/>
              <p:cNvSpPr txBox="1">
                <a:spLocks noChangeArrowheads="1"/>
              </p:cNvSpPr>
              <p:nvPr/>
            </p:nvSpPr>
            <p:spPr bwMode="auto">
              <a:xfrm>
                <a:off x="1488" y="1008"/>
                <a:ext cx="1104" cy="633"/>
              </a:xfrm>
              <a:prstGeom prst="rect">
                <a:avLst/>
              </a:prstGeom>
              <a:noFill/>
              <a:ln w="9525">
                <a:noFill/>
                <a:miter lim="800000"/>
                <a:headEnd/>
                <a:tailEnd/>
              </a:ln>
            </p:spPr>
            <p:txBody>
              <a:bodyPr>
                <a:spAutoFit/>
              </a:bodyPr>
              <a:lstStyle/>
              <a:p>
                <a:pPr>
                  <a:spcBef>
                    <a:spcPct val="50000"/>
                  </a:spcBef>
                </a:pPr>
                <a:r>
                  <a:rPr lang="en-US"/>
                  <a:t>E</a:t>
                </a:r>
                <a:r>
                  <a:rPr lang="en-US" baseline="-25000"/>
                  <a:t>m</a:t>
                </a:r>
                <a:r>
                  <a:rPr lang="en-US"/>
                  <a:t>, N</a:t>
                </a:r>
                <a:r>
                  <a:rPr lang="en-US" baseline="-25000"/>
                  <a:t>m</a:t>
                </a:r>
              </a:p>
              <a:p>
                <a:pPr>
                  <a:spcBef>
                    <a:spcPct val="50000"/>
                  </a:spcBef>
                </a:pPr>
                <a:endParaRPr lang="en-US"/>
              </a:p>
            </p:txBody>
          </p:sp>
          <p:sp>
            <p:nvSpPr>
              <p:cNvPr id="37950" name="Line 9"/>
              <p:cNvSpPr>
                <a:spLocks noChangeShapeType="1"/>
              </p:cNvSpPr>
              <p:nvPr/>
            </p:nvSpPr>
            <p:spPr bwMode="auto">
              <a:xfrm flipV="1">
                <a:off x="1056" y="1161"/>
                <a:ext cx="0" cy="1344"/>
              </a:xfrm>
              <a:prstGeom prst="line">
                <a:avLst/>
              </a:prstGeom>
              <a:noFill/>
              <a:ln w="38100">
                <a:solidFill>
                  <a:srgbClr val="FFFF99"/>
                </a:solidFill>
                <a:round/>
                <a:headEnd/>
                <a:tailEnd type="triangle" w="med" len="med"/>
              </a:ln>
            </p:spPr>
            <p:txBody>
              <a:bodyPr wrap="none" anchor="ctr"/>
              <a:lstStyle/>
              <a:p>
                <a:endParaRPr lang="en-IN"/>
              </a:p>
            </p:txBody>
          </p:sp>
          <p:sp>
            <p:nvSpPr>
              <p:cNvPr id="37951" name="Oval 11"/>
              <p:cNvSpPr>
                <a:spLocks noChangeArrowheads="1"/>
              </p:cNvSpPr>
              <p:nvPr/>
            </p:nvSpPr>
            <p:spPr bwMode="auto">
              <a:xfrm>
                <a:off x="1008" y="2457"/>
                <a:ext cx="96" cy="96"/>
              </a:xfrm>
              <a:prstGeom prst="ellipse">
                <a:avLst/>
              </a:prstGeom>
              <a:solidFill>
                <a:schemeClr val="accent1"/>
              </a:solidFill>
              <a:ln w="9525">
                <a:noFill/>
                <a:round/>
                <a:headEnd/>
                <a:tailEnd/>
              </a:ln>
            </p:spPr>
            <p:txBody>
              <a:bodyPr wrap="none" anchor="ctr"/>
              <a:lstStyle/>
              <a:p>
                <a:endParaRPr lang="en-US"/>
              </a:p>
            </p:txBody>
          </p:sp>
          <p:grpSp>
            <p:nvGrpSpPr>
              <p:cNvPr id="37952" name="Group 12"/>
              <p:cNvGrpSpPr>
                <a:grpSpLocks/>
              </p:cNvGrpSpPr>
              <p:nvPr/>
            </p:nvGrpSpPr>
            <p:grpSpPr bwMode="auto">
              <a:xfrm>
                <a:off x="96" y="1584"/>
                <a:ext cx="912" cy="288"/>
                <a:chOff x="1440" y="3648"/>
                <a:chExt cx="912" cy="288"/>
              </a:xfrm>
            </p:grpSpPr>
            <p:grpSp>
              <p:nvGrpSpPr>
                <p:cNvPr id="37953" name="Group 13"/>
                <p:cNvGrpSpPr>
                  <a:grpSpLocks/>
                </p:cNvGrpSpPr>
                <p:nvPr/>
              </p:nvGrpSpPr>
              <p:grpSpPr bwMode="auto">
                <a:xfrm>
                  <a:off x="1440" y="3648"/>
                  <a:ext cx="192" cy="240"/>
                  <a:chOff x="1440" y="3648"/>
                  <a:chExt cx="192" cy="240"/>
                </a:xfrm>
              </p:grpSpPr>
              <p:sp>
                <p:nvSpPr>
                  <p:cNvPr id="37965" name="Oval 14"/>
                  <p:cNvSpPr>
                    <a:spLocks noChangeArrowheads="1"/>
                  </p:cNvSpPr>
                  <p:nvPr/>
                </p:nvSpPr>
                <p:spPr bwMode="auto">
                  <a:xfrm flipV="1">
                    <a:off x="1440" y="3696"/>
                    <a:ext cx="192" cy="192"/>
                  </a:xfrm>
                  <a:prstGeom prst="ellipse">
                    <a:avLst/>
                  </a:prstGeom>
                  <a:noFill/>
                  <a:ln w="28575">
                    <a:solidFill>
                      <a:schemeClr val="hlink"/>
                    </a:solidFill>
                    <a:round/>
                    <a:headEnd/>
                    <a:tailEnd/>
                  </a:ln>
                </p:spPr>
                <p:txBody>
                  <a:bodyPr wrap="none" anchor="ctr"/>
                  <a:lstStyle/>
                  <a:p>
                    <a:endParaRPr lang="en-US"/>
                  </a:p>
                </p:txBody>
              </p:sp>
              <p:sp>
                <p:nvSpPr>
                  <p:cNvPr id="37966" name="Rectangle 15"/>
                  <p:cNvSpPr>
                    <a:spLocks noChangeArrowheads="1"/>
                  </p:cNvSpPr>
                  <p:nvPr/>
                </p:nvSpPr>
                <p:spPr bwMode="auto">
                  <a:xfrm flipV="1">
                    <a:off x="1440" y="3648"/>
                    <a:ext cx="192" cy="144"/>
                  </a:xfrm>
                  <a:prstGeom prst="rect">
                    <a:avLst/>
                  </a:prstGeom>
                  <a:solidFill>
                    <a:schemeClr val="bg1"/>
                  </a:solidFill>
                  <a:ln w="9525">
                    <a:noFill/>
                    <a:miter lim="800000"/>
                    <a:headEnd/>
                    <a:tailEnd/>
                  </a:ln>
                </p:spPr>
                <p:txBody>
                  <a:bodyPr wrap="none" anchor="ctr"/>
                  <a:lstStyle/>
                  <a:p>
                    <a:endParaRPr lang="en-US"/>
                  </a:p>
                </p:txBody>
              </p:sp>
            </p:grpSp>
            <p:grpSp>
              <p:nvGrpSpPr>
                <p:cNvPr id="37954" name="Group 16"/>
                <p:cNvGrpSpPr>
                  <a:grpSpLocks/>
                </p:cNvGrpSpPr>
                <p:nvPr/>
              </p:nvGrpSpPr>
              <p:grpSpPr bwMode="auto">
                <a:xfrm flipV="1">
                  <a:off x="1632" y="3696"/>
                  <a:ext cx="192" cy="240"/>
                  <a:chOff x="1440" y="3648"/>
                  <a:chExt cx="192" cy="240"/>
                </a:xfrm>
              </p:grpSpPr>
              <p:sp>
                <p:nvSpPr>
                  <p:cNvPr id="37963" name="Oval 17"/>
                  <p:cNvSpPr>
                    <a:spLocks noChangeArrowheads="1"/>
                  </p:cNvSpPr>
                  <p:nvPr/>
                </p:nvSpPr>
                <p:spPr bwMode="auto">
                  <a:xfrm flipV="1">
                    <a:off x="1440" y="3696"/>
                    <a:ext cx="192" cy="192"/>
                  </a:xfrm>
                  <a:prstGeom prst="ellipse">
                    <a:avLst/>
                  </a:prstGeom>
                  <a:noFill/>
                  <a:ln w="28575">
                    <a:solidFill>
                      <a:schemeClr val="hlink"/>
                    </a:solidFill>
                    <a:round/>
                    <a:headEnd/>
                    <a:tailEnd/>
                  </a:ln>
                </p:spPr>
                <p:txBody>
                  <a:bodyPr wrap="none" anchor="ctr"/>
                  <a:lstStyle/>
                  <a:p>
                    <a:endParaRPr lang="en-US"/>
                  </a:p>
                </p:txBody>
              </p:sp>
              <p:sp>
                <p:nvSpPr>
                  <p:cNvPr id="37964" name="Rectangle 18"/>
                  <p:cNvSpPr>
                    <a:spLocks noChangeArrowheads="1"/>
                  </p:cNvSpPr>
                  <p:nvPr/>
                </p:nvSpPr>
                <p:spPr bwMode="auto">
                  <a:xfrm flipV="1">
                    <a:off x="1440" y="3648"/>
                    <a:ext cx="192" cy="144"/>
                  </a:xfrm>
                  <a:prstGeom prst="rect">
                    <a:avLst/>
                  </a:prstGeom>
                  <a:solidFill>
                    <a:schemeClr val="bg1"/>
                  </a:solidFill>
                  <a:ln w="9525">
                    <a:noFill/>
                    <a:miter lim="800000"/>
                    <a:headEnd/>
                    <a:tailEnd/>
                  </a:ln>
                </p:spPr>
                <p:txBody>
                  <a:bodyPr wrap="none" anchor="ctr"/>
                  <a:lstStyle/>
                  <a:p>
                    <a:endParaRPr lang="en-US"/>
                  </a:p>
                </p:txBody>
              </p:sp>
            </p:grpSp>
            <p:grpSp>
              <p:nvGrpSpPr>
                <p:cNvPr id="37955" name="Group 19"/>
                <p:cNvGrpSpPr>
                  <a:grpSpLocks/>
                </p:cNvGrpSpPr>
                <p:nvPr/>
              </p:nvGrpSpPr>
              <p:grpSpPr bwMode="auto">
                <a:xfrm>
                  <a:off x="1824" y="3648"/>
                  <a:ext cx="384" cy="288"/>
                  <a:chOff x="1440" y="3648"/>
                  <a:chExt cx="384" cy="288"/>
                </a:xfrm>
              </p:grpSpPr>
              <p:grpSp>
                <p:nvGrpSpPr>
                  <p:cNvPr id="37957" name="Group 20"/>
                  <p:cNvGrpSpPr>
                    <a:grpSpLocks/>
                  </p:cNvGrpSpPr>
                  <p:nvPr/>
                </p:nvGrpSpPr>
                <p:grpSpPr bwMode="auto">
                  <a:xfrm>
                    <a:off x="1440" y="3648"/>
                    <a:ext cx="192" cy="240"/>
                    <a:chOff x="1440" y="3648"/>
                    <a:chExt cx="192" cy="240"/>
                  </a:xfrm>
                </p:grpSpPr>
                <p:sp>
                  <p:nvSpPr>
                    <p:cNvPr id="37961" name="Oval 21"/>
                    <p:cNvSpPr>
                      <a:spLocks noChangeArrowheads="1"/>
                    </p:cNvSpPr>
                    <p:nvPr/>
                  </p:nvSpPr>
                  <p:spPr bwMode="auto">
                    <a:xfrm flipV="1">
                      <a:off x="1440" y="3696"/>
                      <a:ext cx="192" cy="192"/>
                    </a:xfrm>
                    <a:prstGeom prst="ellipse">
                      <a:avLst/>
                    </a:prstGeom>
                    <a:noFill/>
                    <a:ln w="28575">
                      <a:solidFill>
                        <a:schemeClr val="hlink"/>
                      </a:solidFill>
                      <a:round/>
                      <a:headEnd/>
                      <a:tailEnd/>
                    </a:ln>
                  </p:spPr>
                  <p:txBody>
                    <a:bodyPr wrap="none" anchor="ctr"/>
                    <a:lstStyle/>
                    <a:p>
                      <a:endParaRPr lang="en-US"/>
                    </a:p>
                  </p:txBody>
                </p:sp>
                <p:sp>
                  <p:nvSpPr>
                    <p:cNvPr id="37962" name="Rectangle 22"/>
                    <p:cNvSpPr>
                      <a:spLocks noChangeArrowheads="1"/>
                    </p:cNvSpPr>
                    <p:nvPr/>
                  </p:nvSpPr>
                  <p:spPr bwMode="auto">
                    <a:xfrm flipV="1">
                      <a:off x="1440" y="3648"/>
                      <a:ext cx="192" cy="144"/>
                    </a:xfrm>
                    <a:prstGeom prst="rect">
                      <a:avLst/>
                    </a:prstGeom>
                    <a:solidFill>
                      <a:schemeClr val="bg1"/>
                    </a:solidFill>
                    <a:ln w="9525">
                      <a:noFill/>
                      <a:miter lim="800000"/>
                      <a:headEnd/>
                      <a:tailEnd/>
                    </a:ln>
                  </p:spPr>
                  <p:txBody>
                    <a:bodyPr wrap="none" anchor="ctr"/>
                    <a:lstStyle/>
                    <a:p>
                      <a:endParaRPr lang="en-US"/>
                    </a:p>
                  </p:txBody>
                </p:sp>
              </p:grpSp>
              <p:grpSp>
                <p:nvGrpSpPr>
                  <p:cNvPr id="37958" name="Group 23"/>
                  <p:cNvGrpSpPr>
                    <a:grpSpLocks/>
                  </p:cNvGrpSpPr>
                  <p:nvPr/>
                </p:nvGrpSpPr>
                <p:grpSpPr bwMode="auto">
                  <a:xfrm flipV="1">
                    <a:off x="1632" y="3696"/>
                    <a:ext cx="192" cy="240"/>
                    <a:chOff x="1440" y="3648"/>
                    <a:chExt cx="192" cy="240"/>
                  </a:xfrm>
                </p:grpSpPr>
                <p:sp>
                  <p:nvSpPr>
                    <p:cNvPr id="37959" name="Oval 24"/>
                    <p:cNvSpPr>
                      <a:spLocks noChangeArrowheads="1"/>
                    </p:cNvSpPr>
                    <p:nvPr/>
                  </p:nvSpPr>
                  <p:spPr bwMode="auto">
                    <a:xfrm flipV="1">
                      <a:off x="1440" y="3696"/>
                      <a:ext cx="192" cy="192"/>
                    </a:xfrm>
                    <a:prstGeom prst="ellipse">
                      <a:avLst/>
                    </a:prstGeom>
                    <a:noFill/>
                    <a:ln w="28575">
                      <a:solidFill>
                        <a:schemeClr val="hlink"/>
                      </a:solidFill>
                      <a:round/>
                      <a:headEnd/>
                      <a:tailEnd/>
                    </a:ln>
                  </p:spPr>
                  <p:txBody>
                    <a:bodyPr wrap="none" anchor="ctr"/>
                    <a:lstStyle/>
                    <a:p>
                      <a:endParaRPr lang="en-US"/>
                    </a:p>
                  </p:txBody>
                </p:sp>
                <p:sp>
                  <p:nvSpPr>
                    <p:cNvPr id="37960" name="Rectangle 25"/>
                    <p:cNvSpPr>
                      <a:spLocks noChangeArrowheads="1"/>
                    </p:cNvSpPr>
                    <p:nvPr/>
                  </p:nvSpPr>
                  <p:spPr bwMode="auto">
                    <a:xfrm flipV="1">
                      <a:off x="1440" y="3648"/>
                      <a:ext cx="192" cy="144"/>
                    </a:xfrm>
                    <a:prstGeom prst="rect">
                      <a:avLst/>
                    </a:prstGeom>
                    <a:solidFill>
                      <a:schemeClr val="bg1"/>
                    </a:solidFill>
                    <a:ln w="9525">
                      <a:noFill/>
                      <a:miter lim="800000"/>
                      <a:headEnd/>
                      <a:tailEnd/>
                    </a:ln>
                  </p:spPr>
                  <p:txBody>
                    <a:bodyPr wrap="none" anchor="ctr"/>
                    <a:lstStyle/>
                    <a:p>
                      <a:endParaRPr lang="en-US"/>
                    </a:p>
                  </p:txBody>
                </p:sp>
              </p:grpSp>
            </p:grpSp>
            <p:sp>
              <p:nvSpPr>
                <p:cNvPr id="37956" name="Line 26"/>
                <p:cNvSpPr>
                  <a:spLocks noChangeShapeType="1"/>
                </p:cNvSpPr>
                <p:nvPr/>
              </p:nvSpPr>
              <p:spPr bwMode="auto">
                <a:xfrm>
                  <a:off x="2208" y="3840"/>
                  <a:ext cx="144" cy="0"/>
                </a:xfrm>
                <a:prstGeom prst="line">
                  <a:avLst/>
                </a:prstGeom>
                <a:noFill/>
                <a:ln w="28575">
                  <a:solidFill>
                    <a:schemeClr val="hlink"/>
                  </a:solidFill>
                  <a:round/>
                  <a:headEnd/>
                  <a:tailEnd type="arrow" w="med" len="med"/>
                </a:ln>
              </p:spPr>
              <p:txBody>
                <a:bodyPr wrap="none" anchor="ctr"/>
                <a:lstStyle/>
                <a:p>
                  <a:endParaRPr lang="en-IN"/>
                </a:p>
              </p:txBody>
            </p:sp>
          </p:grpSp>
        </p:grpSp>
        <p:grpSp>
          <p:nvGrpSpPr>
            <p:cNvPr id="37894" name="Group 27"/>
            <p:cNvGrpSpPr>
              <a:grpSpLocks/>
            </p:cNvGrpSpPr>
            <p:nvPr/>
          </p:nvGrpSpPr>
          <p:grpSpPr bwMode="auto">
            <a:xfrm>
              <a:off x="2544" y="1029"/>
              <a:ext cx="2592" cy="1947"/>
              <a:chOff x="2544" y="1557"/>
              <a:chExt cx="2592" cy="1947"/>
            </a:xfrm>
          </p:grpSpPr>
          <p:sp>
            <p:nvSpPr>
              <p:cNvPr id="37895" name="Line 28"/>
              <p:cNvSpPr>
                <a:spLocks noChangeShapeType="1"/>
              </p:cNvSpPr>
              <p:nvPr/>
            </p:nvSpPr>
            <p:spPr bwMode="auto">
              <a:xfrm>
                <a:off x="3120" y="3054"/>
                <a:ext cx="912" cy="0"/>
              </a:xfrm>
              <a:prstGeom prst="line">
                <a:avLst/>
              </a:prstGeom>
              <a:noFill/>
              <a:ln w="28575">
                <a:solidFill>
                  <a:schemeClr val="tx1"/>
                </a:solidFill>
                <a:round/>
                <a:headEnd/>
                <a:tailEnd/>
              </a:ln>
            </p:spPr>
            <p:txBody>
              <a:bodyPr wrap="none" anchor="ctr"/>
              <a:lstStyle/>
              <a:p>
                <a:endParaRPr lang="en-IN"/>
              </a:p>
            </p:txBody>
          </p:sp>
          <p:sp>
            <p:nvSpPr>
              <p:cNvPr id="37896" name="Line 29"/>
              <p:cNvSpPr>
                <a:spLocks noChangeShapeType="1"/>
              </p:cNvSpPr>
              <p:nvPr/>
            </p:nvSpPr>
            <p:spPr bwMode="auto">
              <a:xfrm>
                <a:off x="3120" y="1710"/>
                <a:ext cx="912" cy="0"/>
              </a:xfrm>
              <a:prstGeom prst="line">
                <a:avLst/>
              </a:prstGeom>
              <a:noFill/>
              <a:ln w="28575">
                <a:solidFill>
                  <a:schemeClr val="tx1"/>
                </a:solidFill>
                <a:round/>
                <a:headEnd/>
                <a:tailEnd/>
              </a:ln>
            </p:spPr>
            <p:txBody>
              <a:bodyPr wrap="none" anchor="ctr"/>
              <a:lstStyle/>
              <a:p>
                <a:endParaRPr lang="en-IN"/>
              </a:p>
            </p:txBody>
          </p:sp>
          <p:sp>
            <p:nvSpPr>
              <p:cNvPr id="37897" name="Text Box 30"/>
              <p:cNvSpPr txBox="1">
                <a:spLocks noChangeArrowheads="1"/>
              </p:cNvSpPr>
              <p:nvPr/>
            </p:nvSpPr>
            <p:spPr bwMode="auto">
              <a:xfrm>
                <a:off x="4032" y="2871"/>
                <a:ext cx="1104" cy="633"/>
              </a:xfrm>
              <a:prstGeom prst="rect">
                <a:avLst/>
              </a:prstGeom>
              <a:noFill/>
              <a:ln w="9525">
                <a:noFill/>
                <a:miter lim="800000"/>
                <a:headEnd/>
                <a:tailEnd/>
              </a:ln>
            </p:spPr>
            <p:txBody>
              <a:bodyPr>
                <a:spAutoFit/>
              </a:bodyPr>
              <a:lstStyle/>
              <a:p>
                <a:pPr>
                  <a:spcBef>
                    <a:spcPct val="50000"/>
                  </a:spcBef>
                </a:pPr>
                <a:r>
                  <a:rPr lang="en-US"/>
                  <a:t>E</a:t>
                </a:r>
                <a:r>
                  <a:rPr lang="en-US" baseline="-25000"/>
                  <a:t>n</a:t>
                </a:r>
                <a:r>
                  <a:rPr lang="en-US"/>
                  <a:t>, N</a:t>
                </a:r>
                <a:r>
                  <a:rPr lang="en-US" baseline="-25000"/>
                  <a:t>n</a:t>
                </a:r>
              </a:p>
              <a:p>
                <a:pPr>
                  <a:spcBef>
                    <a:spcPct val="50000"/>
                  </a:spcBef>
                </a:pPr>
                <a:endParaRPr lang="en-US"/>
              </a:p>
            </p:txBody>
          </p:sp>
          <p:sp>
            <p:nvSpPr>
              <p:cNvPr id="37898" name="Text Box 31"/>
              <p:cNvSpPr txBox="1">
                <a:spLocks noChangeArrowheads="1"/>
              </p:cNvSpPr>
              <p:nvPr/>
            </p:nvSpPr>
            <p:spPr bwMode="auto">
              <a:xfrm>
                <a:off x="3984" y="1557"/>
                <a:ext cx="1104" cy="633"/>
              </a:xfrm>
              <a:prstGeom prst="rect">
                <a:avLst/>
              </a:prstGeom>
              <a:noFill/>
              <a:ln w="9525">
                <a:noFill/>
                <a:miter lim="800000"/>
                <a:headEnd/>
                <a:tailEnd/>
              </a:ln>
            </p:spPr>
            <p:txBody>
              <a:bodyPr>
                <a:spAutoFit/>
              </a:bodyPr>
              <a:lstStyle/>
              <a:p>
                <a:pPr>
                  <a:spcBef>
                    <a:spcPct val="50000"/>
                  </a:spcBef>
                </a:pPr>
                <a:r>
                  <a:rPr lang="en-US"/>
                  <a:t>E</a:t>
                </a:r>
                <a:r>
                  <a:rPr lang="en-US" baseline="-25000"/>
                  <a:t>m</a:t>
                </a:r>
                <a:r>
                  <a:rPr lang="en-US"/>
                  <a:t>, N</a:t>
                </a:r>
                <a:r>
                  <a:rPr lang="en-US" baseline="-25000"/>
                  <a:t>m</a:t>
                </a:r>
              </a:p>
              <a:p>
                <a:pPr>
                  <a:spcBef>
                    <a:spcPct val="50000"/>
                  </a:spcBef>
                </a:pPr>
                <a:endParaRPr lang="en-US"/>
              </a:p>
            </p:txBody>
          </p:sp>
          <p:sp>
            <p:nvSpPr>
              <p:cNvPr id="37899" name="Line 32"/>
              <p:cNvSpPr>
                <a:spLocks noChangeShapeType="1"/>
              </p:cNvSpPr>
              <p:nvPr/>
            </p:nvSpPr>
            <p:spPr bwMode="auto">
              <a:xfrm flipV="1">
                <a:off x="3552" y="1710"/>
                <a:ext cx="0" cy="1344"/>
              </a:xfrm>
              <a:prstGeom prst="line">
                <a:avLst/>
              </a:prstGeom>
              <a:noFill/>
              <a:ln w="38100">
                <a:solidFill>
                  <a:srgbClr val="FFFF99"/>
                </a:solidFill>
                <a:round/>
                <a:headEnd type="triangle" w="med" len="med"/>
                <a:tailEnd/>
              </a:ln>
            </p:spPr>
            <p:txBody>
              <a:bodyPr wrap="none" anchor="ctr"/>
              <a:lstStyle/>
              <a:p>
                <a:endParaRPr lang="en-IN"/>
              </a:p>
            </p:txBody>
          </p:sp>
          <p:sp>
            <p:nvSpPr>
              <p:cNvPr id="37900" name="Oval 33"/>
              <p:cNvSpPr>
                <a:spLocks noChangeArrowheads="1"/>
              </p:cNvSpPr>
              <p:nvPr/>
            </p:nvSpPr>
            <p:spPr bwMode="auto">
              <a:xfrm>
                <a:off x="3504" y="1680"/>
                <a:ext cx="96" cy="96"/>
              </a:xfrm>
              <a:prstGeom prst="ellipse">
                <a:avLst/>
              </a:prstGeom>
              <a:solidFill>
                <a:schemeClr val="accent1"/>
              </a:solidFill>
              <a:ln w="9525">
                <a:noFill/>
                <a:round/>
                <a:headEnd/>
                <a:tailEnd/>
              </a:ln>
            </p:spPr>
            <p:txBody>
              <a:bodyPr wrap="none" anchor="ctr"/>
              <a:lstStyle/>
              <a:p>
                <a:endParaRPr lang="en-US"/>
              </a:p>
            </p:txBody>
          </p:sp>
          <p:grpSp>
            <p:nvGrpSpPr>
              <p:cNvPr id="37901" name="Group 34"/>
              <p:cNvGrpSpPr>
                <a:grpSpLocks/>
              </p:cNvGrpSpPr>
              <p:nvPr/>
            </p:nvGrpSpPr>
            <p:grpSpPr bwMode="auto">
              <a:xfrm>
                <a:off x="3600" y="1968"/>
                <a:ext cx="912" cy="288"/>
                <a:chOff x="1440" y="3648"/>
                <a:chExt cx="912" cy="288"/>
              </a:xfrm>
            </p:grpSpPr>
            <p:grpSp>
              <p:nvGrpSpPr>
                <p:cNvPr id="37932" name="Group 35"/>
                <p:cNvGrpSpPr>
                  <a:grpSpLocks/>
                </p:cNvGrpSpPr>
                <p:nvPr/>
              </p:nvGrpSpPr>
              <p:grpSpPr bwMode="auto">
                <a:xfrm>
                  <a:off x="1440" y="3648"/>
                  <a:ext cx="192" cy="240"/>
                  <a:chOff x="1440" y="3648"/>
                  <a:chExt cx="192" cy="240"/>
                </a:xfrm>
              </p:grpSpPr>
              <p:sp>
                <p:nvSpPr>
                  <p:cNvPr id="37944" name="Oval 36"/>
                  <p:cNvSpPr>
                    <a:spLocks noChangeArrowheads="1"/>
                  </p:cNvSpPr>
                  <p:nvPr/>
                </p:nvSpPr>
                <p:spPr bwMode="auto">
                  <a:xfrm flipV="1">
                    <a:off x="1440" y="3696"/>
                    <a:ext cx="192" cy="192"/>
                  </a:xfrm>
                  <a:prstGeom prst="ellipse">
                    <a:avLst/>
                  </a:prstGeom>
                  <a:noFill/>
                  <a:ln w="28575">
                    <a:solidFill>
                      <a:schemeClr val="hlink"/>
                    </a:solidFill>
                    <a:round/>
                    <a:headEnd/>
                    <a:tailEnd/>
                  </a:ln>
                </p:spPr>
                <p:txBody>
                  <a:bodyPr wrap="none" anchor="ctr"/>
                  <a:lstStyle/>
                  <a:p>
                    <a:endParaRPr lang="en-US"/>
                  </a:p>
                </p:txBody>
              </p:sp>
              <p:sp>
                <p:nvSpPr>
                  <p:cNvPr id="37945" name="Rectangle 37"/>
                  <p:cNvSpPr>
                    <a:spLocks noChangeArrowheads="1"/>
                  </p:cNvSpPr>
                  <p:nvPr/>
                </p:nvSpPr>
                <p:spPr bwMode="auto">
                  <a:xfrm flipV="1">
                    <a:off x="1440" y="3648"/>
                    <a:ext cx="192" cy="144"/>
                  </a:xfrm>
                  <a:prstGeom prst="rect">
                    <a:avLst/>
                  </a:prstGeom>
                  <a:solidFill>
                    <a:schemeClr val="bg1"/>
                  </a:solidFill>
                  <a:ln w="9525">
                    <a:noFill/>
                    <a:miter lim="800000"/>
                    <a:headEnd/>
                    <a:tailEnd/>
                  </a:ln>
                </p:spPr>
                <p:txBody>
                  <a:bodyPr wrap="none" anchor="ctr"/>
                  <a:lstStyle/>
                  <a:p>
                    <a:endParaRPr lang="en-US"/>
                  </a:p>
                </p:txBody>
              </p:sp>
            </p:grpSp>
            <p:grpSp>
              <p:nvGrpSpPr>
                <p:cNvPr id="37933" name="Group 38"/>
                <p:cNvGrpSpPr>
                  <a:grpSpLocks/>
                </p:cNvGrpSpPr>
                <p:nvPr/>
              </p:nvGrpSpPr>
              <p:grpSpPr bwMode="auto">
                <a:xfrm flipV="1">
                  <a:off x="1632" y="3696"/>
                  <a:ext cx="192" cy="240"/>
                  <a:chOff x="1440" y="3648"/>
                  <a:chExt cx="192" cy="240"/>
                </a:xfrm>
              </p:grpSpPr>
              <p:sp>
                <p:nvSpPr>
                  <p:cNvPr id="37942" name="Oval 39"/>
                  <p:cNvSpPr>
                    <a:spLocks noChangeArrowheads="1"/>
                  </p:cNvSpPr>
                  <p:nvPr/>
                </p:nvSpPr>
                <p:spPr bwMode="auto">
                  <a:xfrm flipV="1">
                    <a:off x="1440" y="3696"/>
                    <a:ext cx="192" cy="192"/>
                  </a:xfrm>
                  <a:prstGeom prst="ellipse">
                    <a:avLst/>
                  </a:prstGeom>
                  <a:noFill/>
                  <a:ln w="28575">
                    <a:solidFill>
                      <a:schemeClr val="hlink"/>
                    </a:solidFill>
                    <a:round/>
                    <a:headEnd/>
                    <a:tailEnd/>
                  </a:ln>
                </p:spPr>
                <p:txBody>
                  <a:bodyPr wrap="none" anchor="ctr"/>
                  <a:lstStyle/>
                  <a:p>
                    <a:endParaRPr lang="en-US"/>
                  </a:p>
                </p:txBody>
              </p:sp>
              <p:sp>
                <p:nvSpPr>
                  <p:cNvPr id="37943" name="Rectangle 40"/>
                  <p:cNvSpPr>
                    <a:spLocks noChangeArrowheads="1"/>
                  </p:cNvSpPr>
                  <p:nvPr/>
                </p:nvSpPr>
                <p:spPr bwMode="auto">
                  <a:xfrm flipV="1">
                    <a:off x="1440" y="3648"/>
                    <a:ext cx="192" cy="144"/>
                  </a:xfrm>
                  <a:prstGeom prst="rect">
                    <a:avLst/>
                  </a:prstGeom>
                  <a:solidFill>
                    <a:schemeClr val="bg1"/>
                  </a:solidFill>
                  <a:ln w="9525">
                    <a:noFill/>
                    <a:miter lim="800000"/>
                    <a:headEnd/>
                    <a:tailEnd/>
                  </a:ln>
                </p:spPr>
                <p:txBody>
                  <a:bodyPr wrap="none" anchor="ctr"/>
                  <a:lstStyle/>
                  <a:p>
                    <a:endParaRPr lang="en-US"/>
                  </a:p>
                </p:txBody>
              </p:sp>
            </p:grpSp>
            <p:grpSp>
              <p:nvGrpSpPr>
                <p:cNvPr id="37934" name="Group 41"/>
                <p:cNvGrpSpPr>
                  <a:grpSpLocks/>
                </p:cNvGrpSpPr>
                <p:nvPr/>
              </p:nvGrpSpPr>
              <p:grpSpPr bwMode="auto">
                <a:xfrm>
                  <a:off x="1824" y="3648"/>
                  <a:ext cx="384" cy="288"/>
                  <a:chOff x="1440" y="3648"/>
                  <a:chExt cx="384" cy="288"/>
                </a:xfrm>
              </p:grpSpPr>
              <p:grpSp>
                <p:nvGrpSpPr>
                  <p:cNvPr id="37936" name="Group 42"/>
                  <p:cNvGrpSpPr>
                    <a:grpSpLocks/>
                  </p:cNvGrpSpPr>
                  <p:nvPr/>
                </p:nvGrpSpPr>
                <p:grpSpPr bwMode="auto">
                  <a:xfrm>
                    <a:off x="1440" y="3648"/>
                    <a:ext cx="192" cy="240"/>
                    <a:chOff x="1440" y="3648"/>
                    <a:chExt cx="192" cy="240"/>
                  </a:xfrm>
                </p:grpSpPr>
                <p:sp>
                  <p:nvSpPr>
                    <p:cNvPr id="37940" name="Oval 43"/>
                    <p:cNvSpPr>
                      <a:spLocks noChangeArrowheads="1"/>
                    </p:cNvSpPr>
                    <p:nvPr/>
                  </p:nvSpPr>
                  <p:spPr bwMode="auto">
                    <a:xfrm flipV="1">
                      <a:off x="1440" y="3696"/>
                      <a:ext cx="192" cy="192"/>
                    </a:xfrm>
                    <a:prstGeom prst="ellipse">
                      <a:avLst/>
                    </a:prstGeom>
                    <a:noFill/>
                    <a:ln w="28575">
                      <a:solidFill>
                        <a:schemeClr val="hlink"/>
                      </a:solidFill>
                      <a:round/>
                      <a:headEnd/>
                      <a:tailEnd/>
                    </a:ln>
                  </p:spPr>
                  <p:txBody>
                    <a:bodyPr wrap="none" anchor="ctr"/>
                    <a:lstStyle/>
                    <a:p>
                      <a:endParaRPr lang="en-US"/>
                    </a:p>
                  </p:txBody>
                </p:sp>
                <p:sp>
                  <p:nvSpPr>
                    <p:cNvPr id="37941" name="Rectangle 44"/>
                    <p:cNvSpPr>
                      <a:spLocks noChangeArrowheads="1"/>
                    </p:cNvSpPr>
                    <p:nvPr/>
                  </p:nvSpPr>
                  <p:spPr bwMode="auto">
                    <a:xfrm flipV="1">
                      <a:off x="1440" y="3648"/>
                      <a:ext cx="192" cy="144"/>
                    </a:xfrm>
                    <a:prstGeom prst="rect">
                      <a:avLst/>
                    </a:prstGeom>
                    <a:solidFill>
                      <a:schemeClr val="bg1"/>
                    </a:solidFill>
                    <a:ln w="9525">
                      <a:noFill/>
                      <a:miter lim="800000"/>
                      <a:headEnd/>
                      <a:tailEnd/>
                    </a:ln>
                  </p:spPr>
                  <p:txBody>
                    <a:bodyPr wrap="none" anchor="ctr"/>
                    <a:lstStyle/>
                    <a:p>
                      <a:endParaRPr lang="en-US"/>
                    </a:p>
                  </p:txBody>
                </p:sp>
              </p:grpSp>
              <p:grpSp>
                <p:nvGrpSpPr>
                  <p:cNvPr id="37937" name="Group 45"/>
                  <p:cNvGrpSpPr>
                    <a:grpSpLocks/>
                  </p:cNvGrpSpPr>
                  <p:nvPr/>
                </p:nvGrpSpPr>
                <p:grpSpPr bwMode="auto">
                  <a:xfrm flipV="1">
                    <a:off x="1632" y="3696"/>
                    <a:ext cx="192" cy="240"/>
                    <a:chOff x="1440" y="3648"/>
                    <a:chExt cx="192" cy="240"/>
                  </a:xfrm>
                </p:grpSpPr>
                <p:sp>
                  <p:nvSpPr>
                    <p:cNvPr id="37938" name="Oval 46"/>
                    <p:cNvSpPr>
                      <a:spLocks noChangeArrowheads="1"/>
                    </p:cNvSpPr>
                    <p:nvPr/>
                  </p:nvSpPr>
                  <p:spPr bwMode="auto">
                    <a:xfrm flipV="1">
                      <a:off x="1440" y="3696"/>
                      <a:ext cx="192" cy="192"/>
                    </a:xfrm>
                    <a:prstGeom prst="ellipse">
                      <a:avLst/>
                    </a:prstGeom>
                    <a:noFill/>
                    <a:ln w="28575">
                      <a:solidFill>
                        <a:schemeClr val="hlink"/>
                      </a:solidFill>
                      <a:round/>
                      <a:headEnd/>
                      <a:tailEnd/>
                    </a:ln>
                  </p:spPr>
                  <p:txBody>
                    <a:bodyPr wrap="none" anchor="ctr"/>
                    <a:lstStyle/>
                    <a:p>
                      <a:endParaRPr lang="en-US"/>
                    </a:p>
                  </p:txBody>
                </p:sp>
                <p:sp>
                  <p:nvSpPr>
                    <p:cNvPr id="37939" name="Rectangle 47"/>
                    <p:cNvSpPr>
                      <a:spLocks noChangeArrowheads="1"/>
                    </p:cNvSpPr>
                    <p:nvPr/>
                  </p:nvSpPr>
                  <p:spPr bwMode="auto">
                    <a:xfrm flipV="1">
                      <a:off x="1440" y="3648"/>
                      <a:ext cx="192" cy="144"/>
                    </a:xfrm>
                    <a:prstGeom prst="rect">
                      <a:avLst/>
                    </a:prstGeom>
                    <a:solidFill>
                      <a:schemeClr val="bg1"/>
                    </a:solidFill>
                    <a:ln w="9525">
                      <a:noFill/>
                      <a:miter lim="800000"/>
                      <a:headEnd/>
                      <a:tailEnd/>
                    </a:ln>
                  </p:spPr>
                  <p:txBody>
                    <a:bodyPr wrap="none" anchor="ctr"/>
                    <a:lstStyle/>
                    <a:p>
                      <a:endParaRPr lang="en-US"/>
                    </a:p>
                  </p:txBody>
                </p:sp>
              </p:grpSp>
            </p:grpSp>
            <p:sp>
              <p:nvSpPr>
                <p:cNvPr id="37935" name="Line 48"/>
                <p:cNvSpPr>
                  <a:spLocks noChangeShapeType="1"/>
                </p:cNvSpPr>
                <p:nvPr/>
              </p:nvSpPr>
              <p:spPr bwMode="auto">
                <a:xfrm>
                  <a:off x="2208" y="3840"/>
                  <a:ext cx="144" cy="0"/>
                </a:xfrm>
                <a:prstGeom prst="line">
                  <a:avLst/>
                </a:prstGeom>
                <a:noFill/>
                <a:ln w="28575">
                  <a:solidFill>
                    <a:schemeClr val="hlink"/>
                  </a:solidFill>
                  <a:round/>
                  <a:headEnd/>
                  <a:tailEnd type="arrow" w="med" len="med"/>
                </a:ln>
              </p:spPr>
              <p:txBody>
                <a:bodyPr wrap="none" anchor="ctr"/>
                <a:lstStyle/>
                <a:p>
                  <a:endParaRPr lang="en-IN"/>
                </a:p>
              </p:txBody>
            </p:sp>
          </p:grpSp>
          <p:grpSp>
            <p:nvGrpSpPr>
              <p:cNvPr id="37902" name="Group 49"/>
              <p:cNvGrpSpPr>
                <a:grpSpLocks/>
              </p:cNvGrpSpPr>
              <p:nvPr/>
            </p:nvGrpSpPr>
            <p:grpSpPr bwMode="auto">
              <a:xfrm>
                <a:off x="2544" y="2112"/>
                <a:ext cx="912" cy="288"/>
                <a:chOff x="1440" y="3648"/>
                <a:chExt cx="912" cy="288"/>
              </a:xfrm>
            </p:grpSpPr>
            <p:grpSp>
              <p:nvGrpSpPr>
                <p:cNvPr id="37918" name="Group 50"/>
                <p:cNvGrpSpPr>
                  <a:grpSpLocks/>
                </p:cNvGrpSpPr>
                <p:nvPr/>
              </p:nvGrpSpPr>
              <p:grpSpPr bwMode="auto">
                <a:xfrm>
                  <a:off x="1440" y="3648"/>
                  <a:ext cx="192" cy="240"/>
                  <a:chOff x="1440" y="3648"/>
                  <a:chExt cx="192" cy="240"/>
                </a:xfrm>
              </p:grpSpPr>
              <p:sp>
                <p:nvSpPr>
                  <p:cNvPr id="37930" name="Oval 51"/>
                  <p:cNvSpPr>
                    <a:spLocks noChangeArrowheads="1"/>
                  </p:cNvSpPr>
                  <p:nvPr/>
                </p:nvSpPr>
                <p:spPr bwMode="auto">
                  <a:xfrm flipV="1">
                    <a:off x="1440" y="3696"/>
                    <a:ext cx="192" cy="192"/>
                  </a:xfrm>
                  <a:prstGeom prst="ellipse">
                    <a:avLst/>
                  </a:prstGeom>
                  <a:noFill/>
                  <a:ln w="28575">
                    <a:solidFill>
                      <a:schemeClr val="hlink"/>
                    </a:solidFill>
                    <a:round/>
                    <a:headEnd/>
                    <a:tailEnd/>
                  </a:ln>
                </p:spPr>
                <p:txBody>
                  <a:bodyPr wrap="none" anchor="ctr"/>
                  <a:lstStyle/>
                  <a:p>
                    <a:endParaRPr lang="en-US"/>
                  </a:p>
                </p:txBody>
              </p:sp>
              <p:sp>
                <p:nvSpPr>
                  <p:cNvPr id="37931" name="Rectangle 52"/>
                  <p:cNvSpPr>
                    <a:spLocks noChangeArrowheads="1"/>
                  </p:cNvSpPr>
                  <p:nvPr/>
                </p:nvSpPr>
                <p:spPr bwMode="auto">
                  <a:xfrm flipV="1">
                    <a:off x="1440" y="3648"/>
                    <a:ext cx="192" cy="144"/>
                  </a:xfrm>
                  <a:prstGeom prst="rect">
                    <a:avLst/>
                  </a:prstGeom>
                  <a:solidFill>
                    <a:schemeClr val="bg1"/>
                  </a:solidFill>
                  <a:ln w="9525">
                    <a:noFill/>
                    <a:miter lim="800000"/>
                    <a:headEnd/>
                    <a:tailEnd/>
                  </a:ln>
                </p:spPr>
                <p:txBody>
                  <a:bodyPr wrap="none" anchor="ctr"/>
                  <a:lstStyle/>
                  <a:p>
                    <a:endParaRPr lang="en-US"/>
                  </a:p>
                </p:txBody>
              </p:sp>
            </p:grpSp>
            <p:grpSp>
              <p:nvGrpSpPr>
                <p:cNvPr id="37919" name="Group 53"/>
                <p:cNvGrpSpPr>
                  <a:grpSpLocks/>
                </p:cNvGrpSpPr>
                <p:nvPr/>
              </p:nvGrpSpPr>
              <p:grpSpPr bwMode="auto">
                <a:xfrm flipV="1">
                  <a:off x="1632" y="3696"/>
                  <a:ext cx="192" cy="240"/>
                  <a:chOff x="1440" y="3648"/>
                  <a:chExt cx="192" cy="240"/>
                </a:xfrm>
              </p:grpSpPr>
              <p:sp>
                <p:nvSpPr>
                  <p:cNvPr id="37928" name="Oval 54"/>
                  <p:cNvSpPr>
                    <a:spLocks noChangeArrowheads="1"/>
                  </p:cNvSpPr>
                  <p:nvPr/>
                </p:nvSpPr>
                <p:spPr bwMode="auto">
                  <a:xfrm flipV="1">
                    <a:off x="1440" y="3696"/>
                    <a:ext cx="192" cy="192"/>
                  </a:xfrm>
                  <a:prstGeom prst="ellipse">
                    <a:avLst/>
                  </a:prstGeom>
                  <a:noFill/>
                  <a:ln w="28575">
                    <a:solidFill>
                      <a:schemeClr val="hlink"/>
                    </a:solidFill>
                    <a:round/>
                    <a:headEnd/>
                    <a:tailEnd/>
                  </a:ln>
                </p:spPr>
                <p:txBody>
                  <a:bodyPr wrap="none" anchor="ctr"/>
                  <a:lstStyle/>
                  <a:p>
                    <a:endParaRPr lang="en-US"/>
                  </a:p>
                </p:txBody>
              </p:sp>
              <p:sp>
                <p:nvSpPr>
                  <p:cNvPr id="37929" name="Rectangle 55"/>
                  <p:cNvSpPr>
                    <a:spLocks noChangeArrowheads="1"/>
                  </p:cNvSpPr>
                  <p:nvPr/>
                </p:nvSpPr>
                <p:spPr bwMode="auto">
                  <a:xfrm flipV="1">
                    <a:off x="1440" y="3648"/>
                    <a:ext cx="192" cy="144"/>
                  </a:xfrm>
                  <a:prstGeom prst="rect">
                    <a:avLst/>
                  </a:prstGeom>
                  <a:solidFill>
                    <a:schemeClr val="bg1"/>
                  </a:solidFill>
                  <a:ln w="9525">
                    <a:noFill/>
                    <a:miter lim="800000"/>
                    <a:headEnd/>
                    <a:tailEnd/>
                  </a:ln>
                </p:spPr>
                <p:txBody>
                  <a:bodyPr wrap="none" anchor="ctr"/>
                  <a:lstStyle/>
                  <a:p>
                    <a:endParaRPr lang="en-US"/>
                  </a:p>
                </p:txBody>
              </p:sp>
            </p:grpSp>
            <p:grpSp>
              <p:nvGrpSpPr>
                <p:cNvPr id="37920" name="Group 56"/>
                <p:cNvGrpSpPr>
                  <a:grpSpLocks/>
                </p:cNvGrpSpPr>
                <p:nvPr/>
              </p:nvGrpSpPr>
              <p:grpSpPr bwMode="auto">
                <a:xfrm>
                  <a:off x="1824" y="3648"/>
                  <a:ext cx="384" cy="288"/>
                  <a:chOff x="1440" y="3648"/>
                  <a:chExt cx="384" cy="288"/>
                </a:xfrm>
              </p:grpSpPr>
              <p:grpSp>
                <p:nvGrpSpPr>
                  <p:cNvPr id="37922" name="Group 57"/>
                  <p:cNvGrpSpPr>
                    <a:grpSpLocks/>
                  </p:cNvGrpSpPr>
                  <p:nvPr/>
                </p:nvGrpSpPr>
                <p:grpSpPr bwMode="auto">
                  <a:xfrm>
                    <a:off x="1440" y="3648"/>
                    <a:ext cx="192" cy="240"/>
                    <a:chOff x="1440" y="3648"/>
                    <a:chExt cx="192" cy="240"/>
                  </a:xfrm>
                </p:grpSpPr>
                <p:sp>
                  <p:nvSpPr>
                    <p:cNvPr id="37926" name="Oval 58"/>
                    <p:cNvSpPr>
                      <a:spLocks noChangeArrowheads="1"/>
                    </p:cNvSpPr>
                    <p:nvPr/>
                  </p:nvSpPr>
                  <p:spPr bwMode="auto">
                    <a:xfrm flipV="1">
                      <a:off x="1440" y="3696"/>
                      <a:ext cx="192" cy="192"/>
                    </a:xfrm>
                    <a:prstGeom prst="ellipse">
                      <a:avLst/>
                    </a:prstGeom>
                    <a:noFill/>
                    <a:ln w="28575">
                      <a:solidFill>
                        <a:schemeClr val="hlink"/>
                      </a:solidFill>
                      <a:round/>
                      <a:headEnd/>
                      <a:tailEnd/>
                    </a:ln>
                  </p:spPr>
                  <p:txBody>
                    <a:bodyPr wrap="none" anchor="ctr"/>
                    <a:lstStyle/>
                    <a:p>
                      <a:endParaRPr lang="en-US"/>
                    </a:p>
                  </p:txBody>
                </p:sp>
                <p:sp>
                  <p:nvSpPr>
                    <p:cNvPr id="37927" name="Rectangle 59"/>
                    <p:cNvSpPr>
                      <a:spLocks noChangeArrowheads="1"/>
                    </p:cNvSpPr>
                    <p:nvPr/>
                  </p:nvSpPr>
                  <p:spPr bwMode="auto">
                    <a:xfrm flipV="1">
                      <a:off x="1440" y="3648"/>
                      <a:ext cx="192" cy="144"/>
                    </a:xfrm>
                    <a:prstGeom prst="rect">
                      <a:avLst/>
                    </a:prstGeom>
                    <a:solidFill>
                      <a:schemeClr val="bg1"/>
                    </a:solidFill>
                    <a:ln w="9525">
                      <a:noFill/>
                      <a:miter lim="800000"/>
                      <a:headEnd/>
                      <a:tailEnd/>
                    </a:ln>
                  </p:spPr>
                  <p:txBody>
                    <a:bodyPr wrap="none" anchor="ctr"/>
                    <a:lstStyle/>
                    <a:p>
                      <a:endParaRPr lang="en-US"/>
                    </a:p>
                  </p:txBody>
                </p:sp>
              </p:grpSp>
              <p:grpSp>
                <p:nvGrpSpPr>
                  <p:cNvPr id="37923" name="Group 60"/>
                  <p:cNvGrpSpPr>
                    <a:grpSpLocks/>
                  </p:cNvGrpSpPr>
                  <p:nvPr/>
                </p:nvGrpSpPr>
                <p:grpSpPr bwMode="auto">
                  <a:xfrm flipV="1">
                    <a:off x="1632" y="3696"/>
                    <a:ext cx="192" cy="240"/>
                    <a:chOff x="1440" y="3648"/>
                    <a:chExt cx="192" cy="240"/>
                  </a:xfrm>
                </p:grpSpPr>
                <p:sp>
                  <p:nvSpPr>
                    <p:cNvPr id="37924" name="Oval 61"/>
                    <p:cNvSpPr>
                      <a:spLocks noChangeArrowheads="1"/>
                    </p:cNvSpPr>
                    <p:nvPr/>
                  </p:nvSpPr>
                  <p:spPr bwMode="auto">
                    <a:xfrm flipV="1">
                      <a:off x="1440" y="3696"/>
                      <a:ext cx="192" cy="192"/>
                    </a:xfrm>
                    <a:prstGeom prst="ellipse">
                      <a:avLst/>
                    </a:prstGeom>
                    <a:noFill/>
                    <a:ln w="28575">
                      <a:solidFill>
                        <a:schemeClr val="hlink"/>
                      </a:solidFill>
                      <a:round/>
                      <a:headEnd/>
                      <a:tailEnd/>
                    </a:ln>
                  </p:spPr>
                  <p:txBody>
                    <a:bodyPr wrap="none" anchor="ctr"/>
                    <a:lstStyle/>
                    <a:p>
                      <a:endParaRPr lang="en-US"/>
                    </a:p>
                  </p:txBody>
                </p:sp>
                <p:sp>
                  <p:nvSpPr>
                    <p:cNvPr id="37925" name="Rectangle 62"/>
                    <p:cNvSpPr>
                      <a:spLocks noChangeArrowheads="1"/>
                    </p:cNvSpPr>
                    <p:nvPr/>
                  </p:nvSpPr>
                  <p:spPr bwMode="auto">
                    <a:xfrm flipV="1">
                      <a:off x="1440" y="3648"/>
                      <a:ext cx="192" cy="144"/>
                    </a:xfrm>
                    <a:prstGeom prst="rect">
                      <a:avLst/>
                    </a:prstGeom>
                    <a:solidFill>
                      <a:schemeClr val="bg1"/>
                    </a:solidFill>
                    <a:ln w="9525">
                      <a:noFill/>
                      <a:miter lim="800000"/>
                      <a:headEnd/>
                      <a:tailEnd/>
                    </a:ln>
                  </p:spPr>
                  <p:txBody>
                    <a:bodyPr wrap="none" anchor="ctr"/>
                    <a:lstStyle/>
                    <a:p>
                      <a:endParaRPr lang="en-US"/>
                    </a:p>
                  </p:txBody>
                </p:sp>
              </p:grpSp>
            </p:grpSp>
            <p:sp>
              <p:nvSpPr>
                <p:cNvPr id="37921" name="Line 63"/>
                <p:cNvSpPr>
                  <a:spLocks noChangeShapeType="1"/>
                </p:cNvSpPr>
                <p:nvPr/>
              </p:nvSpPr>
              <p:spPr bwMode="auto">
                <a:xfrm>
                  <a:off x="2208" y="3840"/>
                  <a:ext cx="144" cy="0"/>
                </a:xfrm>
                <a:prstGeom prst="line">
                  <a:avLst/>
                </a:prstGeom>
                <a:noFill/>
                <a:ln w="28575">
                  <a:solidFill>
                    <a:schemeClr val="hlink"/>
                  </a:solidFill>
                  <a:round/>
                  <a:headEnd/>
                  <a:tailEnd type="arrow" w="med" len="med"/>
                </a:ln>
              </p:spPr>
              <p:txBody>
                <a:bodyPr wrap="none" anchor="ctr"/>
                <a:lstStyle/>
                <a:p>
                  <a:endParaRPr lang="en-IN"/>
                </a:p>
              </p:txBody>
            </p:sp>
          </p:grpSp>
          <p:grpSp>
            <p:nvGrpSpPr>
              <p:cNvPr id="37903" name="Group 64"/>
              <p:cNvGrpSpPr>
                <a:grpSpLocks/>
              </p:cNvGrpSpPr>
              <p:nvPr/>
            </p:nvGrpSpPr>
            <p:grpSpPr bwMode="auto">
              <a:xfrm>
                <a:off x="3600" y="2256"/>
                <a:ext cx="912" cy="288"/>
                <a:chOff x="1440" y="3648"/>
                <a:chExt cx="912" cy="288"/>
              </a:xfrm>
            </p:grpSpPr>
            <p:grpSp>
              <p:nvGrpSpPr>
                <p:cNvPr id="37904" name="Group 65"/>
                <p:cNvGrpSpPr>
                  <a:grpSpLocks/>
                </p:cNvGrpSpPr>
                <p:nvPr/>
              </p:nvGrpSpPr>
              <p:grpSpPr bwMode="auto">
                <a:xfrm>
                  <a:off x="1440" y="3648"/>
                  <a:ext cx="192" cy="240"/>
                  <a:chOff x="1440" y="3648"/>
                  <a:chExt cx="192" cy="240"/>
                </a:xfrm>
              </p:grpSpPr>
              <p:sp>
                <p:nvSpPr>
                  <p:cNvPr id="37916" name="Oval 66"/>
                  <p:cNvSpPr>
                    <a:spLocks noChangeArrowheads="1"/>
                  </p:cNvSpPr>
                  <p:nvPr/>
                </p:nvSpPr>
                <p:spPr bwMode="auto">
                  <a:xfrm flipV="1">
                    <a:off x="1440" y="3696"/>
                    <a:ext cx="192" cy="192"/>
                  </a:xfrm>
                  <a:prstGeom prst="ellipse">
                    <a:avLst/>
                  </a:prstGeom>
                  <a:noFill/>
                  <a:ln w="28575">
                    <a:solidFill>
                      <a:schemeClr val="hlink"/>
                    </a:solidFill>
                    <a:round/>
                    <a:headEnd/>
                    <a:tailEnd/>
                  </a:ln>
                </p:spPr>
                <p:txBody>
                  <a:bodyPr wrap="none" anchor="ctr"/>
                  <a:lstStyle/>
                  <a:p>
                    <a:endParaRPr lang="en-US"/>
                  </a:p>
                </p:txBody>
              </p:sp>
              <p:sp>
                <p:nvSpPr>
                  <p:cNvPr id="37917" name="Rectangle 67"/>
                  <p:cNvSpPr>
                    <a:spLocks noChangeArrowheads="1"/>
                  </p:cNvSpPr>
                  <p:nvPr/>
                </p:nvSpPr>
                <p:spPr bwMode="auto">
                  <a:xfrm flipV="1">
                    <a:off x="1440" y="3648"/>
                    <a:ext cx="192" cy="144"/>
                  </a:xfrm>
                  <a:prstGeom prst="rect">
                    <a:avLst/>
                  </a:prstGeom>
                  <a:solidFill>
                    <a:schemeClr val="bg1"/>
                  </a:solidFill>
                  <a:ln w="9525">
                    <a:noFill/>
                    <a:miter lim="800000"/>
                    <a:headEnd/>
                    <a:tailEnd/>
                  </a:ln>
                </p:spPr>
                <p:txBody>
                  <a:bodyPr wrap="none" anchor="ctr"/>
                  <a:lstStyle/>
                  <a:p>
                    <a:endParaRPr lang="en-US"/>
                  </a:p>
                </p:txBody>
              </p:sp>
            </p:grpSp>
            <p:grpSp>
              <p:nvGrpSpPr>
                <p:cNvPr id="37905" name="Group 68"/>
                <p:cNvGrpSpPr>
                  <a:grpSpLocks/>
                </p:cNvGrpSpPr>
                <p:nvPr/>
              </p:nvGrpSpPr>
              <p:grpSpPr bwMode="auto">
                <a:xfrm flipV="1">
                  <a:off x="1632" y="3696"/>
                  <a:ext cx="192" cy="240"/>
                  <a:chOff x="1440" y="3648"/>
                  <a:chExt cx="192" cy="240"/>
                </a:xfrm>
              </p:grpSpPr>
              <p:sp>
                <p:nvSpPr>
                  <p:cNvPr id="37914" name="Oval 69"/>
                  <p:cNvSpPr>
                    <a:spLocks noChangeArrowheads="1"/>
                  </p:cNvSpPr>
                  <p:nvPr/>
                </p:nvSpPr>
                <p:spPr bwMode="auto">
                  <a:xfrm flipV="1">
                    <a:off x="1440" y="3696"/>
                    <a:ext cx="192" cy="192"/>
                  </a:xfrm>
                  <a:prstGeom prst="ellipse">
                    <a:avLst/>
                  </a:prstGeom>
                  <a:noFill/>
                  <a:ln w="28575">
                    <a:solidFill>
                      <a:schemeClr val="hlink"/>
                    </a:solidFill>
                    <a:round/>
                    <a:headEnd/>
                    <a:tailEnd/>
                  </a:ln>
                </p:spPr>
                <p:txBody>
                  <a:bodyPr wrap="none" anchor="ctr"/>
                  <a:lstStyle/>
                  <a:p>
                    <a:endParaRPr lang="en-US"/>
                  </a:p>
                </p:txBody>
              </p:sp>
              <p:sp>
                <p:nvSpPr>
                  <p:cNvPr id="37915" name="Rectangle 70"/>
                  <p:cNvSpPr>
                    <a:spLocks noChangeArrowheads="1"/>
                  </p:cNvSpPr>
                  <p:nvPr/>
                </p:nvSpPr>
                <p:spPr bwMode="auto">
                  <a:xfrm flipV="1">
                    <a:off x="1440" y="3648"/>
                    <a:ext cx="192" cy="144"/>
                  </a:xfrm>
                  <a:prstGeom prst="rect">
                    <a:avLst/>
                  </a:prstGeom>
                  <a:solidFill>
                    <a:schemeClr val="bg1"/>
                  </a:solidFill>
                  <a:ln w="9525">
                    <a:noFill/>
                    <a:miter lim="800000"/>
                    <a:headEnd/>
                    <a:tailEnd/>
                  </a:ln>
                </p:spPr>
                <p:txBody>
                  <a:bodyPr wrap="none" anchor="ctr"/>
                  <a:lstStyle/>
                  <a:p>
                    <a:endParaRPr lang="en-US"/>
                  </a:p>
                </p:txBody>
              </p:sp>
            </p:grpSp>
            <p:grpSp>
              <p:nvGrpSpPr>
                <p:cNvPr id="37906" name="Group 71"/>
                <p:cNvGrpSpPr>
                  <a:grpSpLocks/>
                </p:cNvGrpSpPr>
                <p:nvPr/>
              </p:nvGrpSpPr>
              <p:grpSpPr bwMode="auto">
                <a:xfrm>
                  <a:off x="1824" y="3648"/>
                  <a:ext cx="384" cy="288"/>
                  <a:chOff x="1440" y="3648"/>
                  <a:chExt cx="384" cy="288"/>
                </a:xfrm>
              </p:grpSpPr>
              <p:grpSp>
                <p:nvGrpSpPr>
                  <p:cNvPr id="37908" name="Group 72"/>
                  <p:cNvGrpSpPr>
                    <a:grpSpLocks/>
                  </p:cNvGrpSpPr>
                  <p:nvPr/>
                </p:nvGrpSpPr>
                <p:grpSpPr bwMode="auto">
                  <a:xfrm>
                    <a:off x="1440" y="3648"/>
                    <a:ext cx="192" cy="240"/>
                    <a:chOff x="1440" y="3648"/>
                    <a:chExt cx="192" cy="240"/>
                  </a:xfrm>
                </p:grpSpPr>
                <p:sp>
                  <p:nvSpPr>
                    <p:cNvPr id="37912" name="Oval 73"/>
                    <p:cNvSpPr>
                      <a:spLocks noChangeArrowheads="1"/>
                    </p:cNvSpPr>
                    <p:nvPr/>
                  </p:nvSpPr>
                  <p:spPr bwMode="auto">
                    <a:xfrm flipV="1">
                      <a:off x="1440" y="3696"/>
                      <a:ext cx="192" cy="192"/>
                    </a:xfrm>
                    <a:prstGeom prst="ellipse">
                      <a:avLst/>
                    </a:prstGeom>
                    <a:noFill/>
                    <a:ln w="28575">
                      <a:solidFill>
                        <a:schemeClr val="hlink"/>
                      </a:solidFill>
                      <a:round/>
                      <a:headEnd/>
                      <a:tailEnd/>
                    </a:ln>
                  </p:spPr>
                  <p:txBody>
                    <a:bodyPr wrap="none" anchor="ctr"/>
                    <a:lstStyle/>
                    <a:p>
                      <a:endParaRPr lang="en-US"/>
                    </a:p>
                  </p:txBody>
                </p:sp>
                <p:sp>
                  <p:nvSpPr>
                    <p:cNvPr id="37913" name="Rectangle 74"/>
                    <p:cNvSpPr>
                      <a:spLocks noChangeArrowheads="1"/>
                    </p:cNvSpPr>
                    <p:nvPr/>
                  </p:nvSpPr>
                  <p:spPr bwMode="auto">
                    <a:xfrm flipV="1">
                      <a:off x="1440" y="3648"/>
                      <a:ext cx="192" cy="144"/>
                    </a:xfrm>
                    <a:prstGeom prst="rect">
                      <a:avLst/>
                    </a:prstGeom>
                    <a:solidFill>
                      <a:schemeClr val="bg1"/>
                    </a:solidFill>
                    <a:ln w="9525">
                      <a:noFill/>
                      <a:miter lim="800000"/>
                      <a:headEnd/>
                      <a:tailEnd/>
                    </a:ln>
                  </p:spPr>
                  <p:txBody>
                    <a:bodyPr wrap="none" anchor="ctr"/>
                    <a:lstStyle/>
                    <a:p>
                      <a:endParaRPr lang="en-US"/>
                    </a:p>
                  </p:txBody>
                </p:sp>
              </p:grpSp>
              <p:grpSp>
                <p:nvGrpSpPr>
                  <p:cNvPr id="37909" name="Group 75"/>
                  <p:cNvGrpSpPr>
                    <a:grpSpLocks/>
                  </p:cNvGrpSpPr>
                  <p:nvPr/>
                </p:nvGrpSpPr>
                <p:grpSpPr bwMode="auto">
                  <a:xfrm flipV="1">
                    <a:off x="1632" y="3696"/>
                    <a:ext cx="192" cy="240"/>
                    <a:chOff x="1440" y="3648"/>
                    <a:chExt cx="192" cy="240"/>
                  </a:xfrm>
                </p:grpSpPr>
                <p:sp>
                  <p:nvSpPr>
                    <p:cNvPr id="37910" name="Oval 76"/>
                    <p:cNvSpPr>
                      <a:spLocks noChangeArrowheads="1"/>
                    </p:cNvSpPr>
                    <p:nvPr/>
                  </p:nvSpPr>
                  <p:spPr bwMode="auto">
                    <a:xfrm flipV="1">
                      <a:off x="1440" y="3696"/>
                      <a:ext cx="192" cy="192"/>
                    </a:xfrm>
                    <a:prstGeom prst="ellipse">
                      <a:avLst/>
                    </a:prstGeom>
                    <a:noFill/>
                    <a:ln w="28575">
                      <a:solidFill>
                        <a:schemeClr val="hlink"/>
                      </a:solidFill>
                      <a:round/>
                      <a:headEnd/>
                      <a:tailEnd/>
                    </a:ln>
                  </p:spPr>
                  <p:txBody>
                    <a:bodyPr wrap="none" anchor="ctr"/>
                    <a:lstStyle/>
                    <a:p>
                      <a:endParaRPr lang="en-US"/>
                    </a:p>
                  </p:txBody>
                </p:sp>
                <p:sp>
                  <p:nvSpPr>
                    <p:cNvPr id="37911" name="Rectangle 77"/>
                    <p:cNvSpPr>
                      <a:spLocks noChangeArrowheads="1"/>
                    </p:cNvSpPr>
                    <p:nvPr/>
                  </p:nvSpPr>
                  <p:spPr bwMode="auto">
                    <a:xfrm flipV="1">
                      <a:off x="1440" y="3648"/>
                      <a:ext cx="192" cy="144"/>
                    </a:xfrm>
                    <a:prstGeom prst="rect">
                      <a:avLst/>
                    </a:prstGeom>
                    <a:solidFill>
                      <a:schemeClr val="bg1"/>
                    </a:solidFill>
                    <a:ln w="9525">
                      <a:noFill/>
                      <a:miter lim="800000"/>
                      <a:headEnd/>
                      <a:tailEnd/>
                    </a:ln>
                  </p:spPr>
                  <p:txBody>
                    <a:bodyPr wrap="none" anchor="ctr"/>
                    <a:lstStyle/>
                    <a:p>
                      <a:endParaRPr lang="en-US"/>
                    </a:p>
                  </p:txBody>
                </p:sp>
              </p:grpSp>
            </p:grpSp>
            <p:sp>
              <p:nvSpPr>
                <p:cNvPr id="37907" name="Line 78"/>
                <p:cNvSpPr>
                  <a:spLocks noChangeShapeType="1"/>
                </p:cNvSpPr>
                <p:nvPr/>
              </p:nvSpPr>
              <p:spPr bwMode="auto">
                <a:xfrm>
                  <a:off x="2208" y="3840"/>
                  <a:ext cx="144" cy="0"/>
                </a:xfrm>
                <a:prstGeom prst="line">
                  <a:avLst/>
                </a:prstGeom>
                <a:noFill/>
                <a:ln w="28575">
                  <a:solidFill>
                    <a:schemeClr val="hlink"/>
                  </a:solidFill>
                  <a:round/>
                  <a:headEnd/>
                  <a:tailEnd type="arrow" w="med" len="med"/>
                </a:ln>
              </p:spPr>
              <p:txBody>
                <a:bodyPr wrap="none" anchor="ctr"/>
                <a:lstStyle/>
                <a:p>
                  <a:endParaRPr lang="en-IN"/>
                </a:p>
              </p:txBody>
            </p:sp>
          </p:grpSp>
        </p:grpSp>
      </p:grpSp>
      <p:sp>
        <p:nvSpPr>
          <p:cNvPr id="78" name="Text Box 80"/>
          <p:cNvSpPr txBox="1">
            <a:spLocks noChangeArrowheads="1"/>
          </p:cNvSpPr>
          <p:nvPr/>
        </p:nvSpPr>
        <p:spPr bwMode="auto">
          <a:xfrm>
            <a:off x="319088" y="4800600"/>
            <a:ext cx="8610600" cy="1062038"/>
          </a:xfrm>
          <a:prstGeom prst="rect">
            <a:avLst/>
          </a:prstGeom>
          <a:noFill/>
          <a:ln w="9525">
            <a:noFill/>
            <a:miter lim="800000"/>
            <a:headEnd/>
            <a:tailEnd/>
          </a:ln>
        </p:spPr>
        <p:txBody>
          <a:bodyPr>
            <a:spAutoFit/>
          </a:bodyPr>
          <a:lstStyle/>
          <a:p>
            <a:pPr algn="just">
              <a:spcBef>
                <a:spcPct val="50000"/>
              </a:spcBef>
            </a:pPr>
            <a:r>
              <a:rPr lang="en-US"/>
              <a:t>Even with very a intense pump source, the best one can achieve with a two-level system is </a:t>
            </a:r>
          </a:p>
          <a:p>
            <a:pPr algn="just">
              <a:spcBef>
                <a:spcPct val="50000"/>
              </a:spcBef>
            </a:pPr>
            <a:r>
              <a:rPr lang="en-US"/>
              <a:t>		</a:t>
            </a:r>
            <a:r>
              <a:rPr lang="en-US">
                <a:solidFill>
                  <a:schemeClr val="tx2"/>
                </a:solidFill>
              </a:rPr>
              <a:t>excited state population = ground state population</a:t>
            </a:r>
            <a:endParaRPr lang="en-US"/>
          </a:p>
        </p:txBody>
      </p:sp>
      <p:sp>
        <p:nvSpPr>
          <p:cNvPr id="82" name="Rectangle 2"/>
          <p:cNvSpPr txBox="1">
            <a:spLocks noChangeArrowheads="1"/>
          </p:cNvSpPr>
          <p:nvPr/>
        </p:nvSpPr>
        <p:spPr>
          <a:xfrm>
            <a:off x="457200" y="292100"/>
            <a:ext cx="8229600" cy="708008"/>
          </a:xfrm>
          <a:prstGeom prst="rect">
            <a:avLst/>
          </a:prstGeom>
        </p:spPr>
        <p:txBody>
          <a:bodyPr anchor="b">
            <a:normAutofit/>
          </a:bodyPr>
          <a:lstStyle/>
          <a:p>
            <a:pPr algn="ctr">
              <a:defRPr/>
            </a:pPr>
            <a:r>
              <a:rPr lang="en-US" altLang="zh-TW" sz="3600" cap="all" dirty="0">
                <a:solidFill>
                  <a:srgbClr val="660066"/>
                </a:solidFill>
                <a:effectLst>
                  <a:reflection blurRad="12700" stA="48000" endA="300" endPos="55000" dir="5400000" sy="-90000" algn="bl" rotWithShape="0"/>
                </a:effectLst>
                <a:latin typeface="Cooper Black" pitchFamily="18" charset="0"/>
                <a:ea typeface="新細明體" pitchFamily="18" charset="-120"/>
                <a:cs typeface="+mj-cs"/>
              </a:rPr>
              <a:t>Two-level Laser System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3"/>
          <p:cNvSpPr txBox="1">
            <a:spLocks noChangeArrowheads="1"/>
          </p:cNvSpPr>
          <p:nvPr/>
        </p:nvSpPr>
        <p:spPr bwMode="auto">
          <a:xfrm>
            <a:off x="760413" y="2047875"/>
            <a:ext cx="1785937" cy="701675"/>
          </a:xfrm>
          <a:prstGeom prst="rect">
            <a:avLst/>
          </a:prstGeom>
          <a:noFill/>
          <a:ln w="9525">
            <a:noFill/>
            <a:miter lim="800000"/>
            <a:headEnd/>
            <a:tailEnd/>
          </a:ln>
        </p:spPr>
        <p:txBody>
          <a:bodyPr>
            <a:spAutoFit/>
          </a:bodyPr>
          <a:lstStyle/>
          <a:p>
            <a:pPr algn="ctr">
              <a:spcBef>
                <a:spcPct val="50000"/>
              </a:spcBef>
            </a:pPr>
            <a:r>
              <a:rPr lang="en-US"/>
              <a:t>Two-level system</a:t>
            </a:r>
          </a:p>
        </p:txBody>
      </p:sp>
      <p:grpSp>
        <p:nvGrpSpPr>
          <p:cNvPr id="38915" name="Group 5"/>
          <p:cNvGrpSpPr>
            <a:grpSpLocks/>
          </p:cNvGrpSpPr>
          <p:nvPr/>
        </p:nvGrpSpPr>
        <p:grpSpPr bwMode="auto">
          <a:xfrm>
            <a:off x="1008063" y="3571875"/>
            <a:ext cx="1292225" cy="1655763"/>
            <a:chOff x="736" y="1800"/>
            <a:chExt cx="814" cy="1043"/>
          </a:xfrm>
        </p:grpSpPr>
        <p:sp>
          <p:nvSpPr>
            <p:cNvPr id="38951" name="Line 6"/>
            <p:cNvSpPr>
              <a:spLocks noChangeShapeType="1"/>
            </p:cNvSpPr>
            <p:nvPr/>
          </p:nvSpPr>
          <p:spPr bwMode="auto">
            <a:xfrm>
              <a:off x="736" y="2843"/>
              <a:ext cx="814" cy="0"/>
            </a:xfrm>
            <a:prstGeom prst="line">
              <a:avLst/>
            </a:prstGeom>
            <a:noFill/>
            <a:ln w="57150">
              <a:solidFill>
                <a:schemeClr val="tx1"/>
              </a:solidFill>
              <a:round/>
              <a:headEnd/>
              <a:tailEnd/>
            </a:ln>
          </p:spPr>
          <p:txBody>
            <a:bodyPr/>
            <a:lstStyle/>
            <a:p>
              <a:endParaRPr lang="en-IN"/>
            </a:p>
          </p:txBody>
        </p:sp>
        <p:sp>
          <p:nvSpPr>
            <p:cNvPr id="38952" name="Line 7"/>
            <p:cNvSpPr>
              <a:spLocks noChangeShapeType="1"/>
            </p:cNvSpPr>
            <p:nvPr/>
          </p:nvSpPr>
          <p:spPr bwMode="auto">
            <a:xfrm>
              <a:off x="736" y="1800"/>
              <a:ext cx="814" cy="0"/>
            </a:xfrm>
            <a:prstGeom prst="line">
              <a:avLst/>
            </a:prstGeom>
            <a:noFill/>
            <a:ln w="57150">
              <a:solidFill>
                <a:schemeClr val="tx1"/>
              </a:solidFill>
              <a:round/>
              <a:headEnd/>
              <a:tailEnd/>
            </a:ln>
          </p:spPr>
          <p:txBody>
            <a:bodyPr/>
            <a:lstStyle/>
            <a:p>
              <a:endParaRPr lang="en-IN"/>
            </a:p>
          </p:txBody>
        </p:sp>
      </p:grpSp>
      <p:sp>
        <p:nvSpPr>
          <p:cNvPr id="38916" name="Line 8"/>
          <p:cNvSpPr>
            <a:spLocks noChangeShapeType="1"/>
          </p:cNvSpPr>
          <p:nvPr/>
        </p:nvSpPr>
        <p:spPr bwMode="auto">
          <a:xfrm flipV="1">
            <a:off x="1384300" y="3624263"/>
            <a:ext cx="0" cy="1566862"/>
          </a:xfrm>
          <a:prstGeom prst="line">
            <a:avLst/>
          </a:prstGeom>
          <a:noFill/>
          <a:ln w="76200">
            <a:solidFill>
              <a:srgbClr val="33CC33"/>
            </a:solidFill>
            <a:round/>
            <a:headEnd/>
            <a:tailEnd type="triangle" w="med" len="med"/>
          </a:ln>
        </p:spPr>
        <p:txBody>
          <a:bodyPr/>
          <a:lstStyle/>
          <a:p>
            <a:endParaRPr lang="en-IN"/>
          </a:p>
        </p:txBody>
      </p:sp>
      <p:sp>
        <p:nvSpPr>
          <p:cNvPr id="38917" name="Line 9"/>
          <p:cNvSpPr>
            <a:spLocks noChangeShapeType="1"/>
          </p:cNvSpPr>
          <p:nvPr/>
        </p:nvSpPr>
        <p:spPr bwMode="auto">
          <a:xfrm>
            <a:off x="1922463" y="3619500"/>
            <a:ext cx="0" cy="1566863"/>
          </a:xfrm>
          <a:prstGeom prst="line">
            <a:avLst/>
          </a:prstGeom>
          <a:noFill/>
          <a:ln w="76200">
            <a:solidFill>
              <a:srgbClr val="33CC33"/>
            </a:solidFill>
            <a:round/>
            <a:headEnd/>
            <a:tailEnd type="triangle" w="med" len="med"/>
          </a:ln>
        </p:spPr>
        <p:txBody>
          <a:bodyPr/>
          <a:lstStyle/>
          <a:p>
            <a:endParaRPr lang="en-IN"/>
          </a:p>
        </p:txBody>
      </p:sp>
      <p:sp>
        <p:nvSpPr>
          <p:cNvPr id="38918" name="Text Box 10"/>
          <p:cNvSpPr txBox="1">
            <a:spLocks noChangeArrowheads="1"/>
          </p:cNvSpPr>
          <p:nvPr/>
        </p:nvSpPr>
        <p:spPr bwMode="auto">
          <a:xfrm>
            <a:off x="1951038" y="3832225"/>
            <a:ext cx="1235075" cy="641350"/>
          </a:xfrm>
          <a:prstGeom prst="rect">
            <a:avLst/>
          </a:prstGeom>
          <a:noFill/>
          <a:ln w="9525">
            <a:noFill/>
            <a:miter lim="800000"/>
            <a:headEnd/>
            <a:tailEnd/>
          </a:ln>
        </p:spPr>
        <p:txBody>
          <a:bodyPr>
            <a:spAutoFit/>
          </a:bodyPr>
          <a:lstStyle/>
          <a:p>
            <a:r>
              <a:rPr lang="en-US"/>
              <a:t>Laser Transition</a:t>
            </a:r>
          </a:p>
        </p:txBody>
      </p:sp>
      <p:sp>
        <p:nvSpPr>
          <p:cNvPr id="38919" name="Text Box 11"/>
          <p:cNvSpPr txBox="1">
            <a:spLocks noChangeArrowheads="1"/>
          </p:cNvSpPr>
          <p:nvPr/>
        </p:nvSpPr>
        <p:spPr bwMode="auto">
          <a:xfrm>
            <a:off x="119063" y="3832225"/>
            <a:ext cx="1252537" cy="641350"/>
          </a:xfrm>
          <a:prstGeom prst="rect">
            <a:avLst/>
          </a:prstGeom>
          <a:noFill/>
          <a:ln w="9525">
            <a:noFill/>
            <a:miter lim="800000"/>
            <a:headEnd/>
            <a:tailEnd/>
          </a:ln>
        </p:spPr>
        <p:txBody>
          <a:bodyPr>
            <a:spAutoFit/>
          </a:bodyPr>
          <a:lstStyle/>
          <a:p>
            <a:pPr algn="r"/>
            <a:r>
              <a:rPr lang="en-US"/>
              <a:t>Pump Transition</a:t>
            </a:r>
          </a:p>
        </p:txBody>
      </p:sp>
      <p:sp>
        <p:nvSpPr>
          <p:cNvPr id="38920" name="Text Box 12"/>
          <p:cNvSpPr txBox="1">
            <a:spLocks noChangeArrowheads="1"/>
          </p:cNvSpPr>
          <p:nvPr/>
        </p:nvSpPr>
        <p:spPr bwMode="auto">
          <a:xfrm>
            <a:off x="527050" y="5553075"/>
            <a:ext cx="2352675" cy="1006475"/>
          </a:xfrm>
          <a:prstGeom prst="rect">
            <a:avLst/>
          </a:prstGeom>
          <a:noFill/>
          <a:ln w="9525">
            <a:noFill/>
            <a:miter lim="800000"/>
            <a:headEnd/>
            <a:tailEnd/>
          </a:ln>
        </p:spPr>
        <p:txBody>
          <a:bodyPr>
            <a:spAutoFit/>
          </a:bodyPr>
          <a:lstStyle/>
          <a:p>
            <a:pPr algn="ctr">
              <a:spcBef>
                <a:spcPct val="50000"/>
              </a:spcBef>
            </a:pPr>
            <a:r>
              <a:rPr lang="en-US"/>
              <a:t>At best, you get equal populations. No lasing.</a:t>
            </a:r>
          </a:p>
        </p:txBody>
      </p:sp>
      <p:sp>
        <p:nvSpPr>
          <p:cNvPr id="38921" name="Text Box 13"/>
          <p:cNvSpPr txBox="1">
            <a:spLocks noChangeArrowheads="1"/>
          </p:cNvSpPr>
          <p:nvPr/>
        </p:nvSpPr>
        <p:spPr bwMode="auto">
          <a:xfrm>
            <a:off x="595313" y="1117600"/>
            <a:ext cx="7896225" cy="701675"/>
          </a:xfrm>
          <a:prstGeom prst="rect">
            <a:avLst/>
          </a:prstGeom>
          <a:noFill/>
          <a:ln w="9525">
            <a:noFill/>
            <a:miter lim="800000"/>
            <a:headEnd/>
            <a:tailEnd/>
          </a:ln>
        </p:spPr>
        <p:txBody>
          <a:bodyPr>
            <a:spAutoFit/>
          </a:bodyPr>
          <a:lstStyle/>
          <a:p>
            <a:pPr>
              <a:spcBef>
                <a:spcPct val="50000"/>
              </a:spcBef>
            </a:pPr>
            <a:r>
              <a:rPr lang="en-US"/>
              <a:t>It took laser physicists a while to realize that four-level systems are best.</a:t>
            </a:r>
          </a:p>
        </p:txBody>
      </p:sp>
      <p:sp>
        <p:nvSpPr>
          <p:cNvPr id="38922" name="Text Box 15"/>
          <p:cNvSpPr txBox="1">
            <a:spLocks noChangeArrowheads="1"/>
          </p:cNvSpPr>
          <p:nvPr/>
        </p:nvSpPr>
        <p:spPr bwMode="auto">
          <a:xfrm>
            <a:off x="6461125" y="2025650"/>
            <a:ext cx="1785938" cy="701675"/>
          </a:xfrm>
          <a:prstGeom prst="rect">
            <a:avLst/>
          </a:prstGeom>
          <a:noFill/>
          <a:ln w="9525">
            <a:noFill/>
            <a:miter lim="800000"/>
            <a:headEnd/>
            <a:tailEnd/>
          </a:ln>
        </p:spPr>
        <p:txBody>
          <a:bodyPr>
            <a:spAutoFit/>
          </a:bodyPr>
          <a:lstStyle/>
          <a:p>
            <a:pPr algn="ctr">
              <a:spcBef>
                <a:spcPct val="50000"/>
              </a:spcBef>
            </a:pPr>
            <a:r>
              <a:rPr lang="en-US"/>
              <a:t>Four-level system</a:t>
            </a:r>
          </a:p>
        </p:txBody>
      </p:sp>
      <p:sp>
        <p:nvSpPr>
          <p:cNvPr id="38923" name="Text Box 16"/>
          <p:cNvSpPr txBox="1">
            <a:spLocks noChangeArrowheads="1"/>
          </p:cNvSpPr>
          <p:nvPr/>
        </p:nvSpPr>
        <p:spPr bwMode="auto">
          <a:xfrm>
            <a:off x="6284913" y="5857875"/>
            <a:ext cx="2352675" cy="396875"/>
          </a:xfrm>
          <a:prstGeom prst="rect">
            <a:avLst/>
          </a:prstGeom>
          <a:noFill/>
          <a:ln w="9525">
            <a:noFill/>
            <a:miter lim="800000"/>
            <a:headEnd/>
            <a:tailEnd/>
          </a:ln>
        </p:spPr>
        <p:txBody>
          <a:bodyPr>
            <a:spAutoFit/>
          </a:bodyPr>
          <a:lstStyle/>
          <a:p>
            <a:pPr algn="ctr">
              <a:spcBef>
                <a:spcPct val="50000"/>
              </a:spcBef>
            </a:pPr>
            <a:r>
              <a:rPr lang="en-US"/>
              <a:t>Lasing is easy!</a:t>
            </a:r>
          </a:p>
        </p:txBody>
      </p:sp>
      <p:grpSp>
        <p:nvGrpSpPr>
          <p:cNvPr id="38924" name="Group 17"/>
          <p:cNvGrpSpPr>
            <a:grpSpLocks/>
          </p:cNvGrpSpPr>
          <p:nvPr/>
        </p:nvGrpSpPr>
        <p:grpSpPr bwMode="auto">
          <a:xfrm>
            <a:off x="5859463" y="3006725"/>
            <a:ext cx="3040062" cy="2220913"/>
            <a:chOff x="3691" y="1894"/>
            <a:chExt cx="1915" cy="1399"/>
          </a:xfrm>
        </p:grpSpPr>
        <p:sp>
          <p:nvSpPr>
            <p:cNvPr id="38941" name="Line 18"/>
            <p:cNvSpPr>
              <a:spLocks noChangeShapeType="1"/>
            </p:cNvSpPr>
            <p:nvPr/>
          </p:nvSpPr>
          <p:spPr bwMode="auto">
            <a:xfrm>
              <a:off x="4226" y="1894"/>
              <a:ext cx="814" cy="0"/>
            </a:xfrm>
            <a:prstGeom prst="line">
              <a:avLst/>
            </a:prstGeom>
            <a:noFill/>
            <a:ln w="57150">
              <a:solidFill>
                <a:schemeClr val="tx1"/>
              </a:solidFill>
              <a:round/>
              <a:headEnd/>
              <a:tailEnd/>
            </a:ln>
          </p:spPr>
          <p:txBody>
            <a:bodyPr/>
            <a:lstStyle/>
            <a:p>
              <a:endParaRPr lang="en-IN"/>
            </a:p>
          </p:txBody>
        </p:sp>
        <p:sp>
          <p:nvSpPr>
            <p:cNvPr id="38942" name="Line 19"/>
            <p:cNvSpPr>
              <a:spLocks noChangeShapeType="1"/>
            </p:cNvSpPr>
            <p:nvPr/>
          </p:nvSpPr>
          <p:spPr bwMode="auto">
            <a:xfrm>
              <a:off x="4226" y="2183"/>
              <a:ext cx="814" cy="0"/>
            </a:xfrm>
            <a:prstGeom prst="line">
              <a:avLst/>
            </a:prstGeom>
            <a:noFill/>
            <a:ln w="57150">
              <a:solidFill>
                <a:schemeClr val="tx1"/>
              </a:solidFill>
              <a:round/>
              <a:headEnd/>
              <a:tailEnd/>
            </a:ln>
          </p:spPr>
          <p:txBody>
            <a:bodyPr/>
            <a:lstStyle/>
            <a:p>
              <a:endParaRPr lang="en-IN"/>
            </a:p>
          </p:txBody>
        </p:sp>
        <p:sp>
          <p:nvSpPr>
            <p:cNvPr id="38943" name="Line 20"/>
            <p:cNvSpPr>
              <a:spLocks noChangeShapeType="1"/>
            </p:cNvSpPr>
            <p:nvPr/>
          </p:nvSpPr>
          <p:spPr bwMode="auto">
            <a:xfrm>
              <a:off x="4226" y="3060"/>
              <a:ext cx="814" cy="0"/>
            </a:xfrm>
            <a:prstGeom prst="line">
              <a:avLst/>
            </a:prstGeom>
            <a:noFill/>
            <a:ln w="57150">
              <a:solidFill>
                <a:schemeClr val="tx1"/>
              </a:solidFill>
              <a:round/>
              <a:headEnd/>
              <a:tailEnd/>
            </a:ln>
          </p:spPr>
          <p:txBody>
            <a:bodyPr/>
            <a:lstStyle/>
            <a:p>
              <a:endParaRPr lang="en-IN"/>
            </a:p>
          </p:txBody>
        </p:sp>
        <p:sp>
          <p:nvSpPr>
            <p:cNvPr id="38944" name="Line 21"/>
            <p:cNvSpPr>
              <a:spLocks noChangeShapeType="1"/>
            </p:cNvSpPr>
            <p:nvPr/>
          </p:nvSpPr>
          <p:spPr bwMode="auto">
            <a:xfrm>
              <a:off x="4226" y="3293"/>
              <a:ext cx="814" cy="0"/>
            </a:xfrm>
            <a:prstGeom prst="line">
              <a:avLst/>
            </a:prstGeom>
            <a:noFill/>
            <a:ln w="57150">
              <a:solidFill>
                <a:schemeClr val="tx1"/>
              </a:solidFill>
              <a:round/>
              <a:headEnd/>
              <a:tailEnd/>
            </a:ln>
          </p:spPr>
          <p:txBody>
            <a:bodyPr/>
            <a:lstStyle/>
            <a:p>
              <a:endParaRPr lang="en-IN"/>
            </a:p>
          </p:txBody>
        </p:sp>
        <p:sp>
          <p:nvSpPr>
            <p:cNvPr id="38945" name="Text Box 22"/>
            <p:cNvSpPr txBox="1">
              <a:spLocks noChangeArrowheads="1"/>
            </p:cNvSpPr>
            <p:nvPr/>
          </p:nvSpPr>
          <p:spPr bwMode="auto">
            <a:xfrm>
              <a:off x="4815" y="2437"/>
              <a:ext cx="791" cy="404"/>
            </a:xfrm>
            <a:prstGeom prst="rect">
              <a:avLst/>
            </a:prstGeom>
            <a:noFill/>
            <a:ln w="9525">
              <a:noFill/>
              <a:miter lim="800000"/>
              <a:headEnd/>
              <a:tailEnd/>
            </a:ln>
          </p:spPr>
          <p:txBody>
            <a:bodyPr>
              <a:spAutoFit/>
            </a:bodyPr>
            <a:lstStyle/>
            <a:p>
              <a:r>
                <a:rPr lang="en-US"/>
                <a:t>Laser Transition</a:t>
              </a:r>
            </a:p>
          </p:txBody>
        </p:sp>
        <p:sp>
          <p:nvSpPr>
            <p:cNvPr id="38946" name="Line 23"/>
            <p:cNvSpPr>
              <a:spLocks noChangeShapeType="1"/>
            </p:cNvSpPr>
            <p:nvPr/>
          </p:nvSpPr>
          <p:spPr bwMode="auto">
            <a:xfrm flipV="1">
              <a:off x="4468" y="1917"/>
              <a:ext cx="0" cy="1370"/>
            </a:xfrm>
            <a:prstGeom prst="line">
              <a:avLst/>
            </a:prstGeom>
            <a:noFill/>
            <a:ln w="76200">
              <a:solidFill>
                <a:srgbClr val="CC00CC"/>
              </a:solidFill>
              <a:round/>
              <a:headEnd/>
              <a:tailEnd type="triangle" w="med" len="med"/>
            </a:ln>
          </p:spPr>
          <p:txBody>
            <a:bodyPr/>
            <a:lstStyle/>
            <a:p>
              <a:endParaRPr lang="en-IN"/>
            </a:p>
          </p:txBody>
        </p:sp>
        <p:sp>
          <p:nvSpPr>
            <p:cNvPr id="38947" name="Line 24"/>
            <p:cNvSpPr>
              <a:spLocks noChangeShapeType="1"/>
            </p:cNvSpPr>
            <p:nvPr/>
          </p:nvSpPr>
          <p:spPr bwMode="auto">
            <a:xfrm>
              <a:off x="4500" y="1935"/>
              <a:ext cx="293" cy="210"/>
            </a:xfrm>
            <a:prstGeom prst="line">
              <a:avLst/>
            </a:prstGeom>
            <a:noFill/>
            <a:ln w="76200">
              <a:solidFill>
                <a:srgbClr val="FF0000"/>
              </a:solidFill>
              <a:round/>
              <a:headEnd/>
              <a:tailEnd type="triangle" w="med" len="med"/>
            </a:ln>
          </p:spPr>
          <p:txBody>
            <a:bodyPr/>
            <a:lstStyle/>
            <a:p>
              <a:endParaRPr lang="en-IN"/>
            </a:p>
          </p:txBody>
        </p:sp>
        <p:sp>
          <p:nvSpPr>
            <p:cNvPr id="38948" name="Line 25"/>
            <p:cNvSpPr>
              <a:spLocks noChangeShapeType="1"/>
            </p:cNvSpPr>
            <p:nvPr/>
          </p:nvSpPr>
          <p:spPr bwMode="auto">
            <a:xfrm>
              <a:off x="4807" y="2186"/>
              <a:ext cx="0" cy="841"/>
            </a:xfrm>
            <a:prstGeom prst="line">
              <a:avLst/>
            </a:prstGeom>
            <a:noFill/>
            <a:ln w="76200">
              <a:solidFill>
                <a:srgbClr val="FFFF00"/>
              </a:solidFill>
              <a:round/>
              <a:headEnd/>
              <a:tailEnd type="triangle" w="med" len="med"/>
            </a:ln>
          </p:spPr>
          <p:txBody>
            <a:bodyPr/>
            <a:lstStyle/>
            <a:p>
              <a:endParaRPr lang="en-IN"/>
            </a:p>
          </p:txBody>
        </p:sp>
        <p:sp>
          <p:nvSpPr>
            <p:cNvPr id="38949" name="Line 26"/>
            <p:cNvSpPr>
              <a:spLocks noChangeShapeType="1"/>
            </p:cNvSpPr>
            <p:nvPr/>
          </p:nvSpPr>
          <p:spPr bwMode="auto">
            <a:xfrm flipH="1">
              <a:off x="4525" y="3083"/>
              <a:ext cx="301" cy="182"/>
            </a:xfrm>
            <a:prstGeom prst="line">
              <a:avLst/>
            </a:prstGeom>
            <a:noFill/>
            <a:ln w="76200">
              <a:solidFill>
                <a:srgbClr val="FF0000"/>
              </a:solidFill>
              <a:round/>
              <a:headEnd/>
              <a:tailEnd type="triangle" w="med" len="med"/>
            </a:ln>
          </p:spPr>
          <p:txBody>
            <a:bodyPr/>
            <a:lstStyle/>
            <a:p>
              <a:endParaRPr lang="en-IN"/>
            </a:p>
          </p:txBody>
        </p:sp>
        <p:sp>
          <p:nvSpPr>
            <p:cNvPr id="38950" name="Text Box 27"/>
            <p:cNvSpPr txBox="1">
              <a:spLocks noChangeArrowheads="1"/>
            </p:cNvSpPr>
            <p:nvPr/>
          </p:nvSpPr>
          <p:spPr bwMode="auto">
            <a:xfrm>
              <a:off x="3691" y="2296"/>
              <a:ext cx="789" cy="404"/>
            </a:xfrm>
            <a:prstGeom prst="rect">
              <a:avLst/>
            </a:prstGeom>
            <a:noFill/>
            <a:ln w="9525">
              <a:noFill/>
              <a:miter lim="800000"/>
              <a:headEnd/>
              <a:tailEnd/>
            </a:ln>
          </p:spPr>
          <p:txBody>
            <a:bodyPr>
              <a:spAutoFit/>
            </a:bodyPr>
            <a:lstStyle/>
            <a:p>
              <a:pPr algn="r"/>
              <a:r>
                <a:rPr lang="en-US"/>
                <a:t>Pump Transition</a:t>
              </a:r>
            </a:p>
          </p:txBody>
        </p:sp>
      </p:grpSp>
      <p:sp>
        <p:nvSpPr>
          <p:cNvPr id="38925" name="Text Box 28"/>
          <p:cNvSpPr txBox="1">
            <a:spLocks noChangeArrowheads="1"/>
          </p:cNvSpPr>
          <p:nvPr/>
        </p:nvSpPr>
        <p:spPr bwMode="auto">
          <a:xfrm>
            <a:off x="7593013" y="4876800"/>
            <a:ext cx="1301750" cy="366713"/>
          </a:xfrm>
          <a:prstGeom prst="rect">
            <a:avLst/>
          </a:prstGeom>
          <a:noFill/>
          <a:ln w="9525">
            <a:noFill/>
            <a:miter lim="800000"/>
            <a:headEnd/>
            <a:tailEnd/>
          </a:ln>
        </p:spPr>
        <p:txBody>
          <a:bodyPr wrap="none">
            <a:spAutoFit/>
          </a:bodyPr>
          <a:lstStyle/>
          <a:p>
            <a:r>
              <a:rPr lang="en-US"/>
              <a:t>Fast decay</a:t>
            </a:r>
          </a:p>
        </p:txBody>
      </p:sp>
      <p:sp>
        <p:nvSpPr>
          <p:cNvPr id="38926" name="Text Box 29"/>
          <p:cNvSpPr txBox="1">
            <a:spLocks noChangeArrowheads="1"/>
          </p:cNvSpPr>
          <p:nvPr/>
        </p:nvSpPr>
        <p:spPr bwMode="auto">
          <a:xfrm>
            <a:off x="7570788" y="3054350"/>
            <a:ext cx="1301750" cy="366713"/>
          </a:xfrm>
          <a:prstGeom prst="rect">
            <a:avLst/>
          </a:prstGeom>
          <a:noFill/>
          <a:ln w="9525">
            <a:noFill/>
            <a:miter lim="800000"/>
            <a:headEnd/>
            <a:tailEnd/>
          </a:ln>
        </p:spPr>
        <p:txBody>
          <a:bodyPr wrap="none">
            <a:spAutoFit/>
          </a:bodyPr>
          <a:lstStyle/>
          <a:p>
            <a:r>
              <a:rPr lang="en-US"/>
              <a:t>Fast decay</a:t>
            </a:r>
          </a:p>
        </p:txBody>
      </p:sp>
      <p:sp>
        <p:nvSpPr>
          <p:cNvPr id="38927" name="Text Box 50"/>
          <p:cNvSpPr txBox="1">
            <a:spLocks noChangeArrowheads="1"/>
          </p:cNvSpPr>
          <p:nvPr/>
        </p:nvSpPr>
        <p:spPr bwMode="auto">
          <a:xfrm>
            <a:off x="3614738" y="2032000"/>
            <a:ext cx="1785937" cy="646113"/>
          </a:xfrm>
          <a:prstGeom prst="rect">
            <a:avLst/>
          </a:prstGeom>
          <a:noFill/>
          <a:ln w="9525">
            <a:noFill/>
            <a:miter lim="800000"/>
            <a:headEnd/>
            <a:tailEnd/>
          </a:ln>
        </p:spPr>
        <p:txBody>
          <a:bodyPr>
            <a:spAutoFit/>
          </a:bodyPr>
          <a:lstStyle/>
          <a:p>
            <a:pPr algn="ctr">
              <a:spcBef>
                <a:spcPct val="50000"/>
              </a:spcBef>
            </a:pPr>
            <a:r>
              <a:rPr lang="en-US"/>
              <a:t>Three-level system</a:t>
            </a:r>
          </a:p>
        </p:txBody>
      </p:sp>
      <p:sp>
        <p:nvSpPr>
          <p:cNvPr id="38928" name="Text Box 51"/>
          <p:cNvSpPr txBox="1">
            <a:spLocks noChangeArrowheads="1"/>
          </p:cNvSpPr>
          <p:nvPr/>
        </p:nvSpPr>
        <p:spPr bwMode="auto">
          <a:xfrm>
            <a:off x="3468688" y="5705475"/>
            <a:ext cx="2352675" cy="646113"/>
          </a:xfrm>
          <a:prstGeom prst="rect">
            <a:avLst/>
          </a:prstGeom>
          <a:noFill/>
          <a:ln w="9525">
            <a:noFill/>
            <a:miter lim="800000"/>
            <a:headEnd/>
            <a:tailEnd/>
          </a:ln>
        </p:spPr>
        <p:txBody>
          <a:bodyPr>
            <a:spAutoFit/>
          </a:bodyPr>
          <a:lstStyle/>
          <a:p>
            <a:pPr algn="ctr">
              <a:spcBef>
                <a:spcPct val="50000"/>
              </a:spcBef>
            </a:pPr>
            <a:r>
              <a:rPr lang="en-US"/>
              <a:t>If you hit it hard, you get lasing.</a:t>
            </a:r>
          </a:p>
        </p:txBody>
      </p:sp>
      <p:grpSp>
        <p:nvGrpSpPr>
          <p:cNvPr id="38929" name="Group 52"/>
          <p:cNvGrpSpPr>
            <a:grpSpLocks/>
          </p:cNvGrpSpPr>
          <p:nvPr/>
        </p:nvGrpSpPr>
        <p:grpSpPr bwMode="auto">
          <a:xfrm>
            <a:off x="2981325" y="3187700"/>
            <a:ext cx="3067050" cy="2039938"/>
            <a:chOff x="1878" y="2008"/>
            <a:chExt cx="1932" cy="1285"/>
          </a:xfrm>
        </p:grpSpPr>
        <p:grpSp>
          <p:nvGrpSpPr>
            <p:cNvPr id="38932" name="Group 53"/>
            <p:cNvGrpSpPr>
              <a:grpSpLocks/>
            </p:cNvGrpSpPr>
            <p:nvPr/>
          </p:nvGrpSpPr>
          <p:grpSpPr bwMode="auto">
            <a:xfrm>
              <a:off x="2432" y="2008"/>
              <a:ext cx="814" cy="1285"/>
              <a:chOff x="2245" y="1558"/>
              <a:chExt cx="814" cy="1285"/>
            </a:xfrm>
          </p:grpSpPr>
          <p:sp>
            <p:nvSpPr>
              <p:cNvPr id="38938" name="Line 54"/>
              <p:cNvSpPr>
                <a:spLocks noChangeShapeType="1"/>
              </p:cNvSpPr>
              <p:nvPr/>
            </p:nvSpPr>
            <p:spPr bwMode="auto">
              <a:xfrm>
                <a:off x="2245" y="2843"/>
                <a:ext cx="814" cy="0"/>
              </a:xfrm>
              <a:prstGeom prst="line">
                <a:avLst/>
              </a:prstGeom>
              <a:noFill/>
              <a:ln w="57150">
                <a:solidFill>
                  <a:schemeClr val="tx1"/>
                </a:solidFill>
                <a:round/>
                <a:headEnd/>
                <a:tailEnd/>
              </a:ln>
            </p:spPr>
            <p:txBody>
              <a:bodyPr/>
              <a:lstStyle/>
              <a:p>
                <a:endParaRPr lang="en-IN"/>
              </a:p>
            </p:txBody>
          </p:sp>
          <p:sp>
            <p:nvSpPr>
              <p:cNvPr id="38939" name="Line 55"/>
              <p:cNvSpPr>
                <a:spLocks noChangeShapeType="1"/>
              </p:cNvSpPr>
              <p:nvPr/>
            </p:nvSpPr>
            <p:spPr bwMode="auto">
              <a:xfrm>
                <a:off x="2245" y="1558"/>
                <a:ext cx="814" cy="0"/>
              </a:xfrm>
              <a:prstGeom prst="line">
                <a:avLst/>
              </a:prstGeom>
              <a:noFill/>
              <a:ln w="57150">
                <a:solidFill>
                  <a:schemeClr val="tx1"/>
                </a:solidFill>
                <a:round/>
                <a:headEnd/>
                <a:tailEnd/>
              </a:ln>
            </p:spPr>
            <p:txBody>
              <a:bodyPr/>
              <a:lstStyle/>
              <a:p>
                <a:endParaRPr lang="en-IN"/>
              </a:p>
            </p:txBody>
          </p:sp>
          <p:sp>
            <p:nvSpPr>
              <p:cNvPr id="38940" name="Line 56"/>
              <p:cNvSpPr>
                <a:spLocks noChangeShapeType="1"/>
              </p:cNvSpPr>
              <p:nvPr/>
            </p:nvSpPr>
            <p:spPr bwMode="auto">
              <a:xfrm>
                <a:off x="2245" y="1837"/>
                <a:ext cx="814" cy="0"/>
              </a:xfrm>
              <a:prstGeom prst="line">
                <a:avLst/>
              </a:prstGeom>
              <a:noFill/>
              <a:ln w="57150">
                <a:solidFill>
                  <a:schemeClr val="tx1"/>
                </a:solidFill>
                <a:round/>
                <a:headEnd/>
                <a:tailEnd/>
              </a:ln>
            </p:spPr>
            <p:txBody>
              <a:bodyPr/>
              <a:lstStyle/>
              <a:p>
                <a:endParaRPr lang="en-IN"/>
              </a:p>
            </p:txBody>
          </p:sp>
        </p:grpSp>
        <p:sp>
          <p:nvSpPr>
            <p:cNvPr id="38933" name="Line 57"/>
            <p:cNvSpPr>
              <a:spLocks noChangeShapeType="1"/>
            </p:cNvSpPr>
            <p:nvPr/>
          </p:nvSpPr>
          <p:spPr bwMode="auto">
            <a:xfrm flipV="1">
              <a:off x="2684" y="2022"/>
              <a:ext cx="0" cy="1261"/>
            </a:xfrm>
            <a:prstGeom prst="line">
              <a:avLst/>
            </a:prstGeom>
            <a:noFill/>
            <a:ln w="76200">
              <a:solidFill>
                <a:srgbClr val="00FFFF"/>
              </a:solidFill>
              <a:round/>
              <a:headEnd/>
              <a:tailEnd type="triangle" w="med" len="med"/>
            </a:ln>
          </p:spPr>
          <p:txBody>
            <a:bodyPr/>
            <a:lstStyle/>
            <a:p>
              <a:endParaRPr lang="en-IN"/>
            </a:p>
          </p:txBody>
        </p:sp>
        <p:sp>
          <p:nvSpPr>
            <p:cNvPr id="38934" name="Line 58"/>
            <p:cNvSpPr>
              <a:spLocks noChangeShapeType="1"/>
            </p:cNvSpPr>
            <p:nvPr/>
          </p:nvSpPr>
          <p:spPr bwMode="auto">
            <a:xfrm>
              <a:off x="3023" y="2293"/>
              <a:ext cx="0" cy="987"/>
            </a:xfrm>
            <a:prstGeom prst="line">
              <a:avLst/>
            </a:prstGeom>
            <a:noFill/>
            <a:ln w="76200">
              <a:solidFill>
                <a:srgbClr val="33CC33"/>
              </a:solidFill>
              <a:round/>
              <a:headEnd/>
              <a:tailEnd type="triangle" w="med" len="med"/>
            </a:ln>
          </p:spPr>
          <p:txBody>
            <a:bodyPr/>
            <a:lstStyle/>
            <a:p>
              <a:endParaRPr lang="en-IN"/>
            </a:p>
          </p:txBody>
        </p:sp>
        <p:sp>
          <p:nvSpPr>
            <p:cNvPr id="38935" name="Text Box 59"/>
            <p:cNvSpPr txBox="1">
              <a:spLocks noChangeArrowheads="1"/>
            </p:cNvSpPr>
            <p:nvPr/>
          </p:nvSpPr>
          <p:spPr bwMode="auto">
            <a:xfrm>
              <a:off x="3032" y="2715"/>
              <a:ext cx="778" cy="404"/>
            </a:xfrm>
            <a:prstGeom prst="rect">
              <a:avLst/>
            </a:prstGeom>
            <a:noFill/>
            <a:ln w="9525">
              <a:noFill/>
              <a:miter lim="800000"/>
              <a:headEnd/>
              <a:tailEnd/>
            </a:ln>
          </p:spPr>
          <p:txBody>
            <a:bodyPr>
              <a:spAutoFit/>
            </a:bodyPr>
            <a:lstStyle/>
            <a:p>
              <a:r>
                <a:rPr lang="en-US"/>
                <a:t>Laser Transition</a:t>
              </a:r>
            </a:p>
          </p:txBody>
        </p:sp>
        <p:sp>
          <p:nvSpPr>
            <p:cNvPr id="38936" name="Text Box 60"/>
            <p:cNvSpPr txBox="1">
              <a:spLocks noChangeArrowheads="1"/>
            </p:cNvSpPr>
            <p:nvPr/>
          </p:nvSpPr>
          <p:spPr bwMode="auto">
            <a:xfrm>
              <a:off x="1878" y="2805"/>
              <a:ext cx="789" cy="404"/>
            </a:xfrm>
            <a:prstGeom prst="rect">
              <a:avLst/>
            </a:prstGeom>
            <a:noFill/>
            <a:ln w="9525">
              <a:noFill/>
              <a:miter lim="800000"/>
              <a:headEnd/>
              <a:tailEnd/>
            </a:ln>
          </p:spPr>
          <p:txBody>
            <a:bodyPr>
              <a:spAutoFit/>
            </a:bodyPr>
            <a:lstStyle/>
            <a:p>
              <a:pPr algn="r"/>
              <a:r>
                <a:rPr lang="en-US"/>
                <a:t>Pump Transition</a:t>
              </a:r>
            </a:p>
          </p:txBody>
        </p:sp>
        <p:sp>
          <p:nvSpPr>
            <p:cNvPr id="38937" name="Line 61"/>
            <p:cNvSpPr>
              <a:spLocks noChangeShapeType="1"/>
            </p:cNvSpPr>
            <p:nvPr/>
          </p:nvSpPr>
          <p:spPr bwMode="auto">
            <a:xfrm>
              <a:off x="2716" y="2050"/>
              <a:ext cx="311" cy="201"/>
            </a:xfrm>
            <a:prstGeom prst="line">
              <a:avLst/>
            </a:prstGeom>
            <a:noFill/>
            <a:ln w="76200">
              <a:solidFill>
                <a:srgbClr val="FF0000"/>
              </a:solidFill>
              <a:round/>
              <a:headEnd/>
              <a:tailEnd type="triangle" w="med" len="med"/>
            </a:ln>
          </p:spPr>
          <p:txBody>
            <a:bodyPr/>
            <a:lstStyle/>
            <a:p>
              <a:endParaRPr lang="en-IN"/>
            </a:p>
          </p:txBody>
        </p:sp>
      </p:grpSp>
      <p:sp>
        <p:nvSpPr>
          <p:cNvPr id="38930" name="Text Box 62"/>
          <p:cNvSpPr txBox="1">
            <a:spLocks noChangeArrowheads="1"/>
          </p:cNvSpPr>
          <p:nvPr/>
        </p:nvSpPr>
        <p:spPr bwMode="auto">
          <a:xfrm>
            <a:off x="4697413" y="3200400"/>
            <a:ext cx="1301750" cy="366713"/>
          </a:xfrm>
          <a:prstGeom prst="rect">
            <a:avLst/>
          </a:prstGeom>
          <a:noFill/>
          <a:ln w="9525">
            <a:noFill/>
            <a:miter lim="800000"/>
            <a:headEnd/>
            <a:tailEnd/>
          </a:ln>
        </p:spPr>
        <p:txBody>
          <a:bodyPr wrap="none">
            <a:spAutoFit/>
          </a:bodyPr>
          <a:lstStyle/>
          <a:p>
            <a:r>
              <a:rPr lang="en-US"/>
              <a:t>Fast decay</a:t>
            </a:r>
          </a:p>
        </p:txBody>
      </p:sp>
      <p:sp>
        <p:nvSpPr>
          <p:cNvPr id="41" name="Rectangle 2"/>
          <p:cNvSpPr txBox="1">
            <a:spLocks noChangeArrowheads="1"/>
          </p:cNvSpPr>
          <p:nvPr/>
        </p:nvSpPr>
        <p:spPr>
          <a:xfrm>
            <a:off x="457200" y="292100"/>
            <a:ext cx="8229600" cy="708008"/>
          </a:xfrm>
          <a:prstGeom prst="rect">
            <a:avLst/>
          </a:prstGeom>
        </p:spPr>
        <p:txBody>
          <a:bodyPr anchor="b">
            <a:normAutofit fontScale="85000" lnSpcReduction="10000"/>
          </a:bodyPr>
          <a:lstStyle/>
          <a:p>
            <a:pPr algn="ctr">
              <a:defRPr/>
            </a:pPr>
            <a:r>
              <a:rPr lang="en-US" altLang="zh-TW" sz="3600" cap="all" dirty="0">
                <a:solidFill>
                  <a:srgbClr val="660066"/>
                </a:solidFill>
                <a:effectLst>
                  <a:reflection blurRad="12700" stA="48000" endA="300" endPos="55000" dir="5400000" sy="-90000" algn="bl" rotWithShape="0"/>
                </a:effectLst>
                <a:latin typeface="Cooper Black" pitchFamily="18" charset="0"/>
                <a:ea typeface="新細明體" pitchFamily="18" charset="-120"/>
                <a:cs typeface="+mj-cs"/>
              </a:rPr>
              <a:t>Two, three &amp; four level System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rgbClr val="7030A0"/>
                </a:solidFill>
                <a:latin typeface="Cooper Black" pitchFamily="18" charset="0"/>
              </a:rPr>
              <a:t>Basic idea</a:t>
            </a:r>
            <a:endParaRPr lang="en-US" dirty="0">
              <a:solidFill>
                <a:srgbClr val="7030A0"/>
              </a:solidFill>
              <a:latin typeface="Cooper Black" pitchFamily="18" charset="0"/>
            </a:endParaRPr>
          </a:p>
        </p:txBody>
      </p:sp>
      <p:sp>
        <p:nvSpPr>
          <p:cNvPr id="3" name="Content Placeholder 2"/>
          <p:cNvSpPr>
            <a:spLocks noGrp="1"/>
          </p:cNvSpPr>
          <p:nvPr>
            <p:ph idx="1"/>
          </p:nvPr>
        </p:nvSpPr>
        <p:spPr/>
        <p:txBody>
          <a:bodyPr/>
          <a:lstStyle/>
          <a:p>
            <a:pPr algn="just" eaLnBrk="1" hangingPunct="1"/>
            <a:r>
              <a:rPr lang="en-US" smtClean="0">
                <a:latin typeface="Arial" charset="0"/>
                <a:cs typeface="Arial" charset="0"/>
              </a:rPr>
              <a:t>Consider a group of atoms exposed stream of photons, each with energy h</a:t>
            </a:r>
            <a:r>
              <a:rPr lang="en-US" smtClean="0">
                <a:latin typeface="Arial" charset="0"/>
                <a:cs typeface="Arial" charset="0"/>
                <a:sym typeface="Symbol" pitchFamily="18" charset="2"/>
              </a:rPr>
              <a:t></a:t>
            </a:r>
            <a:r>
              <a:rPr lang="en-US" smtClean="0">
                <a:latin typeface="Arial" charset="0"/>
                <a:cs typeface="Arial" charset="0"/>
              </a:rPr>
              <a:t>. Let us assume two energy levels E1 and E2 of an atom.</a:t>
            </a:r>
          </a:p>
          <a:p>
            <a:pPr lvl="1" algn="just" eaLnBrk="1" hangingPunct="1"/>
            <a:r>
              <a:rPr lang="en-US" sz="2400" smtClean="0">
                <a:latin typeface="Arial" charset="0"/>
                <a:cs typeface="Arial" charset="0"/>
              </a:rPr>
              <a:t>During transition from one energy state to another, the light is absorbed (or) emitted by particles. Under this action, </a:t>
            </a:r>
            <a:r>
              <a:rPr lang="en-US" sz="2400" smtClean="0">
                <a:solidFill>
                  <a:srgbClr val="FF0000"/>
                </a:solidFill>
                <a:latin typeface="Arial" charset="0"/>
                <a:cs typeface="Arial" charset="0"/>
              </a:rPr>
              <a:t>3</a:t>
            </a:r>
            <a:r>
              <a:rPr lang="en-US" sz="2400" smtClean="0">
                <a:latin typeface="Arial" charset="0"/>
                <a:cs typeface="Arial" charset="0"/>
              </a:rPr>
              <a:t> processes can occur. </a:t>
            </a:r>
          </a:p>
          <a:p>
            <a:pPr lvl="1" algn="just" eaLnBrk="1" hangingPunct="1"/>
            <a:r>
              <a:rPr lang="en-US" sz="2400" smtClean="0">
                <a:latin typeface="Arial" charset="0"/>
                <a:cs typeface="Arial" charset="0"/>
              </a:rPr>
              <a:t>They are,</a:t>
            </a:r>
          </a:p>
          <a:p>
            <a:pPr lvl="2" algn="just" eaLnBrk="1" hangingPunct="1"/>
            <a:r>
              <a:rPr lang="en-US" smtClean="0">
                <a:solidFill>
                  <a:srgbClr val="FF0000"/>
                </a:solidFill>
                <a:latin typeface="Arial" charset="0"/>
                <a:cs typeface="Arial" charset="0"/>
              </a:rPr>
              <a:t>Stimulated absorption</a:t>
            </a:r>
          </a:p>
          <a:p>
            <a:pPr lvl="2" algn="just" eaLnBrk="1" hangingPunct="1"/>
            <a:r>
              <a:rPr lang="en-US" smtClean="0">
                <a:solidFill>
                  <a:srgbClr val="FF0000"/>
                </a:solidFill>
                <a:latin typeface="Arial" charset="0"/>
                <a:cs typeface="Arial" charset="0"/>
              </a:rPr>
              <a:t>Spontaneous emission</a:t>
            </a:r>
          </a:p>
          <a:p>
            <a:pPr lvl="2" algn="just" eaLnBrk="1" hangingPunct="1"/>
            <a:r>
              <a:rPr lang="en-US" smtClean="0">
                <a:solidFill>
                  <a:srgbClr val="FF0000"/>
                </a:solidFill>
                <a:latin typeface="Arial" charset="0"/>
                <a:cs typeface="Arial" charset="0"/>
              </a:rPr>
              <a:t>Stimulated emission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Scale>
                                      <p:cBhvr>
                                        <p:cTn id="7"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gtEl>
                                        <p:attrNameLst>
                                          <p:attrName>ppt_x</p:attrName>
                                          <p:attrName>ppt_y</p:attrName>
                                        </p:attrNameLst>
                                      </p:cBhvr>
                                    </p:animMotion>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heel(4)">
                                      <p:cBhvr>
                                        <p:cTn id="14" dur="2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8" presetClass="entr" presetSubtype="16"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diamond(in)">
                                      <p:cBhvr>
                                        <p:cTn id="19" dur="20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6" presetClass="entr" presetSubtype="0"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wipe(down)">
                                      <p:cBhvr>
                                        <p:cTn id="24" dur="580">
                                          <p:stCondLst>
                                            <p:cond delay="0"/>
                                          </p:stCondLst>
                                        </p:cTn>
                                        <p:tgtEl>
                                          <p:spTgt spid="3">
                                            <p:txEl>
                                              <p:pRg st="2" end="2"/>
                                            </p:txEl>
                                          </p:spTgt>
                                        </p:tgtEl>
                                      </p:cBhvr>
                                    </p:animEffect>
                                    <p:anim calcmode="lin" valueType="num">
                                      <p:cBhvr>
                                        <p:cTn id="25"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30" dur="26">
                                          <p:stCondLst>
                                            <p:cond delay="650"/>
                                          </p:stCondLst>
                                        </p:cTn>
                                        <p:tgtEl>
                                          <p:spTgt spid="3">
                                            <p:txEl>
                                              <p:pRg st="2" end="2"/>
                                            </p:txEl>
                                          </p:spTgt>
                                        </p:tgtEl>
                                      </p:cBhvr>
                                      <p:to x="100000" y="60000"/>
                                    </p:animScale>
                                    <p:animScale>
                                      <p:cBhvr>
                                        <p:cTn id="31" dur="166" decel="50000">
                                          <p:stCondLst>
                                            <p:cond delay="676"/>
                                          </p:stCondLst>
                                        </p:cTn>
                                        <p:tgtEl>
                                          <p:spTgt spid="3">
                                            <p:txEl>
                                              <p:pRg st="2" end="2"/>
                                            </p:txEl>
                                          </p:spTgt>
                                        </p:tgtEl>
                                      </p:cBhvr>
                                      <p:to x="100000" y="100000"/>
                                    </p:animScale>
                                    <p:animScale>
                                      <p:cBhvr>
                                        <p:cTn id="32" dur="26">
                                          <p:stCondLst>
                                            <p:cond delay="1312"/>
                                          </p:stCondLst>
                                        </p:cTn>
                                        <p:tgtEl>
                                          <p:spTgt spid="3">
                                            <p:txEl>
                                              <p:pRg st="2" end="2"/>
                                            </p:txEl>
                                          </p:spTgt>
                                        </p:tgtEl>
                                      </p:cBhvr>
                                      <p:to x="100000" y="80000"/>
                                    </p:animScale>
                                    <p:animScale>
                                      <p:cBhvr>
                                        <p:cTn id="33" dur="166" decel="50000">
                                          <p:stCondLst>
                                            <p:cond delay="1338"/>
                                          </p:stCondLst>
                                        </p:cTn>
                                        <p:tgtEl>
                                          <p:spTgt spid="3">
                                            <p:txEl>
                                              <p:pRg st="2" end="2"/>
                                            </p:txEl>
                                          </p:spTgt>
                                        </p:tgtEl>
                                      </p:cBhvr>
                                      <p:to x="100000" y="100000"/>
                                    </p:animScale>
                                    <p:animScale>
                                      <p:cBhvr>
                                        <p:cTn id="34" dur="26">
                                          <p:stCondLst>
                                            <p:cond delay="1642"/>
                                          </p:stCondLst>
                                        </p:cTn>
                                        <p:tgtEl>
                                          <p:spTgt spid="3">
                                            <p:txEl>
                                              <p:pRg st="2" end="2"/>
                                            </p:txEl>
                                          </p:spTgt>
                                        </p:tgtEl>
                                      </p:cBhvr>
                                      <p:to x="100000" y="90000"/>
                                    </p:animScale>
                                    <p:animScale>
                                      <p:cBhvr>
                                        <p:cTn id="35" dur="166" decel="50000">
                                          <p:stCondLst>
                                            <p:cond delay="1668"/>
                                          </p:stCondLst>
                                        </p:cTn>
                                        <p:tgtEl>
                                          <p:spTgt spid="3">
                                            <p:txEl>
                                              <p:pRg st="2" end="2"/>
                                            </p:txEl>
                                          </p:spTgt>
                                        </p:tgtEl>
                                      </p:cBhvr>
                                      <p:to x="100000" y="100000"/>
                                    </p:animScale>
                                    <p:animScale>
                                      <p:cBhvr>
                                        <p:cTn id="36" dur="26">
                                          <p:stCondLst>
                                            <p:cond delay="1808"/>
                                          </p:stCondLst>
                                        </p:cTn>
                                        <p:tgtEl>
                                          <p:spTgt spid="3">
                                            <p:txEl>
                                              <p:pRg st="2" end="2"/>
                                            </p:txEl>
                                          </p:spTgt>
                                        </p:tgtEl>
                                      </p:cBhvr>
                                      <p:to x="100000" y="95000"/>
                                    </p:animScale>
                                    <p:animScale>
                                      <p:cBhvr>
                                        <p:cTn id="37" dur="166" decel="50000">
                                          <p:stCondLst>
                                            <p:cond delay="1834"/>
                                          </p:stCondLst>
                                        </p:cTn>
                                        <p:tgtEl>
                                          <p:spTgt spid="3">
                                            <p:txEl>
                                              <p:pRg st="2" end="2"/>
                                            </p:txEl>
                                          </p:spTgt>
                                        </p:tgtEl>
                                      </p:cBhvr>
                                      <p:to x="100000" y="100000"/>
                                    </p:animScale>
                                  </p:childTnLst>
                                </p:cTn>
                              </p:par>
                            </p:childTnLst>
                          </p:cTn>
                        </p:par>
                      </p:childTnLst>
                    </p:cTn>
                  </p:par>
                  <p:par>
                    <p:cTn id="38" fill="hold">
                      <p:stCondLst>
                        <p:cond delay="indefinite"/>
                      </p:stCondLst>
                      <p:childTnLst>
                        <p:par>
                          <p:cTn id="39" fill="hold">
                            <p:stCondLst>
                              <p:cond delay="0"/>
                            </p:stCondLst>
                            <p:childTnLst>
                              <p:par>
                                <p:cTn id="40" presetID="49" presetClass="entr" presetSubtype="0" decel="100000" fill="hold"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 calcmode="lin" valueType="num">
                                      <p:cBhvr>
                                        <p:cTn id="4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3" end="3"/>
                                            </p:txEl>
                                          </p:spTgt>
                                        </p:tgtEl>
                                        <p:attrNameLst>
                                          <p:attrName>ppt_h</p:attrName>
                                        </p:attrNameLst>
                                      </p:cBhvr>
                                      <p:tavLst>
                                        <p:tav tm="0">
                                          <p:val>
                                            <p:fltVal val="0"/>
                                          </p:val>
                                        </p:tav>
                                        <p:tav tm="100000">
                                          <p:val>
                                            <p:strVal val="#ppt_h"/>
                                          </p:val>
                                        </p:tav>
                                      </p:tavLst>
                                    </p:anim>
                                    <p:anim calcmode="lin" valueType="num">
                                      <p:cBhvr>
                                        <p:cTn id="44" dur="500" fill="hold"/>
                                        <p:tgtEl>
                                          <p:spTgt spid="3">
                                            <p:txEl>
                                              <p:pRg st="3" end="3"/>
                                            </p:txEl>
                                          </p:spTgt>
                                        </p:tgtEl>
                                        <p:attrNameLst>
                                          <p:attrName>style.rotation</p:attrName>
                                        </p:attrNameLst>
                                      </p:cBhvr>
                                      <p:tavLst>
                                        <p:tav tm="0">
                                          <p:val>
                                            <p:fltVal val="360"/>
                                          </p:val>
                                        </p:tav>
                                        <p:tav tm="100000">
                                          <p:val>
                                            <p:fltVal val="0"/>
                                          </p:val>
                                        </p:tav>
                                      </p:tavLst>
                                    </p:anim>
                                    <p:animEffect transition="in" filter="fade">
                                      <p:cBhvr>
                                        <p:cTn id="45" dur="500"/>
                                        <p:tgtEl>
                                          <p:spTgt spid="3">
                                            <p:txEl>
                                              <p:pRg st="3" end="3"/>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49" presetClass="entr" presetSubtype="0" decel="100000" fill="hold" nodeType="clickEffect">
                                  <p:stCondLst>
                                    <p:cond delay="0"/>
                                  </p:stCondLst>
                                  <p:childTnLst>
                                    <p:set>
                                      <p:cBhvr>
                                        <p:cTn id="49" dur="1" fill="hold">
                                          <p:stCondLst>
                                            <p:cond delay="0"/>
                                          </p:stCondLst>
                                        </p:cTn>
                                        <p:tgtEl>
                                          <p:spTgt spid="3">
                                            <p:txEl>
                                              <p:pRg st="4" end="4"/>
                                            </p:txEl>
                                          </p:spTgt>
                                        </p:tgtEl>
                                        <p:attrNameLst>
                                          <p:attrName>style.visibility</p:attrName>
                                        </p:attrNameLst>
                                      </p:cBhvr>
                                      <p:to>
                                        <p:strVal val="visible"/>
                                      </p:to>
                                    </p:set>
                                    <p:anim calcmode="lin" valueType="num">
                                      <p:cBhvr>
                                        <p:cTn id="50"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51" dur="500" fill="hold"/>
                                        <p:tgtEl>
                                          <p:spTgt spid="3">
                                            <p:txEl>
                                              <p:pRg st="4" end="4"/>
                                            </p:txEl>
                                          </p:spTgt>
                                        </p:tgtEl>
                                        <p:attrNameLst>
                                          <p:attrName>ppt_h</p:attrName>
                                        </p:attrNameLst>
                                      </p:cBhvr>
                                      <p:tavLst>
                                        <p:tav tm="0">
                                          <p:val>
                                            <p:fltVal val="0"/>
                                          </p:val>
                                        </p:tav>
                                        <p:tav tm="100000">
                                          <p:val>
                                            <p:strVal val="#ppt_h"/>
                                          </p:val>
                                        </p:tav>
                                      </p:tavLst>
                                    </p:anim>
                                    <p:anim calcmode="lin" valueType="num">
                                      <p:cBhvr>
                                        <p:cTn id="52" dur="500" fill="hold"/>
                                        <p:tgtEl>
                                          <p:spTgt spid="3">
                                            <p:txEl>
                                              <p:pRg st="4" end="4"/>
                                            </p:txEl>
                                          </p:spTgt>
                                        </p:tgtEl>
                                        <p:attrNameLst>
                                          <p:attrName>style.rotation</p:attrName>
                                        </p:attrNameLst>
                                      </p:cBhvr>
                                      <p:tavLst>
                                        <p:tav tm="0">
                                          <p:val>
                                            <p:fltVal val="360"/>
                                          </p:val>
                                        </p:tav>
                                        <p:tav tm="100000">
                                          <p:val>
                                            <p:fltVal val="0"/>
                                          </p:val>
                                        </p:tav>
                                      </p:tavLst>
                                    </p:anim>
                                    <p:animEffect transition="in" filter="fade">
                                      <p:cBhvr>
                                        <p:cTn id="53" dur="500"/>
                                        <p:tgtEl>
                                          <p:spTgt spid="3">
                                            <p:txEl>
                                              <p:pRg st="4" end="4"/>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49" presetClass="entr" presetSubtype="0" decel="100000" fill="hold" nodeType="clickEffect">
                                  <p:stCondLst>
                                    <p:cond delay="0"/>
                                  </p:stCondLst>
                                  <p:childTnLst>
                                    <p:set>
                                      <p:cBhvr>
                                        <p:cTn id="57" dur="1" fill="hold">
                                          <p:stCondLst>
                                            <p:cond delay="0"/>
                                          </p:stCondLst>
                                        </p:cTn>
                                        <p:tgtEl>
                                          <p:spTgt spid="3">
                                            <p:txEl>
                                              <p:pRg st="5" end="5"/>
                                            </p:txEl>
                                          </p:spTgt>
                                        </p:tgtEl>
                                        <p:attrNameLst>
                                          <p:attrName>style.visibility</p:attrName>
                                        </p:attrNameLst>
                                      </p:cBhvr>
                                      <p:to>
                                        <p:strVal val="visible"/>
                                      </p:to>
                                    </p:set>
                                    <p:anim calcmode="lin" valueType="num">
                                      <p:cBhvr>
                                        <p:cTn id="58"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59" dur="500" fill="hold"/>
                                        <p:tgtEl>
                                          <p:spTgt spid="3">
                                            <p:txEl>
                                              <p:pRg st="5" end="5"/>
                                            </p:txEl>
                                          </p:spTgt>
                                        </p:tgtEl>
                                        <p:attrNameLst>
                                          <p:attrName>ppt_h</p:attrName>
                                        </p:attrNameLst>
                                      </p:cBhvr>
                                      <p:tavLst>
                                        <p:tav tm="0">
                                          <p:val>
                                            <p:fltVal val="0"/>
                                          </p:val>
                                        </p:tav>
                                        <p:tav tm="100000">
                                          <p:val>
                                            <p:strVal val="#ppt_h"/>
                                          </p:val>
                                        </p:tav>
                                      </p:tavLst>
                                    </p:anim>
                                    <p:anim calcmode="lin" valueType="num">
                                      <p:cBhvr>
                                        <p:cTn id="60" dur="500" fill="hold"/>
                                        <p:tgtEl>
                                          <p:spTgt spid="3">
                                            <p:txEl>
                                              <p:pRg st="5" end="5"/>
                                            </p:txEl>
                                          </p:spTgt>
                                        </p:tgtEl>
                                        <p:attrNameLst>
                                          <p:attrName>style.rotation</p:attrName>
                                        </p:attrNameLst>
                                      </p:cBhvr>
                                      <p:tavLst>
                                        <p:tav tm="0">
                                          <p:val>
                                            <p:fltVal val="360"/>
                                          </p:val>
                                        </p:tav>
                                        <p:tav tm="100000">
                                          <p:val>
                                            <p:fltVal val="0"/>
                                          </p:val>
                                        </p:tav>
                                      </p:tavLst>
                                    </p:anim>
                                    <p:animEffect transition="in" filter="fade">
                                      <p:cBhvr>
                                        <p:cTn id="61"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26"/>
          <p:cNvSpPr txBox="1">
            <a:spLocks noChangeArrowheads="1"/>
          </p:cNvSpPr>
          <p:nvPr/>
        </p:nvSpPr>
        <p:spPr>
          <a:xfrm>
            <a:off x="728690" y="0"/>
            <a:ext cx="7772400" cy="1066800"/>
          </a:xfrm>
          <a:prstGeom prst="rect">
            <a:avLst/>
          </a:prstGeom>
        </p:spPr>
        <p:txBody>
          <a:bodyPr anchor="ctr">
            <a:normAutofit/>
          </a:bodyPr>
          <a:lstStyle/>
          <a:p>
            <a:pPr algn="ctr" fontAlgn="auto">
              <a:spcAft>
                <a:spcPts val="0"/>
              </a:spcAft>
              <a:defRPr/>
            </a:pPr>
            <a:r>
              <a:rPr lang="en-US" sz="3600" b="1" cap="all">
                <a:solidFill>
                  <a:schemeClr val="tx2"/>
                </a:solidFill>
                <a:effectLst>
                  <a:reflection blurRad="12700" stA="48000" endA="300" endPos="55000" dir="5400000" sy="-90000" algn="bl" rotWithShape="0"/>
                </a:effectLst>
                <a:latin typeface="Cooper Black" pitchFamily="18" charset="0"/>
                <a:ea typeface="+mj-ea"/>
                <a:cs typeface="+mj-cs"/>
              </a:rPr>
              <a:t>Laser Class</a:t>
            </a:r>
            <a:endParaRPr lang="en-US" sz="3600" b="1" cap="all" dirty="0">
              <a:solidFill>
                <a:schemeClr val="tx2"/>
              </a:solidFill>
              <a:effectLst>
                <a:reflection blurRad="12700" stA="48000" endA="300" endPos="55000" dir="5400000" sy="-90000" algn="bl" rotWithShape="0"/>
              </a:effectLst>
              <a:latin typeface="Cooper Black" pitchFamily="18" charset="0"/>
              <a:ea typeface="+mj-ea"/>
              <a:cs typeface="+mj-cs"/>
            </a:endParaRPr>
          </a:p>
        </p:txBody>
      </p:sp>
      <p:sp>
        <p:nvSpPr>
          <p:cNvPr id="7" name="Text Box 1027"/>
          <p:cNvSpPr txBox="1">
            <a:spLocks noChangeArrowheads="1"/>
          </p:cNvSpPr>
          <p:nvPr/>
        </p:nvSpPr>
        <p:spPr bwMode="auto">
          <a:xfrm>
            <a:off x="357188" y="1357313"/>
            <a:ext cx="8501062" cy="5262562"/>
          </a:xfrm>
          <a:prstGeom prst="rect">
            <a:avLst/>
          </a:prstGeom>
          <a:noFill/>
          <a:ln w="9525">
            <a:noFill/>
            <a:miter lim="800000"/>
            <a:headEnd/>
            <a:tailEnd/>
          </a:ln>
        </p:spPr>
        <p:txBody>
          <a:bodyPr>
            <a:spAutoFit/>
          </a:bodyPr>
          <a:lstStyle/>
          <a:p>
            <a:pPr>
              <a:defRPr/>
            </a:pPr>
            <a:r>
              <a:rPr lang="en-IN" sz="2400" b="1" dirty="0">
                <a:solidFill>
                  <a:srgbClr val="FF0000"/>
                </a:solidFill>
                <a:latin typeface="Bradley Hand ITC" pitchFamily="66" charset="0"/>
              </a:rPr>
              <a:t>Laser can be classified on the basis of their active region and their output. According to active mediums we have....</a:t>
            </a:r>
          </a:p>
          <a:p>
            <a:pPr>
              <a:defRPr/>
            </a:pPr>
            <a:endParaRPr lang="en-IN" sz="2400" b="1" dirty="0">
              <a:solidFill>
                <a:srgbClr val="FF0000"/>
              </a:solidFill>
              <a:latin typeface="Bradley Hand ITC" pitchFamily="66" charset="0"/>
            </a:endParaRPr>
          </a:p>
          <a:p>
            <a:pPr>
              <a:buFont typeface="Arial" pitchFamily="34" charset="0"/>
              <a:buChar char="•"/>
              <a:defRPr/>
            </a:pPr>
            <a:r>
              <a:rPr lang="en-IN" sz="2400" b="1" dirty="0">
                <a:solidFill>
                  <a:srgbClr val="0070C0"/>
                </a:solidFill>
                <a:latin typeface="Bradley Hand ITC" pitchFamily="66" charset="0"/>
              </a:rPr>
              <a:t>Solid state lasers</a:t>
            </a:r>
          </a:p>
          <a:p>
            <a:pPr>
              <a:buFont typeface="Arial" pitchFamily="34" charset="0"/>
              <a:buChar char="•"/>
              <a:defRPr/>
            </a:pPr>
            <a:r>
              <a:rPr lang="en-IN" sz="2400" b="1" dirty="0">
                <a:solidFill>
                  <a:srgbClr val="0070C0"/>
                </a:solidFill>
                <a:latin typeface="Bradley Hand ITC" pitchFamily="66" charset="0"/>
              </a:rPr>
              <a:t>Gas lasers</a:t>
            </a:r>
          </a:p>
          <a:p>
            <a:pPr>
              <a:buFont typeface="Arial" pitchFamily="34" charset="0"/>
              <a:buChar char="•"/>
              <a:defRPr/>
            </a:pPr>
            <a:r>
              <a:rPr lang="en-IN" sz="2400" b="1" dirty="0">
                <a:solidFill>
                  <a:srgbClr val="0070C0"/>
                </a:solidFill>
                <a:latin typeface="Bradley Hand ITC" pitchFamily="66" charset="0"/>
              </a:rPr>
              <a:t>Semiconductor lasers</a:t>
            </a:r>
          </a:p>
          <a:p>
            <a:pPr>
              <a:buFont typeface="Arial" pitchFamily="34" charset="0"/>
              <a:buChar char="•"/>
              <a:defRPr/>
            </a:pPr>
            <a:r>
              <a:rPr lang="en-IN" sz="2400" b="1" dirty="0">
                <a:solidFill>
                  <a:srgbClr val="0070C0"/>
                </a:solidFill>
                <a:latin typeface="Bradley Hand ITC" pitchFamily="66" charset="0"/>
              </a:rPr>
              <a:t>Liquid dye lasers</a:t>
            </a:r>
          </a:p>
          <a:p>
            <a:pPr>
              <a:buFont typeface="Arial" pitchFamily="34" charset="0"/>
              <a:buChar char="•"/>
              <a:defRPr/>
            </a:pPr>
            <a:r>
              <a:rPr lang="en-IN" sz="2400" b="1" dirty="0" err="1">
                <a:solidFill>
                  <a:srgbClr val="0070C0"/>
                </a:solidFill>
                <a:latin typeface="Bradley Hand ITC" pitchFamily="66" charset="0"/>
              </a:rPr>
              <a:t>Excimer</a:t>
            </a:r>
            <a:r>
              <a:rPr lang="en-IN" sz="2400" b="1" dirty="0">
                <a:solidFill>
                  <a:srgbClr val="0070C0"/>
                </a:solidFill>
                <a:latin typeface="Bradley Hand ITC" pitchFamily="66" charset="0"/>
              </a:rPr>
              <a:t> lasers</a:t>
            </a:r>
          </a:p>
          <a:p>
            <a:pPr>
              <a:defRPr/>
            </a:pPr>
            <a:endParaRPr lang="en-US" sz="2400" b="1" dirty="0">
              <a:solidFill>
                <a:srgbClr val="0070C0"/>
              </a:solidFill>
              <a:latin typeface="Bradley Hand ITC" pitchFamily="66" charset="0"/>
            </a:endParaRPr>
          </a:p>
          <a:p>
            <a:pPr>
              <a:defRPr/>
            </a:pPr>
            <a:r>
              <a:rPr lang="en-US" sz="2400" b="1" dirty="0">
                <a:solidFill>
                  <a:srgbClr val="FF0000"/>
                </a:solidFill>
                <a:latin typeface="Bradley Hand ITC" pitchFamily="66" charset="0"/>
              </a:rPr>
              <a:t>According to output we have………..</a:t>
            </a:r>
          </a:p>
          <a:p>
            <a:pPr>
              <a:defRPr/>
            </a:pPr>
            <a:endParaRPr lang="en-US" sz="2400" b="1" dirty="0">
              <a:solidFill>
                <a:srgbClr val="FF0000"/>
              </a:solidFill>
              <a:latin typeface="Bradley Hand ITC" pitchFamily="66" charset="0"/>
            </a:endParaRPr>
          </a:p>
          <a:p>
            <a:pPr>
              <a:buFont typeface="Arial" pitchFamily="34" charset="0"/>
              <a:buChar char="•"/>
              <a:defRPr/>
            </a:pPr>
            <a:r>
              <a:rPr lang="en-US" sz="2400" b="1" dirty="0">
                <a:solidFill>
                  <a:srgbClr val="0070C0"/>
                </a:solidFill>
                <a:latin typeface="Bradley Hand ITC" pitchFamily="66" charset="0"/>
              </a:rPr>
              <a:t>Continuous – wave Laser</a:t>
            </a:r>
          </a:p>
          <a:p>
            <a:pPr>
              <a:buFont typeface="Arial" pitchFamily="34" charset="0"/>
              <a:buChar char="•"/>
              <a:defRPr/>
            </a:pPr>
            <a:r>
              <a:rPr lang="en-US" sz="2400" b="1" dirty="0">
                <a:solidFill>
                  <a:srgbClr val="0070C0"/>
                </a:solidFill>
                <a:latin typeface="Bradley Hand ITC" pitchFamily="66" charset="0"/>
              </a:rPr>
              <a:t>Pulsed Laser</a:t>
            </a:r>
            <a:endParaRPr lang="en-IN" sz="2400" b="1" dirty="0">
              <a:solidFill>
                <a:srgbClr val="0070C0"/>
              </a:solidFill>
              <a:latin typeface="Bradley Hand ITC" pitchFamily="66" charset="0"/>
            </a:endParaRPr>
          </a:p>
          <a:p>
            <a:pPr marL="457200" indent="-457200" algn="just">
              <a:spcBef>
                <a:spcPct val="50000"/>
              </a:spcBef>
              <a:defRPr/>
            </a:pPr>
            <a:endParaRPr lang="en-US" sz="1600" b="1" dirty="0">
              <a:solidFill>
                <a:srgbClr val="FF0000"/>
              </a:solidFill>
              <a:latin typeface="Bradley Hand ITC" pitchFamily="66"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strVal val="#ppt_w*0.70"/>
                                          </p:val>
                                        </p:tav>
                                        <p:tav tm="100000">
                                          <p:val>
                                            <p:strVal val="#ppt_w"/>
                                          </p:val>
                                        </p:tav>
                                      </p:tavLst>
                                    </p:anim>
                                    <p:anim calcmode="lin" valueType="num">
                                      <p:cBhvr>
                                        <p:cTn id="8" dur="1000" fill="hold"/>
                                        <p:tgtEl>
                                          <p:spTgt spid="6"/>
                                        </p:tgtEl>
                                        <p:attrNameLst>
                                          <p:attrName>ppt_h</p:attrName>
                                        </p:attrNameLst>
                                      </p:cBhvr>
                                      <p:tavLst>
                                        <p:tav tm="0">
                                          <p:val>
                                            <p:strVal val="#ppt_h"/>
                                          </p:val>
                                        </p:tav>
                                        <p:tav tm="100000">
                                          <p:val>
                                            <p:strVal val="#ppt_h"/>
                                          </p:val>
                                        </p:tav>
                                      </p:tavLst>
                                    </p:anim>
                                    <p:animEffect transition="in" filter="fade">
                                      <p:cBhvr>
                                        <p:cTn id="9" dur="10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7">
                                            <p:txEl>
                                              <p:pRg st="0" end="0"/>
                                            </p:txEl>
                                          </p:spTgt>
                                        </p:tgtEl>
                                        <p:attrNameLst>
                                          <p:attrName>style.visibility</p:attrName>
                                        </p:attrNameLst>
                                      </p:cBhvr>
                                      <p:to>
                                        <p:strVal val="visible"/>
                                      </p:to>
                                    </p:set>
                                    <p:anim calcmode="lin" valueType="num">
                                      <p:cBhvr>
                                        <p:cTn id="14"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7">
                                            <p:txEl>
                                              <p:pRg st="0" end="0"/>
                                            </p:txEl>
                                          </p:spTgt>
                                        </p:tgtEl>
                                        <p:attrNameLst>
                                          <p:attrName>ppt_h</p:attrName>
                                        </p:attrNameLst>
                                      </p:cBhvr>
                                      <p:tavLst>
                                        <p:tav tm="0">
                                          <p:val>
                                            <p:fltVal val="0"/>
                                          </p:val>
                                        </p:tav>
                                        <p:tav tm="100000">
                                          <p:val>
                                            <p:strVal val="#ppt_h"/>
                                          </p:val>
                                        </p:tav>
                                      </p:tavLst>
                                    </p:anim>
                                    <p:anim calcmode="lin" valueType="num">
                                      <p:cBhvr>
                                        <p:cTn id="16" dur="500" fill="hold"/>
                                        <p:tgtEl>
                                          <p:spTgt spid="7">
                                            <p:txEl>
                                              <p:pRg st="0" end="0"/>
                                            </p:txEl>
                                          </p:spTgt>
                                        </p:tgtEl>
                                        <p:attrNameLst>
                                          <p:attrName>style.rotation</p:attrName>
                                        </p:attrNameLst>
                                      </p:cBhvr>
                                      <p:tavLst>
                                        <p:tav tm="0">
                                          <p:val>
                                            <p:fltVal val="360"/>
                                          </p:val>
                                        </p:tav>
                                        <p:tav tm="100000">
                                          <p:val>
                                            <p:fltVal val="0"/>
                                          </p:val>
                                        </p:tav>
                                      </p:tavLst>
                                    </p:anim>
                                    <p:animEffect transition="in" filter="fade">
                                      <p:cBhvr>
                                        <p:cTn id="17" dur="500"/>
                                        <p:tgtEl>
                                          <p:spTgt spid="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9" presetClass="entr" presetSubtype="0" decel="100000" fill="hold"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 calcmode="lin" valueType="num">
                                      <p:cBhvr>
                                        <p:cTn id="22" dur="500" fill="hold"/>
                                        <p:tgtEl>
                                          <p:spTgt spid="7">
                                            <p:txEl>
                                              <p:pRg st="2" end="2"/>
                                            </p:txEl>
                                          </p:spTgt>
                                        </p:tgtEl>
                                        <p:attrNameLst>
                                          <p:attrName>ppt_w</p:attrName>
                                        </p:attrNameLst>
                                      </p:cBhvr>
                                      <p:tavLst>
                                        <p:tav tm="0">
                                          <p:val>
                                            <p:fltVal val="0"/>
                                          </p:val>
                                        </p:tav>
                                        <p:tav tm="100000">
                                          <p:val>
                                            <p:strVal val="#ppt_w"/>
                                          </p:val>
                                        </p:tav>
                                      </p:tavLst>
                                    </p:anim>
                                    <p:anim calcmode="lin" valueType="num">
                                      <p:cBhvr>
                                        <p:cTn id="23" dur="500" fill="hold"/>
                                        <p:tgtEl>
                                          <p:spTgt spid="7">
                                            <p:txEl>
                                              <p:pRg st="2" end="2"/>
                                            </p:txEl>
                                          </p:spTgt>
                                        </p:tgtEl>
                                        <p:attrNameLst>
                                          <p:attrName>ppt_h</p:attrName>
                                        </p:attrNameLst>
                                      </p:cBhvr>
                                      <p:tavLst>
                                        <p:tav tm="0">
                                          <p:val>
                                            <p:fltVal val="0"/>
                                          </p:val>
                                        </p:tav>
                                        <p:tav tm="100000">
                                          <p:val>
                                            <p:strVal val="#ppt_h"/>
                                          </p:val>
                                        </p:tav>
                                      </p:tavLst>
                                    </p:anim>
                                    <p:anim calcmode="lin" valueType="num">
                                      <p:cBhvr>
                                        <p:cTn id="24" dur="500" fill="hold"/>
                                        <p:tgtEl>
                                          <p:spTgt spid="7">
                                            <p:txEl>
                                              <p:pRg st="2" end="2"/>
                                            </p:txEl>
                                          </p:spTgt>
                                        </p:tgtEl>
                                        <p:attrNameLst>
                                          <p:attrName>style.rotation</p:attrName>
                                        </p:attrNameLst>
                                      </p:cBhvr>
                                      <p:tavLst>
                                        <p:tav tm="0">
                                          <p:val>
                                            <p:fltVal val="360"/>
                                          </p:val>
                                        </p:tav>
                                        <p:tav tm="100000">
                                          <p:val>
                                            <p:fltVal val="0"/>
                                          </p:val>
                                        </p:tav>
                                      </p:tavLst>
                                    </p:anim>
                                    <p:animEffect transition="in" filter="fade">
                                      <p:cBhvr>
                                        <p:cTn id="25" dur="500"/>
                                        <p:tgtEl>
                                          <p:spTgt spid="7">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49" presetClass="entr" presetSubtype="0" decel="100000" fill="hold" nodeType="clickEffect">
                                  <p:stCondLst>
                                    <p:cond delay="0"/>
                                  </p:stCondLst>
                                  <p:childTnLst>
                                    <p:set>
                                      <p:cBhvr>
                                        <p:cTn id="29" dur="1" fill="hold">
                                          <p:stCondLst>
                                            <p:cond delay="0"/>
                                          </p:stCondLst>
                                        </p:cTn>
                                        <p:tgtEl>
                                          <p:spTgt spid="7">
                                            <p:txEl>
                                              <p:pRg st="3" end="3"/>
                                            </p:txEl>
                                          </p:spTgt>
                                        </p:tgtEl>
                                        <p:attrNameLst>
                                          <p:attrName>style.visibility</p:attrName>
                                        </p:attrNameLst>
                                      </p:cBhvr>
                                      <p:to>
                                        <p:strVal val="visible"/>
                                      </p:to>
                                    </p:set>
                                    <p:anim calcmode="lin" valueType="num">
                                      <p:cBhvr>
                                        <p:cTn id="30" dur="500" fill="hold"/>
                                        <p:tgtEl>
                                          <p:spTgt spid="7">
                                            <p:txEl>
                                              <p:pRg st="3" end="3"/>
                                            </p:txEl>
                                          </p:spTgt>
                                        </p:tgtEl>
                                        <p:attrNameLst>
                                          <p:attrName>ppt_w</p:attrName>
                                        </p:attrNameLst>
                                      </p:cBhvr>
                                      <p:tavLst>
                                        <p:tav tm="0">
                                          <p:val>
                                            <p:fltVal val="0"/>
                                          </p:val>
                                        </p:tav>
                                        <p:tav tm="100000">
                                          <p:val>
                                            <p:strVal val="#ppt_w"/>
                                          </p:val>
                                        </p:tav>
                                      </p:tavLst>
                                    </p:anim>
                                    <p:anim calcmode="lin" valueType="num">
                                      <p:cBhvr>
                                        <p:cTn id="31" dur="500" fill="hold"/>
                                        <p:tgtEl>
                                          <p:spTgt spid="7">
                                            <p:txEl>
                                              <p:pRg st="3" end="3"/>
                                            </p:txEl>
                                          </p:spTgt>
                                        </p:tgtEl>
                                        <p:attrNameLst>
                                          <p:attrName>ppt_h</p:attrName>
                                        </p:attrNameLst>
                                      </p:cBhvr>
                                      <p:tavLst>
                                        <p:tav tm="0">
                                          <p:val>
                                            <p:fltVal val="0"/>
                                          </p:val>
                                        </p:tav>
                                        <p:tav tm="100000">
                                          <p:val>
                                            <p:strVal val="#ppt_h"/>
                                          </p:val>
                                        </p:tav>
                                      </p:tavLst>
                                    </p:anim>
                                    <p:anim calcmode="lin" valueType="num">
                                      <p:cBhvr>
                                        <p:cTn id="32" dur="500" fill="hold"/>
                                        <p:tgtEl>
                                          <p:spTgt spid="7">
                                            <p:txEl>
                                              <p:pRg st="3" end="3"/>
                                            </p:txEl>
                                          </p:spTgt>
                                        </p:tgtEl>
                                        <p:attrNameLst>
                                          <p:attrName>style.rotation</p:attrName>
                                        </p:attrNameLst>
                                      </p:cBhvr>
                                      <p:tavLst>
                                        <p:tav tm="0">
                                          <p:val>
                                            <p:fltVal val="360"/>
                                          </p:val>
                                        </p:tav>
                                        <p:tav tm="100000">
                                          <p:val>
                                            <p:fltVal val="0"/>
                                          </p:val>
                                        </p:tav>
                                      </p:tavLst>
                                    </p:anim>
                                    <p:animEffect transition="in" filter="fade">
                                      <p:cBhvr>
                                        <p:cTn id="33" dur="500"/>
                                        <p:tgtEl>
                                          <p:spTgt spid="7">
                                            <p:txEl>
                                              <p:pRg st="3" end="3"/>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49" presetClass="entr" presetSubtype="0" decel="100000" fill="hold" nodeType="clickEffect">
                                  <p:stCondLst>
                                    <p:cond delay="0"/>
                                  </p:stCondLst>
                                  <p:childTnLst>
                                    <p:set>
                                      <p:cBhvr>
                                        <p:cTn id="37" dur="1" fill="hold">
                                          <p:stCondLst>
                                            <p:cond delay="0"/>
                                          </p:stCondLst>
                                        </p:cTn>
                                        <p:tgtEl>
                                          <p:spTgt spid="7">
                                            <p:txEl>
                                              <p:pRg st="4" end="4"/>
                                            </p:txEl>
                                          </p:spTgt>
                                        </p:tgtEl>
                                        <p:attrNameLst>
                                          <p:attrName>style.visibility</p:attrName>
                                        </p:attrNameLst>
                                      </p:cBhvr>
                                      <p:to>
                                        <p:strVal val="visible"/>
                                      </p:to>
                                    </p:set>
                                    <p:anim calcmode="lin" valueType="num">
                                      <p:cBhvr>
                                        <p:cTn id="38" dur="500" fill="hold"/>
                                        <p:tgtEl>
                                          <p:spTgt spid="7">
                                            <p:txEl>
                                              <p:pRg st="4" end="4"/>
                                            </p:txEl>
                                          </p:spTgt>
                                        </p:tgtEl>
                                        <p:attrNameLst>
                                          <p:attrName>ppt_w</p:attrName>
                                        </p:attrNameLst>
                                      </p:cBhvr>
                                      <p:tavLst>
                                        <p:tav tm="0">
                                          <p:val>
                                            <p:fltVal val="0"/>
                                          </p:val>
                                        </p:tav>
                                        <p:tav tm="100000">
                                          <p:val>
                                            <p:strVal val="#ppt_w"/>
                                          </p:val>
                                        </p:tav>
                                      </p:tavLst>
                                    </p:anim>
                                    <p:anim calcmode="lin" valueType="num">
                                      <p:cBhvr>
                                        <p:cTn id="39" dur="500" fill="hold"/>
                                        <p:tgtEl>
                                          <p:spTgt spid="7">
                                            <p:txEl>
                                              <p:pRg st="4" end="4"/>
                                            </p:txEl>
                                          </p:spTgt>
                                        </p:tgtEl>
                                        <p:attrNameLst>
                                          <p:attrName>ppt_h</p:attrName>
                                        </p:attrNameLst>
                                      </p:cBhvr>
                                      <p:tavLst>
                                        <p:tav tm="0">
                                          <p:val>
                                            <p:fltVal val="0"/>
                                          </p:val>
                                        </p:tav>
                                        <p:tav tm="100000">
                                          <p:val>
                                            <p:strVal val="#ppt_h"/>
                                          </p:val>
                                        </p:tav>
                                      </p:tavLst>
                                    </p:anim>
                                    <p:anim calcmode="lin" valueType="num">
                                      <p:cBhvr>
                                        <p:cTn id="40" dur="500" fill="hold"/>
                                        <p:tgtEl>
                                          <p:spTgt spid="7">
                                            <p:txEl>
                                              <p:pRg st="4" end="4"/>
                                            </p:txEl>
                                          </p:spTgt>
                                        </p:tgtEl>
                                        <p:attrNameLst>
                                          <p:attrName>style.rotation</p:attrName>
                                        </p:attrNameLst>
                                      </p:cBhvr>
                                      <p:tavLst>
                                        <p:tav tm="0">
                                          <p:val>
                                            <p:fltVal val="360"/>
                                          </p:val>
                                        </p:tav>
                                        <p:tav tm="100000">
                                          <p:val>
                                            <p:fltVal val="0"/>
                                          </p:val>
                                        </p:tav>
                                      </p:tavLst>
                                    </p:anim>
                                    <p:animEffect transition="in" filter="fade">
                                      <p:cBhvr>
                                        <p:cTn id="41" dur="500"/>
                                        <p:tgtEl>
                                          <p:spTgt spid="7">
                                            <p:txEl>
                                              <p:pRg st="4" end="4"/>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49" presetClass="entr" presetSubtype="0" decel="100000" fill="hold" nodeType="clickEffect">
                                  <p:stCondLst>
                                    <p:cond delay="0"/>
                                  </p:stCondLst>
                                  <p:childTnLst>
                                    <p:set>
                                      <p:cBhvr>
                                        <p:cTn id="45" dur="1" fill="hold">
                                          <p:stCondLst>
                                            <p:cond delay="0"/>
                                          </p:stCondLst>
                                        </p:cTn>
                                        <p:tgtEl>
                                          <p:spTgt spid="7">
                                            <p:txEl>
                                              <p:pRg st="5" end="5"/>
                                            </p:txEl>
                                          </p:spTgt>
                                        </p:tgtEl>
                                        <p:attrNameLst>
                                          <p:attrName>style.visibility</p:attrName>
                                        </p:attrNameLst>
                                      </p:cBhvr>
                                      <p:to>
                                        <p:strVal val="visible"/>
                                      </p:to>
                                    </p:set>
                                    <p:anim calcmode="lin" valueType="num">
                                      <p:cBhvr>
                                        <p:cTn id="46" dur="500" fill="hold"/>
                                        <p:tgtEl>
                                          <p:spTgt spid="7">
                                            <p:txEl>
                                              <p:pRg st="5" end="5"/>
                                            </p:txEl>
                                          </p:spTgt>
                                        </p:tgtEl>
                                        <p:attrNameLst>
                                          <p:attrName>ppt_w</p:attrName>
                                        </p:attrNameLst>
                                      </p:cBhvr>
                                      <p:tavLst>
                                        <p:tav tm="0">
                                          <p:val>
                                            <p:fltVal val="0"/>
                                          </p:val>
                                        </p:tav>
                                        <p:tav tm="100000">
                                          <p:val>
                                            <p:strVal val="#ppt_w"/>
                                          </p:val>
                                        </p:tav>
                                      </p:tavLst>
                                    </p:anim>
                                    <p:anim calcmode="lin" valueType="num">
                                      <p:cBhvr>
                                        <p:cTn id="47" dur="500" fill="hold"/>
                                        <p:tgtEl>
                                          <p:spTgt spid="7">
                                            <p:txEl>
                                              <p:pRg st="5" end="5"/>
                                            </p:txEl>
                                          </p:spTgt>
                                        </p:tgtEl>
                                        <p:attrNameLst>
                                          <p:attrName>ppt_h</p:attrName>
                                        </p:attrNameLst>
                                      </p:cBhvr>
                                      <p:tavLst>
                                        <p:tav tm="0">
                                          <p:val>
                                            <p:fltVal val="0"/>
                                          </p:val>
                                        </p:tav>
                                        <p:tav tm="100000">
                                          <p:val>
                                            <p:strVal val="#ppt_h"/>
                                          </p:val>
                                        </p:tav>
                                      </p:tavLst>
                                    </p:anim>
                                    <p:anim calcmode="lin" valueType="num">
                                      <p:cBhvr>
                                        <p:cTn id="48" dur="500" fill="hold"/>
                                        <p:tgtEl>
                                          <p:spTgt spid="7">
                                            <p:txEl>
                                              <p:pRg st="5" end="5"/>
                                            </p:txEl>
                                          </p:spTgt>
                                        </p:tgtEl>
                                        <p:attrNameLst>
                                          <p:attrName>style.rotation</p:attrName>
                                        </p:attrNameLst>
                                      </p:cBhvr>
                                      <p:tavLst>
                                        <p:tav tm="0">
                                          <p:val>
                                            <p:fltVal val="360"/>
                                          </p:val>
                                        </p:tav>
                                        <p:tav tm="100000">
                                          <p:val>
                                            <p:fltVal val="0"/>
                                          </p:val>
                                        </p:tav>
                                      </p:tavLst>
                                    </p:anim>
                                    <p:animEffect transition="in" filter="fade">
                                      <p:cBhvr>
                                        <p:cTn id="49" dur="500"/>
                                        <p:tgtEl>
                                          <p:spTgt spid="7">
                                            <p:txEl>
                                              <p:pRg st="5" end="5"/>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49" presetClass="entr" presetSubtype="0" decel="100000" fill="hold" nodeType="clickEffect">
                                  <p:stCondLst>
                                    <p:cond delay="0"/>
                                  </p:stCondLst>
                                  <p:childTnLst>
                                    <p:set>
                                      <p:cBhvr>
                                        <p:cTn id="53" dur="1" fill="hold">
                                          <p:stCondLst>
                                            <p:cond delay="0"/>
                                          </p:stCondLst>
                                        </p:cTn>
                                        <p:tgtEl>
                                          <p:spTgt spid="7">
                                            <p:txEl>
                                              <p:pRg st="6" end="6"/>
                                            </p:txEl>
                                          </p:spTgt>
                                        </p:tgtEl>
                                        <p:attrNameLst>
                                          <p:attrName>style.visibility</p:attrName>
                                        </p:attrNameLst>
                                      </p:cBhvr>
                                      <p:to>
                                        <p:strVal val="visible"/>
                                      </p:to>
                                    </p:set>
                                    <p:anim calcmode="lin" valueType="num">
                                      <p:cBhvr>
                                        <p:cTn id="54" dur="500" fill="hold"/>
                                        <p:tgtEl>
                                          <p:spTgt spid="7">
                                            <p:txEl>
                                              <p:pRg st="6" end="6"/>
                                            </p:txEl>
                                          </p:spTgt>
                                        </p:tgtEl>
                                        <p:attrNameLst>
                                          <p:attrName>ppt_w</p:attrName>
                                        </p:attrNameLst>
                                      </p:cBhvr>
                                      <p:tavLst>
                                        <p:tav tm="0">
                                          <p:val>
                                            <p:fltVal val="0"/>
                                          </p:val>
                                        </p:tav>
                                        <p:tav tm="100000">
                                          <p:val>
                                            <p:strVal val="#ppt_w"/>
                                          </p:val>
                                        </p:tav>
                                      </p:tavLst>
                                    </p:anim>
                                    <p:anim calcmode="lin" valueType="num">
                                      <p:cBhvr>
                                        <p:cTn id="55" dur="500" fill="hold"/>
                                        <p:tgtEl>
                                          <p:spTgt spid="7">
                                            <p:txEl>
                                              <p:pRg st="6" end="6"/>
                                            </p:txEl>
                                          </p:spTgt>
                                        </p:tgtEl>
                                        <p:attrNameLst>
                                          <p:attrName>ppt_h</p:attrName>
                                        </p:attrNameLst>
                                      </p:cBhvr>
                                      <p:tavLst>
                                        <p:tav tm="0">
                                          <p:val>
                                            <p:fltVal val="0"/>
                                          </p:val>
                                        </p:tav>
                                        <p:tav tm="100000">
                                          <p:val>
                                            <p:strVal val="#ppt_h"/>
                                          </p:val>
                                        </p:tav>
                                      </p:tavLst>
                                    </p:anim>
                                    <p:anim calcmode="lin" valueType="num">
                                      <p:cBhvr>
                                        <p:cTn id="56" dur="500" fill="hold"/>
                                        <p:tgtEl>
                                          <p:spTgt spid="7">
                                            <p:txEl>
                                              <p:pRg st="6" end="6"/>
                                            </p:txEl>
                                          </p:spTgt>
                                        </p:tgtEl>
                                        <p:attrNameLst>
                                          <p:attrName>style.rotation</p:attrName>
                                        </p:attrNameLst>
                                      </p:cBhvr>
                                      <p:tavLst>
                                        <p:tav tm="0">
                                          <p:val>
                                            <p:fltVal val="360"/>
                                          </p:val>
                                        </p:tav>
                                        <p:tav tm="100000">
                                          <p:val>
                                            <p:fltVal val="0"/>
                                          </p:val>
                                        </p:tav>
                                      </p:tavLst>
                                    </p:anim>
                                    <p:animEffect transition="in" filter="fade">
                                      <p:cBhvr>
                                        <p:cTn id="57" dur="500"/>
                                        <p:tgtEl>
                                          <p:spTgt spid="7">
                                            <p:txEl>
                                              <p:pRg st="6" end="6"/>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9" presetClass="entr" presetSubtype="0" decel="100000" fill="hold" nodeType="clickEffect">
                                  <p:stCondLst>
                                    <p:cond delay="0"/>
                                  </p:stCondLst>
                                  <p:childTnLst>
                                    <p:set>
                                      <p:cBhvr>
                                        <p:cTn id="61" dur="1" fill="hold">
                                          <p:stCondLst>
                                            <p:cond delay="0"/>
                                          </p:stCondLst>
                                        </p:cTn>
                                        <p:tgtEl>
                                          <p:spTgt spid="7">
                                            <p:txEl>
                                              <p:pRg st="8" end="8"/>
                                            </p:txEl>
                                          </p:spTgt>
                                        </p:tgtEl>
                                        <p:attrNameLst>
                                          <p:attrName>style.visibility</p:attrName>
                                        </p:attrNameLst>
                                      </p:cBhvr>
                                      <p:to>
                                        <p:strVal val="visible"/>
                                      </p:to>
                                    </p:set>
                                    <p:anim calcmode="lin" valueType="num">
                                      <p:cBhvr>
                                        <p:cTn id="62" dur="500" fill="hold"/>
                                        <p:tgtEl>
                                          <p:spTgt spid="7">
                                            <p:txEl>
                                              <p:pRg st="8" end="8"/>
                                            </p:txEl>
                                          </p:spTgt>
                                        </p:tgtEl>
                                        <p:attrNameLst>
                                          <p:attrName>ppt_w</p:attrName>
                                        </p:attrNameLst>
                                      </p:cBhvr>
                                      <p:tavLst>
                                        <p:tav tm="0">
                                          <p:val>
                                            <p:fltVal val="0"/>
                                          </p:val>
                                        </p:tav>
                                        <p:tav tm="100000">
                                          <p:val>
                                            <p:strVal val="#ppt_w"/>
                                          </p:val>
                                        </p:tav>
                                      </p:tavLst>
                                    </p:anim>
                                    <p:anim calcmode="lin" valueType="num">
                                      <p:cBhvr>
                                        <p:cTn id="63" dur="500" fill="hold"/>
                                        <p:tgtEl>
                                          <p:spTgt spid="7">
                                            <p:txEl>
                                              <p:pRg st="8" end="8"/>
                                            </p:txEl>
                                          </p:spTgt>
                                        </p:tgtEl>
                                        <p:attrNameLst>
                                          <p:attrName>ppt_h</p:attrName>
                                        </p:attrNameLst>
                                      </p:cBhvr>
                                      <p:tavLst>
                                        <p:tav tm="0">
                                          <p:val>
                                            <p:fltVal val="0"/>
                                          </p:val>
                                        </p:tav>
                                        <p:tav tm="100000">
                                          <p:val>
                                            <p:strVal val="#ppt_h"/>
                                          </p:val>
                                        </p:tav>
                                      </p:tavLst>
                                    </p:anim>
                                    <p:anim calcmode="lin" valueType="num">
                                      <p:cBhvr>
                                        <p:cTn id="64" dur="500" fill="hold"/>
                                        <p:tgtEl>
                                          <p:spTgt spid="7">
                                            <p:txEl>
                                              <p:pRg st="8" end="8"/>
                                            </p:txEl>
                                          </p:spTgt>
                                        </p:tgtEl>
                                        <p:attrNameLst>
                                          <p:attrName>style.rotation</p:attrName>
                                        </p:attrNameLst>
                                      </p:cBhvr>
                                      <p:tavLst>
                                        <p:tav tm="0">
                                          <p:val>
                                            <p:fltVal val="360"/>
                                          </p:val>
                                        </p:tav>
                                        <p:tav tm="100000">
                                          <p:val>
                                            <p:fltVal val="0"/>
                                          </p:val>
                                        </p:tav>
                                      </p:tavLst>
                                    </p:anim>
                                    <p:animEffect transition="in" filter="fade">
                                      <p:cBhvr>
                                        <p:cTn id="65" dur="500"/>
                                        <p:tgtEl>
                                          <p:spTgt spid="7">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49" presetClass="entr" presetSubtype="0" decel="100000" fill="hold" nodeType="clickEffect">
                                  <p:stCondLst>
                                    <p:cond delay="0"/>
                                  </p:stCondLst>
                                  <p:childTnLst>
                                    <p:set>
                                      <p:cBhvr>
                                        <p:cTn id="69" dur="1" fill="hold">
                                          <p:stCondLst>
                                            <p:cond delay="0"/>
                                          </p:stCondLst>
                                        </p:cTn>
                                        <p:tgtEl>
                                          <p:spTgt spid="7">
                                            <p:txEl>
                                              <p:pRg st="10" end="10"/>
                                            </p:txEl>
                                          </p:spTgt>
                                        </p:tgtEl>
                                        <p:attrNameLst>
                                          <p:attrName>style.visibility</p:attrName>
                                        </p:attrNameLst>
                                      </p:cBhvr>
                                      <p:to>
                                        <p:strVal val="visible"/>
                                      </p:to>
                                    </p:set>
                                    <p:anim calcmode="lin" valueType="num">
                                      <p:cBhvr>
                                        <p:cTn id="70" dur="500" fill="hold"/>
                                        <p:tgtEl>
                                          <p:spTgt spid="7">
                                            <p:txEl>
                                              <p:pRg st="10" end="10"/>
                                            </p:txEl>
                                          </p:spTgt>
                                        </p:tgtEl>
                                        <p:attrNameLst>
                                          <p:attrName>ppt_w</p:attrName>
                                        </p:attrNameLst>
                                      </p:cBhvr>
                                      <p:tavLst>
                                        <p:tav tm="0">
                                          <p:val>
                                            <p:fltVal val="0"/>
                                          </p:val>
                                        </p:tav>
                                        <p:tav tm="100000">
                                          <p:val>
                                            <p:strVal val="#ppt_w"/>
                                          </p:val>
                                        </p:tav>
                                      </p:tavLst>
                                    </p:anim>
                                    <p:anim calcmode="lin" valueType="num">
                                      <p:cBhvr>
                                        <p:cTn id="71" dur="500" fill="hold"/>
                                        <p:tgtEl>
                                          <p:spTgt spid="7">
                                            <p:txEl>
                                              <p:pRg st="10" end="10"/>
                                            </p:txEl>
                                          </p:spTgt>
                                        </p:tgtEl>
                                        <p:attrNameLst>
                                          <p:attrName>ppt_h</p:attrName>
                                        </p:attrNameLst>
                                      </p:cBhvr>
                                      <p:tavLst>
                                        <p:tav tm="0">
                                          <p:val>
                                            <p:fltVal val="0"/>
                                          </p:val>
                                        </p:tav>
                                        <p:tav tm="100000">
                                          <p:val>
                                            <p:strVal val="#ppt_h"/>
                                          </p:val>
                                        </p:tav>
                                      </p:tavLst>
                                    </p:anim>
                                    <p:anim calcmode="lin" valueType="num">
                                      <p:cBhvr>
                                        <p:cTn id="72" dur="500" fill="hold"/>
                                        <p:tgtEl>
                                          <p:spTgt spid="7">
                                            <p:txEl>
                                              <p:pRg st="10" end="10"/>
                                            </p:txEl>
                                          </p:spTgt>
                                        </p:tgtEl>
                                        <p:attrNameLst>
                                          <p:attrName>style.rotation</p:attrName>
                                        </p:attrNameLst>
                                      </p:cBhvr>
                                      <p:tavLst>
                                        <p:tav tm="0">
                                          <p:val>
                                            <p:fltVal val="360"/>
                                          </p:val>
                                        </p:tav>
                                        <p:tav tm="100000">
                                          <p:val>
                                            <p:fltVal val="0"/>
                                          </p:val>
                                        </p:tav>
                                      </p:tavLst>
                                    </p:anim>
                                    <p:animEffect transition="in" filter="fade">
                                      <p:cBhvr>
                                        <p:cTn id="73" dur="500"/>
                                        <p:tgtEl>
                                          <p:spTgt spid="7">
                                            <p:txEl>
                                              <p:pRg st="10" end="10"/>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49" presetClass="entr" presetSubtype="0" decel="100000" fill="hold" nodeType="clickEffect">
                                  <p:stCondLst>
                                    <p:cond delay="0"/>
                                  </p:stCondLst>
                                  <p:childTnLst>
                                    <p:set>
                                      <p:cBhvr>
                                        <p:cTn id="77" dur="1" fill="hold">
                                          <p:stCondLst>
                                            <p:cond delay="0"/>
                                          </p:stCondLst>
                                        </p:cTn>
                                        <p:tgtEl>
                                          <p:spTgt spid="7">
                                            <p:txEl>
                                              <p:pRg st="11" end="11"/>
                                            </p:txEl>
                                          </p:spTgt>
                                        </p:tgtEl>
                                        <p:attrNameLst>
                                          <p:attrName>style.visibility</p:attrName>
                                        </p:attrNameLst>
                                      </p:cBhvr>
                                      <p:to>
                                        <p:strVal val="visible"/>
                                      </p:to>
                                    </p:set>
                                    <p:anim calcmode="lin" valueType="num">
                                      <p:cBhvr>
                                        <p:cTn id="78" dur="500" fill="hold"/>
                                        <p:tgtEl>
                                          <p:spTgt spid="7">
                                            <p:txEl>
                                              <p:pRg st="11" end="11"/>
                                            </p:txEl>
                                          </p:spTgt>
                                        </p:tgtEl>
                                        <p:attrNameLst>
                                          <p:attrName>ppt_w</p:attrName>
                                        </p:attrNameLst>
                                      </p:cBhvr>
                                      <p:tavLst>
                                        <p:tav tm="0">
                                          <p:val>
                                            <p:fltVal val="0"/>
                                          </p:val>
                                        </p:tav>
                                        <p:tav tm="100000">
                                          <p:val>
                                            <p:strVal val="#ppt_w"/>
                                          </p:val>
                                        </p:tav>
                                      </p:tavLst>
                                    </p:anim>
                                    <p:anim calcmode="lin" valueType="num">
                                      <p:cBhvr>
                                        <p:cTn id="79" dur="500" fill="hold"/>
                                        <p:tgtEl>
                                          <p:spTgt spid="7">
                                            <p:txEl>
                                              <p:pRg st="11" end="11"/>
                                            </p:txEl>
                                          </p:spTgt>
                                        </p:tgtEl>
                                        <p:attrNameLst>
                                          <p:attrName>ppt_h</p:attrName>
                                        </p:attrNameLst>
                                      </p:cBhvr>
                                      <p:tavLst>
                                        <p:tav tm="0">
                                          <p:val>
                                            <p:fltVal val="0"/>
                                          </p:val>
                                        </p:tav>
                                        <p:tav tm="100000">
                                          <p:val>
                                            <p:strVal val="#ppt_h"/>
                                          </p:val>
                                        </p:tav>
                                      </p:tavLst>
                                    </p:anim>
                                    <p:anim calcmode="lin" valueType="num">
                                      <p:cBhvr>
                                        <p:cTn id="80" dur="500" fill="hold"/>
                                        <p:tgtEl>
                                          <p:spTgt spid="7">
                                            <p:txEl>
                                              <p:pRg st="11" end="11"/>
                                            </p:txEl>
                                          </p:spTgt>
                                        </p:tgtEl>
                                        <p:attrNameLst>
                                          <p:attrName>style.rotation</p:attrName>
                                        </p:attrNameLst>
                                      </p:cBhvr>
                                      <p:tavLst>
                                        <p:tav tm="0">
                                          <p:val>
                                            <p:fltVal val="360"/>
                                          </p:val>
                                        </p:tav>
                                        <p:tav tm="100000">
                                          <p:val>
                                            <p:fltVal val="0"/>
                                          </p:val>
                                        </p:tav>
                                      </p:tavLst>
                                    </p:anim>
                                    <p:animEffect transition="in" filter="fade">
                                      <p:cBhvr>
                                        <p:cTn id="81" dur="500"/>
                                        <p:tgtEl>
                                          <p:spTgt spid="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1625" y="15857"/>
            <a:ext cx="8686800" cy="841375"/>
          </a:xfrm>
        </p:spPr>
        <p:txBody>
          <a:bodyPr/>
          <a:lstStyle/>
          <a:p>
            <a:pPr algn="ctr">
              <a:defRPr/>
            </a:pPr>
            <a:r>
              <a:rPr lang="en-US" sz="4800" dirty="0" smtClean="0">
                <a:solidFill>
                  <a:srgbClr val="C00000"/>
                </a:solidFill>
                <a:latin typeface="Cooper Black" pitchFamily="18" charset="0"/>
              </a:rPr>
              <a:t>Ruby Laser</a:t>
            </a:r>
            <a:endParaRPr lang="en-IN" sz="4800" dirty="0">
              <a:solidFill>
                <a:srgbClr val="C00000"/>
              </a:solidFill>
              <a:latin typeface="Cooper Black" pitchFamily="18" charset="0"/>
            </a:endParaRPr>
          </a:p>
        </p:txBody>
      </p:sp>
      <p:sp>
        <p:nvSpPr>
          <p:cNvPr id="40963" name="Content Placeholder 2"/>
          <p:cNvSpPr txBox="1">
            <a:spLocks/>
          </p:cNvSpPr>
          <p:nvPr/>
        </p:nvSpPr>
        <p:spPr bwMode="auto">
          <a:xfrm>
            <a:off x="457200" y="1785938"/>
            <a:ext cx="8229600" cy="4643437"/>
          </a:xfrm>
          <a:prstGeom prst="rect">
            <a:avLst/>
          </a:prstGeom>
          <a:noFill/>
          <a:ln w="9525">
            <a:noFill/>
            <a:miter lim="800000"/>
            <a:headEnd/>
            <a:tailEnd/>
          </a:ln>
        </p:spPr>
        <p:txBody>
          <a:bodyPr/>
          <a:lstStyle/>
          <a:p>
            <a:pPr marL="342900" indent="-342900" algn="just" eaLnBrk="0" hangingPunct="0">
              <a:lnSpc>
                <a:spcPct val="90000"/>
              </a:lnSpc>
              <a:spcBef>
                <a:spcPct val="20000"/>
              </a:spcBef>
              <a:buClr>
                <a:schemeClr val="accent1"/>
              </a:buClr>
              <a:buSzPct val="70000"/>
              <a:buFont typeface="Wingdings 2" pitchFamily="18" charset="2"/>
              <a:buChar char=""/>
            </a:pPr>
            <a:r>
              <a:rPr lang="en-US" sz="2800">
                <a:solidFill>
                  <a:srgbClr val="1C1C1C"/>
                </a:solidFill>
                <a:latin typeface="Aparajita" pitchFamily="34" charset="0"/>
                <a:cs typeface="Aparajita" pitchFamily="34" charset="0"/>
              </a:rPr>
              <a:t>A ruby laser is a solid-state laser that uses a synthetic ruby crystal as its gain medium. </a:t>
            </a:r>
          </a:p>
          <a:p>
            <a:pPr marL="342900" indent="-342900" algn="just" eaLnBrk="0" hangingPunct="0">
              <a:lnSpc>
                <a:spcPct val="90000"/>
              </a:lnSpc>
              <a:spcBef>
                <a:spcPct val="20000"/>
              </a:spcBef>
              <a:buClr>
                <a:schemeClr val="accent1"/>
              </a:buClr>
              <a:buSzPct val="70000"/>
              <a:buFont typeface="Wingdings 2" pitchFamily="18" charset="2"/>
              <a:buChar char=""/>
            </a:pPr>
            <a:r>
              <a:rPr lang="en-US" sz="2800">
                <a:solidFill>
                  <a:srgbClr val="1C1C1C"/>
                </a:solidFill>
                <a:latin typeface="Aparajita" pitchFamily="34" charset="0"/>
                <a:cs typeface="Aparajita" pitchFamily="34" charset="0"/>
              </a:rPr>
              <a:t>It was the first type of laser invented, and was first operated by Theodore H. "Ted" Maiman at Hughes Research Laboratories on 1960-05-16 .</a:t>
            </a:r>
          </a:p>
          <a:p>
            <a:pPr marL="342900" indent="-342900" algn="just" eaLnBrk="0" hangingPunct="0">
              <a:lnSpc>
                <a:spcPct val="90000"/>
              </a:lnSpc>
              <a:spcBef>
                <a:spcPct val="20000"/>
              </a:spcBef>
              <a:buClr>
                <a:schemeClr val="accent1"/>
              </a:buClr>
              <a:buSzPct val="70000"/>
              <a:buFont typeface="Wingdings 2" pitchFamily="18" charset="2"/>
              <a:buChar char=""/>
            </a:pPr>
            <a:r>
              <a:rPr lang="en-US" sz="2800">
                <a:solidFill>
                  <a:srgbClr val="1C1C1C"/>
                </a:solidFill>
                <a:latin typeface="Aparajita" pitchFamily="34" charset="0"/>
                <a:cs typeface="Aparajita" pitchFamily="34" charset="0"/>
              </a:rPr>
              <a:t>The ruby mineral (corundum) is aluminum oxide with a small amount(about 0.05%) of chromium which gives it its characteristic pink or red color by absorbing green and blue light. The ruby laser is The ruby laser is used as a pulsed laser, producing red light at 694.3 nm. After receiving a pumping flash from the flash tube, the laser light emerges for as long as the excited atoms persist in the ruby rod, which is typically about a millisecond. </a:t>
            </a:r>
          </a:p>
          <a:p>
            <a:pPr marL="342900" indent="-342900" algn="just" eaLnBrk="0" hangingPunct="0">
              <a:lnSpc>
                <a:spcPct val="90000"/>
              </a:lnSpc>
              <a:spcBef>
                <a:spcPct val="20000"/>
              </a:spcBef>
              <a:buClr>
                <a:schemeClr val="accent1"/>
              </a:buClr>
              <a:buSzPct val="70000"/>
              <a:buFont typeface="Wingdings 2" pitchFamily="18" charset="2"/>
              <a:buChar char=""/>
            </a:pPr>
            <a:endParaRPr lang="en-US" sz="2800">
              <a:solidFill>
                <a:srgbClr val="1C1C1C"/>
              </a:solidFill>
              <a:latin typeface="Aparajita" pitchFamily="34" charset="0"/>
              <a:cs typeface="Aparajita" pitchFamily="34" charset="0"/>
            </a:endParaRPr>
          </a:p>
        </p:txBody>
      </p:sp>
      <p:sp>
        <p:nvSpPr>
          <p:cNvPr id="40964" name="TextBox 5"/>
          <p:cNvSpPr txBox="1">
            <a:spLocks noChangeArrowheads="1"/>
          </p:cNvSpPr>
          <p:nvPr/>
        </p:nvSpPr>
        <p:spPr bwMode="auto">
          <a:xfrm>
            <a:off x="857250" y="1071563"/>
            <a:ext cx="3929063" cy="646112"/>
          </a:xfrm>
          <a:prstGeom prst="rect">
            <a:avLst/>
          </a:prstGeom>
          <a:noFill/>
          <a:ln w="9525">
            <a:noFill/>
            <a:miter lim="800000"/>
            <a:headEnd/>
            <a:tailEnd/>
          </a:ln>
        </p:spPr>
        <p:txBody>
          <a:bodyPr>
            <a:spAutoFit/>
          </a:bodyPr>
          <a:lstStyle/>
          <a:p>
            <a:r>
              <a:rPr lang="en-US" sz="3600" u="sng">
                <a:latin typeface="Arial Rounded MT Bold" pitchFamily="34" charset="0"/>
              </a:rPr>
              <a:t>Introduction</a:t>
            </a:r>
            <a:endParaRPr lang="en-IN" sz="3600" u="sng">
              <a:latin typeface="Arial Rounded MT Bold" pitchFamily="34" charset="0"/>
            </a:endParaRPr>
          </a:p>
        </p:txBody>
      </p:sp>
    </p:spTree>
  </p:cSld>
  <p:clrMapOvr>
    <a:masterClrMapping/>
  </p:clrMapOvr>
  <p:transition>
    <p:diamon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Content Placeholder 3" descr="Ruby-Laser.gif"/>
          <p:cNvPicPr>
            <a:picLocks noChangeAspect="1"/>
          </p:cNvPicPr>
          <p:nvPr/>
        </p:nvPicPr>
        <p:blipFill>
          <a:blip r:embed="rId2"/>
          <a:srcRect/>
          <a:stretch>
            <a:fillRect/>
          </a:stretch>
        </p:blipFill>
        <p:spPr bwMode="auto">
          <a:xfrm>
            <a:off x="1371600" y="762000"/>
            <a:ext cx="6415088" cy="5507038"/>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4"/>
            <a:ext cx="8229600" cy="949325"/>
          </a:xfrm>
          <a:prstGeom prst="rect">
            <a:avLst/>
          </a:prstGeom>
        </p:spPr>
        <p:txBody>
          <a:bodyPr bIns="91440" anchor="b"/>
          <a:lstStyle/>
          <a:p>
            <a:pPr algn="ctr" eaLnBrk="0" hangingPunct="0">
              <a:defRPr/>
            </a:pPr>
            <a:r>
              <a:rPr lang="en-US" sz="3600" cap="all" dirty="0">
                <a:solidFill>
                  <a:srgbClr val="663300"/>
                </a:solidFill>
                <a:effectLst>
                  <a:reflection blurRad="12700" stA="48000" endA="300" endPos="55000" dir="5400000" sy="-90000" algn="bl" rotWithShape="0"/>
                </a:effectLst>
                <a:latin typeface="Cooper Black" pitchFamily="18" charset="0"/>
                <a:ea typeface="+mj-ea"/>
                <a:cs typeface="+mj-cs"/>
              </a:rPr>
              <a:t>Working of ruby laser</a:t>
            </a:r>
          </a:p>
        </p:txBody>
      </p:sp>
      <p:sp>
        <p:nvSpPr>
          <p:cNvPr id="3" name="Rectangle 5"/>
          <p:cNvSpPr txBox="1">
            <a:spLocks noChangeArrowheads="1"/>
          </p:cNvSpPr>
          <p:nvPr/>
        </p:nvSpPr>
        <p:spPr>
          <a:xfrm>
            <a:off x="914400" y="1066800"/>
            <a:ext cx="7772400" cy="5410200"/>
          </a:xfrm>
          <a:prstGeom prst="rect">
            <a:avLst/>
          </a:prstGeom>
        </p:spPr>
        <p:txBody>
          <a:bodyPr/>
          <a:lstStyle/>
          <a:p>
            <a:pPr marL="342900" indent="-342900" algn="just" eaLnBrk="0" hangingPunct="0">
              <a:spcBef>
                <a:spcPct val="20000"/>
              </a:spcBef>
              <a:buClr>
                <a:schemeClr val="accent1"/>
              </a:buClr>
              <a:buSzPct val="70000"/>
              <a:buFont typeface="Wingdings" pitchFamily="2" charset="2"/>
              <a:buChar char="Ø"/>
              <a:defRPr/>
            </a:pPr>
            <a:r>
              <a:rPr lang="en-US" sz="2000" dirty="0">
                <a:solidFill>
                  <a:srgbClr val="1C1C1C"/>
                </a:solidFill>
                <a:latin typeface="+mn-lt"/>
                <a:cs typeface="+mn-cs"/>
              </a:rPr>
              <a:t>Ruby laser is based on three energy levels. The upper energy level E3 I short-lived, E1 is ground state, E2 is metastable state with lifetime of 0.003 sec.</a:t>
            </a:r>
          </a:p>
          <a:p>
            <a:pPr marL="342900" indent="-342900" algn="just" eaLnBrk="0" hangingPunct="0">
              <a:spcBef>
                <a:spcPct val="20000"/>
              </a:spcBef>
              <a:buClr>
                <a:schemeClr val="accent1"/>
              </a:buClr>
              <a:buSzPct val="70000"/>
              <a:buFont typeface="Wingdings 2" pitchFamily="18" charset="2"/>
              <a:buChar char=""/>
              <a:defRPr/>
            </a:pPr>
            <a:endParaRPr lang="en-US" sz="2000" dirty="0">
              <a:solidFill>
                <a:srgbClr val="1C1C1C"/>
              </a:solidFill>
              <a:latin typeface="+mn-lt"/>
              <a:cs typeface="+mn-cs"/>
            </a:endParaRPr>
          </a:p>
        </p:txBody>
      </p:sp>
      <p:pic>
        <p:nvPicPr>
          <p:cNvPr id="43012" name="Picture 2"/>
          <p:cNvPicPr>
            <a:picLocks noChangeAspect="1" noChangeArrowheads="1"/>
          </p:cNvPicPr>
          <p:nvPr/>
        </p:nvPicPr>
        <p:blipFill>
          <a:blip r:embed="rId2"/>
          <a:srcRect/>
          <a:stretch>
            <a:fillRect/>
          </a:stretch>
        </p:blipFill>
        <p:spPr bwMode="auto">
          <a:xfrm>
            <a:off x="1571625" y="2214563"/>
            <a:ext cx="6315075" cy="4138612"/>
          </a:xfrm>
          <a:prstGeom prst="rect">
            <a:avLst/>
          </a:prstGeom>
          <a:noFill/>
          <a:ln w="9525">
            <a:noFill/>
            <a:miter lim="800000"/>
            <a:headEnd/>
            <a:tailEnd/>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5"/>
          <p:cNvPicPr>
            <a:picLocks noChangeAspect="1" noChangeArrowheads="1"/>
          </p:cNvPicPr>
          <p:nvPr/>
        </p:nvPicPr>
        <p:blipFill>
          <a:blip r:embed="rId2"/>
          <a:srcRect/>
          <a:stretch>
            <a:fillRect/>
          </a:stretch>
        </p:blipFill>
        <p:spPr bwMode="auto">
          <a:xfrm>
            <a:off x="1143000" y="2247900"/>
            <a:ext cx="6934200" cy="4038600"/>
          </a:xfrm>
          <a:prstGeom prst="rect">
            <a:avLst/>
          </a:prstGeom>
          <a:noFill/>
          <a:ln w="9525">
            <a:noFill/>
            <a:miter lim="800000"/>
            <a:headEnd/>
            <a:tailEnd/>
          </a:ln>
        </p:spPr>
      </p:pic>
      <p:sp>
        <p:nvSpPr>
          <p:cNvPr id="44035" name="Rectangle 6"/>
          <p:cNvSpPr>
            <a:spLocks noChangeArrowheads="1"/>
          </p:cNvSpPr>
          <p:nvPr/>
        </p:nvSpPr>
        <p:spPr bwMode="auto">
          <a:xfrm>
            <a:off x="857250" y="1068388"/>
            <a:ext cx="7858125" cy="877887"/>
          </a:xfrm>
          <a:prstGeom prst="rect">
            <a:avLst/>
          </a:prstGeom>
          <a:noFill/>
          <a:ln w="9525">
            <a:noFill/>
            <a:miter lim="800000"/>
            <a:headEnd/>
            <a:tailEnd/>
          </a:ln>
        </p:spPr>
        <p:txBody>
          <a:bodyPr>
            <a:spAutoFit/>
          </a:bodyPr>
          <a:lstStyle/>
          <a:p>
            <a:pPr algn="just">
              <a:lnSpc>
                <a:spcPct val="90000"/>
              </a:lnSpc>
              <a:spcBef>
                <a:spcPts val="575"/>
              </a:spcBef>
              <a:buClr>
                <a:schemeClr val="accent1"/>
              </a:buClr>
              <a:buSzPct val="85000"/>
            </a:pPr>
            <a:r>
              <a:rPr lang="en-US" sz="2800">
                <a:solidFill>
                  <a:srgbClr val="1C1C1C"/>
                </a:solidFill>
                <a:latin typeface="Aparajita" pitchFamily="34" charset="0"/>
                <a:cs typeface="Aparajita" pitchFamily="34" charset="0"/>
              </a:rPr>
              <a:t>When a flash of light falls on ruby rod, radiations of wavelength  5500  are absorbed by Cr3+ which are pumped to E3.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214290"/>
            <a:ext cx="8229600" cy="1214446"/>
          </a:xfrm>
          <a:prstGeom prst="rect">
            <a:avLst/>
          </a:prstGeom>
        </p:spPr>
        <p:txBody>
          <a:bodyPr/>
          <a:lstStyle/>
          <a:p>
            <a:pPr algn="just" eaLnBrk="0" hangingPunct="0">
              <a:defRPr/>
            </a:pPr>
            <a:r>
              <a:rPr lang="en-US" sz="2000" cap="all" dirty="0">
                <a:solidFill>
                  <a:srgbClr val="1C1C1C"/>
                </a:solidFill>
                <a:effectLst>
                  <a:reflection blurRad="12700" stA="48000" endA="300" endPos="55000" dir="5400000" sy="-90000" algn="bl" rotWithShape="0"/>
                </a:effectLst>
                <a:latin typeface="Cooper Black" pitchFamily="18" charset="0"/>
                <a:ea typeface="+mj-ea"/>
                <a:cs typeface="+mj-cs"/>
              </a:rPr>
              <a:t>The ions after giving a part of their energy to crystal lattice decay to E2 state undergoing radiation less transition.</a:t>
            </a:r>
            <a:br>
              <a:rPr lang="en-US" sz="2000" cap="all" dirty="0">
                <a:solidFill>
                  <a:srgbClr val="1C1C1C"/>
                </a:solidFill>
                <a:effectLst>
                  <a:reflection blurRad="12700" stA="48000" endA="300" endPos="55000" dir="5400000" sy="-90000" algn="bl" rotWithShape="0"/>
                </a:effectLst>
                <a:latin typeface="Cooper Black" pitchFamily="18" charset="0"/>
                <a:ea typeface="+mj-ea"/>
                <a:cs typeface="+mj-cs"/>
              </a:rPr>
            </a:br>
            <a:endParaRPr lang="en-US" sz="2000" cap="all" dirty="0">
              <a:solidFill>
                <a:srgbClr val="1C1C1C"/>
              </a:solidFill>
              <a:effectLst>
                <a:reflection blurRad="12700" stA="48000" endA="300" endPos="55000" dir="5400000" sy="-90000" algn="bl" rotWithShape="0"/>
              </a:effectLst>
              <a:latin typeface="Cooper Black" pitchFamily="18" charset="0"/>
              <a:ea typeface="+mj-ea"/>
              <a:cs typeface="+mj-cs"/>
            </a:endParaRPr>
          </a:p>
        </p:txBody>
      </p:sp>
      <p:pic>
        <p:nvPicPr>
          <p:cNvPr id="45059" name="Picture 8"/>
          <p:cNvPicPr>
            <a:picLocks noChangeAspect="1" noChangeArrowheads="1"/>
          </p:cNvPicPr>
          <p:nvPr/>
        </p:nvPicPr>
        <p:blipFill>
          <a:blip r:embed="rId2"/>
          <a:srcRect/>
          <a:stretch>
            <a:fillRect/>
          </a:stretch>
        </p:blipFill>
        <p:spPr bwMode="auto">
          <a:xfrm>
            <a:off x="838200" y="1438275"/>
            <a:ext cx="3048000" cy="3276600"/>
          </a:xfrm>
          <a:prstGeom prst="rect">
            <a:avLst/>
          </a:prstGeom>
          <a:noFill/>
          <a:ln w="9525">
            <a:noFill/>
            <a:miter lim="800000"/>
            <a:headEnd/>
            <a:tailEnd/>
          </a:ln>
        </p:spPr>
      </p:pic>
      <p:sp>
        <p:nvSpPr>
          <p:cNvPr id="45060" name="Line 15"/>
          <p:cNvSpPr>
            <a:spLocks noChangeShapeType="1"/>
          </p:cNvSpPr>
          <p:nvPr/>
        </p:nvSpPr>
        <p:spPr bwMode="auto">
          <a:xfrm>
            <a:off x="3733800" y="4286250"/>
            <a:ext cx="2590800" cy="0"/>
          </a:xfrm>
          <a:prstGeom prst="line">
            <a:avLst/>
          </a:prstGeom>
          <a:noFill/>
          <a:ln w="9525">
            <a:solidFill>
              <a:schemeClr val="tx1"/>
            </a:solidFill>
            <a:round/>
            <a:headEnd/>
            <a:tailEnd/>
          </a:ln>
        </p:spPr>
        <p:txBody>
          <a:bodyPr/>
          <a:lstStyle/>
          <a:p>
            <a:endParaRPr lang="en-IN"/>
          </a:p>
        </p:txBody>
      </p:sp>
      <p:sp>
        <p:nvSpPr>
          <p:cNvPr id="45061" name="Line 23"/>
          <p:cNvSpPr>
            <a:spLocks noChangeShapeType="1"/>
          </p:cNvSpPr>
          <p:nvPr/>
        </p:nvSpPr>
        <p:spPr bwMode="auto">
          <a:xfrm>
            <a:off x="3810000" y="1781175"/>
            <a:ext cx="1219200" cy="1219200"/>
          </a:xfrm>
          <a:prstGeom prst="line">
            <a:avLst/>
          </a:prstGeom>
          <a:noFill/>
          <a:ln w="38100">
            <a:solidFill>
              <a:schemeClr val="tx1"/>
            </a:solidFill>
            <a:round/>
            <a:headEnd/>
            <a:tailEnd type="triangle" w="med" len="med"/>
          </a:ln>
        </p:spPr>
        <p:txBody>
          <a:bodyPr/>
          <a:lstStyle/>
          <a:p>
            <a:endParaRPr lang="en-IN"/>
          </a:p>
        </p:txBody>
      </p:sp>
      <p:sp>
        <p:nvSpPr>
          <p:cNvPr id="45062" name="Line 24"/>
          <p:cNvSpPr>
            <a:spLocks noChangeShapeType="1"/>
          </p:cNvSpPr>
          <p:nvPr/>
        </p:nvSpPr>
        <p:spPr bwMode="auto">
          <a:xfrm>
            <a:off x="3810000" y="2390775"/>
            <a:ext cx="609600" cy="609600"/>
          </a:xfrm>
          <a:prstGeom prst="line">
            <a:avLst/>
          </a:prstGeom>
          <a:noFill/>
          <a:ln w="38100">
            <a:solidFill>
              <a:schemeClr val="tx1"/>
            </a:solidFill>
            <a:round/>
            <a:headEnd/>
            <a:tailEnd type="triangle" w="med" len="med"/>
          </a:ln>
        </p:spPr>
        <p:txBody>
          <a:bodyPr/>
          <a:lstStyle/>
          <a:p>
            <a:endParaRPr lang="en-IN"/>
          </a:p>
        </p:txBody>
      </p:sp>
      <p:sp>
        <p:nvSpPr>
          <p:cNvPr id="45063" name="Line 25"/>
          <p:cNvSpPr>
            <a:spLocks noChangeShapeType="1"/>
          </p:cNvSpPr>
          <p:nvPr/>
        </p:nvSpPr>
        <p:spPr bwMode="auto">
          <a:xfrm>
            <a:off x="3886200" y="3000375"/>
            <a:ext cx="1981200" cy="0"/>
          </a:xfrm>
          <a:prstGeom prst="line">
            <a:avLst/>
          </a:prstGeom>
          <a:noFill/>
          <a:ln w="38100">
            <a:solidFill>
              <a:schemeClr val="accent2"/>
            </a:solidFill>
            <a:round/>
            <a:headEnd/>
            <a:tailEnd/>
          </a:ln>
        </p:spPr>
        <p:txBody>
          <a:bodyPr/>
          <a:lstStyle/>
          <a:p>
            <a:endParaRPr lang="en-IN"/>
          </a:p>
        </p:txBody>
      </p:sp>
      <p:sp>
        <p:nvSpPr>
          <p:cNvPr id="45064" name="Text Box 26"/>
          <p:cNvSpPr txBox="1">
            <a:spLocks noChangeArrowheads="1"/>
          </p:cNvSpPr>
          <p:nvPr/>
        </p:nvSpPr>
        <p:spPr bwMode="auto">
          <a:xfrm>
            <a:off x="3932238" y="3124200"/>
            <a:ext cx="1997075" cy="366713"/>
          </a:xfrm>
          <a:prstGeom prst="rect">
            <a:avLst/>
          </a:prstGeom>
          <a:noFill/>
          <a:ln w="9525">
            <a:noFill/>
            <a:miter lim="800000"/>
            <a:headEnd/>
            <a:tailEnd/>
          </a:ln>
        </p:spPr>
        <p:txBody>
          <a:bodyPr>
            <a:spAutoFit/>
          </a:bodyPr>
          <a:lstStyle/>
          <a:p>
            <a:r>
              <a:rPr lang="en-US" dirty="0"/>
              <a:t>Metastable state</a:t>
            </a:r>
          </a:p>
        </p:txBody>
      </p:sp>
      <p:pic>
        <p:nvPicPr>
          <p:cNvPr id="45065" name="Picture 27"/>
          <p:cNvPicPr>
            <a:picLocks noChangeAspect="1" noChangeArrowheads="1"/>
          </p:cNvPicPr>
          <p:nvPr/>
        </p:nvPicPr>
        <p:blipFill>
          <a:blip r:embed="rId3"/>
          <a:srcRect/>
          <a:stretch>
            <a:fillRect/>
          </a:stretch>
        </p:blipFill>
        <p:spPr bwMode="auto">
          <a:xfrm>
            <a:off x="4714875" y="1622425"/>
            <a:ext cx="2286000" cy="1092200"/>
          </a:xfrm>
          <a:prstGeom prst="rect">
            <a:avLst/>
          </a:prstGeom>
          <a:noFill/>
          <a:ln w="9525">
            <a:noFill/>
            <a:miter lim="800000"/>
            <a:headEnd/>
            <a:tailEnd/>
          </a:ln>
        </p:spPr>
      </p:pic>
      <p:sp>
        <p:nvSpPr>
          <p:cNvPr id="45066" name="Rectangle 29"/>
          <p:cNvSpPr>
            <a:spLocks noChangeArrowheads="1"/>
          </p:cNvSpPr>
          <p:nvPr/>
        </p:nvSpPr>
        <p:spPr bwMode="auto">
          <a:xfrm>
            <a:off x="571500" y="3714750"/>
            <a:ext cx="8143875" cy="2862263"/>
          </a:xfrm>
          <a:prstGeom prst="rect">
            <a:avLst/>
          </a:prstGeom>
          <a:noFill/>
          <a:ln w="9525">
            <a:noFill/>
            <a:miter lim="800000"/>
            <a:headEnd/>
            <a:tailEnd/>
          </a:ln>
        </p:spPr>
        <p:txBody>
          <a:bodyPr>
            <a:spAutoFit/>
          </a:bodyPr>
          <a:lstStyle/>
          <a:p>
            <a:endParaRPr lang="en-US" sz="2800">
              <a:latin typeface="Aparajita" pitchFamily="34" charset="0"/>
              <a:cs typeface="Aparajita" pitchFamily="34" charset="0"/>
            </a:endParaRPr>
          </a:p>
          <a:p>
            <a:endParaRPr lang="en-US" sz="2800">
              <a:latin typeface="Aparajita" pitchFamily="34" charset="0"/>
              <a:cs typeface="Aparajita" pitchFamily="34" charset="0"/>
            </a:endParaRPr>
          </a:p>
          <a:p>
            <a:endParaRPr lang="en-US" sz="2800">
              <a:latin typeface="Aparajita" pitchFamily="34" charset="0"/>
              <a:cs typeface="Aparajita" pitchFamily="34" charset="0"/>
            </a:endParaRPr>
          </a:p>
          <a:p>
            <a:pPr algn="just"/>
            <a:r>
              <a:rPr lang="en-US" sz="3200">
                <a:solidFill>
                  <a:srgbClr val="1C1C1C"/>
                </a:solidFill>
                <a:latin typeface="Aparajita" pitchFamily="34" charset="0"/>
                <a:cs typeface="Aparajita" pitchFamily="34" charset="0"/>
              </a:rPr>
              <a:t>In meta-stable state , the concentration of ions increases while that of E1 decreases. Hence, population inversion is achieved.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457200"/>
            <a:ext cx="8229600" cy="1371600"/>
          </a:xfrm>
          <a:prstGeom prst="rect">
            <a:avLst/>
          </a:prstGeom>
        </p:spPr>
        <p:txBody>
          <a:bodyPr/>
          <a:lstStyle/>
          <a:p>
            <a:pPr algn="just" eaLnBrk="0" hangingPunct="0">
              <a:defRPr/>
            </a:pPr>
            <a:r>
              <a:rPr lang="en-US" sz="2000" cap="all" dirty="0">
                <a:solidFill>
                  <a:srgbClr val="1C1C1C"/>
                </a:solidFill>
                <a:effectLst>
                  <a:reflection blurRad="12700" stA="48000" endA="300" endPos="55000" dir="5400000" sy="-90000" algn="bl" rotWithShape="0"/>
                </a:effectLst>
                <a:latin typeface="Cooper Black" pitchFamily="18" charset="0"/>
                <a:ea typeface="+mj-ea"/>
                <a:cs typeface="Aparajita" pitchFamily="34" charset="0"/>
              </a:rPr>
              <a:t>A spontaneous emission photon by Cr</a:t>
            </a:r>
            <a:r>
              <a:rPr lang="en-US" sz="2000" cap="all" baseline="30000" dirty="0">
                <a:solidFill>
                  <a:srgbClr val="1C1C1C"/>
                </a:solidFill>
                <a:effectLst>
                  <a:reflection blurRad="12700" stA="48000" endA="300" endPos="55000" dir="5400000" sy="-90000" algn="bl" rotWithShape="0"/>
                </a:effectLst>
                <a:latin typeface="Cooper Black" pitchFamily="18" charset="0"/>
                <a:ea typeface="+mj-ea"/>
                <a:cs typeface="Aparajita" pitchFamily="34" charset="0"/>
              </a:rPr>
              <a:t>3+</a:t>
            </a:r>
            <a:r>
              <a:rPr lang="en-US" sz="2000" cap="all" dirty="0">
                <a:solidFill>
                  <a:srgbClr val="1C1C1C"/>
                </a:solidFill>
                <a:effectLst>
                  <a:reflection blurRad="12700" stA="48000" endA="300" endPos="55000" dir="5400000" sy="-90000" algn="bl" rotWithShape="0"/>
                </a:effectLst>
                <a:latin typeface="Cooper Black" pitchFamily="18" charset="0"/>
                <a:ea typeface="+mj-ea"/>
                <a:cs typeface="Aparajita" pitchFamily="34" charset="0"/>
              </a:rPr>
              <a:t> ion at E2 level initiates the stimulated emission by other Cr</a:t>
            </a:r>
            <a:r>
              <a:rPr lang="en-US" sz="2000" cap="all" baseline="30000" dirty="0">
                <a:solidFill>
                  <a:srgbClr val="1C1C1C"/>
                </a:solidFill>
                <a:effectLst>
                  <a:reflection blurRad="12700" stA="48000" endA="300" endPos="55000" dir="5400000" sy="-90000" algn="bl" rotWithShape="0"/>
                </a:effectLst>
                <a:latin typeface="Cooper Black" pitchFamily="18" charset="0"/>
                <a:ea typeface="+mj-ea"/>
                <a:cs typeface="Aparajita" pitchFamily="34" charset="0"/>
              </a:rPr>
              <a:t>3+</a:t>
            </a:r>
            <a:r>
              <a:rPr lang="en-US" sz="2000" cap="all" dirty="0">
                <a:solidFill>
                  <a:srgbClr val="1C1C1C"/>
                </a:solidFill>
                <a:effectLst>
                  <a:reflection blurRad="12700" stA="48000" endA="300" endPos="55000" dir="5400000" sy="-90000" algn="bl" rotWithShape="0"/>
                </a:effectLst>
                <a:latin typeface="Cooper Black" pitchFamily="18" charset="0"/>
                <a:ea typeface="+mj-ea"/>
                <a:cs typeface="Aparajita" pitchFamily="34" charset="0"/>
              </a:rPr>
              <a:t> ions in meta-stable state</a:t>
            </a:r>
            <a:br>
              <a:rPr lang="en-US" sz="2000" cap="all" dirty="0">
                <a:solidFill>
                  <a:srgbClr val="1C1C1C"/>
                </a:solidFill>
                <a:effectLst>
                  <a:reflection blurRad="12700" stA="48000" endA="300" endPos="55000" dir="5400000" sy="-90000" algn="bl" rotWithShape="0"/>
                </a:effectLst>
                <a:latin typeface="Cooper Black" pitchFamily="18" charset="0"/>
                <a:ea typeface="+mj-ea"/>
                <a:cs typeface="Aparajita" pitchFamily="34" charset="0"/>
              </a:rPr>
            </a:br>
            <a:endParaRPr lang="en-US" sz="2000" cap="all" dirty="0">
              <a:solidFill>
                <a:srgbClr val="1C1C1C"/>
              </a:solidFill>
              <a:effectLst>
                <a:reflection blurRad="12700" stA="48000" endA="300" endPos="55000" dir="5400000" sy="-90000" algn="bl" rotWithShape="0"/>
              </a:effectLst>
              <a:latin typeface="Cooper Black" pitchFamily="18" charset="0"/>
              <a:ea typeface="+mj-ea"/>
              <a:cs typeface="Aparajita" pitchFamily="34" charset="0"/>
            </a:endParaRPr>
          </a:p>
        </p:txBody>
      </p:sp>
      <p:pic>
        <p:nvPicPr>
          <p:cNvPr id="46083" name="Picture 4"/>
          <p:cNvPicPr>
            <a:picLocks noChangeAspect="1" noChangeArrowheads="1"/>
          </p:cNvPicPr>
          <p:nvPr/>
        </p:nvPicPr>
        <p:blipFill>
          <a:blip r:embed="rId2"/>
          <a:srcRect/>
          <a:stretch>
            <a:fillRect/>
          </a:stretch>
        </p:blipFill>
        <p:spPr bwMode="auto">
          <a:xfrm>
            <a:off x="1425575" y="2628900"/>
            <a:ext cx="2984500" cy="2687638"/>
          </a:xfrm>
          <a:prstGeom prst="rect">
            <a:avLst/>
          </a:prstGeom>
          <a:noFill/>
          <a:ln w="9525">
            <a:noFill/>
            <a:miter lim="800000"/>
            <a:headEnd/>
            <a:tailEnd/>
          </a:ln>
        </p:spPr>
      </p:pic>
      <p:sp>
        <p:nvSpPr>
          <p:cNvPr id="46084" name="Line 5"/>
          <p:cNvSpPr>
            <a:spLocks noChangeShapeType="1"/>
          </p:cNvSpPr>
          <p:nvPr/>
        </p:nvSpPr>
        <p:spPr bwMode="auto">
          <a:xfrm>
            <a:off x="4419600" y="4953000"/>
            <a:ext cx="2590800" cy="0"/>
          </a:xfrm>
          <a:prstGeom prst="line">
            <a:avLst/>
          </a:prstGeom>
          <a:noFill/>
          <a:ln w="9525">
            <a:solidFill>
              <a:schemeClr val="tx1"/>
            </a:solidFill>
            <a:round/>
            <a:headEnd/>
            <a:tailEnd/>
          </a:ln>
        </p:spPr>
        <p:txBody>
          <a:bodyPr/>
          <a:lstStyle/>
          <a:p>
            <a:endParaRPr lang="en-IN"/>
          </a:p>
        </p:txBody>
      </p:sp>
      <p:sp>
        <p:nvSpPr>
          <p:cNvPr id="46085" name="Line 8"/>
          <p:cNvSpPr>
            <a:spLocks noChangeShapeType="1"/>
          </p:cNvSpPr>
          <p:nvPr/>
        </p:nvSpPr>
        <p:spPr bwMode="auto">
          <a:xfrm>
            <a:off x="4572000" y="3124200"/>
            <a:ext cx="609600" cy="609600"/>
          </a:xfrm>
          <a:prstGeom prst="line">
            <a:avLst/>
          </a:prstGeom>
          <a:noFill/>
          <a:ln w="38100">
            <a:solidFill>
              <a:schemeClr val="tx1"/>
            </a:solidFill>
            <a:round/>
            <a:headEnd/>
            <a:tailEnd type="triangle" w="med" len="med"/>
          </a:ln>
        </p:spPr>
        <p:txBody>
          <a:bodyPr/>
          <a:lstStyle/>
          <a:p>
            <a:endParaRPr lang="en-IN"/>
          </a:p>
        </p:txBody>
      </p:sp>
      <p:sp>
        <p:nvSpPr>
          <p:cNvPr id="46086" name="Line 9"/>
          <p:cNvSpPr>
            <a:spLocks noChangeShapeType="1"/>
          </p:cNvSpPr>
          <p:nvPr/>
        </p:nvSpPr>
        <p:spPr bwMode="auto">
          <a:xfrm>
            <a:off x="4572000" y="2590800"/>
            <a:ext cx="1219200" cy="1219200"/>
          </a:xfrm>
          <a:prstGeom prst="line">
            <a:avLst/>
          </a:prstGeom>
          <a:noFill/>
          <a:ln w="38100">
            <a:solidFill>
              <a:schemeClr val="tx1"/>
            </a:solidFill>
            <a:round/>
            <a:headEnd/>
            <a:tailEnd type="triangle" w="med" len="med"/>
          </a:ln>
        </p:spPr>
        <p:txBody>
          <a:bodyPr/>
          <a:lstStyle/>
          <a:p>
            <a:endParaRPr lang="en-IN"/>
          </a:p>
        </p:txBody>
      </p:sp>
      <p:sp>
        <p:nvSpPr>
          <p:cNvPr id="46087" name="Line 10"/>
          <p:cNvSpPr>
            <a:spLocks noChangeShapeType="1"/>
          </p:cNvSpPr>
          <p:nvPr/>
        </p:nvSpPr>
        <p:spPr bwMode="auto">
          <a:xfrm>
            <a:off x="4724400" y="3810000"/>
            <a:ext cx="1981200" cy="0"/>
          </a:xfrm>
          <a:prstGeom prst="line">
            <a:avLst/>
          </a:prstGeom>
          <a:noFill/>
          <a:ln w="38100">
            <a:solidFill>
              <a:schemeClr val="accent2"/>
            </a:solidFill>
            <a:round/>
            <a:headEnd/>
            <a:tailEnd/>
          </a:ln>
        </p:spPr>
        <p:txBody>
          <a:bodyPr/>
          <a:lstStyle/>
          <a:p>
            <a:endParaRPr lang="en-IN"/>
          </a:p>
        </p:txBody>
      </p:sp>
      <p:sp>
        <p:nvSpPr>
          <p:cNvPr id="46088" name="Rectangle 11"/>
          <p:cNvSpPr>
            <a:spLocks noChangeArrowheads="1"/>
          </p:cNvSpPr>
          <p:nvPr/>
        </p:nvSpPr>
        <p:spPr bwMode="auto">
          <a:xfrm>
            <a:off x="4191000" y="3886200"/>
            <a:ext cx="1860550" cy="366713"/>
          </a:xfrm>
          <a:prstGeom prst="rect">
            <a:avLst/>
          </a:prstGeom>
          <a:noFill/>
          <a:ln w="9525">
            <a:noFill/>
            <a:miter lim="800000"/>
            <a:headEnd/>
            <a:tailEnd/>
          </a:ln>
        </p:spPr>
        <p:txBody>
          <a:bodyPr wrap="none">
            <a:spAutoFit/>
          </a:bodyPr>
          <a:lstStyle/>
          <a:p>
            <a:r>
              <a:rPr lang="en-US" dirty="0"/>
              <a:t>Metastable state</a:t>
            </a:r>
          </a:p>
        </p:txBody>
      </p:sp>
      <p:pic>
        <p:nvPicPr>
          <p:cNvPr id="46089" name="Picture 12"/>
          <p:cNvPicPr>
            <a:picLocks noChangeAspect="1" noChangeArrowheads="1"/>
          </p:cNvPicPr>
          <p:nvPr/>
        </p:nvPicPr>
        <p:blipFill>
          <a:blip r:embed="rId3"/>
          <a:srcRect/>
          <a:stretch>
            <a:fillRect/>
          </a:stretch>
        </p:blipFill>
        <p:spPr bwMode="auto">
          <a:xfrm>
            <a:off x="5638800" y="2133600"/>
            <a:ext cx="2286000" cy="1092200"/>
          </a:xfrm>
          <a:prstGeom prst="rect">
            <a:avLst/>
          </a:prstGeom>
          <a:noFill/>
          <a:ln w="9525">
            <a:noFill/>
            <a:miter lim="800000"/>
            <a:headEnd/>
            <a:tailEnd/>
          </a:ln>
        </p:spPr>
      </p:pic>
      <p:sp>
        <p:nvSpPr>
          <p:cNvPr id="46090" name="Line 13"/>
          <p:cNvSpPr>
            <a:spLocks noChangeShapeType="1"/>
          </p:cNvSpPr>
          <p:nvPr/>
        </p:nvSpPr>
        <p:spPr bwMode="auto">
          <a:xfrm>
            <a:off x="6400800" y="3810000"/>
            <a:ext cx="0" cy="1143000"/>
          </a:xfrm>
          <a:prstGeom prst="line">
            <a:avLst/>
          </a:prstGeom>
          <a:noFill/>
          <a:ln w="76200">
            <a:solidFill>
              <a:schemeClr val="accent2"/>
            </a:solidFill>
            <a:round/>
            <a:headEnd/>
            <a:tailEnd type="triangle" w="med" len="med"/>
          </a:ln>
        </p:spPr>
        <p:txBody>
          <a:bodyPr/>
          <a:lstStyle/>
          <a:p>
            <a:endParaRPr lang="en-IN"/>
          </a:p>
        </p:txBody>
      </p:sp>
      <p:pic>
        <p:nvPicPr>
          <p:cNvPr id="46091" name="Picture 16"/>
          <p:cNvPicPr>
            <a:picLocks noChangeAspect="1" noChangeArrowheads="1"/>
          </p:cNvPicPr>
          <p:nvPr/>
        </p:nvPicPr>
        <p:blipFill>
          <a:blip r:embed="rId4"/>
          <a:srcRect/>
          <a:stretch>
            <a:fillRect/>
          </a:stretch>
        </p:blipFill>
        <p:spPr bwMode="auto">
          <a:xfrm>
            <a:off x="6629400" y="3886200"/>
            <a:ext cx="2209800" cy="914400"/>
          </a:xfrm>
          <a:prstGeom prst="rect">
            <a:avLst/>
          </a:prstGeom>
          <a:noFill/>
          <a:ln w="9525">
            <a:noFill/>
            <a:miter lim="800000"/>
            <a:headEnd/>
            <a:tailEnd/>
          </a:ln>
        </p:spPr>
      </p:pic>
      <p:pic>
        <p:nvPicPr>
          <p:cNvPr id="46092" name="Picture 17"/>
          <p:cNvPicPr>
            <a:picLocks noChangeAspect="1" noChangeArrowheads="1"/>
          </p:cNvPicPr>
          <p:nvPr/>
        </p:nvPicPr>
        <p:blipFill>
          <a:blip r:embed="rId5"/>
          <a:srcRect/>
          <a:stretch>
            <a:fillRect/>
          </a:stretch>
        </p:blipFill>
        <p:spPr bwMode="auto">
          <a:xfrm>
            <a:off x="6629400" y="3124200"/>
            <a:ext cx="2133600" cy="590550"/>
          </a:xfrm>
          <a:prstGeom prst="rect">
            <a:avLst/>
          </a:prstGeom>
          <a:noFill/>
          <a:ln w="9525">
            <a:noFill/>
            <a:miter lim="800000"/>
            <a:headEnd/>
            <a:tailEnd/>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81000" y="228600"/>
            <a:ext cx="8229600" cy="771508"/>
          </a:xfrm>
          <a:prstGeom prst="rect">
            <a:avLst/>
          </a:prstGeom>
        </p:spPr>
        <p:txBody>
          <a:bodyPr bIns="91440" anchor="b">
            <a:normAutofit fontScale="85000" lnSpcReduction="10000"/>
          </a:bodyPr>
          <a:lstStyle/>
          <a:p>
            <a:pPr algn="ctr" eaLnBrk="0" hangingPunct="0">
              <a:defRPr/>
            </a:pPr>
            <a:r>
              <a:rPr lang="en-US" sz="4400" cap="all" dirty="0">
                <a:solidFill>
                  <a:srgbClr val="663300"/>
                </a:solidFill>
                <a:effectLst>
                  <a:reflection blurRad="12700" stA="48000" endA="300" endPos="55000" dir="5400000" sy="-90000" algn="bl" rotWithShape="0"/>
                </a:effectLst>
                <a:latin typeface="Cooper Black" pitchFamily="18" charset="0"/>
                <a:ea typeface="+mj-ea"/>
                <a:cs typeface="+mj-cs"/>
              </a:rPr>
              <a:t>Applications of Ruby laser</a:t>
            </a:r>
          </a:p>
        </p:txBody>
      </p:sp>
      <p:sp>
        <p:nvSpPr>
          <p:cNvPr id="47107" name="Content Placeholder 2"/>
          <p:cNvSpPr txBox="1">
            <a:spLocks/>
          </p:cNvSpPr>
          <p:nvPr/>
        </p:nvSpPr>
        <p:spPr bwMode="auto">
          <a:xfrm>
            <a:off x="457200" y="1357313"/>
            <a:ext cx="8229600" cy="3286125"/>
          </a:xfrm>
          <a:prstGeom prst="rect">
            <a:avLst/>
          </a:prstGeom>
          <a:noFill/>
          <a:ln w="9525">
            <a:noFill/>
            <a:miter lim="800000"/>
            <a:headEnd/>
            <a:tailEnd/>
          </a:ln>
        </p:spPr>
        <p:txBody>
          <a:bodyPr/>
          <a:lstStyle/>
          <a:p>
            <a:pPr marL="342900" indent="-342900" algn="just" eaLnBrk="0" hangingPunct="0">
              <a:spcBef>
                <a:spcPct val="20000"/>
              </a:spcBef>
              <a:buClr>
                <a:schemeClr val="accent1"/>
              </a:buClr>
              <a:buSzPct val="70000"/>
              <a:buFont typeface="Wingdings 2" pitchFamily="18" charset="2"/>
              <a:buChar char=""/>
            </a:pPr>
            <a:r>
              <a:rPr lang="en-US" sz="3200">
                <a:solidFill>
                  <a:srgbClr val="1C1C1C"/>
                </a:solidFill>
                <a:latin typeface="Aparajita" pitchFamily="34" charset="0"/>
                <a:cs typeface="Aparajita" pitchFamily="34" charset="0"/>
              </a:rPr>
              <a:t>Ruby lasers have declined in use with the discovery of better lasing media. They are still used in a number of applications where short pulses of red light are required. Holographers around the world produce holographic portraits with ruby lasers, in sizes up to a metre squared.</a:t>
            </a:r>
          </a:p>
          <a:p>
            <a:pPr marL="342900" indent="-342900" algn="just" eaLnBrk="0" hangingPunct="0">
              <a:spcBef>
                <a:spcPct val="20000"/>
              </a:spcBef>
              <a:buClr>
                <a:schemeClr val="accent1"/>
              </a:buClr>
              <a:buSzPct val="70000"/>
              <a:buFont typeface="Wingdings 2" pitchFamily="18" charset="2"/>
              <a:buChar char=""/>
            </a:pPr>
            <a:r>
              <a:rPr lang="en-US" sz="3200">
                <a:solidFill>
                  <a:srgbClr val="1C1C1C"/>
                </a:solidFill>
                <a:latin typeface="Aparajita" pitchFamily="34" charset="0"/>
                <a:cs typeface="Aparajita" pitchFamily="34" charset="0"/>
              </a:rPr>
              <a:t>Many non-destructive testing labs use ruby lasers to create holograms of large objects such as aircraft tires to look for weaknesses in the lining.</a:t>
            </a:r>
          </a:p>
          <a:p>
            <a:pPr marL="342900" indent="-342900" algn="just" eaLnBrk="0" hangingPunct="0">
              <a:spcBef>
                <a:spcPct val="20000"/>
              </a:spcBef>
              <a:buClr>
                <a:schemeClr val="accent1"/>
              </a:buClr>
              <a:buSzPct val="70000"/>
              <a:buFont typeface="Wingdings 2" pitchFamily="18" charset="2"/>
              <a:buChar char=""/>
            </a:pPr>
            <a:r>
              <a:rPr lang="en-US" sz="3200">
                <a:solidFill>
                  <a:srgbClr val="1C1C1C"/>
                </a:solidFill>
                <a:latin typeface="Aparajita" pitchFamily="34" charset="0"/>
                <a:cs typeface="Aparajita" pitchFamily="34" charset="0"/>
              </a:rPr>
              <a:t>Ruby lasers were used extensively in tattoo and hair removal</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txBox="1">
            <a:spLocks noChangeArrowheads="1"/>
          </p:cNvSpPr>
          <p:nvPr/>
        </p:nvSpPr>
        <p:spPr>
          <a:xfrm>
            <a:off x="457200" y="292100"/>
            <a:ext cx="8229600" cy="993760"/>
          </a:xfrm>
          <a:prstGeom prst="rect">
            <a:avLst/>
          </a:prstGeom>
        </p:spPr>
        <p:txBody>
          <a:bodyPr/>
          <a:lstStyle/>
          <a:p>
            <a:pPr algn="ctr" eaLnBrk="0" hangingPunct="0">
              <a:defRPr/>
            </a:pPr>
            <a:r>
              <a:rPr lang="en-US" sz="3600" cap="all" dirty="0">
                <a:solidFill>
                  <a:srgbClr val="663300"/>
                </a:solidFill>
                <a:effectLst>
                  <a:reflection blurRad="12700" stA="48000" endA="300" endPos="55000" dir="5400000" sy="-90000" algn="bl" rotWithShape="0"/>
                </a:effectLst>
                <a:latin typeface="Cooper Black" pitchFamily="18" charset="0"/>
                <a:ea typeface="+mj-ea"/>
                <a:cs typeface="+mj-cs"/>
              </a:rPr>
              <a:t>Drawbacks of Ruby laser</a:t>
            </a:r>
          </a:p>
        </p:txBody>
      </p:sp>
      <p:sp>
        <p:nvSpPr>
          <p:cNvPr id="48131" name="Rectangle 7"/>
          <p:cNvSpPr txBox="1">
            <a:spLocks noChangeArrowheads="1"/>
          </p:cNvSpPr>
          <p:nvPr/>
        </p:nvSpPr>
        <p:spPr bwMode="auto">
          <a:xfrm>
            <a:off x="457200" y="1357313"/>
            <a:ext cx="8229600" cy="4662487"/>
          </a:xfrm>
          <a:prstGeom prst="rect">
            <a:avLst/>
          </a:prstGeom>
          <a:noFill/>
          <a:ln w="9525">
            <a:noFill/>
            <a:miter lim="800000"/>
            <a:headEnd/>
            <a:tailEnd/>
          </a:ln>
        </p:spPr>
        <p:txBody>
          <a:bodyPr/>
          <a:lstStyle/>
          <a:p>
            <a:pPr marL="342900" indent="-342900" algn="just" eaLnBrk="0" hangingPunct="0">
              <a:spcBef>
                <a:spcPct val="20000"/>
              </a:spcBef>
              <a:buClr>
                <a:schemeClr val="accent1"/>
              </a:buClr>
              <a:buSzPct val="70000"/>
              <a:buFont typeface="Wingdings 2" pitchFamily="18" charset="2"/>
              <a:buChar char=""/>
            </a:pPr>
            <a:r>
              <a:rPr lang="en-US" sz="2800">
                <a:solidFill>
                  <a:srgbClr val="1C1C1C"/>
                </a:solidFill>
                <a:latin typeface="Aparajita" pitchFamily="34" charset="0"/>
                <a:cs typeface="Aparajita" pitchFamily="34" charset="0"/>
              </a:rPr>
              <a:t>The laser requires high pumping power because the laser transition terminates at the ground state and more than half of ground state atoms must be pumped to higher state to achieve population inversion.</a:t>
            </a:r>
          </a:p>
          <a:p>
            <a:pPr marL="342900" indent="-342900" algn="just" eaLnBrk="0" hangingPunct="0">
              <a:spcBef>
                <a:spcPct val="20000"/>
              </a:spcBef>
              <a:buClr>
                <a:schemeClr val="accent1"/>
              </a:buClr>
              <a:buSzPct val="70000"/>
              <a:buFont typeface="Wingdings 2" pitchFamily="18" charset="2"/>
              <a:buChar char=""/>
            </a:pPr>
            <a:r>
              <a:rPr lang="en-US" sz="2800">
                <a:solidFill>
                  <a:srgbClr val="1C1C1C"/>
                </a:solidFill>
                <a:latin typeface="Aparajita" pitchFamily="34" charset="0"/>
                <a:cs typeface="Aparajita" pitchFamily="34" charset="0"/>
              </a:rPr>
              <a:t>The efficiency of ruby laser is very low because only green component of the pumping light is used while the rest of components are left unused.</a:t>
            </a:r>
          </a:p>
          <a:p>
            <a:pPr marL="342900" indent="-342900" algn="just" eaLnBrk="0" hangingPunct="0">
              <a:spcBef>
                <a:spcPct val="20000"/>
              </a:spcBef>
              <a:buClr>
                <a:schemeClr val="accent1"/>
              </a:buClr>
              <a:buSzPct val="70000"/>
              <a:buFont typeface="Wingdings 2" pitchFamily="18" charset="2"/>
              <a:buChar char=""/>
            </a:pPr>
            <a:r>
              <a:rPr lang="en-US" sz="2800">
                <a:solidFill>
                  <a:srgbClr val="1C1C1C"/>
                </a:solidFill>
                <a:latin typeface="Aparajita" pitchFamily="34" charset="0"/>
                <a:cs typeface="Aparajita" pitchFamily="34" charset="0"/>
              </a:rPr>
              <a:t>The laser output is not continuous but occurs in the form of pulses of microseconds duration.</a:t>
            </a:r>
          </a:p>
          <a:p>
            <a:pPr marL="342900" indent="-342900" algn="just" eaLnBrk="0" hangingPunct="0">
              <a:spcBef>
                <a:spcPct val="20000"/>
              </a:spcBef>
              <a:buClr>
                <a:schemeClr val="accent1"/>
              </a:buClr>
              <a:buSzPct val="70000"/>
              <a:buFont typeface="Wingdings 2" pitchFamily="18" charset="2"/>
              <a:buChar char=""/>
            </a:pPr>
            <a:r>
              <a:rPr lang="en-US" sz="2800">
                <a:solidFill>
                  <a:srgbClr val="1C1C1C"/>
                </a:solidFill>
                <a:latin typeface="Aparajita" pitchFamily="34" charset="0"/>
                <a:cs typeface="Aparajita" pitchFamily="34" charset="0"/>
              </a:rPr>
              <a:t>The defects due to crystalline imperfection are also present in this laser.</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txBox="1">
            <a:spLocks noChangeArrowheads="1"/>
          </p:cNvSpPr>
          <p:nvPr/>
        </p:nvSpPr>
        <p:spPr>
          <a:xfrm>
            <a:off x="457200" y="292100"/>
            <a:ext cx="8229600" cy="993760"/>
          </a:xfrm>
          <a:prstGeom prst="rect">
            <a:avLst/>
          </a:prstGeom>
        </p:spPr>
        <p:txBody>
          <a:bodyPr/>
          <a:lstStyle/>
          <a:p>
            <a:pPr algn="ctr" eaLnBrk="0" hangingPunct="0">
              <a:defRPr/>
            </a:pPr>
            <a:r>
              <a:rPr lang="en-US" sz="3600" cap="all" dirty="0">
                <a:solidFill>
                  <a:srgbClr val="FF0000"/>
                </a:solidFill>
                <a:effectLst>
                  <a:reflection blurRad="12700" stA="48000" endA="300" endPos="55000" dir="5400000" sy="-90000" algn="bl" rotWithShape="0"/>
                </a:effectLst>
                <a:latin typeface="Cooper Black" pitchFamily="18" charset="0"/>
                <a:ea typeface="+mj-ea"/>
                <a:cs typeface="+mj-cs"/>
              </a:rPr>
              <a:t>Helium-Neon laser</a:t>
            </a:r>
          </a:p>
        </p:txBody>
      </p:sp>
      <p:sp>
        <p:nvSpPr>
          <p:cNvPr id="49155" name="Text Box 4"/>
          <p:cNvSpPr txBox="1">
            <a:spLocks noChangeArrowheads="1"/>
          </p:cNvSpPr>
          <p:nvPr/>
        </p:nvSpPr>
        <p:spPr bwMode="auto">
          <a:xfrm>
            <a:off x="365125" y="1143000"/>
            <a:ext cx="8351838" cy="4875213"/>
          </a:xfrm>
          <a:prstGeom prst="rect">
            <a:avLst/>
          </a:prstGeom>
          <a:noFill/>
          <a:ln w="9525">
            <a:noFill/>
            <a:miter lim="800000"/>
            <a:headEnd/>
            <a:tailEnd/>
          </a:ln>
        </p:spPr>
        <p:txBody>
          <a:bodyPr>
            <a:spAutoFit/>
          </a:bodyPr>
          <a:lstStyle/>
          <a:p>
            <a:pPr algn="just">
              <a:lnSpc>
                <a:spcPct val="155000"/>
              </a:lnSpc>
              <a:buFont typeface="Arial" charset="0"/>
              <a:buChar char="•"/>
            </a:pPr>
            <a:r>
              <a:rPr lang="en-US" sz="2400" dirty="0">
                <a:solidFill>
                  <a:schemeClr val="tx2"/>
                </a:solidFill>
                <a:latin typeface="Aparajita" pitchFamily="34" charset="0"/>
                <a:cs typeface="Aparajita" pitchFamily="34" charset="0"/>
              </a:rPr>
              <a:t>Laser medium is mixture of Helium and Neon gases in the ratio 10:1</a:t>
            </a:r>
          </a:p>
          <a:p>
            <a:pPr algn="just">
              <a:lnSpc>
                <a:spcPct val="155000"/>
              </a:lnSpc>
              <a:buFontTx/>
              <a:buChar char="•"/>
            </a:pPr>
            <a:r>
              <a:rPr lang="en-US" sz="2400" dirty="0">
                <a:solidFill>
                  <a:schemeClr val="tx2"/>
                </a:solidFill>
                <a:latin typeface="Aparajita" pitchFamily="34" charset="0"/>
                <a:cs typeface="Aparajita" pitchFamily="34" charset="0"/>
              </a:rPr>
              <a:t>Medium excited by large electric discharge, flash pump or continuous high power pump</a:t>
            </a:r>
          </a:p>
          <a:p>
            <a:pPr algn="just">
              <a:lnSpc>
                <a:spcPct val="155000"/>
              </a:lnSpc>
              <a:buFontTx/>
              <a:buChar char="•"/>
            </a:pPr>
            <a:r>
              <a:rPr lang="en-US" sz="2400" dirty="0">
                <a:solidFill>
                  <a:schemeClr val="tx2"/>
                </a:solidFill>
                <a:latin typeface="Aparajita" pitchFamily="34" charset="0"/>
                <a:cs typeface="Aparajita" pitchFamily="34" charset="0"/>
              </a:rPr>
              <a:t>In gas,  atoms characterized by sharp energy levels compared to solids</a:t>
            </a:r>
          </a:p>
          <a:p>
            <a:pPr algn="just">
              <a:lnSpc>
                <a:spcPct val="155000"/>
              </a:lnSpc>
              <a:buFontTx/>
              <a:buChar char="•"/>
            </a:pPr>
            <a:r>
              <a:rPr lang="en-US" sz="2400" dirty="0">
                <a:solidFill>
                  <a:schemeClr val="tx2"/>
                </a:solidFill>
                <a:latin typeface="Aparajita" pitchFamily="34" charset="0"/>
                <a:cs typeface="Aparajita" pitchFamily="34" charset="0"/>
              </a:rPr>
              <a:t>Actual lasing atoms are the Neon atoms</a:t>
            </a:r>
          </a:p>
          <a:p>
            <a:pPr algn="just"/>
            <a:r>
              <a:rPr lang="en-US" sz="2400" b="1" u="sng" dirty="0">
                <a:solidFill>
                  <a:schemeClr val="tx2"/>
                </a:solidFill>
                <a:latin typeface="Aparajita" pitchFamily="34" charset="0"/>
                <a:cs typeface="Aparajita" pitchFamily="34" charset="0"/>
              </a:rPr>
              <a:t>Pumping action</a:t>
            </a:r>
          </a:p>
          <a:p>
            <a:pPr algn="just">
              <a:lnSpc>
                <a:spcPct val="140000"/>
              </a:lnSpc>
              <a:buFont typeface="Arial" charset="0"/>
              <a:buChar char="•"/>
            </a:pPr>
            <a:r>
              <a:rPr lang="en-US" sz="2400" dirty="0">
                <a:solidFill>
                  <a:schemeClr val="tx2"/>
                </a:solidFill>
                <a:latin typeface="Aparajita" pitchFamily="34" charset="0"/>
                <a:cs typeface="Aparajita" pitchFamily="34" charset="0"/>
              </a:rPr>
              <a:t>Electric discharge is passed through the gas</a:t>
            </a:r>
          </a:p>
          <a:p>
            <a:pPr algn="just">
              <a:lnSpc>
                <a:spcPct val="140000"/>
              </a:lnSpc>
              <a:buFont typeface="Arial" charset="0"/>
              <a:buChar char="•"/>
            </a:pPr>
            <a:r>
              <a:rPr lang="en-US" sz="2400" dirty="0">
                <a:solidFill>
                  <a:schemeClr val="tx2"/>
                </a:solidFill>
                <a:latin typeface="Aparajita" pitchFamily="34" charset="0"/>
                <a:cs typeface="Aparajita" pitchFamily="34" charset="0"/>
              </a:rPr>
              <a:t>Electrons are accelerated, collide </a:t>
            </a:r>
            <a:r>
              <a:rPr lang="en-US" sz="2400" dirty="0" err="1" smtClean="0">
                <a:solidFill>
                  <a:schemeClr val="tx2"/>
                </a:solidFill>
                <a:latin typeface="Aparajita" pitchFamily="34" charset="0"/>
                <a:cs typeface="Aparajita" pitchFamily="34" charset="0"/>
              </a:rPr>
              <a:t>withs</a:t>
            </a:r>
            <a:r>
              <a:rPr lang="en-US" sz="2400" dirty="0" smtClean="0">
                <a:solidFill>
                  <a:schemeClr val="tx2"/>
                </a:solidFill>
                <a:latin typeface="Aparajita" pitchFamily="34" charset="0"/>
                <a:cs typeface="Aparajita" pitchFamily="34" charset="0"/>
              </a:rPr>
              <a:t> </a:t>
            </a:r>
            <a:r>
              <a:rPr lang="en-US" sz="2400" dirty="0">
                <a:solidFill>
                  <a:schemeClr val="tx2"/>
                </a:solidFill>
                <a:latin typeface="Aparajita" pitchFamily="34" charset="0"/>
                <a:cs typeface="Aparajita" pitchFamily="34" charset="0"/>
              </a:rPr>
              <a:t>He atoms and excite them to higher energy levels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algn="ctr" eaLnBrk="1" fontAlgn="auto" hangingPunct="1">
              <a:spcAft>
                <a:spcPts val="0"/>
              </a:spcAft>
              <a:defRPr/>
            </a:pPr>
            <a:r>
              <a:rPr lang="en-US" sz="3200" dirty="0" smtClean="0">
                <a:latin typeface="Cooper Black" pitchFamily="18" charset="0"/>
              </a:rPr>
              <a:t> Mechanisms of Light Emission</a:t>
            </a:r>
          </a:p>
        </p:txBody>
      </p:sp>
      <p:sp>
        <p:nvSpPr>
          <p:cNvPr id="15365" name="Rectangle 3"/>
          <p:cNvSpPr>
            <a:spLocks noGrp="1" noChangeArrowheads="1"/>
          </p:cNvSpPr>
          <p:nvPr>
            <p:ph idx="1"/>
          </p:nvPr>
        </p:nvSpPr>
        <p:spPr>
          <a:xfrm>
            <a:off x="3429000" y="5105400"/>
            <a:ext cx="5486400" cy="1601788"/>
          </a:xfrm>
          <a:solidFill>
            <a:srgbClr val="E6E5C7"/>
          </a:solidFill>
          <a:effectLst>
            <a:prstShdw prst="shdw17" dist="17961" dir="2700000">
              <a:srgbClr val="8A8977"/>
            </a:prstShdw>
          </a:effectLst>
        </p:spPr>
        <p:txBody>
          <a:bodyPr/>
          <a:lstStyle/>
          <a:p>
            <a:pPr marL="609600" indent="-609600" eaLnBrk="1" hangingPunct="1">
              <a:buFontTx/>
              <a:buAutoNum type="arabicPeriod"/>
            </a:pPr>
            <a:r>
              <a:rPr lang="en-US" sz="2800" smtClean="0">
                <a:solidFill>
                  <a:srgbClr val="0000FF"/>
                </a:solidFill>
                <a:latin typeface="Arial Black" pitchFamily="34" charset="0"/>
              </a:rPr>
              <a:t>Absorption</a:t>
            </a:r>
          </a:p>
          <a:p>
            <a:pPr marL="609600" indent="-609600" eaLnBrk="1" hangingPunct="1">
              <a:buFontTx/>
              <a:buAutoNum type="arabicPeriod"/>
            </a:pPr>
            <a:r>
              <a:rPr lang="en-US" sz="2800" smtClean="0">
                <a:solidFill>
                  <a:srgbClr val="0000FF"/>
                </a:solidFill>
                <a:latin typeface="Arial Black" pitchFamily="34" charset="0"/>
              </a:rPr>
              <a:t>Spontaneous Emission</a:t>
            </a:r>
          </a:p>
          <a:p>
            <a:pPr marL="609600" indent="-609600" eaLnBrk="1" hangingPunct="1">
              <a:buFontTx/>
              <a:buAutoNum type="arabicPeriod"/>
            </a:pPr>
            <a:r>
              <a:rPr lang="en-US" sz="2800" smtClean="0">
                <a:solidFill>
                  <a:srgbClr val="0000FF"/>
                </a:solidFill>
                <a:latin typeface="Arial Black" pitchFamily="34" charset="0"/>
              </a:rPr>
              <a:t>Stimulated Emission</a:t>
            </a:r>
          </a:p>
        </p:txBody>
      </p:sp>
      <p:sp>
        <p:nvSpPr>
          <p:cNvPr id="15363" name="Text Box 4"/>
          <p:cNvSpPr txBox="1">
            <a:spLocks noChangeArrowheads="1"/>
          </p:cNvSpPr>
          <p:nvPr/>
        </p:nvSpPr>
        <p:spPr bwMode="auto">
          <a:xfrm>
            <a:off x="300038" y="1371600"/>
            <a:ext cx="8558212" cy="1616075"/>
          </a:xfrm>
          <a:prstGeom prst="rect">
            <a:avLst/>
          </a:prstGeom>
          <a:solidFill>
            <a:srgbClr val="FECAD9"/>
          </a:solidFill>
          <a:ln w="9525">
            <a:noFill/>
            <a:miter lim="800000"/>
            <a:headEnd/>
            <a:tailEnd/>
          </a:ln>
          <a:effectLst>
            <a:prstShdw prst="shdw17" dist="17961" dir="2700000">
              <a:srgbClr val="987982"/>
            </a:prstShdw>
          </a:effectLst>
        </p:spPr>
        <p:txBody>
          <a:bodyPr>
            <a:spAutoFit/>
          </a:bodyPr>
          <a:lstStyle/>
          <a:p>
            <a:pPr>
              <a:spcBef>
                <a:spcPct val="50000"/>
              </a:spcBef>
            </a:pPr>
            <a:r>
              <a:rPr lang="en-US" sz="2000">
                <a:solidFill>
                  <a:srgbClr val="0000FF"/>
                </a:solidFill>
                <a:latin typeface="Franklin Gothic Book" pitchFamily="34" charset="0"/>
              </a:rPr>
              <a:t>For atomic systems in thermal equilibrium with their surrounding, the emission of light is the result of:</a:t>
            </a:r>
          </a:p>
          <a:p>
            <a:pPr>
              <a:spcBef>
                <a:spcPct val="50000"/>
              </a:spcBef>
              <a:buFont typeface="Wingdings" pitchFamily="2" charset="2"/>
              <a:buChar char="q"/>
            </a:pPr>
            <a:r>
              <a:rPr lang="en-US" sz="2000" b="1" u="sng">
                <a:solidFill>
                  <a:srgbClr val="FF0000"/>
                </a:solidFill>
                <a:latin typeface="Franklin Gothic Book" pitchFamily="34" charset="0"/>
              </a:rPr>
              <a:t>Absorption</a:t>
            </a:r>
          </a:p>
          <a:p>
            <a:pPr>
              <a:spcBef>
                <a:spcPct val="50000"/>
              </a:spcBef>
              <a:buFont typeface="Wingdings" pitchFamily="2" charset="2"/>
              <a:buChar char="q"/>
            </a:pPr>
            <a:r>
              <a:rPr lang="en-US" sz="2000">
                <a:solidFill>
                  <a:srgbClr val="0000FF"/>
                </a:solidFill>
                <a:latin typeface="Franklin Gothic Book" pitchFamily="34" charset="0"/>
              </a:rPr>
              <a:t>And subsequently, </a:t>
            </a:r>
            <a:r>
              <a:rPr lang="en-US" sz="2000" b="1" u="sng">
                <a:solidFill>
                  <a:srgbClr val="FF0000"/>
                </a:solidFill>
                <a:latin typeface="Franklin Gothic Book" pitchFamily="34" charset="0"/>
              </a:rPr>
              <a:t>spontaneous emission</a:t>
            </a:r>
            <a:r>
              <a:rPr lang="en-US" sz="2000">
                <a:solidFill>
                  <a:srgbClr val="FF0000"/>
                </a:solidFill>
                <a:latin typeface="Franklin Gothic Book" pitchFamily="34" charset="0"/>
              </a:rPr>
              <a:t> </a:t>
            </a:r>
            <a:r>
              <a:rPr lang="en-US" sz="2000">
                <a:solidFill>
                  <a:srgbClr val="0000FF"/>
                </a:solidFill>
                <a:latin typeface="Franklin Gothic Book" pitchFamily="34" charset="0"/>
              </a:rPr>
              <a:t>of energy</a:t>
            </a:r>
          </a:p>
        </p:txBody>
      </p:sp>
      <p:sp>
        <p:nvSpPr>
          <p:cNvPr id="15364" name="Text Box 5"/>
          <p:cNvSpPr txBox="1">
            <a:spLocks noChangeArrowheads="1"/>
          </p:cNvSpPr>
          <p:nvPr/>
        </p:nvSpPr>
        <p:spPr bwMode="auto">
          <a:xfrm>
            <a:off x="300038" y="3048000"/>
            <a:ext cx="8558212" cy="1631950"/>
          </a:xfrm>
          <a:prstGeom prst="rect">
            <a:avLst/>
          </a:prstGeom>
          <a:solidFill>
            <a:srgbClr val="FECAD9"/>
          </a:solidFill>
          <a:ln w="9525">
            <a:noFill/>
            <a:miter lim="800000"/>
            <a:headEnd/>
            <a:tailEnd/>
          </a:ln>
          <a:effectLst>
            <a:prstShdw prst="shdw17" dist="17961" dir="2700000">
              <a:srgbClr val="987982"/>
            </a:prstShdw>
          </a:effectLst>
        </p:spPr>
        <p:txBody>
          <a:bodyPr>
            <a:spAutoFit/>
          </a:bodyPr>
          <a:lstStyle/>
          <a:p>
            <a:pPr>
              <a:spcBef>
                <a:spcPct val="50000"/>
              </a:spcBef>
            </a:pPr>
            <a:r>
              <a:rPr lang="en-US" sz="2000">
                <a:solidFill>
                  <a:srgbClr val="0000FF"/>
                </a:solidFill>
                <a:latin typeface="Franklin Gothic Book" pitchFamily="34" charset="0"/>
              </a:rPr>
              <a:t>There is another process whereby the atom in an upper energy level can be triggered or stimulated in phase with the an incoming photon.  This process is:</a:t>
            </a:r>
          </a:p>
          <a:p>
            <a:pPr>
              <a:spcBef>
                <a:spcPct val="50000"/>
              </a:spcBef>
              <a:buFont typeface="Wingdings" pitchFamily="2" charset="2"/>
              <a:buChar char="q"/>
            </a:pPr>
            <a:r>
              <a:rPr lang="en-US" sz="2000" b="1" u="sng">
                <a:solidFill>
                  <a:srgbClr val="FF0000"/>
                </a:solidFill>
                <a:latin typeface="Franklin Gothic Book" pitchFamily="34" charset="0"/>
              </a:rPr>
              <a:t>Stimulated emission</a:t>
            </a:r>
          </a:p>
          <a:p>
            <a:pPr>
              <a:spcBef>
                <a:spcPct val="50000"/>
              </a:spcBef>
              <a:buFont typeface="Wingdings" pitchFamily="2" charset="2"/>
              <a:buChar char="q"/>
            </a:pPr>
            <a:r>
              <a:rPr lang="en-US" sz="2000">
                <a:solidFill>
                  <a:srgbClr val="0000FF"/>
                </a:solidFill>
                <a:latin typeface="Franklin Gothic Book" pitchFamily="34" charset="0"/>
              </a:rPr>
              <a:t>It is an important process for laser action</a:t>
            </a:r>
          </a:p>
        </p:txBody>
      </p:sp>
      <p:sp>
        <p:nvSpPr>
          <p:cNvPr id="15366" name="Text Box 6"/>
          <p:cNvSpPr txBox="1">
            <a:spLocks noChangeArrowheads="1"/>
          </p:cNvSpPr>
          <p:nvPr/>
        </p:nvSpPr>
        <p:spPr bwMode="auto">
          <a:xfrm>
            <a:off x="304800" y="5181600"/>
            <a:ext cx="2590800" cy="641350"/>
          </a:xfrm>
          <a:prstGeom prst="rect">
            <a:avLst/>
          </a:prstGeom>
          <a:solidFill>
            <a:srgbClr val="FECAD9"/>
          </a:solidFill>
          <a:ln w="9525">
            <a:noFill/>
            <a:miter lim="800000"/>
            <a:headEnd/>
            <a:tailEnd/>
          </a:ln>
        </p:spPr>
        <p:txBody>
          <a:bodyPr>
            <a:spAutoFit/>
          </a:bodyPr>
          <a:lstStyle/>
          <a:p>
            <a:pPr>
              <a:spcBef>
                <a:spcPct val="50000"/>
              </a:spcBef>
            </a:pPr>
            <a:r>
              <a:rPr lang="en-US" b="1">
                <a:solidFill>
                  <a:srgbClr val="0000FF"/>
                </a:solidFill>
                <a:latin typeface="Franklin Gothic Book" pitchFamily="34" charset="0"/>
              </a:rPr>
              <a:t>Therefore 3 process of light emission:</a:t>
            </a:r>
          </a:p>
        </p:txBody>
      </p:sp>
      <p:sp>
        <p:nvSpPr>
          <p:cNvPr id="15367" name="AutoShape 7"/>
          <p:cNvSpPr>
            <a:spLocks noChangeArrowheads="1"/>
          </p:cNvSpPr>
          <p:nvPr/>
        </p:nvSpPr>
        <p:spPr bwMode="auto">
          <a:xfrm>
            <a:off x="2286000" y="5562600"/>
            <a:ext cx="1219200" cy="838200"/>
          </a:xfrm>
          <a:prstGeom prst="rightArrow">
            <a:avLst>
              <a:gd name="adj1" fmla="val 50000"/>
              <a:gd name="adj2" fmla="val 36364"/>
            </a:avLst>
          </a:prstGeom>
          <a:solidFill>
            <a:srgbClr val="FFFF00"/>
          </a:solidFill>
          <a:ln w="9525">
            <a:solidFill>
              <a:schemeClr val="hlink"/>
            </a:solidFill>
            <a:miter lim="800000"/>
            <a:headEnd/>
            <a:tailEnd/>
          </a:ln>
        </p:spPr>
        <p:txBody>
          <a:bodyPr wrap="none" anchor="ctr"/>
          <a:lstStyle/>
          <a:p>
            <a:endParaRPr lang="en-US">
              <a:latin typeface="Franklin Gothic Book" pitchFamily="34" charset="0"/>
            </a:endParaRPr>
          </a:p>
        </p:txBody>
      </p:sp>
    </p:spTree>
  </p:cSld>
  <p:clrMapOvr>
    <a:masterClrMapping/>
  </p:clrMapOvr>
  <p:transition spd="slow">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strips(downLeft)">
                                      <p:cBhvr>
                                        <p:cTn id="7" dur="500"/>
                                        <p:tgtEl>
                                          <p:spTgt spid="1536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5363"/>
                                        </p:tgtEl>
                                        <p:attrNameLst>
                                          <p:attrName>style.visibility</p:attrName>
                                        </p:attrNameLst>
                                      </p:cBhvr>
                                      <p:to>
                                        <p:strVal val="visible"/>
                                      </p:to>
                                    </p:set>
                                    <p:animEffect transition="in" filter="dissolve">
                                      <p:cBhvr>
                                        <p:cTn id="12" dur="500"/>
                                        <p:tgtEl>
                                          <p:spTgt spid="1536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5364"/>
                                        </p:tgtEl>
                                        <p:attrNameLst>
                                          <p:attrName>style.visibility</p:attrName>
                                        </p:attrNameLst>
                                      </p:cBhvr>
                                      <p:to>
                                        <p:strVal val="visible"/>
                                      </p:to>
                                    </p:set>
                                    <p:animEffect transition="in" filter="blinds(horizontal)">
                                      <p:cBhvr>
                                        <p:cTn id="17" dur="500"/>
                                        <p:tgtEl>
                                          <p:spTgt spid="15364"/>
                                        </p:tgtEl>
                                      </p:cBhvr>
                                    </p:animEffect>
                                  </p:childTnLst>
                                </p:cTn>
                              </p:par>
                            </p:childTnLst>
                          </p:cTn>
                        </p:par>
                      </p:childTnLst>
                    </p:cTn>
                  </p:par>
                  <p:par>
                    <p:cTn id="18" fill="hold">
                      <p:stCondLst>
                        <p:cond delay="indefinite"/>
                      </p:stCondLst>
                      <p:childTnLst>
                        <p:par>
                          <p:cTn id="19" fill="hold">
                            <p:stCondLst>
                              <p:cond delay="0"/>
                            </p:stCondLst>
                            <p:childTnLst>
                              <p:par>
                                <p:cTn id="20" presetID="55" presetClass="entr" presetSubtype="0" fill="hold" grpId="0" nodeType="clickEffect">
                                  <p:stCondLst>
                                    <p:cond delay="0"/>
                                  </p:stCondLst>
                                  <p:childTnLst>
                                    <p:set>
                                      <p:cBhvr>
                                        <p:cTn id="21" dur="1" fill="hold">
                                          <p:stCondLst>
                                            <p:cond delay="0"/>
                                          </p:stCondLst>
                                        </p:cTn>
                                        <p:tgtEl>
                                          <p:spTgt spid="15366"/>
                                        </p:tgtEl>
                                        <p:attrNameLst>
                                          <p:attrName>style.visibility</p:attrName>
                                        </p:attrNameLst>
                                      </p:cBhvr>
                                      <p:to>
                                        <p:strVal val="visible"/>
                                      </p:to>
                                    </p:set>
                                    <p:anim calcmode="lin" valueType="num">
                                      <p:cBhvr>
                                        <p:cTn id="22" dur="1000" fill="hold"/>
                                        <p:tgtEl>
                                          <p:spTgt spid="15366"/>
                                        </p:tgtEl>
                                        <p:attrNameLst>
                                          <p:attrName>ppt_w</p:attrName>
                                        </p:attrNameLst>
                                      </p:cBhvr>
                                      <p:tavLst>
                                        <p:tav tm="0">
                                          <p:val>
                                            <p:strVal val="#ppt_w*0.70"/>
                                          </p:val>
                                        </p:tav>
                                        <p:tav tm="100000">
                                          <p:val>
                                            <p:strVal val="#ppt_w"/>
                                          </p:val>
                                        </p:tav>
                                      </p:tavLst>
                                    </p:anim>
                                    <p:anim calcmode="lin" valueType="num">
                                      <p:cBhvr>
                                        <p:cTn id="23" dur="1000" fill="hold"/>
                                        <p:tgtEl>
                                          <p:spTgt spid="15366"/>
                                        </p:tgtEl>
                                        <p:attrNameLst>
                                          <p:attrName>ppt_h</p:attrName>
                                        </p:attrNameLst>
                                      </p:cBhvr>
                                      <p:tavLst>
                                        <p:tav tm="0">
                                          <p:val>
                                            <p:strVal val="#ppt_h"/>
                                          </p:val>
                                        </p:tav>
                                        <p:tav tm="100000">
                                          <p:val>
                                            <p:strVal val="#ppt_h"/>
                                          </p:val>
                                        </p:tav>
                                      </p:tavLst>
                                    </p:anim>
                                    <p:animEffect transition="in" filter="fade">
                                      <p:cBhvr>
                                        <p:cTn id="24" dur="1000"/>
                                        <p:tgtEl>
                                          <p:spTgt spid="15366"/>
                                        </p:tgtEl>
                                      </p:cBhvr>
                                    </p:animEffect>
                                  </p:childTnLst>
                                </p:cTn>
                              </p:par>
                            </p:childTnLst>
                          </p:cTn>
                        </p:par>
                      </p:childTnLst>
                    </p:cTn>
                  </p:par>
                  <p:par>
                    <p:cTn id="25" fill="hold">
                      <p:stCondLst>
                        <p:cond delay="indefinite"/>
                      </p:stCondLst>
                      <p:childTnLst>
                        <p:par>
                          <p:cTn id="26" fill="hold">
                            <p:stCondLst>
                              <p:cond delay="0"/>
                            </p:stCondLst>
                            <p:childTnLst>
                              <p:par>
                                <p:cTn id="27" presetID="7" presetClass="entr" presetSubtype="4" fill="hold" grpId="0" nodeType="clickEffect">
                                  <p:stCondLst>
                                    <p:cond delay="0"/>
                                  </p:stCondLst>
                                  <p:childTnLst>
                                    <p:set>
                                      <p:cBhvr>
                                        <p:cTn id="28" dur="1" fill="hold">
                                          <p:stCondLst>
                                            <p:cond delay="0"/>
                                          </p:stCondLst>
                                        </p:cTn>
                                        <p:tgtEl>
                                          <p:spTgt spid="15365">
                                            <p:bg/>
                                          </p:spTgt>
                                        </p:tgtEl>
                                        <p:attrNameLst>
                                          <p:attrName>style.visibility</p:attrName>
                                        </p:attrNameLst>
                                      </p:cBhvr>
                                      <p:to>
                                        <p:strVal val="visible"/>
                                      </p:to>
                                    </p:set>
                                    <p:anim calcmode="lin" valueType="num">
                                      <p:cBhvr additive="base">
                                        <p:cTn id="29" dur="5000" fill="hold"/>
                                        <p:tgtEl>
                                          <p:spTgt spid="15365">
                                            <p:bg/>
                                          </p:spTgt>
                                        </p:tgtEl>
                                        <p:attrNameLst>
                                          <p:attrName>ppt_x</p:attrName>
                                        </p:attrNameLst>
                                      </p:cBhvr>
                                      <p:tavLst>
                                        <p:tav tm="0">
                                          <p:val>
                                            <p:strVal val="#ppt_x"/>
                                          </p:val>
                                        </p:tav>
                                        <p:tav tm="100000">
                                          <p:val>
                                            <p:strVal val="#ppt_x"/>
                                          </p:val>
                                        </p:tav>
                                      </p:tavLst>
                                    </p:anim>
                                    <p:anim calcmode="lin" valueType="num">
                                      <p:cBhvr additive="base">
                                        <p:cTn id="30" dur="5000" fill="hold"/>
                                        <p:tgtEl>
                                          <p:spTgt spid="15365">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7" presetClass="entr" presetSubtype="4" fill="hold" grpId="0" nodeType="clickEffect">
                                  <p:stCondLst>
                                    <p:cond delay="0"/>
                                  </p:stCondLst>
                                  <p:childTnLst>
                                    <p:set>
                                      <p:cBhvr>
                                        <p:cTn id="34" dur="1" fill="hold">
                                          <p:stCondLst>
                                            <p:cond delay="0"/>
                                          </p:stCondLst>
                                        </p:cTn>
                                        <p:tgtEl>
                                          <p:spTgt spid="15365">
                                            <p:txEl>
                                              <p:pRg st="0" end="0"/>
                                            </p:txEl>
                                          </p:spTgt>
                                        </p:tgtEl>
                                        <p:attrNameLst>
                                          <p:attrName>style.visibility</p:attrName>
                                        </p:attrNameLst>
                                      </p:cBhvr>
                                      <p:to>
                                        <p:strVal val="visible"/>
                                      </p:to>
                                    </p:set>
                                    <p:anim calcmode="lin" valueType="num">
                                      <p:cBhvr additive="base">
                                        <p:cTn id="35" dur="5000" fill="hold"/>
                                        <p:tgtEl>
                                          <p:spTgt spid="15365">
                                            <p:txEl>
                                              <p:pRg st="0" end="0"/>
                                            </p:txEl>
                                          </p:spTgt>
                                        </p:tgtEl>
                                        <p:attrNameLst>
                                          <p:attrName>ppt_x</p:attrName>
                                        </p:attrNameLst>
                                      </p:cBhvr>
                                      <p:tavLst>
                                        <p:tav tm="0">
                                          <p:val>
                                            <p:strVal val="#ppt_x"/>
                                          </p:val>
                                        </p:tav>
                                        <p:tav tm="100000">
                                          <p:val>
                                            <p:strVal val="#ppt_x"/>
                                          </p:val>
                                        </p:tav>
                                      </p:tavLst>
                                    </p:anim>
                                    <p:anim calcmode="lin" valueType="num">
                                      <p:cBhvr additive="base">
                                        <p:cTn id="36" dur="5000" fill="hold"/>
                                        <p:tgtEl>
                                          <p:spTgt spid="1536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7" presetClass="entr" presetSubtype="4" fill="hold" grpId="0" nodeType="clickEffect">
                                  <p:stCondLst>
                                    <p:cond delay="0"/>
                                  </p:stCondLst>
                                  <p:childTnLst>
                                    <p:set>
                                      <p:cBhvr>
                                        <p:cTn id="40" dur="1" fill="hold">
                                          <p:stCondLst>
                                            <p:cond delay="0"/>
                                          </p:stCondLst>
                                        </p:cTn>
                                        <p:tgtEl>
                                          <p:spTgt spid="15365">
                                            <p:txEl>
                                              <p:pRg st="1" end="1"/>
                                            </p:txEl>
                                          </p:spTgt>
                                        </p:tgtEl>
                                        <p:attrNameLst>
                                          <p:attrName>style.visibility</p:attrName>
                                        </p:attrNameLst>
                                      </p:cBhvr>
                                      <p:to>
                                        <p:strVal val="visible"/>
                                      </p:to>
                                    </p:set>
                                    <p:anim calcmode="lin" valueType="num">
                                      <p:cBhvr additive="base">
                                        <p:cTn id="41" dur="5000" fill="hold"/>
                                        <p:tgtEl>
                                          <p:spTgt spid="15365">
                                            <p:txEl>
                                              <p:pRg st="1" end="1"/>
                                            </p:txEl>
                                          </p:spTgt>
                                        </p:tgtEl>
                                        <p:attrNameLst>
                                          <p:attrName>ppt_x</p:attrName>
                                        </p:attrNameLst>
                                      </p:cBhvr>
                                      <p:tavLst>
                                        <p:tav tm="0">
                                          <p:val>
                                            <p:strVal val="#ppt_x"/>
                                          </p:val>
                                        </p:tav>
                                        <p:tav tm="100000">
                                          <p:val>
                                            <p:strVal val="#ppt_x"/>
                                          </p:val>
                                        </p:tav>
                                      </p:tavLst>
                                    </p:anim>
                                    <p:anim calcmode="lin" valueType="num">
                                      <p:cBhvr additive="base">
                                        <p:cTn id="42" dur="5000" fill="hold"/>
                                        <p:tgtEl>
                                          <p:spTgt spid="1536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7" presetClass="entr" presetSubtype="4" fill="hold" grpId="0" nodeType="clickEffect">
                                  <p:stCondLst>
                                    <p:cond delay="0"/>
                                  </p:stCondLst>
                                  <p:childTnLst>
                                    <p:set>
                                      <p:cBhvr>
                                        <p:cTn id="46" dur="1" fill="hold">
                                          <p:stCondLst>
                                            <p:cond delay="0"/>
                                          </p:stCondLst>
                                        </p:cTn>
                                        <p:tgtEl>
                                          <p:spTgt spid="15365">
                                            <p:txEl>
                                              <p:pRg st="2" end="2"/>
                                            </p:txEl>
                                          </p:spTgt>
                                        </p:tgtEl>
                                        <p:attrNameLst>
                                          <p:attrName>style.visibility</p:attrName>
                                        </p:attrNameLst>
                                      </p:cBhvr>
                                      <p:to>
                                        <p:strVal val="visible"/>
                                      </p:to>
                                    </p:set>
                                    <p:anim calcmode="lin" valueType="num">
                                      <p:cBhvr additive="base">
                                        <p:cTn id="47" dur="5000" fill="hold"/>
                                        <p:tgtEl>
                                          <p:spTgt spid="15365">
                                            <p:txEl>
                                              <p:pRg st="2" end="2"/>
                                            </p:txEl>
                                          </p:spTgt>
                                        </p:tgtEl>
                                        <p:attrNameLst>
                                          <p:attrName>ppt_x</p:attrName>
                                        </p:attrNameLst>
                                      </p:cBhvr>
                                      <p:tavLst>
                                        <p:tav tm="0">
                                          <p:val>
                                            <p:strVal val="#ppt_x"/>
                                          </p:val>
                                        </p:tav>
                                        <p:tav tm="100000">
                                          <p:val>
                                            <p:strVal val="#ppt_x"/>
                                          </p:val>
                                        </p:tav>
                                      </p:tavLst>
                                    </p:anim>
                                    <p:anim calcmode="lin" valueType="num">
                                      <p:cBhvr additive="base">
                                        <p:cTn id="48" dur="5000" fill="hold"/>
                                        <p:tgtEl>
                                          <p:spTgt spid="1536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8" presetClass="emph" presetSubtype="0" fill="hold" grpId="0" nodeType="clickEffect">
                                  <p:stCondLst>
                                    <p:cond delay="0"/>
                                  </p:stCondLst>
                                  <p:childTnLst>
                                    <p:animRot by="21600000">
                                      <p:cBhvr>
                                        <p:cTn id="52" dur="2000" fill="hold"/>
                                        <p:tgtEl>
                                          <p:spTgt spid="1536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5" grpId="0" build="p" animBg="1"/>
      <p:bldP spid="15363" grpId="0" animBg="1"/>
      <p:bldP spid="15364" grpId="0" animBg="1"/>
      <p:bldP spid="15366" grpId="0" animBg="1"/>
      <p:bldP spid="15367"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6"/>
          <p:cNvSpPr txBox="1">
            <a:spLocks/>
          </p:cNvSpPr>
          <p:nvPr/>
        </p:nvSpPr>
        <p:spPr bwMode="auto">
          <a:xfrm>
            <a:off x="428625" y="3214688"/>
            <a:ext cx="8429625" cy="3643312"/>
          </a:xfrm>
          <a:prstGeom prst="rect">
            <a:avLst/>
          </a:prstGeom>
          <a:noFill/>
          <a:ln w="9525">
            <a:noFill/>
            <a:miter lim="800000"/>
            <a:headEnd/>
            <a:tailEnd/>
          </a:ln>
        </p:spPr>
        <p:txBody>
          <a:bodyPr/>
          <a:lstStyle/>
          <a:p>
            <a:pPr algn="just">
              <a:lnSpc>
                <a:spcPct val="150000"/>
              </a:lnSpc>
              <a:spcBef>
                <a:spcPct val="20000"/>
              </a:spcBef>
              <a:buClr>
                <a:schemeClr val="tx2"/>
              </a:buClr>
              <a:buSzPct val="70000"/>
              <a:buFont typeface="Wingdings" pitchFamily="2" charset="2"/>
              <a:buChar char="q"/>
            </a:pPr>
            <a:r>
              <a:rPr lang="en-US" sz="2000" dirty="0">
                <a:solidFill>
                  <a:schemeClr val="accent3">
                    <a:lumMod val="50000"/>
                  </a:schemeClr>
                </a:solidFill>
                <a:latin typeface="Book Antiqua" pitchFamily="18" charset="0"/>
                <a:cs typeface="Aparajita" pitchFamily="34" charset="0"/>
              </a:rPr>
              <a:t>He-Ne lasers are normally small, with cavity lengths of around 15 cm up to 0.5 m.</a:t>
            </a:r>
          </a:p>
          <a:p>
            <a:pPr algn="just">
              <a:lnSpc>
                <a:spcPct val="150000"/>
              </a:lnSpc>
              <a:spcBef>
                <a:spcPct val="20000"/>
              </a:spcBef>
              <a:buClr>
                <a:schemeClr val="tx2"/>
              </a:buClr>
              <a:buSzPct val="70000"/>
              <a:buFont typeface="Wingdings" pitchFamily="2" charset="2"/>
              <a:buChar char="q"/>
            </a:pPr>
            <a:r>
              <a:rPr lang="en-US" sz="2000" dirty="0">
                <a:solidFill>
                  <a:schemeClr val="accent3">
                    <a:lumMod val="50000"/>
                  </a:schemeClr>
                </a:solidFill>
                <a:latin typeface="Book Antiqua" pitchFamily="18" charset="0"/>
                <a:cs typeface="Aparajita" pitchFamily="34" charset="0"/>
              </a:rPr>
              <a:t>The </a:t>
            </a:r>
            <a:r>
              <a:rPr lang="en-US" sz="2000" dirty="0">
                <a:solidFill>
                  <a:schemeClr val="accent3">
                    <a:lumMod val="50000"/>
                  </a:schemeClr>
                </a:solidFill>
                <a:latin typeface="Book Antiqua" pitchFamily="18" charset="0"/>
                <a:cs typeface="Aparajita" pitchFamily="34" charset="0"/>
                <a:hlinkClick r:id="rId2" action="ppaction://hlinkfile" tooltip="Optical cavity"/>
              </a:rPr>
              <a:t>optical cavity</a:t>
            </a:r>
            <a:r>
              <a:rPr lang="en-US" sz="2000" dirty="0">
                <a:solidFill>
                  <a:schemeClr val="accent3">
                    <a:lumMod val="50000"/>
                  </a:schemeClr>
                </a:solidFill>
                <a:latin typeface="Book Antiqua" pitchFamily="18" charset="0"/>
                <a:cs typeface="Aparajita" pitchFamily="34" charset="0"/>
              </a:rPr>
              <a:t> of the laser typically consists of a plane, high-reflecting </a:t>
            </a:r>
            <a:r>
              <a:rPr lang="en-US" sz="2000" dirty="0">
                <a:solidFill>
                  <a:schemeClr val="accent3">
                    <a:lumMod val="50000"/>
                  </a:schemeClr>
                </a:solidFill>
                <a:latin typeface="Book Antiqua" pitchFamily="18" charset="0"/>
                <a:cs typeface="Aparajita" pitchFamily="34" charset="0"/>
                <a:hlinkClick r:id="rId3" action="ppaction://hlinkfile" tooltip="Mirror"/>
              </a:rPr>
              <a:t>mirror</a:t>
            </a:r>
            <a:r>
              <a:rPr lang="en-US" sz="2000" dirty="0">
                <a:solidFill>
                  <a:schemeClr val="accent3">
                    <a:lumMod val="50000"/>
                  </a:schemeClr>
                </a:solidFill>
                <a:latin typeface="Book Antiqua" pitchFamily="18" charset="0"/>
                <a:cs typeface="Aparajita" pitchFamily="34" charset="0"/>
              </a:rPr>
              <a:t> at one end of the laser tube, and a concave </a:t>
            </a:r>
            <a:r>
              <a:rPr lang="en-US" sz="2000" dirty="0">
                <a:solidFill>
                  <a:schemeClr val="accent3">
                    <a:lumMod val="50000"/>
                  </a:schemeClr>
                </a:solidFill>
                <a:latin typeface="Book Antiqua" pitchFamily="18" charset="0"/>
                <a:cs typeface="Aparajita" pitchFamily="34" charset="0"/>
                <a:hlinkClick r:id="rId4" action="ppaction://hlinkfile" tooltip="Output coupler"/>
              </a:rPr>
              <a:t>output coupler</a:t>
            </a:r>
            <a:r>
              <a:rPr lang="en-US" sz="2000" dirty="0">
                <a:solidFill>
                  <a:schemeClr val="accent3">
                    <a:lumMod val="50000"/>
                  </a:schemeClr>
                </a:solidFill>
                <a:latin typeface="Book Antiqua" pitchFamily="18" charset="0"/>
                <a:cs typeface="Aparajita" pitchFamily="34" charset="0"/>
              </a:rPr>
              <a:t> mirror of approximately 1% transmission at the other end.</a:t>
            </a:r>
          </a:p>
          <a:p>
            <a:pPr algn="just">
              <a:lnSpc>
                <a:spcPct val="150000"/>
              </a:lnSpc>
              <a:spcBef>
                <a:spcPct val="20000"/>
              </a:spcBef>
              <a:buClr>
                <a:schemeClr val="tx2"/>
              </a:buClr>
              <a:buSzPct val="70000"/>
              <a:buFont typeface="Wingdings" pitchFamily="2" charset="2"/>
              <a:buChar char="q"/>
            </a:pPr>
            <a:r>
              <a:rPr lang="en-US" sz="2000" dirty="0">
                <a:solidFill>
                  <a:schemeClr val="accent3">
                    <a:lumMod val="50000"/>
                  </a:schemeClr>
                </a:solidFill>
                <a:latin typeface="Book Antiqua" pitchFamily="18" charset="0"/>
                <a:cs typeface="Aparajita" pitchFamily="34" charset="0"/>
              </a:rPr>
              <a:t>Electric discharge pumping is used.</a:t>
            </a:r>
          </a:p>
          <a:p>
            <a:pPr algn="just">
              <a:lnSpc>
                <a:spcPct val="150000"/>
              </a:lnSpc>
              <a:spcBef>
                <a:spcPct val="20000"/>
              </a:spcBef>
              <a:buClr>
                <a:schemeClr val="tx2"/>
              </a:buClr>
              <a:buSzPct val="70000"/>
              <a:buFont typeface="Wingdings" pitchFamily="2" charset="2"/>
              <a:buChar char="q"/>
            </a:pPr>
            <a:r>
              <a:rPr lang="en-US" sz="2000" dirty="0">
                <a:solidFill>
                  <a:schemeClr val="accent3">
                    <a:lumMod val="50000"/>
                  </a:schemeClr>
                </a:solidFill>
                <a:latin typeface="Book Antiqua" pitchFamily="18" charset="0"/>
                <a:cs typeface="Aparajita" pitchFamily="34" charset="0"/>
              </a:rPr>
              <a:t>Optical output </a:t>
            </a:r>
            <a:r>
              <a:rPr lang="en-US" sz="2000" dirty="0">
                <a:solidFill>
                  <a:schemeClr val="accent3">
                    <a:lumMod val="50000"/>
                  </a:schemeClr>
                </a:solidFill>
                <a:latin typeface="Book Antiqua" pitchFamily="18" charset="0"/>
                <a:cs typeface="Aparajita" pitchFamily="34" charset="0"/>
                <a:hlinkClick r:id="rId5" action="ppaction://hlinkfile" tooltip="Power (physics)"/>
              </a:rPr>
              <a:t>powers</a:t>
            </a:r>
            <a:r>
              <a:rPr lang="en-US" sz="2000" dirty="0">
                <a:solidFill>
                  <a:schemeClr val="accent3">
                    <a:lumMod val="50000"/>
                  </a:schemeClr>
                </a:solidFill>
                <a:latin typeface="Book Antiqua" pitchFamily="18" charset="0"/>
                <a:cs typeface="Aparajita" pitchFamily="34" charset="0"/>
              </a:rPr>
              <a:t> ranging from 1 </a:t>
            </a:r>
            <a:r>
              <a:rPr lang="en-US" sz="2000" dirty="0" err="1">
                <a:solidFill>
                  <a:schemeClr val="accent3">
                    <a:lumMod val="50000"/>
                  </a:schemeClr>
                </a:solidFill>
                <a:latin typeface="Book Antiqua" pitchFamily="18" charset="0"/>
                <a:cs typeface="Aparajita" pitchFamily="34" charset="0"/>
              </a:rPr>
              <a:t>m</a:t>
            </a:r>
            <a:r>
              <a:rPr lang="en-US" sz="2000" dirty="0" err="1">
                <a:solidFill>
                  <a:schemeClr val="accent3">
                    <a:lumMod val="50000"/>
                  </a:schemeClr>
                </a:solidFill>
                <a:latin typeface="Book Antiqua" pitchFamily="18" charset="0"/>
                <a:cs typeface="Aparajita" pitchFamily="34" charset="0"/>
                <a:hlinkClick r:id="rId6" action="ppaction://hlinkfile" tooltip="Watt"/>
              </a:rPr>
              <a:t>W</a:t>
            </a:r>
            <a:r>
              <a:rPr lang="en-US" sz="2000" dirty="0">
                <a:solidFill>
                  <a:schemeClr val="accent3">
                    <a:lumMod val="50000"/>
                  </a:schemeClr>
                </a:solidFill>
                <a:latin typeface="Book Antiqua" pitchFamily="18" charset="0"/>
                <a:cs typeface="Aparajita" pitchFamily="34" charset="0"/>
              </a:rPr>
              <a:t> to 100 </a:t>
            </a:r>
            <a:r>
              <a:rPr lang="en-US" sz="2000" dirty="0" err="1">
                <a:solidFill>
                  <a:schemeClr val="accent3">
                    <a:lumMod val="50000"/>
                  </a:schemeClr>
                </a:solidFill>
                <a:latin typeface="Book Antiqua" pitchFamily="18" charset="0"/>
                <a:cs typeface="Aparajita" pitchFamily="34" charset="0"/>
              </a:rPr>
              <a:t>mW</a:t>
            </a:r>
            <a:r>
              <a:rPr lang="en-US" sz="2000" dirty="0">
                <a:solidFill>
                  <a:schemeClr val="accent3">
                    <a:lumMod val="50000"/>
                  </a:schemeClr>
                </a:solidFill>
                <a:latin typeface="Book Antiqua" pitchFamily="18" charset="0"/>
                <a:cs typeface="Aparajita" pitchFamily="34" charset="0"/>
              </a:rPr>
              <a:t>.</a:t>
            </a:r>
          </a:p>
        </p:txBody>
      </p:sp>
      <p:pic>
        <p:nvPicPr>
          <p:cNvPr id="6" name="Picture 2" descr="C:\Documents and Settings\nw2\Desktop\Hene-1.png"/>
          <p:cNvPicPr>
            <a:picLocks noChangeAspect="1" noChangeArrowheads="1"/>
          </p:cNvPicPr>
          <p:nvPr/>
        </p:nvPicPr>
        <p:blipFill>
          <a:blip r:embed="rId7"/>
          <a:srcRect/>
          <a:stretch>
            <a:fillRect/>
          </a:stretch>
        </p:blipFill>
        <p:spPr bwMode="auto">
          <a:xfrm>
            <a:off x="2143108" y="485772"/>
            <a:ext cx="5111750" cy="2514600"/>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2" name="Picture 2" descr="C:\Documents and Settings\nw2\Desktop\henelevel.gif"/>
          <p:cNvPicPr>
            <a:picLocks noChangeAspect="1" noChangeArrowheads="1"/>
          </p:cNvPicPr>
          <p:nvPr/>
        </p:nvPicPr>
        <p:blipFill>
          <a:blip r:embed="rId2"/>
          <a:srcRect/>
          <a:stretch>
            <a:fillRect/>
          </a:stretch>
        </p:blipFill>
        <p:spPr bwMode="auto">
          <a:xfrm>
            <a:off x="285750" y="1143000"/>
            <a:ext cx="8572500" cy="4929188"/>
          </a:xfrm>
          <a:prstGeom prst="rect">
            <a:avLst/>
          </a:prstGeom>
          <a:ln w="88900" cap="sq" cmpd="thickThin">
            <a:solidFill>
              <a:srgbClr val="000000"/>
            </a:solidFill>
            <a:prstDash val="solid"/>
            <a:miter lim="800000"/>
          </a:ln>
          <a:effectLst>
            <a:innerShdw blurRad="76200">
              <a:srgbClr val="000000"/>
            </a:innerShdw>
          </a:effectLst>
        </p:spPr>
      </p:pic>
      <p:sp>
        <p:nvSpPr>
          <p:cNvPr id="3" name="Rectangle 6"/>
          <p:cNvSpPr txBox="1">
            <a:spLocks noChangeArrowheads="1"/>
          </p:cNvSpPr>
          <p:nvPr/>
        </p:nvSpPr>
        <p:spPr>
          <a:xfrm>
            <a:off x="457200" y="220662"/>
            <a:ext cx="8229600" cy="993760"/>
          </a:xfrm>
          <a:prstGeom prst="rect">
            <a:avLst/>
          </a:prstGeom>
        </p:spPr>
        <p:txBody>
          <a:bodyPr/>
          <a:lstStyle/>
          <a:p>
            <a:pPr algn="ctr" eaLnBrk="0" hangingPunct="0">
              <a:defRPr/>
            </a:pPr>
            <a:r>
              <a:rPr lang="en-US" sz="3600" cap="all" dirty="0">
                <a:solidFill>
                  <a:srgbClr val="92D050"/>
                </a:solidFill>
                <a:effectLst>
                  <a:reflection blurRad="12700" stA="48000" endA="300" endPos="55000" dir="5400000" sy="-90000" algn="bl" rotWithShape="0"/>
                </a:effectLst>
                <a:latin typeface="Cooper Black" pitchFamily="18" charset="0"/>
                <a:ea typeface="+mj-ea"/>
                <a:cs typeface="+mj-cs"/>
              </a:rPr>
              <a:t>Energy level diagram</a:t>
            </a:r>
          </a:p>
        </p:txBody>
      </p:sp>
      <p:sp>
        <p:nvSpPr>
          <p:cNvPr id="4" name="Rectangle 6"/>
          <p:cNvSpPr txBox="1">
            <a:spLocks noChangeArrowheads="1"/>
          </p:cNvSpPr>
          <p:nvPr/>
        </p:nvSpPr>
        <p:spPr>
          <a:xfrm>
            <a:off x="609600" y="6143644"/>
            <a:ext cx="8229600" cy="642942"/>
          </a:xfrm>
          <a:prstGeom prst="rect">
            <a:avLst/>
          </a:prstGeom>
        </p:spPr>
        <p:txBody>
          <a:bodyPr/>
          <a:lstStyle/>
          <a:p>
            <a:pPr algn="ctr" eaLnBrk="0" hangingPunct="0">
              <a:defRPr/>
            </a:pPr>
            <a:r>
              <a:rPr lang="en-US" sz="2800" cap="all" dirty="0">
                <a:effectLst>
                  <a:reflection blurRad="12700" stA="48000" endA="300" endPos="55000" dir="5400000" sy="-90000" algn="bl" rotWithShape="0"/>
                </a:effectLst>
                <a:latin typeface="Cooper Black" pitchFamily="18" charset="0"/>
                <a:ea typeface="+mj-ea"/>
                <a:cs typeface="+mj-cs"/>
              </a:rPr>
              <a:t>Working of he-ne laser</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81000" y="228600"/>
            <a:ext cx="8477280" cy="771508"/>
          </a:xfrm>
          <a:prstGeom prst="rect">
            <a:avLst/>
          </a:prstGeom>
        </p:spPr>
        <p:txBody>
          <a:bodyPr bIns="91440" anchor="b">
            <a:normAutofit/>
          </a:bodyPr>
          <a:lstStyle/>
          <a:p>
            <a:pPr algn="ctr" eaLnBrk="0" hangingPunct="0">
              <a:defRPr/>
            </a:pPr>
            <a:r>
              <a:rPr lang="en-US" sz="3600" cap="all" dirty="0">
                <a:solidFill>
                  <a:srgbClr val="663300"/>
                </a:solidFill>
                <a:effectLst>
                  <a:reflection blurRad="12700" stA="48000" endA="300" endPos="55000" dir="5400000" sy="-90000" algn="bl" rotWithShape="0"/>
                </a:effectLst>
                <a:latin typeface="Cooper Black" pitchFamily="18" charset="0"/>
                <a:ea typeface="+mj-ea"/>
                <a:cs typeface="+mj-cs"/>
              </a:rPr>
              <a:t>Applications of he-ne laser</a:t>
            </a:r>
          </a:p>
        </p:txBody>
      </p:sp>
      <p:sp>
        <p:nvSpPr>
          <p:cNvPr id="52227" name="TextBox 2"/>
          <p:cNvSpPr txBox="1">
            <a:spLocks noChangeArrowheads="1"/>
          </p:cNvSpPr>
          <p:nvPr/>
        </p:nvSpPr>
        <p:spPr bwMode="auto">
          <a:xfrm>
            <a:off x="500063" y="1071563"/>
            <a:ext cx="8643937" cy="1978025"/>
          </a:xfrm>
          <a:prstGeom prst="rect">
            <a:avLst/>
          </a:prstGeom>
          <a:noFill/>
          <a:ln w="9525">
            <a:noFill/>
            <a:miter lim="800000"/>
            <a:headEnd/>
            <a:tailEnd/>
          </a:ln>
        </p:spPr>
        <p:txBody>
          <a:bodyPr>
            <a:spAutoFit/>
          </a:bodyPr>
          <a:lstStyle/>
          <a:p>
            <a:pPr algn="just">
              <a:lnSpc>
                <a:spcPct val="150000"/>
              </a:lnSpc>
              <a:buFont typeface="Arial" charset="0"/>
              <a:buChar char="•"/>
            </a:pPr>
            <a:r>
              <a:rPr lang="en-US" sz="2800">
                <a:latin typeface="Aparajita" pitchFamily="34" charset="0"/>
                <a:cs typeface="Aparajita" pitchFamily="34" charset="0"/>
              </a:rPr>
              <a:t>It is used in laboratories to perform experiments.</a:t>
            </a:r>
          </a:p>
          <a:p>
            <a:pPr algn="just">
              <a:lnSpc>
                <a:spcPct val="150000"/>
              </a:lnSpc>
              <a:buFont typeface="Arial" charset="0"/>
              <a:buChar char="•"/>
            </a:pPr>
            <a:r>
              <a:rPr lang="en-US" sz="2800">
                <a:latin typeface="Aparajita" pitchFamily="34" charset="0"/>
                <a:cs typeface="Aparajita" pitchFamily="34" charset="0"/>
              </a:rPr>
              <a:t>It is used in optical communication without fibre for moderate distance.</a:t>
            </a:r>
          </a:p>
          <a:p>
            <a:pPr algn="just">
              <a:lnSpc>
                <a:spcPct val="150000"/>
              </a:lnSpc>
              <a:buFont typeface="Arial" charset="0"/>
              <a:buChar char="•"/>
            </a:pPr>
            <a:r>
              <a:rPr lang="en-US" sz="2800">
                <a:latin typeface="Aparajita" pitchFamily="34" charset="0"/>
                <a:cs typeface="Aparajita" pitchFamily="34" charset="0"/>
              </a:rPr>
              <a:t>It is used to produce holograms.</a:t>
            </a:r>
          </a:p>
        </p:txBody>
      </p:sp>
      <p:sp>
        <p:nvSpPr>
          <p:cNvPr id="4" name="Title 1"/>
          <p:cNvSpPr txBox="1">
            <a:spLocks/>
          </p:cNvSpPr>
          <p:nvPr/>
        </p:nvSpPr>
        <p:spPr>
          <a:xfrm>
            <a:off x="533400" y="3071810"/>
            <a:ext cx="8229600" cy="771508"/>
          </a:xfrm>
          <a:prstGeom prst="rect">
            <a:avLst/>
          </a:prstGeom>
        </p:spPr>
        <p:txBody>
          <a:bodyPr bIns="91440" anchor="b"/>
          <a:lstStyle/>
          <a:p>
            <a:pPr algn="ctr" eaLnBrk="0" hangingPunct="0">
              <a:defRPr/>
            </a:pPr>
            <a:r>
              <a:rPr lang="en-US" sz="3600" cap="all" dirty="0">
                <a:solidFill>
                  <a:srgbClr val="663300"/>
                </a:solidFill>
                <a:effectLst>
                  <a:reflection blurRad="12700" stA="48000" endA="300" endPos="55000" dir="5400000" sy="-90000" algn="bl" rotWithShape="0"/>
                </a:effectLst>
                <a:latin typeface="Cooper Black" pitchFamily="18" charset="0"/>
                <a:ea typeface="+mj-ea"/>
                <a:cs typeface="+mj-cs"/>
              </a:rPr>
              <a:t>Advantages of he-ne laser</a:t>
            </a:r>
          </a:p>
        </p:txBody>
      </p:sp>
      <p:sp>
        <p:nvSpPr>
          <p:cNvPr id="52229" name="TextBox 4"/>
          <p:cNvSpPr txBox="1">
            <a:spLocks noChangeArrowheads="1"/>
          </p:cNvSpPr>
          <p:nvPr/>
        </p:nvSpPr>
        <p:spPr bwMode="auto">
          <a:xfrm>
            <a:off x="561975" y="3857625"/>
            <a:ext cx="8153400" cy="2624138"/>
          </a:xfrm>
          <a:prstGeom prst="rect">
            <a:avLst/>
          </a:prstGeom>
          <a:noFill/>
          <a:ln w="9525">
            <a:noFill/>
            <a:miter lim="800000"/>
            <a:headEnd/>
            <a:tailEnd/>
          </a:ln>
        </p:spPr>
        <p:txBody>
          <a:bodyPr>
            <a:spAutoFit/>
          </a:bodyPr>
          <a:lstStyle/>
          <a:p>
            <a:pPr algn="just">
              <a:lnSpc>
                <a:spcPct val="150000"/>
              </a:lnSpc>
              <a:buFont typeface="Arial" charset="0"/>
              <a:buChar char="•"/>
            </a:pPr>
            <a:r>
              <a:rPr lang="en-US" sz="2800">
                <a:latin typeface="Aparajita" pitchFamily="34" charset="0"/>
                <a:cs typeface="Aparajita" pitchFamily="34" charset="0"/>
              </a:rPr>
              <a:t>Operates in a continuous-wave mode.</a:t>
            </a:r>
          </a:p>
          <a:p>
            <a:pPr algn="just">
              <a:lnSpc>
                <a:spcPct val="150000"/>
              </a:lnSpc>
              <a:buFont typeface="Arial" charset="0"/>
              <a:buChar char="•"/>
            </a:pPr>
            <a:r>
              <a:rPr lang="en-US" sz="2800">
                <a:latin typeface="Aparajita" pitchFamily="34" charset="0"/>
                <a:cs typeface="Aparajita" pitchFamily="34" charset="0"/>
              </a:rPr>
              <a:t>It has stability of frequency.</a:t>
            </a:r>
          </a:p>
          <a:p>
            <a:pPr algn="just">
              <a:lnSpc>
                <a:spcPct val="150000"/>
              </a:lnSpc>
              <a:buFont typeface="Arial" charset="0"/>
              <a:buChar char="•"/>
            </a:pPr>
            <a:r>
              <a:rPr lang="en-US" sz="2800">
                <a:latin typeface="Aparajita" pitchFamily="34" charset="0"/>
                <a:cs typeface="Aparajita" pitchFamily="34" charset="0"/>
              </a:rPr>
              <a:t>No cooling is required.</a:t>
            </a:r>
          </a:p>
          <a:p>
            <a:pPr algn="just">
              <a:lnSpc>
                <a:spcPct val="150000"/>
              </a:lnSpc>
              <a:buFont typeface="Arial" charset="0"/>
              <a:buChar char="•"/>
            </a:pPr>
            <a:r>
              <a:rPr lang="en-US" sz="2800">
                <a:latin typeface="Aparajita" pitchFamily="34" charset="0"/>
                <a:cs typeface="Aparajita" pitchFamily="34" charset="0"/>
              </a:rPr>
              <a:t>Less expensive.</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42910" y="157162"/>
            <a:ext cx="8229600" cy="771508"/>
          </a:xfrm>
          <a:prstGeom prst="rect">
            <a:avLst/>
          </a:prstGeom>
        </p:spPr>
        <p:txBody>
          <a:bodyPr bIns="91440" anchor="b">
            <a:normAutofit fontScale="77500" lnSpcReduction="20000"/>
          </a:bodyPr>
          <a:lstStyle/>
          <a:p>
            <a:pPr algn="ctr" eaLnBrk="0" hangingPunct="0">
              <a:defRPr/>
            </a:pPr>
            <a:r>
              <a:rPr lang="en-US" sz="4400" cap="all" dirty="0">
                <a:solidFill>
                  <a:srgbClr val="0070C0"/>
                </a:solidFill>
                <a:effectLst>
                  <a:reflection blurRad="12700" stA="48000" endA="300" endPos="55000" dir="5400000" sy="-90000" algn="bl" rotWithShape="0"/>
                </a:effectLst>
                <a:latin typeface="Cooper Black" pitchFamily="18" charset="0"/>
                <a:ea typeface="+mj-ea"/>
                <a:cs typeface="+mj-cs"/>
              </a:rPr>
              <a:t>Semiconductor Diode laser</a:t>
            </a:r>
          </a:p>
        </p:txBody>
      </p:sp>
      <p:sp>
        <p:nvSpPr>
          <p:cNvPr id="53251" name="TextBox 2"/>
          <p:cNvSpPr txBox="1">
            <a:spLocks noChangeArrowheads="1"/>
          </p:cNvSpPr>
          <p:nvPr/>
        </p:nvSpPr>
        <p:spPr bwMode="auto">
          <a:xfrm>
            <a:off x="285750" y="1143000"/>
            <a:ext cx="8572500" cy="4632325"/>
          </a:xfrm>
          <a:prstGeom prst="rect">
            <a:avLst/>
          </a:prstGeom>
          <a:noFill/>
          <a:ln w="9525">
            <a:noFill/>
            <a:miter lim="800000"/>
            <a:headEnd/>
            <a:tailEnd/>
          </a:ln>
        </p:spPr>
        <p:txBody>
          <a:bodyPr>
            <a:spAutoFit/>
          </a:bodyPr>
          <a:lstStyle/>
          <a:p>
            <a:pPr algn="ctr"/>
            <a:r>
              <a:rPr lang="en-US" sz="2400" u="sng" dirty="0">
                <a:solidFill>
                  <a:srgbClr val="C00000"/>
                </a:solidFill>
                <a:latin typeface="Algerian" pitchFamily="82" charset="0"/>
              </a:rPr>
              <a:t>Homo-junction Semiconductor Laser</a:t>
            </a:r>
          </a:p>
          <a:p>
            <a:endParaRPr lang="en-US" dirty="0"/>
          </a:p>
          <a:p>
            <a:r>
              <a:rPr lang="en-US" sz="2800" dirty="0">
                <a:latin typeface="Aharoni" pitchFamily="2" charset="-79"/>
                <a:cs typeface="Aharoni" pitchFamily="2" charset="-79"/>
              </a:rPr>
              <a:t>Introduction</a:t>
            </a:r>
            <a:endParaRPr lang="en-US" sz="2400" dirty="0"/>
          </a:p>
          <a:p>
            <a:pPr algn="just">
              <a:lnSpc>
                <a:spcPct val="150000"/>
              </a:lnSpc>
              <a:buFont typeface="Wingdings" pitchFamily="2" charset="2"/>
              <a:buChar char="q"/>
            </a:pPr>
            <a:r>
              <a:rPr lang="en-US" sz="3000" dirty="0">
                <a:solidFill>
                  <a:srgbClr val="002060"/>
                </a:solidFill>
                <a:latin typeface="Aparajita" pitchFamily="34" charset="0"/>
                <a:cs typeface="Aparajita" pitchFamily="34" charset="0"/>
              </a:rPr>
              <a:t>It is a solid state semiconductor laser </a:t>
            </a:r>
          </a:p>
          <a:p>
            <a:pPr algn="just">
              <a:lnSpc>
                <a:spcPct val="150000"/>
              </a:lnSpc>
              <a:buFont typeface="Wingdings" pitchFamily="2" charset="2"/>
              <a:buChar char="q"/>
            </a:pPr>
            <a:r>
              <a:rPr lang="en-US" sz="3000" dirty="0">
                <a:solidFill>
                  <a:srgbClr val="002060"/>
                </a:solidFill>
                <a:latin typeface="Aparajita" pitchFamily="34" charset="0"/>
                <a:cs typeface="Aparajita" pitchFamily="34" charset="0"/>
              </a:rPr>
              <a:t>P-N junction diode made from single crustal of </a:t>
            </a:r>
            <a:r>
              <a:rPr lang="en-US" sz="3000" dirty="0" err="1">
                <a:solidFill>
                  <a:srgbClr val="002060"/>
                </a:solidFill>
                <a:latin typeface="Aparajita" pitchFamily="34" charset="0"/>
                <a:cs typeface="Aparajita" pitchFamily="34" charset="0"/>
              </a:rPr>
              <a:t>GaAs</a:t>
            </a:r>
            <a:r>
              <a:rPr lang="en-US" sz="3000" dirty="0">
                <a:solidFill>
                  <a:srgbClr val="002060"/>
                </a:solidFill>
                <a:latin typeface="Aparajita" pitchFamily="34" charset="0"/>
                <a:cs typeface="Aparajita" pitchFamily="34" charset="0"/>
              </a:rPr>
              <a:t> .</a:t>
            </a:r>
          </a:p>
          <a:p>
            <a:pPr algn="just">
              <a:lnSpc>
                <a:spcPct val="150000"/>
              </a:lnSpc>
              <a:buFont typeface="Wingdings" pitchFamily="2" charset="2"/>
              <a:buChar char="q"/>
            </a:pPr>
            <a:r>
              <a:rPr lang="en-US" sz="3000" dirty="0">
                <a:solidFill>
                  <a:srgbClr val="002060"/>
                </a:solidFill>
                <a:latin typeface="Aparajita" pitchFamily="34" charset="0"/>
                <a:cs typeface="Aparajita" pitchFamily="34" charset="0"/>
              </a:rPr>
              <a:t>Direct conversion method is used for pumping.</a:t>
            </a:r>
          </a:p>
          <a:p>
            <a:pPr algn="just">
              <a:lnSpc>
                <a:spcPct val="150000"/>
              </a:lnSpc>
              <a:buFont typeface="Wingdings" pitchFamily="2" charset="2"/>
              <a:buChar char="q"/>
            </a:pPr>
            <a:r>
              <a:rPr lang="en-US" sz="3000" dirty="0">
                <a:solidFill>
                  <a:srgbClr val="002060"/>
                </a:solidFill>
                <a:latin typeface="Aparajita" pitchFamily="34" charset="0"/>
                <a:cs typeface="Aparajita" pitchFamily="34" charset="0"/>
              </a:rPr>
              <a:t>It has output wavelength 8300 to 8500 A</a:t>
            </a:r>
            <a:r>
              <a:rPr lang="en-US" sz="3000" baseline="30000" dirty="0">
                <a:solidFill>
                  <a:srgbClr val="002060"/>
                </a:solidFill>
                <a:latin typeface="Aparajita" pitchFamily="34" charset="0"/>
                <a:cs typeface="Aparajita" pitchFamily="34" charset="0"/>
              </a:rPr>
              <a:t>0</a:t>
            </a:r>
          </a:p>
          <a:p>
            <a:pPr algn="just">
              <a:lnSpc>
                <a:spcPct val="150000"/>
              </a:lnSpc>
              <a:buFont typeface="Wingdings" pitchFamily="2" charset="2"/>
              <a:buChar char="q"/>
            </a:pPr>
            <a:r>
              <a:rPr lang="en-US" sz="3000" dirty="0">
                <a:solidFill>
                  <a:srgbClr val="002060"/>
                </a:solidFill>
                <a:latin typeface="Aparajita" pitchFamily="34" charset="0"/>
                <a:cs typeface="Aparajita" pitchFamily="34" charset="0"/>
              </a:rPr>
              <a:t>The output power is 1mW.</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142852"/>
            <a:ext cx="8686800" cy="841248"/>
          </a:xfrm>
        </p:spPr>
        <p:txBody>
          <a:bodyPr/>
          <a:lstStyle/>
          <a:p>
            <a:pPr>
              <a:defRPr/>
            </a:pPr>
            <a:r>
              <a:rPr lang="en-US" dirty="0" smtClean="0">
                <a:solidFill>
                  <a:srgbClr val="002060"/>
                </a:solidFill>
                <a:latin typeface="Cooper Black" pitchFamily="18" charset="0"/>
              </a:rPr>
              <a:t>Construction of Laser Diode</a:t>
            </a:r>
            <a:endParaRPr lang="en-IN" dirty="0">
              <a:solidFill>
                <a:srgbClr val="002060"/>
              </a:solidFill>
              <a:latin typeface="Cooper Black" pitchFamily="18" charset="0"/>
            </a:endParaRPr>
          </a:p>
        </p:txBody>
      </p:sp>
      <p:pic>
        <p:nvPicPr>
          <p:cNvPr id="71682" name="Picture 2" descr="F:\Physics\Course 3, Module 11, Semiconductor Lasers_files\FIG2.JPG"/>
          <p:cNvPicPr>
            <a:picLocks noChangeAspect="1" noChangeArrowheads="1"/>
          </p:cNvPicPr>
          <p:nvPr/>
        </p:nvPicPr>
        <p:blipFill>
          <a:blip r:embed="rId2"/>
          <a:srcRect/>
          <a:stretch>
            <a:fillRect/>
          </a:stretch>
        </p:blipFill>
        <p:spPr bwMode="auto">
          <a:xfrm>
            <a:off x="4735746" y="1714488"/>
            <a:ext cx="4122534" cy="4000528"/>
          </a:xfrm>
          <a:prstGeom prst="rect">
            <a:avLst/>
          </a:prstGeom>
          <a:ln w="88900" cap="sq" cmpd="thickThin">
            <a:solidFill>
              <a:srgbClr val="000000"/>
            </a:solidFill>
            <a:prstDash val="solid"/>
            <a:miter lim="800000"/>
          </a:ln>
          <a:effectLst>
            <a:innerShdw blurRad="76200">
              <a:srgbClr val="000000"/>
            </a:innerShdw>
          </a:effectLst>
        </p:spPr>
      </p:pic>
      <p:sp>
        <p:nvSpPr>
          <p:cNvPr id="54276" name="TextBox 5"/>
          <p:cNvSpPr txBox="1">
            <a:spLocks noChangeArrowheads="1"/>
          </p:cNvSpPr>
          <p:nvPr/>
        </p:nvSpPr>
        <p:spPr bwMode="auto">
          <a:xfrm>
            <a:off x="428625" y="1414463"/>
            <a:ext cx="4000500" cy="4800600"/>
          </a:xfrm>
          <a:prstGeom prst="rect">
            <a:avLst/>
          </a:prstGeom>
          <a:noFill/>
          <a:ln w="9525">
            <a:noFill/>
            <a:miter lim="800000"/>
            <a:headEnd/>
            <a:tailEnd/>
          </a:ln>
        </p:spPr>
        <p:txBody>
          <a:bodyPr>
            <a:spAutoFit/>
          </a:bodyPr>
          <a:lstStyle/>
          <a:p>
            <a:pPr algn="just">
              <a:buFont typeface="Wingdings" pitchFamily="2" charset="2"/>
              <a:buChar char="§"/>
            </a:pPr>
            <a:r>
              <a:rPr lang="en-US" dirty="0">
                <a:solidFill>
                  <a:srgbClr val="FF0000"/>
                </a:solidFill>
                <a:latin typeface="Book Antiqua" pitchFamily="18" charset="0"/>
              </a:rPr>
              <a:t>P-N junction made from a single crystalline material gallium Arsenide (</a:t>
            </a:r>
            <a:r>
              <a:rPr lang="en-US" dirty="0" err="1">
                <a:solidFill>
                  <a:srgbClr val="FF0000"/>
                </a:solidFill>
                <a:latin typeface="Book Antiqua" pitchFamily="18" charset="0"/>
              </a:rPr>
              <a:t>GaAs</a:t>
            </a:r>
            <a:r>
              <a:rPr lang="en-US" dirty="0">
                <a:solidFill>
                  <a:srgbClr val="FF0000"/>
                </a:solidFill>
                <a:latin typeface="Book Antiqua" pitchFamily="18" charset="0"/>
              </a:rPr>
              <a:t>).</a:t>
            </a:r>
          </a:p>
          <a:p>
            <a:pPr algn="just">
              <a:buFont typeface="Wingdings" pitchFamily="2" charset="2"/>
              <a:buChar char="§"/>
            </a:pPr>
            <a:endParaRPr lang="en-US" dirty="0">
              <a:solidFill>
                <a:srgbClr val="FF0000"/>
              </a:solidFill>
              <a:latin typeface="Book Antiqua" pitchFamily="18" charset="0"/>
            </a:endParaRPr>
          </a:p>
          <a:p>
            <a:pPr algn="just">
              <a:buFont typeface="Wingdings" pitchFamily="2" charset="2"/>
              <a:buChar char="§"/>
            </a:pPr>
            <a:r>
              <a:rPr lang="en-US" dirty="0">
                <a:solidFill>
                  <a:srgbClr val="FF0000"/>
                </a:solidFill>
                <a:latin typeface="Book Antiqua" pitchFamily="18" charset="0"/>
              </a:rPr>
              <a:t>P-region is doped with germanium and N-region is doped with tellurium.</a:t>
            </a:r>
          </a:p>
          <a:p>
            <a:pPr algn="just">
              <a:buFont typeface="Wingdings" pitchFamily="2" charset="2"/>
              <a:buChar char="§"/>
            </a:pPr>
            <a:endParaRPr lang="en-US" dirty="0">
              <a:solidFill>
                <a:srgbClr val="FF0000"/>
              </a:solidFill>
              <a:latin typeface="Book Antiqua" pitchFamily="18" charset="0"/>
            </a:endParaRPr>
          </a:p>
          <a:p>
            <a:pPr algn="just">
              <a:buFont typeface="Wingdings" pitchFamily="2" charset="2"/>
              <a:buChar char="§"/>
            </a:pPr>
            <a:r>
              <a:rPr lang="en-US" dirty="0">
                <a:solidFill>
                  <a:srgbClr val="FF0000"/>
                </a:solidFill>
                <a:latin typeface="Book Antiqua" pitchFamily="18" charset="0"/>
              </a:rPr>
              <a:t>Thickness of P-N junction is about 1 </a:t>
            </a:r>
            <a:r>
              <a:rPr lang="el-GR" dirty="0">
                <a:solidFill>
                  <a:srgbClr val="FF0000"/>
                </a:solidFill>
                <a:latin typeface="Book Antiqua" pitchFamily="18" charset="0"/>
              </a:rPr>
              <a:t>μ</a:t>
            </a:r>
            <a:r>
              <a:rPr lang="en-US" dirty="0">
                <a:solidFill>
                  <a:srgbClr val="FF0000"/>
                </a:solidFill>
                <a:latin typeface="Book Antiqua" pitchFamily="18" charset="0"/>
              </a:rPr>
              <a:t>m.</a:t>
            </a:r>
          </a:p>
          <a:p>
            <a:pPr algn="just">
              <a:buFont typeface="Wingdings" pitchFamily="2" charset="2"/>
              <a:buChar char="§"/>
            </a:pPr>
            <a:endParaRPr lang="en-US" dirty="0">
              <a:solidFill>
                <a:srgbClr val="FF0000"/>
              </a:solidFill>
              <a:latin typeface="Book Antiqua" pitchFamily="18" charset="0"/>
            </a:endParaRPr>
          </a:p>
          <a:p>
            <a:pPr algn="just">
              <a:buFont typeface="Wingdings" pitchFamily="2" charset="2"/>
              <a:buChar char="§"/>
            </a:pPr>
            <a:r>
              <a:rPr lang="en-US" dirty="0">
                <a:solidFill>
                  <a:srgbClr val="FF0000"/>
                </a:solidFill>
                <a:latin typeface="Book Antiqua" pitchFamily="18" charset="0"/>
              </a:rPr>
              <a:t>End faces of junction diode are well polished and parallel to each other. So, they act as a optical resonator.</a:t>
            </a:r>
          </a:p>
          <a:p>
            <a:pPr algn="just">
              <a:buFont typeface="Wingdings" pitchFamily="2" charset="2"/>
              <a:buChar char="§"/>
            </a:pPr>
            <a:endParaRPr lang="en-US" dirty="0">
              <a:solidFill>
                <a:srgbClr val="FF0000"/>
              </a:solidFill>
              <a:latin typeface="Book Antiqua" pitchFamily="18" charset="0"/>
            </a:endParaRPr>
          </a:p>
          <a:p>
            <a:pPr algn="just">
              <a:buFont typeface="Wingdings" pitchFamily="2" charset="2"/>
              <a:buChar char="§"/>
            </a:pPr>
            <a:r>
              <a:rPr lang="en-US" dirty="0">
                <a:solidFill>
                  <a:srgbClr val="FF0000"/>
                </a:solidFill>
                <a:latin typeface="Book Antiqua" pitchFamily="18" charset="0"/>
              </a:rPr>
              <a:t>Electrodes are fitted on upper and lower surfaces.</a:t>
            </a:r>
            <a:endParaRPr lang="en-IN" dirty="0">
              <a:solidFill>
                <a:srgbClr val="FF0000"/>
              </a:solidFill>
              <a:latin typeface="Book Antiqua"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71414"/>
            <a:ext cx="8686800" cy="841248"/>
          </a:xfrm>
        </p:spPr>
        <p:txBody>
          <a:bodyPr/>
          <a:lstStyle/>
          <a:p>
            <a:pPr algn="ctr">
              <a:defRPr/>
            </a:pPr>
            <a:r>
              <a:rPr lang="en-US" dirty="0" smtClean="0">
                <a:solidFill>
                  <a:srgbClr val="7030A0"/>
                </a:solidFill>
                <a:latin typeface="Cooper Black" pitchFamily="18" charset="0"/>
              </a:rPr>
              <a:t>Working of laser diode</a:t>
            </a:r>
            <a:endParaRPr lang="en-IN" dirty="0">
              <a:solidFill>
                <a:srgbClr val="7030A0"/>
              </a:solidFill>
              <a:latin typeface="Cooper Black" pitchFamily="18" charset="0"/>
            </a:endParaRPr>
          </a:p>
        </p:txBody>
      </p:sp>
      <p:sp>
        <p:nvSpPr>
          <p:cNvPr id="55299" name="TextBox 3"/>
          <p:cNvSpPr txBox="1">
            <a:spLocks noChangeArrowheads="1"/>
          </p:cNvSpPr>
          <p:nvPr/>
        </p:nvSpPr>
        <p:spPr bwMode="auto">
          <a:xfrm>
            <a:off x="500063" y="1071563"/>
            <a:ext cx="8358187" cy="1938337"/>
          </a:xfrm>
          <a:prstGeom prst="rect">
            <a:avLst/>
          </a:prstGeom>
          <a:noFill/>
          <a:ln w="9525">
            <a:noFill/>
            <a:miter lim="800000"/>
            <a:headEnd/>
            <a:tailEnd/>
          </a:ln>
        </p:spPr>
        <p:txBody>
          <a:bodyPr>
            <a:spAutoFit/>
          </a:bodyPr>
          <a:lstStyle/>
          <a:p>
            <a:pPr algn="just"/>
            <a:r>
              <a:rPr lang="en-IN" sz="2400" dirty="0">
                <a:solidFill>
                  <a:srgbClr val="0033CC"/>
                </a:solidFill>
                <a:latin typeface="Aparajita" pitchFamily="34" charset="0"/>
                <a:cs typeface="Aparajita" pitchFamily="34" charset="0"/>
              </a:rPr>
              <a:t>In semiconductor materials, electrons may have an energy within certain bands. The lower region is called the valence band and represents the energy states of bound electrons. The upper region is called the conduction band and represents the energy states of free or conduction electrons. Electrons may have energies in either of these bands, but not in the gap between the bands.</a:t>
            </a:r>
          </a:p>
        </p:txBody>
      </p:sp>
      <p:pic>
        <p:nvPicPr>
          <p:cNvPr id="72707" name="Picture 3" descr="F:\Physics\Course 3, Module 11, Semiconductor Lasers_files\FIG12.jpg"/>
          <p:cNvPicPr>
            <a:picLocks noChangeAspect="1" noChangeArrowheads="1"/>
          </p:cNvPicPr>
          <p:nvPr/>
        </p:nvPicPr>
        <p:blipFill>
          <a:blip r:embed="rId2"/>
          <a:srcRect/>
          <a:stretch>
            <a:fillRect/>
          </a:stretch>
        </p:blipFill>
        <p:spPr bwMode="auto">
          <a:xfrm>
            <a:off x="1714480" y="3214686"/>
            <a:ext cx="6148420" cy="3035296"/>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301752" y="71414"/>
            <a:ext cx="8686800" cy="841248"/>
          </a:xfrm>
          <a:prstGeom prst="rect">
            <a:avLst/>
          </a:prstGeom>
        </p:spPr>
        <p:txBody>
          <a:bodyPr anchor="ctr">
            <a:normAutofit fontScale="77500" lnSpcReduction="20000"/>
          </a:bodyPr>
          <a:lstStyle/>
          <a:p>
            <a:pPr algn="ctr" eaLnBrk="0" hangingPunct="0">
              <a:defRPr/>
            </a:pPr>
            <a:r>
              <a:rPr lang="en-US" sz="3600" cap="all" dirty="0">
                <a:solidFill>
                  <a:srgbClr val="7030A0"/>
                </a:solidFill>
                <a:effectLst>
                  <a:reflection blurRad="12700" stA="48000" endA="300" endPos="55000" dir="5400000" sy="-90000" algn="bl" rotWithShape="0"/>
                </a:effectLst>
                <a:latin typeface="Cooper Black" pitchFamily="18" charset="0"/>
                <a:ea typeface="+mj-ea"/>
                <a:cs typeface="+mj-cs"/>
              </a:rPr>
              <a:t>Working of laser diode continued…</a:t>
            </a:r>
            <a:endParaRPr lang="en-IN" sz="3600" cap="all" dirty="0">
              <a:solidFill>
                <a:srgbClr val="7030A0"/>
              </a:solidFill>
              <a:effectLst>
                <a:reflection blurRad="12700" stA="48000" endA="300" endPos="55000" dir="5400000" sy="-90000" algn="bl" rotWithShape="0"/>
              </a:effectLst>
              <a:latin typeface="Cooper Black" pitchFamily="18" charset="0"/>
              <a:ea typeface="+mj-ea"/>
              <a:cs typeface="+mj-cs"/>
            </a:endParaRPr>
          </a:p>
        </p:txBody>
      </p:sp>
      <p:sp>
        <p:nvSpPr>
          <p:cNvPr id="56323" name="TextBox 3"/>
          <p:cNvSpPr txBox="1">
            <a:spLocks noChangeArrowheads="1"/>
          </p:cNvSpPr>
          <p:nvPr/>
        </p:nvSpPr>
        <p:spPr bwMode="auto">
          <a:xfrm>
            <a:off x="214313" y="857250"/>
            <a:ext cx="8715375" cy="3478213"/>
          </a:xfrm>
          <a:prstGeom prst="rect">
            <a:avLst/>
          </a:prstGeom>
          <a:noFill/>
          <a:ln w="9525">
            <a:noFill/>
            <a:miter lim="800000"/>
            <a:headEnd/>
            <a:tailEnd/>
          </a:ln>
        </p:spPr>
        <p:txBody>
          <a:bodyPr>
            <a:spAutoFit/>
          </a:bodyPr>
          <a:lstStyle/>
          <a:p>
            <a:pPr algn="just"/>
            <a:r>
              <a:rPr lang="en-IN" sz="2200" dirty="0">
                <a:solidFill>
                  <a:srgbClr val="C00000"/>
                </a:solidFill>
                <a:latin typeface="Aparajita" pitchFamily="34" charset="0"/>
                <a:cs typeface="Aparajita" pitchFamily="34" charset="0"/>
              </a:rPr>
              <a:t>When a forward voltage is applied to the diode, the energy levels are caused to shift. Under these conditions there is a significant increase in the concentration of electrons in the conduction band near the junction on the n-side and the concentration of holes in the valence band near the junction on the p-side. The electrons and holes recombine (conduction band electrons move into empty valence band states) and energy is given off in the form of photons. The energy of the photon resulting from this recombination is equal to that associated with the energy gap. This energy is often in the form of electromagnetic radiation. In laser diode this light energy is transmitted out through the sides of the junction region. In semiconductor lasers the junction forms the active medium, and the reflective ends of the laser material provide feedback. </a:t>
            </a:r>
          </a:p>
        </p:txBody>
      </p:sp>
      <p:pic>
        <p:nvPicPr>
          <p:cNvPr id="73730" name="Picture 2" descr="F:\Physics\Course 3, Module 11, Semiconductor Lasers_files\FIG13.jpg"/>
          <p:cNvPicPr>
            <a:picLocks noChangeAspect="1" noChangeArrowheads="1"/>
          </p:cNvPicPr>
          <p:nvPr/>
        </p:nvPicPr>
        <p:blipFill>
          <a:blip r:embed="rId2"/>
          <a:srcRect/>
          <a:stretch>
            <a:fillRect/>
          </a:stretch>
        </p:blipFill>
        <p:spPr bwMode="auto">
          <a:xfrm>
            <a:off x="1714480" y="4357694"/>
            <a:ext cx="5929354" cy="2208003"/>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01752" y="230298"/>
            <a:ext cx="8686800" cy="841248"/>
          </a:xfrm>
          <a:prstGeom prst="rect">
            <a:avLst/>
          </a:prstGeom>
        </p:spPr>
        <p:txBody>
          <a:bodyPr anchor="ctr"/>
          <a:lstStyle/>
          <a:p>
            <a:pPr algn="ctr" eaLnBrk="0" hangingPunct="0">
              <a:defRPr/>
            </a:pPr>
            <a:r>
              <a:rPr lang="en-US" sz="2900" cap="all" dirty="0">
                <a:solidFill>
                  <a:srgbClr val="D60093"/>
                </a:solidFill>
                <a:effectLst>
                  <a:reflection blurRad="12700" stA="48000" endA="300" endPos="55000" dir="5400000" sy="-90000" algn="bl" rotWithShape="0"/>
                </a:effectLst>
                <a:latin typeface="Cooper Black" pitchFamily="18" charset="0"/>
                <a:ea typeface="+mj-ea"/>
                <a:cs typeface="+mj-cs"/>
              </a:rPr>
              <a:t>Advantages of semiconductor laser</a:t>
            </a:r>
            <a:endParaRPr lang="en-IN" sz="2900" cap="all" dirty="0">
              <a:solidFill>
                <a:srgbClr val="D60093"/>
              </a:solidFill>
              <a:effectLst>
                <a:reflection blurRad="12700" stA="48000" endA="300" endPos="55000" dir="5400000" sy="-90000" algn="bl" rotWithShape="0"/>
              </a:effectLst>
              <a:latin typeface="Cooper Black" pitchFamily="18" charset="0"/>
              <a:ea typeface="+mj-ea"/>
              <a:cs typeface="+mj-cs"/>
            </a:endParaRPr>
          </a:p>
        </p:txBody>
      </p:sp>
      <p:sp>
        <p:nvSpPr>
          <p:cNvPr id="57347" name="TextBox 3"/>
          <p:cNvSpPr txBox="1">
            <a:spLocks noChangeArrowheads="1"/>
          </p:cNvSpPr>
          <p:nvPr/>
        </p:nvSpPr>
        <p:spPr bwMode="auto">
          <a:xfrm>
            <a:off x="642938" y="1276350"/>
            <a:ext cx="8072437" cy="1938338"/>
          </a:xfrm>
          <a:prstGeom prst="rect">
            <a:avLst/>
          </a:prstGeom>
          <a:noFill/>
          <a:ln w="9525">
            <a:noFill/>
            <a:miter lim="800000"/>
            <a:headEnd/>
            <a:tailEnd/>
          </a:ln>
        </p:spPr>
        <p:txBody>
          <a:bodyPr>
            <a:spAutoFit/>
          </a:bodyPr>
          <a:lstStyle/>
          <a:p>
            <a:pPr>
              <a:lnSpc>
                <a:spcPct val="150000"/>
              </a:lnSpc>
              <a:buFont typeface="Wingdings" pitchFamily="2" charset="2"/>
              <a:buChar char="Ø"/>
            </a:pPr>
            <a:r>
              <a:rPr lang="en-US" sz="2000">
                <a:solidFill>
                  <a:srgbClr val="FF6600"/>
                </a:solidFill>
                <a:latin typeface="Book Antiqua" pitchFamily="18" charset="0"/>
              </a:rPr>
              <a:t>Very small in Dimension.</a:t>
            </a:r>
          </a:p>
          <a:p>
            <a:pPr>
              <a:lnSpc>
                <a:spcPct val="150000"/>
              </a:lnSpc>
              <a:buFont typeface="Wingdings" pitchFamily="2" charset="2"/>
              <a:buChar char="Ø"/>
            </a:pPr>
            <a:r>
              <a:rPr lang="en-US" sz="2000">
                <a:solidFill>
                  <a:srgbClr val="FF6600"/>
                </a:solidFill>
                <a:latin typeface="Book Antiqua" pitchFamily="18" charset="0"/>
              </a:rPr>
              <a:t>High efficiency</a:t>
            </a:r>
          </a:p>
          <a:p>
            <a:pPr>
              <a:lnSpc>
                <a:spcPct val="150000"/>
              </a:lnSpc>
              <a:buFont typeface="Wingdings" pitchFamily="2" charset="2"/>
              <a:buChar char="Ø"/>
            </a:pPr>
            <a:r>
              <a:rPr lang="en-US" sz="2000">
                <a:solidFill>
                  <a:srgbClr val="FF6600"/>
                </a:solidFill>
                <a:latin typeface="Book Antiqua" pitchFamily="18" charset="0"/>
              </a:rPr>
              <a:t>Operated at low power</a:t>
            </a:r>
          </a:p>
          <a:p>
            <a:pPr>
              <a:lnSpc>
                <a:spcPct val="150000"/>
              </a:lnSpc>
              <a:buFont typeface="Wingdings" pitchFamily="2" charset="2"/>
              <a:buChar char="Ø"/>
            </a:pPr>
            <a:r>
              <a:rPr lang="en-US" sz="2000">
                <a:solidFill>
                  <a:srgbClr val="FF6600"/>
                </a:solidFill>
                <a:latin typeface="Book Antiqua" pitchFamily="18" charset="0"/>
              </a:rPr>
              <a:t>It can have continuous or pulsed output.</a:t>
            </a:r>
            <a:endParaRPr lang="en-IN" sz="2000">
              <a:solidFill>
                <a:srgbClr val="FF6600"/>
              </a:solidFill>
              <a:latin typeface="Book Antiqua" pitchFamily="18" charset="0"/>
            </a:endParaRPr>
          </a:p>
        </p:txBody>
      </p:sp>
      <p:sp>
        <p:nvSpPr>
          <p:cNvPr id="5" name="Title 1"/>
          <p:cNvSpPr txBox="1">
            <a:spLocks/>
          </p:cNvSpPr>
          <p:nvPr/>
        </p:nvSpPr>
        <p:spPr>
          <a:xfrm>
            <a:off x="357158" y="3302132"/>
            <a:ext cx="8686800" cy="841248"/>
          </a:xfrm>
          <a:prstGeom prst="rect">
            <a:avLst/>
          </a:prstGeom>
        </p:spPr>
        <p:txBody>
          <a:bodyPr anchor="ctr"/>
          <a:lstStyle/>
          <a:p>
            <a:pPr algn="ctr" eaLnBrk="0" hangingPunct="0">
              <a:defRPr/>
            </a:pPr>
            <a:r>
              <a:rPr lang="en-US" sz="2800" cap="all" dirty="0">
                <a:solidFill>
                  <a:srgbClr val="D60093"/>
                </a:solidFill>
                <a:effectLst>
                  <a:reflection blurRad="12700" stA="48000" endA="300" endPos="55000" dir="5400000" sy="-90000" algn="bl" rotWithShape="0"/>
                </a:effectLst>
                <a:latin typeface="Cooper Black" pitchFamily="18" charset="0"/>
                <a:ea typeface="+mj-ea"/>
                <a:cs typeface="+mj-cs"/>
              </a:rPr>
              <a:t>Applications of semiconductor laser</a:t>
            </a:r>
            <a:endParaRPr lang="en-IN" sz="2800" cap="all" dirty="0">
              <a:solidFill>
                <a:srgbClr val="D60093"/>
              </a:solidFill>
              <a:effectLst>
                <a:reflection blurRad="12700" stA="48000" endA="300" endPos="55000" dir="5400000" sy="-90000" algn="bl" rotWithShape="0"/>
              </a:effectLst>
              <a:latin typeface="Cooper Black" pitchFamily="18" charset="0"/>
              <a:ea typeface="+mj-ea"/>
              <a:cs typeface="+mj-cs"/>
            </a:endParaRPr>
          </a:p>
        </p:txBody>
      </p:sp>
      <p:sp>
        <p:nvSpPr>
          <p:cNvPr id="57349" name="TextBox 7"/>
          <p:cNvSpPr txBox="1">
            <a:spLocks noChangeArrowheads="1"/>
          </p:cNvSpPr>
          <p:nvPr/>
        </p:nvSpPr>
        <p:spPr bwMode="auto">
          <a:xfrm>
            <a:off x="642938" y="4205288"/>
            <a:ext cx="8072437" cy="1938337"/>
          </a:xfrm>
          <a:prstGeom prst="rect">
            <a:avLst/>
          </a:prstGeom>
          <a:noFill/>
          <a:ln w="9525">
            <a:noFill/>
            <a:miter lim="800000"/>
            <a:headEnd/>
            <a:tailEnd/>
          </a:ln>
        </p:spPr>
        <p:txBody>
          <a:bodyPr>
            <a:spAutoFit/>
          </a:bodyPr>
          <a:lstStyle/>
          <a:p>
            <a:pPr>
              <a:lnSpc>
                <a:spcPct val="150000"/>
              </a:lnSpc>
              <a:buFont typeface="Wingdings" pitchFamily="2" charset="2"/>
              <a:buChar char="Ø"/>
            </a:pPr>
            <a:r>
              <a:rPr lang="en-US" sz="2000">
                <a:solidFill>
                  <a:srgbClr val="FF6600"/>
                </a:solidFill>
                <a:latin typeface="Book Antiqua" pitchFamily="18" charset="0"/>
              </a:rPr>
              <a:t>In fibre optic communication.</a:t>
            </a:r>
          </a:p>
          <a:p>
            <a:pPr>
              <a:lnSpc>
                <a:spcPct val="150000"/>
              </a:lnSpc>
              <a:buFont typeface="Wingdings" pitchFamily="2" charset="2"/>
              <a:buChar char="Ø"/>
            </a:pPr>
            <a:r>
              <a:rPr lang="en-US" sz="2000">
                <a:solidFill>
                  <a:srgbClr val="FF6600"/>
                </a:solidFill>
                <a:latin typeface="Book Antiqua" pitchFamily="18" charset="0"/>
              </a:rPr>
              <a:t>It can be used to heal the wounds by means of infrared radiation.</a:t>
            </a:r>
          </a:p>
          <a:p>
            <a:pPr>
              <a:lnSpc>
                <a:spcPct val="150000"/>
              </a:lnSpc>
              <a:buFont typeface="Wingdings" pitchFamily="2" charset="2"/>
              <a:buChar char="Ø"/>
            </a:pPr>
            <a:r>
              <a:rPr lang="en-US" sz="2000">
                <a:solidFill>
                  <a:srgbClr val="FF6600"/>
                </a:solidFill>
                <a:latin typeface="Book Antiqua" pitchFamily="18" charset="0"/>
              </a:rPr>
              <a:t>It can be used as a relief to kill the pain.</a:t>
            </a:r>
          </a:p>
          <a:p>
            <a:pPr>
              <a:lnSpc>
                <a:spcPct val="150000"/>
              </a:lnSpc>
              <a:buFont typeface="Wingdings" pitchFamily="2" charset="2"/>
              <a:buChar char="Ø"/>
            </a:pPr>
            <a:endParaRPr lang="en-US" sz="2000">
              <a:solidFill>
                <a:srgbClr val="FF6600"/>
              </a:solidFill>
              <a:latin typeface="Book Antiqua"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642910" y="157162"/>
            <a:ext cx="8229600" cy="771508"/>
          </a:xfrm>
          <a:prstGeom prst="rect">
            <a:avLst/>
          </a:prstGeom>
        </p:spPr>
        <p:txBody>
          <a:bodyPr bIns="91440" anchor="b">
            <a:normAutofit fontScale="77500" lnSpcReduction="20000"/>
          </a:bodyPr>
          <a:lstStyle/>
          <a:p>
            <a:pPr algn="ctr" eaLnBrk="0" hangingPunct="0">
              <a:defRPr/>
            </a:pPr>
            <a:r>
              <a:rPr lang="en-US" sz="4400" cap="all" dirty="0">
                <a:solidFill>
                  <a:srgbClr val="0070C0"/>
                </a:solidFill>
                <a:effectLst>
                  <a:reflection blurRad="12700" stA="48000" endA="300" endPos="55000" dir="5400000" sy="-90000" algn="bl" rotWithShape="0"/>
                </a:effectLst>
                <a:latin typeface="Cooper Black" pitchFamily="18" charset="0"/>
                <a:ea typeface="+mj-ea"/>
                <a:cs typeface="+mj-cs"/>
              </a:rPr>
              <a:t>Semiconductor Diode laser</a:t>
            </a:r>
          </a:p>
        </p:txBody>
      </p:sp>
      <p:sp>
        <p:nvSpPr>
          <p:cNvPr id="58371" name="TextBox 3"/>
          <p:cNvSpPr txBox="1">
            <a:spLocks noChangeArrowheads="1"/>
          </p:cNvSpPr>
          <p:nvPr/>
        </p:nvSpPr>
        <p:spPr bwMode="auto">
          <a:xfrm>
            <a:off x="285750" y="1143000"/>
            <a:ext cx="8572500" cy="3940175"/>
          </a:xfrm>
          <a:prstGeom prst="rect">
            <a:avLst/>
          </a:prstGeom>
          <a:noFill/>
          <a:ln w="9525">
            <a:noFill/>
            <a:miter lim="800000"/>
            <a:headEnd/>
            <a:tailEnd/>
          </a:ln>
        </p:spPr>
        <p:txBody>
          <a:bodyPr>
            <a:spAutoFit/>
          </a:bodyPr>
          <a:lstStyle/>
          <a:p>
            <a:pPr algn="ctr"/>
            <a:r>
              <a:rPr lang="en-US" sz="2400" u="sng" dirty="0" err="1">
                <a:solidFill>
                  <a:srgbClr val="C00000"/>
                </a:solidFill>
                <a:latin typeface="Algerian" pitchFamily="82" charset="0"/>
              </a:rPr>
              <a:t>Hetro</a:t>
            </a:r>
            <a:r>
              <a:rPr lang="en-US" sz="2400" u="sng" dirty="0">
                <a:solidFill>
                  <a:srgbClr val="C00000"/>
                </a:solidFill>
                <a:latin typeface="Algerian" pitchFamily="82" charset="0"/>
              </a:rPr>
              <a:t>-junction Semiconductor Laser</a:t>
            </a:r>
          </a:p>
          <a:p>
            <a:endParaRPr lang="en-US" dirty="0"/>
          </a:p>
          <a:p>
            <a:r>
              <a:rPr lang="en-US" sz="2800" dirty="0">
                <a:latin typeface="Aharoni" pitchFamily="2" charset="-79"/>
                <a:cs typeface="Aharoni" pitchFamily="2" charset="-79"/>
              </a:rPr>
              <a:t>Introduction</a:t>
            </a:r>
            <a:endParaRPr lang="en-US" sz="3000" dirty="0">
              <a:solidFill>
                <a:srgbClr val="00B050"/>
              </a:solidFill>
              <a:latin typeface="Aparajita" pitchFamily="34" charset="0"/>
              <a:cs typeface="Aparajita" pitchFamily="34" charset="0"/>
            </a:endParaRPr>
          </a:p>
          <a:p>
            <a:pPr algn="just">
              <a:lnSpc>
                <a:spcPct val="150000"/>
              </a:lnSpc>
              <a:buFont typeface="Wingdings" pitchFamily="2" charset="2"/>
              <a:buChar char="q"/>
            </a:pPr>
            <a:r>
              <a:rPr lang="en-US" sz="3000" dirty="0">
                <a:solidFill>
                  <a:srgbClr val="0033CC"/>
                </a:solidFill>
                <a:latin typeface="Aparajita" pitchFamily="34" charset="0"/>
                <a:cs typeface="Aparajita" pitchFamily="34" charset="0"/>
              </a:rPr>
              <a:t>P-N junction diode made from different layers.</a:t>
            </a:r>
          </a:p>
          <a:p>
            <a:pPr algn="just">
              <a:lnSpc>
                <a:spcPct val="150000"/>
              </a:lnSpc>
              <a:buFont typeface="Wingdings" pitchFamily="2" charset="2"/>
              <a:buChar char="q"/>
            </a:pPr>
            <a:r>
              <a:rPr lang="en-US" sz="3000" dirty="0">
                <a:solidFill>
                  <a:srgbClr val="0033CC"/>
                </a:solidFill>
                <a:latin typeface="Aparajita" pitchFamily="34" charset="0"/>
                <a:cs typeface="Aparajita" pitchFamily="34" charset="0"/>
              </a:rPr>
              <a:t>Direct conversion method is used for pumping.</a:t>
            </a:r>
          </a:p>
          <a:p>
            <a:pPr algn="just">
              <a:lnSpc>
                <a:spcPct val="150000"/>
              </a:lnSpc>
              <a:buFont typeface="Wingdings" pitchFamily="2" charset="2"/>
              <a:buChar char="q"/>
            </a:pPr>
            <a:r>
              <a:rPr lang="en-US" sz="3000" dirty="0">
                <a:solidFill>
                  <a:srgbClr val="0033CC"/>
                </a:solidFill>
                <a:latin typeface="Aparajita" pitchFamily="34" charset="0"/>
                <a:cs typeface="Aparajita" pitchFamily="34" charset="0"/>
              </a:rPr>
              <a:t>It has output of wavelength nearly 8000 A</a:t>
            </a:r>
            <a:r>
              <a:rPr lang="en-US" sz="3000" baseline="30000" dirty="0">
                <a:solidFill>
                  <a:srgbClr val="0033CC"/>
                </a:solidFill>
                <a:latin typeface="Aparajita" pitchFamily="34" charset="0"/>
                <a:cs typeface="Aparajita" pitchFamily="34" charset="0"/>
              </a:rPr>
              <a:t>0</a:t>
            </a:r>
          </a:p>
          <a:p>
            <a:pPr algn="just">
              <a:lnSpc>
                <a:spcPct val="150000"/>
              </a:lnSpc>
              <a:buFont typeface="Wingdings" pitchFamily="2" charset="2"/>
              <a:buChar char="q"/>
            </a:pPr>
            <a:r>
              <a:rPr lang="en-US" sz="3000" dirty="0">
                <a:solidFill>
                  <a:srgbClr val="0033CC"/>
                </a:solidFill>
                <a:latin typeface="Aparajita" pitchFamily="34" charset="0"/>
                <a:cs typeface="Aparajita" pitchFamily="34" charset="0"/>
              </a:rPr>
              <a:t>The output power is of continuous wave form</a:t>
            </a:r>
            <a:r>
              <a:rPr lang="en-US" sz="3000" dirty="0">
                <a:solidFill>
                  <a:srgbClr val="00B050"/>
                </a:solidFill>
                <a:latin typeface="Aparajita" pitchFamily="34" charset="0"/>
                <a:cs typeface="Aparajita" pitchFamily="34" charset="0"/>
              </a:rPr>
              <a:t>.</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301752" y="142852"/>
            <a:ext cx="8686800" cy="841248"/>
          </a:xfrm>
          <a:prstGeom prst="rect">
            <a:avLst/>
          </a:prstGeom>
        </p:spPr>
        <p:txBody>
          <a:bodyPr anchor="ctr">
            <a:normAutofit/>
          </a:bodyPr>
          <a:lstStyle/>
          <a:p>
            <a:pPr eaLnBrk="0" hangingPunct="0">
              <a:defRPr/>
            </a:pPr>
            <a:r>
              <a:rPr lang="en-US" sz="3600" cap="all">
                <a:solidFill>
                  <a:srgbClr val="00B050"/>
                </a:solidFill>
                <a:effectLst>
                  <a:reflection blurRad="12700" stA="48000" endA="300" endPos="55000" dir="5400000" sy="-90000" algn="bl" rotWithShape="0"/>
                </a:effectLst>
                <a:latin typeface="Cooper Black" pitchFamily="18" charset="0"/>
                <a:ea typeface="+mj-ea"/>
                <a:cs typeface="+mj-cs"/>
              </a:rPr>
              <a:t>Construction of Laser Diode</a:t>
            </a:r>
            <a:endParaRPr lang="en-IN" sz="3600" cap="all" dirty="0">
              <a:solidFill>
                <a:srgbClr val="00B050"/>
              </a:solidFill>
              <a:effectLst>
                <a:reflection blurRad="12700" stA="48000" endA="300" endPos="55000" dir="5400000" sy="-90000" algn="bl" rotWithShape="0"/>
              </a:effectLst>
              <a:latin typeface="Cooper Black" pitchFamily="18" charset="0"/>
              <a:ea typeface="+mj-ea"/>
              <a:cs typeface="+mj-cs"/>
            </a:endParaRPr>
          </a:p>
        </p:txBody>
      </p:sp>
      <p:sp>
        <p:nvSpPr>
          <p:cNvPr id="59395" name="TextBox 4"/>
          <p:cNvSpPr txBox="1">
            <a:spLocks noChangeArrowheads="1"/>
          </p:cNvSpPr>
          <p:nvPr/>
        </p:nvSpPr>
        <p:spPr bwMode="auto">
          <a:xfrm>
            <a:off x="285750" y="1285875"/>
            <a:ext cx="4000500" cy="5324475"/>
          </a:xfrm>
          <a:prstGeom prst="rect">
            <a:avLst/>
          </a:prstGeom>
          <a:noFill/>
          <a:ln w="9525">
            <a:noFill/>
            <a:miter lim="800000"/>
            <a:headEnd/>
            <a:tailEnd/>
          </a:ln>
        </p:spPr>
        <p:txBody>
          <a:bodyPr>
            <a:spAutoFit/>
          </a:bodyPr>
          <a:lstStyle/>
          <a:p>
            <a:pPr algn="just">
              <a:buFont typeface="Wingdings" pitchFamily="2" charset="2"/>
              <a:buChar char="§"/>
            </a:pPr>
            <a:r>
              <a:rPr lang="en-US" sz="2000">
                <a:solidFill>
                  <a:srgbClr val="FF0000"/>
                </a:solidFill>
                <a:latin typeface="Book Antiqua" pitchFamily="18" charset="0"/>
              </a:rPr>
              <a:t>A hetro-junction semiconductor laser consists of five layers. Third acts as a active region.</a:t>
            </a:r>
          </a:p>
          <a:p>
            <a:pPr algn="just">
              <a:buFont typeface="Wingdings" pitchFamily="2" charset="2"/>
              <a:buChar char="§"/>
            </a:pPr>
            <a:endParaRPr lang="en-US" sz="2000">
              <a:solidFill>
                <a:srgbClr val="FF0000"/>
              </a:solidFill>
              <a:latin typeface="Book Antiqua" pitchFamily="18" charset="0"/>
            </a:endParaRPr>
          </a:p>
          <a:p>
            <a:pPr algn="just">
              <a:buFont typeface="Wingdings" pitchFamily="2" charset="2"/>
              <a:buChar char="§"/>
            </a:pPr>
            <a:r>
              <a:rPr lang="en-US" sz="2000">
                <a:solidFill>
                  <a:srgbClr val="FF0000"/>
                </a:solidFill>
                <a:latin typeface="Book Antiqua" pitchFamily="18" charset="0"/>
              </a:rPr>
              <a:t>The second layer is P-type semiconductor GaAlAs and fourth layer is n-type semiconductor GaAlAs.</a:t>
            </a:r>
          </a:p>
          <a:p>
            <a:pPr algn="just">
              <a:buFont typeface="Wingdings" pitchFamily="2" charset="2"/>
              <a:buChar char="§"/>
            </a:pPr>
            <a:endParaRPr lang="en-US" sz="2000">
              <a:solidFill>
                <a:srgbClr val="FF0000"/>
              </a:solidFill>
              <a:latin typeface="Book Antiqua" pitchFamily="18" charset="0"/>
            </a:endParaRPr>
          </a:p>
          <a:p>
            <a:pPr algn="just">
              <a:buFont typeface="Wingdings" pitchFamily="2" charset="2"/>
              <a:buChar char="§"/>
            </a:pPr>
            <a:r>
              <a:rPr lang="en-US" sz="2000">
                <a:solidFill>
                  <a:srgbClr val="FF0000"/>
                </a:solidFill>
                <a:latin typeface="Book Antiqua" pitchFamily="18" charset="0"/>
              </a:rPr>
              <a:t>The end faces of 2</a:t>
            </a:r>
            <a:r>
              <a:rPr lang="en-US" sz="2000" baseline="30000">
                <a:solidFill>
                  <a:srgbClr val="FF0000"/>
                </a:solidFill>
                <a:latin typeface="Book Antiqua" pitchFamily="18" charset="0"/>
              </a:rPr>
              <a:t>nd</a:t>
            </a:r>
            <a:r>
              <a:rPr lang="en-US" sz="2000">
                <a:solidFill>
                  <a:srgbClr val="FF0000"/>
                </a:solidFill>
                <a:latin typeface="Book Antiqua" pitchFamily="18" charset="0"/>
              </a:rPr>
              <a:t> and 4</a:t>
            </a:r>
            <a:r>
              <a:rPr lang="en-US" sz="2000" baseline="30000">
                <a:solidFill>
                  <a:srgbClr val="FF0000"/>
                </a:solidFill>
                <a:latin typeface="Book Antiqua" pitchFamily="18" charset="0"/>
              </a:rPr>
              <a:t>th</a:t>
            </a:r>
            <a:r>
              <a:rPr lang="en-US" sz="2000">
                <a:solidFill>
                  <a:srgbClr val="FF0000"/>
                </a:solidFill>
                <a:latin typeface="Book Antiqua" pitchFamily="18" charset="0"/>
              </a:rPr>
              <a:t> layer are well polished and parallel to each other to act as an optical resonator.</a:t>
            </a:r>
          </a:p>
          <a:p>
            <a:pPr algn="just">
              <a:buFont typeface="Wingdings" pitchFamily="2" charset="2"/>
              <a:buChar char="§"/>
            </a:pPr>
            <a:endParaRPr lang="en-US" sz="2000">
              <a:solidFill>
                <a:srgbClr val="FF0000"/>
              </a:solidFill>
              <a:latin typeface="Book Antiqua" pitchFamily="18" charset="0"/>
            </a:endParaRPr>
          </a:p>
          <a:p>
            <a:pPr algn="just">
              <a:buFont typeface="Wingdings" pitchFamily="2" charset="2"/>
              <a:buChar char="§"/>
            </a:pPr>
            <a:r>
              <a:rPr lang="en-US" sz="2000">
                <a:solidFill>
                  <a:srgbClr val="FF0000"/>
                </a:solidFill>
                <a:latin typeface="Book Antiqua" pitchFamily="18" charset="0"/>
              </a:rPr>
              <a:t>Two electrodes are fixed on the top and bottom layer of the crystal.</a:t>
            </a:r>
            <a:endParaRPr lang="en-IN" sz="2000">
              <a:solidFill>
                <a:srgbClr val="FF0000"/>
              </a:solidFill>
              <a:latin typeface="Book Antiqua" pitchFamily="18" charset="0"/>
            </a:endParaRPr>
          </a:p>
        </p:txBody>
      </p:sp>
      <p:pic>
        <p:nvPicPr>
          <p:cNvPr id="74754" name="Picture 2" descr="F:\Physics\Gallium Arsenide LASER - Working, Construcion &amp; Definition_files\gallium-arsenide-lazer.jpg"/>
          <p:cNvPicPr>
            <a:picLocks noChangeAspect="1" noChangeArrowheads="1"/>
          </p:cNvPicPr>
          <p:nvPr/>
        </p:nvPicPr>
        <p:blipFill>
          <a:blip r:embed="rId2"/>
          <a:srcRect/>
          <a:stretch>
            <a:fillRect/>
          </a:stretch>
        </p:blipFill>
        <p:spPr bwMode="auto">
          <a:xfrm>
            <a:off x="4500562" y="1783686"/>
            <a:ext cx="4429156" cy="4074206"/>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558800" y="463550"/>
            <a:ext cx="8207375" cy="1295400"/>
          </a:xfrm>
          <a:prstGeom prst="rect">
            <a:avLst/>
          </a:prstGeom>
        </p:spPr>
        <p:txBody>
          <a:bodyPr anchor="b">
            <a:normAutofit fontScale="85000" lnSpcReduction="10000"/>
          </a:bodyPr>
          <a:lstStyle/>
          <a:p>
            <a:pPr algn="just">
              <a:defRPr/>
            </a:pPr>
            <a:r>
              <a:rPr lang="en-US" sz="3000" cap="all" dirty="0">
                <a:solidFill>
                  <a:srgbClr val="009900"/>
                </a:solidFill>
                <a:effectLst>
                  <a:reflection blurRad="12700" stA="48000" endA="300" endPos="55000" dir="5400000" sy="-90000" algn="bl" rotWithShape="0"/>
                </a:effectLst>
                <a:latin typeface="Cooper Black" pitchFamily="18" charset="0"/>
                <a:ea typeface="+mj-ea"/>
                <a:cs typeface="+mj-cs"/>
              </a:rPr>
              <a:t>Atoms and molecules can </a:t>
            </a:r>
            <a:r>
              <a:rPr lang="en-US" sz="3000" cap="all" dirty="0">
                <a:solidFill>
                  <a:srgbClr val="990099"/>
                </a:solidFill>
                <a:effectLst>
                  <a:reflection blurRad="12700" stA="48000" endA="300" endPos="55000" dir="5400000" sy="-90000" algn="bl" rotWithShape="0"/>
                </a:effectLst>
                <a:latin typeface="Cooper Black" pitchFamily="18" charset="0"/>
                <a:ea typeface="+mj-ea"/>
                <a:cs typeface="+mj-cs"/>
              </a:rPr>
              <a:t>absorb</a:t>
            </a:r>
            <a:r>
              <a:rPr lang="en-US" sz="3000" cap="all" dirty="0">
                <a:solidFill>
                  <a:srgbClr val="009900"/>
                </a:solidFill>
                <a:effectLst>
                  <a:reflection blurRad="12700" stA="48000" endA="300" endPos="55000" dir="5400000" sy="-90000" algn="bl" rotWithShape="0"/>
                </a:effectLst>
                <a:latin typeface="Cooper Black" pitchFamily="18" charset="0"/>
                <a:ea typeface="+mj-ea"/>
                <a:cs typeface="+mj-cs"/>
              </a:rPr>
              <a:t> photons, making a transition from a lower level to a more excited one.</a:t>
            </a:r>
          </a:p>
        </p:txBody>
      </p:sp>
      <p:sp>
        <p:nvSpPr>
          <p:cNvPr id="17411" name="Text Box 3"/>
          <p:cNvSpPr txBox="1">
            <a:spLocks noChangeArrowheads="1"/>
          </p:cNvSpPr>
          <p:nvPr/>
        </p:nvSpPr>
        <p:spPr bwMode="auto">
          <a:xfrm>
            <a:off x="6731000" y="2782888"/>
            <a:ext cx="2127250" cy="646112"/>
          </a:xfrm>
          <a:prstGeom prst="rect">
            <a:avLst/>
          </a:prstGeom>
          <a:noFill/>
          <a:ln w="9525">
            <a:noFill/>
            <a:miter lim="800000"/>
            <a:headEnd/>
            <a:tailEnd/>
          </a:ln>
        </p:spPr>
        <p:txBody>
          <a:bodyPr>
            <a:spAutoFit/>
          </a:bodyPr>
          <a:lstStyle/>
          <a:p>
            <a:pPr>
              <a:spcBef>
                <a:spcPct val="50000"/>
              </a:spcBef>
            </a:pPr>
            <a:r>
              <a:rPr lang="en-US"/>
              <a:t>This is, of course, absorption.</a:t>
            </a:r>
          </a:p>
        </p:txBody>
      </p:sp>
      <p:sp>
        <p:nvSpPr>
          <p:cNvPr id="6" name="Freeform 4"/>
          <p:cNvSpPr>
            <a:spLocks/>
          </p:cNvSpPr>
          <p:nvPr/>
        </p:nvSpPr>
        <p:spPr bwMode="auto">
          <a:xfrm>
            <a:off x="4881563" y="2616200"/>
            <a:ext cx="1152525" cy="825500"/>
          </a:xfrm>
          <a:custGeom>
            <a:avLst/>
            <a:gdLst>
              <a:gd name="T0" fmla="*/ 2147483647 w 2598"/>
              <a:gd name="T1" fmla="*/ 2147483647 h 1998"/>
              <a:gd name="T2" fmla="*/ 2147483647 w 2598"/>
              <a:gd name="T3" fmla="*/ 2147483647 h 1998"/>
              <a:gd name="T4" fmla="*/ 2147483647 w 2598"/>
              <a:gd name="T5" fmla="*/ 2147483647 h 1998"/>
              <a:gd name="T6" fmla="*/ 2147483647 w 2598"/>
              <a:gd name="T7" fmla="*/ 2147483647 h 1998"/>
              <a:gd name="T8" fmla="*/ 2147483647 w 2598"/>
              <a:gd name="T9" fmla="*/ 2147483647 h 1998"/>
              <a:gd name="T10" fmla="*/ 2147483647 w 2598"/>
              <a:gd name="T11" fmla="*/ 2147483647 h 1998"/>
              <a:gd name="T12" fmla="*/ 2147483647 w 2598"/>
              <a:gd name="T13" fmla="*/ 2147483647 h 1998"/>
              <a:gd name="T14" fmla="*/ 2147483647 w 2598"/>
              <a:gd name="T15" fmla="*/ 2147483647 h 1998"/>
              <a:gd name="T16" fmla="*/ 2147483647 w 2598"/>
              <a:gd name="T17" fmla="*/ 2147483647 h 1998"/>
              <a:gd name="T18" fmla="*/ 2147483647 w 2598"/>
              <a:gd name="T19" fmla="*/ 2147483647 h 1998"/>
              <a:gd name="T20" fmla="*/ 2147483647 w 2598"/>
              <a:gd name="T21" fmla="*/ 2147483647 h 1998"/>
              <a:gd name="T22" fmla="*/ 2147483647 w 2598"/>
              <a:gd name="T23" fmla="*/ 2147483647 h 1998"/>
              <a:gd name="T24" fmla="*/ 2147483647 w 2598"/>
              <a:gd name="T25" fmla="*/ 2147483647 h 1998"/>
              <a:gd name="T26" fmla="*/ 2147483647 w 2598"/>
              <a:gd name="T27" fmla="*/ 2147483647 h 1998"/>
              <a:gd name="T28" fmla="*/ 2147483647 w 2598"/>
              <a:gd name="T29" fmla="*/ 2147483647 h 1998"/>
              <a:gd name="T30" fmla="*/ 2147483647 w 2598"/>
              <a:gd name="T31" fmla="*/ 2147483647 h 1998"/>
              <a:gd name="T32" fmla="*/ 2147483647 w 2598"/>
              <a:gd name="T33" fmla="*/ 2147483647 h 1998"/>
              <a:gd name="T34" fmla="*/ 2147483647 w 2598"/>
              <a:gd name="T35" fmla="*/ 2147483647 h 1998"/>
              <a:gd name="T36" fmla="*/ 2147483647 w 2598"/>
              <a:gd name="T37" fmla="*/ 2147483647 h 1998"/>
              <a:gd name="T38" fmla="*/ 2147483647 w 2598"/>
              <a:gd name="T39" fmla="*/ 2147483647 h 1998"/>
              <a:gd name="T40" fmla="*/ 2147483647 w 2598"/>
              <a:gd name="T41" fmla="*/ 2147483647 h 1998"/>
              <a:gd name="T42" fmla="*/ 2147483647 w 2598"/>
              <a:gd name="T43" fmla="*/ 2147483647 h 1998"/>
              <a:gd name="T44" fmla="*/ 2147483647 w 2598"/>
              <a:gd name="T45" fmla="*/ 2147483647 h 1998"/>
              <a:gd name="T46" fmla="*/ 2147483647 w 2598"/>
              <a:gd name="T47" fmla="*/ 2147483647 h 1998"/>
              <a:gd name="T48" fmla="*/ 2147483647 w 2598"/>
              <a:gd name="T49" fmla="*/ 2147483647 h 1998"/>
              <a:gd name="T50" fmla="*/ 2147483647 w 2598"/>
              <a:gd name="T51" fmla="*/ 2147483647 h 1998"/>
              <a:gd name="T52" fmla="*/ 2147483647 w 2598"/>
              <a:gd name="T53" fmla="*/ 2147483647 h 1998"/>
              <a:gd name="T54" fmla="*/ 2147483647 w 2598"/>
              <a:gd name="T55" fmla="*/ 2147483647 h 1998"/>
              <a:gd name="T56" fmla="*/ 2147483647 w 2598"/>
              <a:gd name="T57" fmla="*/ 2147483647 h 1998"/>
              <a:gd name="T58" fmla="*/ 2147483647 w 2598"/>
              <a:gd name="T59" fmla="*/ 2147483647 h 1998"/>
              <a:gd name="T60" fmla="*/ 2147483647 w 2598"/>
              <a:gd name="T61" fmla="*/ 2147483647 h 1998"/>
              <a:gd name="T62" fmla="*/ 2147483647 w 2598"/>
              <a:gd name="T63" fmla="*/ 2147483647 h 1998"/>
              <a:gd name="T64" fmla="*/ 2147483647 w 2598"/>
              <a:gd name="T65" fmla="*/ 2147483647 h 1998"/>
              <a:gd name="T66" fmla="*/ 2147483647 w 2598"/>
              <a:gd name="T67" fmla="*/ 2147483647 h 1998"/>
              <a:gd name="T68" fmla="*/ 2147483647 w 2598"/>
              <a:gd name="T69" fmla="*/ 2147483647 h 1998"/>
              <a:gd name="T70" fmla="*/ 2147483647 w 2598"/>
              <a:gd name="T71" fmla="*/ 2147483647 h 1998"/>
              <a:gd name="T72" fmla="*/ 2147483647 w 2598"/>
              <a:gd name="T73" fmla="*/ 2147483647 h 1998"/>
              <a:gd name="T74" fmla="*/ 2147483647 w 2598"/>
              <a:gd name="T75" fmla="*/ 2147483647 h 1998"/>
              <a:gd name="T76" fmla="*/ 2147483647 w 2598"/>
              <a:gd name="T77" fmla="*/ 2147483647 h 1998"/>
              <a:gd name="T78" fmla="*/ 2147483647 w 2598"/>
              <a:gd name="T79" fmla="*/ 2147483647 h 1998"/>
              <a:gd name="T80" fmla="*/ 2147483647 w 2598"/>
              <a:gd name="T81" fmla="*/ 2147483647 h 1998"/>
              <a:gd name="T82" fmla="*/ 2147483647 w 2598"/>
              <a:gd name="T83" fmla="*/ 2147483647 h 1998"/>
              <a:gd name="T84" fmla="*/ 2147483647 w 2598"/>
              <a:gd name="T85" fmla="*/ 2147483647 h 1998"/>
              <a:gd name="T86" fmla="*/ 2147483647 w 2598"/>
              <a:gd name="T87" fmla="*/ 2147483647 h 1998"/>
              <a:gd name="T88" fmla="*/ 2147483647 w 2598"/>
              <a:gd name="T89" fmla="*/ 2147483647 h 1998"/>
              <a:gd name="T90" fmla="*/ 2147483647 w 2598"/>
              <a:gd name="T91" fmla="*/ 2147483647 h 1998"/>
              <a:gd name="T92" fmla="*/ 2147483647 w 2598"/>
              <a:gd name="T93" fmla="*/ 2147483647 h 1998"/>
              <a:gd name="T94" fmla="*/ 2147483647 w 2598"/>
              <a:gd name="T95" fmla="*/ 2147483647 h 1998"/>
              <a:gd name="T96" fmla="*/ 2147483647 w 2598"/>
              <a:gd name="T97" fmla="*/ 2147483647 h 1998"/>
              <a:gd name="T98" fmla="*/ 2147483647 w 2598"/>
              <a:gd name="T99" fmla="*/ 2147483647 h 1998"/>
              <a:gd name="T100" fmla="*/ 2147483647 w 2598"/>
              <a:gd name="T101" fmla="*/ 2147483647 h 1998"/>
              <a:gd name="T102" fmla="*/ 2147483647 w 2598"/>
              <a:gd name="T103" fmla="*/ 2147483647 h 1998"/>
              <a:gd name="T104" fmla="*/ 2147483647 w 2598"/>
              <a:gd name="T105" fmla="*/ 2147483647 h 1998"/>
              <a:gd name="T106" fmla="*/ 2147483647 w 2598"/>
              <a:gd name="T107" fmla="*/ 2147483647 h 1998"/>
              <a:gd name="T108" fmla="*/ 2147483647 w 2598"/>
              <a:gd name="T109" fmla="*/ 2147483647 h 1998"/>
              <a:gd name="T110" fmla="*/ 2147483647 w 2598"/>
              <a:gd name="T111" fmla="*/ 2147483647 h 1998"/>
              <a:gd name="T112" fmla="*/ 2147483647 w 2598"/>
              <a:gd name="T113" fmla="*/ 2147483647 h 199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598"/>
              <a:gd name="T172" fmla="*/ 0 h 1998"/>
              <a:gd name="T173" fmla="*/ 2598 w 2598"/>
              <a:gd name="T174" fmla="*/ 1998 h 1998"/>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598" h="1998">
                <a:moveTo>
                  <a:pt x="0" y="1026"/>
                </a:moveTo>
                <a:lnTo>
                  <a:pt x="6" y="1026"/>
                </a:lnTo>
                <a:lnTo>
                  <a:pt x="12" y="1026"/>
                </a:lnTo>
                <a:lnTo>
                  <a:pt x="18" y="1026"/>
                </a:lnTo>
                <a:lnTo>
                  <a:pt x="24" y="1026"/>
                </a:lnTo>
                <a:lnTo>
                  <a:pt x="30" y="1026"/>
                </a:lnTo>
                <a:lnTo>
                  <a:pt x="36" y="1026"/>
                </a:lnTo>
                <a:lnTo>
                  <a:pt x="48" y="1020"/>
                </a:lnTo>
                <a:lnTo>
                  <a:pt x="54" y="1020"/>
                </a:lnTo>
                <a:lnTo>
                  <a:pt x="60" y="1020"/>
                </a:lnTo>
                <a:lnTo>
                  <a:pt x="66" y="1020"/>
                </a:lnTo>
                <a:lnTo>
                  <a:pt x="72" y="1020"/>
                </a:lnTo>
                <a:lnTo>
                  <a:pt x="78" y="1020"/>
                </a:lnTo>
                <a:lnTo>
                  <a:pt x="84" y="1020"/>
                </a:lnTo>
                <a:lnTo>
                  <a:pt x="90" y="1020"/>
                </a:lnTo>
                <a:lnTo>
                  <a:pt x="96" y="1020"/>
                </a:lnTo>
                <a:lnTo>
                  <a:pt x="102" y="1020"/>
                </a:lnTo>
                <a:lnTo>
                  <a:pt x="108" y="1020"/>
                </a:lnTo>
                <a:lnTo>
                  <a:pt x="114" y="1020"/>
                </a:lnTo>
                <a:lnTo>
                  <a:pt x="126" y="1020"/>
                </a:lnTo>
                <a:lnTo>
                  <a:pt x="132" y="1026"/>
                </a:lnTo>
                <a:lnTo>
                  <a:pt x="138" y="1026"/>
                </a:lnTo>
                <a:lnTo>
                  <a:pt x="144" y="1026"/>
                </a:lnTo>
                <a:lnTo>
                  <a:pt x="150" y="1026"/>
                </a:lnTo>
                <a:lnTo>
                  <a:pt x="156" y="1026"/>
                </a:lnTo>
                <a:lnTo>
                  <a:pt x="162" y="1026"/>
                </a:lnTo>
                <a:lnTo>
                  <a:pt x="168" y="1026"/>
                </a:lnTo>
                <a:lnTo>
                  <a:pt x="174" y="1026"/>
                </a:lnTo>
                <a:lnTo>
                  <a:pt x="180" y="1026"/>
                </a:lnTo>
                <a:lnTo>
                  <a:pt x="186" y="1026"/>
                </a:lnTo>
                <a:lnTo>
                  <a:pt x="192" y="1026"/>
                </a:lnTo>
                <a:lnTo>
                  <a:pt x="204" y="1026"/>
                </a:lnTo>
                <a:lnTo>
                  <a:pt x="210" y="1026"/>
                </a:lnTo>
                <a:lnTo>
                  <a:pt x="216" y="1026"/>
                </a:lnTo>
                <a:lnTo>
                  <a:pt x="222" y="1020"/>
                </a:lnTo>
                <a:lnTo>
                  <a:pt x="228" y="1020"/>
                </a:lnTo>
                <a:lnTo>
                  <a:pt x="234" y="1020"/>
                </a:lnTo>
                <a:lnTo>
                  <a:pt x="240" y="1020"/>
                </a:lnTo>
                <a:lnTo>
                  <a:pt x="246" y="1020"/>
                </a:lnTo>
                <a:lnTo>
                  <a:pt x="252" y="1020"/>
                </a:lnTo>
                <a:lnTo>
                  <a:pt x="258" y="1020"/>
                </a:lnTo>
                <a:lnTo>
                  <a:pt x="264" y="1020"/>
                </a:lnTo>
                <a:lnTo>
                  <a:pt x="270" y="1020"/>
                </a:lnTo>
                <a:lnTo>
                  <a:pt x="282" y="1020"/>
                </a:lnTo>
                <a:lnTo>
                  <a:pt x="288" y="1020"/>
                </a:lnTo>
                <a:lnTo>
                  <a:pt x="294" y="1020"/>
                </a:lnTo>
                <a:lnTo>
                  <a:pt x="300" y="1020"/>
                </a:lnTo>
                <a:lnTo>
                  <a:pt x="306" y="1026"/>
                </a:lnTo>
                <a:lnTo>
                  <a:pt x="312" y="1026"/>
                </a:lnTo>
                <a:lnTo>
                  <a:pt x="318" y="1026"/>
                </a:lnTo>
                <a:lnTo>
                  <a:pt x="324" y="1026"/>
                </a:lnTo>
                <a:lnTo>
                  <a:pt x="330" y="1026"/>
                </a:lnTo>
                <a:lnTo>
                  <a:pt x="336" y="1026"/>
                </a:lnTo>
                <a:lnTo>
                  <a:pt x="342" y="1026"/>
                </a:lnTo>
                <a:lnTo>
                  <a:pt x="348" y="1026"/>
                </a:lnTo>
                <a:lnTo>
                  <a:pt x="360" y="1026"/>
                </a:lnTo>
                <a:lnTo>
                  <a:pt x="366" y="1026"/>
                </a:lnTo>
                <a:lnTo>
                  <a:pt x="372" y="1026"/>
                </a:lnTo>
                <a:lnTo>
                  <a:pt x="378" y="1026"/>
                </a:lnTo>
                <a:lnTo>
                  <a:pt x="384" y="1026"/>
                </a:lnTo>
                <a:lnTo>
                  <a:pt x="390" y="1020"/>
                </a:lnTo>
                <a:lnTo>
                  <a:pt x="396" y="1020"/>
                </a:lnTo>
                <a:lnTo>
                  <a:pt x="402" y="1020"/>
                </a:lnTo>
                <a:lnTo>
                  <a:pt x="408" y="1020"/>
                </a:lnTo>
                <a:lnTo>
                  <a:pt x="414" y="1020"/>
                </a:lnTo>
                <a:lnTo>
                  <a:pt x="420" y="1014"/>
                </a:lnTo>
                <a:lnTo>
                  <a:pt x="426" y="1014"/>
                </a:lnTo>
                <a:lnTo>
                  <a:pt x="438" y="1014"/>
                </a:lnTo>
                <a:lnTo>
                  <a:pt x="444" y="1014"/>
                </a:lnTo>
                <a:lnTo>
                  <a:pt x="450" y="1014"/>
                </a:lnTo>
                <a:lnTo>
                  <a:pt x="456" y="1014"/>
                </a:lnTo>
                <a:lnTo>
                  <a:pt x="462" y="1020"/>
                </a:lnTo>
                <a:lnTo>
                  <a:pt x="468" y="1020"/>
                </a:lnTo>
                <a:lnTo>
                  <a:pt x="474" y="1020"/>
                </a:lnTo>
                <a:lnTo>
                  <a:pt x="480" y="1026"/>
                </a:lnTo>
                <a:lnTo>
                  <a:pt x="486" y="1026"/>
                </a:lnTo>
                <a:lnTo>
                  <a:pt x="492" y="1032"/>
                </a:lnTo>
                <a:lnTo>
                  <a:pt x="498" y="1032"/>
                </a:lnTo>
                <a:lnTo>
                  <a:pt x="504" y="1038"/>
                </a:lnTo>
                <a:lnTo>
                  <a:pt x="516" y="1038"/>
                </a:lnTo>
                <a:lnTo>
                  <a:pt x="522" y="1044"/>
                </a:lnTo>
                <a:lnTo>
                  <a:pt x="528" y="1044"/>
                </a:lnTo>
                <a:lnTo>
                  <a:pt x="534" y="1044"/>
                </a:lnTo>
                <a:lnTo>
                  <a:pt x="540" y="1038"/>
                </a:lnTo>
                <a:lnTo>
                  <a:pt x="546" y="1038"/>
                </a:lnTo>
                <a:lnTo>
                  <a:pt x="552" y="1032"/>
                </a:lnTo>
                <a:lnTo>
                  <a:pt x="558" y="1026"/>
                </a:lnTo>
                <a:lnTo>
                  <a:pt x="564" y="1020"/>
                </a:lnTo>
                <a:lnTo>
                  <a:pt x="570" y="1014"/>
                </a:lnTo>
                <a:lnTo>
                  <a:pt x="576" y="1008"/>
                </a:lnTo>
                <a:lnTo>
                  <a:pt x="582" y="996"/>
                </a:lnTo>
                <a:lnTo>
                  <a:pt x="594" y="990"/>
                </a:lnTo>
                <a:lnTo>
                  <a:pt x="600" y="984"/>
                </a:lnTo>
                <a:lnTo>
                  <a:pt x="606" y="978"/>
                </a:lnTo>
                <a:lnTo>
                  <a:pt x="612" y="978"/>
                </a:lnTo>
                <a:lnTo>
                  <a:pt x="618" y="978"/>
                </a:lnTo>
                <a:lnTo>
                  <a:pt x="624" y="984"/>
                </a:lnTo>
                <a:lnTo>
                  <a:pt x="630" y="990"/>
                </a:lnTo>
                <a:lnTo>
                  <a:pt x="636" y="996"/>
                </a:lnTo>
                <a:lnTo>
                  <a:pt x="642" y="1008"/>
                </a:lnTo>
                <a:lnTo>
                  <a:pt x="648" y="1026"/>
                </a:lnTo>
                <a:lnTo>
                  <a:pt x="654" y="1038"/>
                </a:lnTo>
                <a:lnTo>
                  <a:pt x="660" y="1056"/>
                </a:lnTo>
                <a:lnTo>
                  <a:pt x="666" y="1074"/>
                </a:lnTo>
                <a:lnTo>
                  <a:pt x="678" y="1086"/>
                </a:lnTo>
                <a:lnTo>
                  <a:pt x="684" y="1098"/>
                </a:lnTo>
                <a:lnTo>
                  <a:pt x="690" y="1110"/>
                </a:lnTo>
                <a:lnTo>
                  <a:pt x="696" y="1116"/>
                </a:lnTo>
                <a:lnTo>
                  <a:pt x="702" y="1116"/>
                </a:lnTo>
                <a:lnTo>
                  <a:pt x="708" y="1110"/>
                </a:lnTo>
                <a:lnTo>
                  <a:pt x="714" y="1098"/>
                </a:lnTo>
                <a:lnTo>
                  <a:pt x="720" y="1080"/>
                </a:lnTo>
                <a:lnTo>
                  <a:pt x="726" y="1056"/>
                </a:lnTo>
                <a:lnTo>
                  <a:pt x="732" y="1032"/>
                </a:lnTo>
                <a:lnTo>
                  <a:pt x="738" y="1002"/>
                </a:lnTo>
                <a:lnTo>
                  <a:pt x="744" y="966"/>
                </a:lnTo>
                <a:lnTo>
                  <a:pt x="756" y="936"/>
                </a:lnTo>
                <a:lnTo>
                  <a:pt x="762" y="906"/>
                </a:lnTo>
                <a:lnTo>
                  <a:pt x="768" y="882"/>
                </a:lnTo>
                <a:lnTo>
                  <a:pt x="774" y="864"/>
                </a:lnTo>
                <a:lnTo>
                  <a:pt x="780" y="852"/>
                </a:lnTo>
                <a:lnTo>
                  <a:pt x="786" y="846"/>
                </a:lnTo>
                <a:lnTo>
                  <a:pt x="792" y="858"/>
                </a:lnTo>
                <a:lnTo>
                  <a:pt x="798" y="876"/>
                </a:lnTo>
                <a:lnTo>
                  <a:pt x="804" y="906"/>
                </a:lnTo>
                <a:lnTo>
                  <a:pt x="810" y="942"/>
                </a:lnTo>
                <a:lnTo>
                  <a:pt x="816" y="990"/>
                </a:lnTo>
                <a:lnTo>
                  <a:pt x="822" y="1044"/>
                </a:lnTo>
                <a:lnTo>
                  <a:pt x="834" y="1098"/>
                </a:lnTo>
                <a:lnTo>
                  <a:pt x="840" y="1158"/>
                </a:lnTo>
                <a:lnTo>
                  <a:pt x="846" y="1212"/>
                </a:lnTo>
                <a:lnTo>
                  <a:pt x="852" y="1260"/>
                </a:lnTo>
                <a:lnTo>
                  <a:pt x="858" y="1296"/>
                </a:lnTo>
                <a:lnTo>
                  <a:pt x="864" y="1314"/>
                </a:lnTo>
                <a:lnTo>
                  <a:pt x="870" y="1326"/>
                </a:lnTo>
                <a:lnTo>
                  <a:pt x="876" y="1314"/>
                </a:lnTo>
                <a:lnTo>
                  <a:pt x="882" y="1284"/>
                </a:lnTo>
                <a:lnTo>
                  <a:pt x="888" y="1242"/>
                </a:lnTo>
                <a:lnTo>
                  <a:pt x="894" y="1182"/>
                </a:lnTo>
                <a:lnTo>
                  <a:pt x="900" y="1104"/>
                </a:lnTo>
                <a:lnTo>
                  <a:pt x="912" y="1020"/>
                </a:lnTo>
                <a:lnTo>
                  <a:pt x="918" y="930"/>
                </a:lnTo>
                <a:lnTo>
                  <a:pt x="924" y="840"/>
                </a:lnTo>
                <a:lnTo>
                  <a:pt x="930" y="750"/>
                </a:lnTo>
                <a:lnTo>
                  <a:pt x="936" y="672"/>
                </a:lnTo>
                <a:lnTo>
                  <a:pt x="942" y="612"/>
                </a:lnTo>
                <a:lnTo>
                  <a:pt x="948" y="570"/>
                </a:lnTo>
                <a:lnTo>
                  <a:pt x="954" y="558"/>
                </a:lnTo>
                <a:lnTo>
                  <a:pt x="960" y="564"/>
                </a:lnTo>
                <a:lnTo>
                  <a:pt x="966" y="600"/>
                </a:lnTo>
                <a:lnTo>
                  <a:pt x="972" y="666"/>
                </a:lnTo>
                <a:lnTo>
                  <a:pt x="978" y="750"/>
                </a:lnTo>
                <a:lnTo>
                  <a:pt x="990" y="858"/>
                </a:lnTo>
                <a:lnTo>
                  <a:pt x="996" y="984"/>
                </a:lnTo>
                <a:lnTo>
                  <a:pt x="1002" y="1116"/>
                </a:lnTo>
                <a:lnTo>
                  <a:pt x="1008" y="1248"/>
                </a:lnTo>
                <a:lnTo>
                  <a:pt x="1014" y="1380"/>
                </a:lnTo>
                <a:lnTo>
                  <a:pt x="1020" y="1494"/>
                </a:lnTo>
                <a:lnTo>
                  <a:pt x="1026" y="1584"/>
                </a:lnTo>
                <a:lnTo>
                  <a:pt x="1032" y="1650"/>
                </a:lnTo>
                <a:lnTo>
                  <a:pt x="1038" y="1680"/>
                </a:lnTo>
                <a:lnTo>
                  <a:pt x="1044" y="1674"/>
                </a:lnTo>
                <a:lnTo>
                  <a:pt x="1050" y="1632"/>
                </a:lnTo>
                <a:lnTo>
                  <a:pt x="1056" y="1554"/>
                </a:lnTo>
                <a:lnTo>
                  <a:pt x="1068" y="1440"/>
                </a:lnTo>
                <a:lnTo>
                  <a:pt x="1074" y="1296"/>
                </a:lnTo>
                <a:lnTo>
                  <a:pt x="1080" y="1134"/>
                </a:lnTo>
                <a:lnTo>
                  <a:pt x="1086" y="960"/>
                </a:lnTo>
                <a:lnTo>
                  <a:pt x="1092" y="780"/>
                </a:lnTo>
                <a:lnTo>
                  <a:pt x="1098" y="612"/>
                </a:lnTo>
                <a:lnTo>
                  <a:pt x="1104" y="456"/>
                </a:lnTo>
                <a:lnTo>
                  <a:pt x="1110" y="330"/>
                </a:lnTo>
                <a:lnTo>
                  <a:pt x="1116" y="240"/>
                </a:lnTo>
                <a:lnTo>
                  <a:pt x="1122" y="192"/>
                </a:lnTo>
                <a:lnTo>
                  <a:pt x="1128" y="186"/>
                </a:lnTo>
                <a:lnTo>
                  <a:pt x="1134" y="228"/>
                </a:lnTo>
                <a:lnTo>
                  <a:pt x="1146" y="318"/>
                </a:lnTo>
                <a:lnTo>
                  <a:pt x="1152" y="450"/>
                </a:lnTo>
                <a:lnTo>
                  <a:pt x="1158" y="618"/>
                </a:lnTo>
                <a:lnTo>
                  <a:pt x="1164" y="816"/>
                </a:lnTo>
                <a:lnTo>
                  <a:pt x="1170" y="1026"/>
                </a:lnTo>
                <a:lnTo>
                  <a:pt x="1176" y="1242"/>
                </a:lnTo>
                <a:lnTo>
                  <a:pt x="1182" y="1452"/>
                </a:lnTo>
                <a:lnTo>
                  <a:pt x="1188" y="1638"/>
                </a:lnTo>
                <a:lnTo>
                  <a:pt x="1194" y="1794"/>
                </a:lnTo>
                <a:lnTo>
                  <a:pt x="1200" y="1914"/>
                </a:lnTo>
                <a:lnTo>
                  <a:pt x="1206" y="1980"/>
                </a:lnTo>
                <a:lnTo>
                  <a:pt x="1212" y="1998"/>
                </a:lnTo>
                <a:lnTo>
                  <a:pt x="1224" y="1956"/>
                </a:lnTo>
                <a:lnTo>
                  <a:pt x="1230" y="1866"/>
                </a:lnTo>
                <a:lnTo>
                  <a:pt x="1236" y="1728"/>
                </a:lnTo>
                <a:lnTo>
                  <a:pt x="1242" y="1542"/>
                </a:lnTo>
                <a:lnTo>
                  <a:pt x="1248" y="1332"/>
                </a:lnTo>
                <a:lnTo>
                  <a:pt x="1254" y="1104"/>
                </a:lnTo>
                <a:lnTo>
                  <a:pt x="1260" y="864"/>
                </a:lnTo>
                <a:lnTo>
                  <a:pt x="1266" y="636"/>
                </a:lnTo>
                <a:lnTo>
                  <a:pt x="1272" y="426"/>
                </a:lnTo>
                <a:lnTo>
                  <a:pt x="1278" y="246"/>
                </a:lnTo>
                <a:lnTo>
                  <a:pt x="1284" y="114"/>
                </a:lnTo>
                <a:lnTo>
                  <a:pt x="1290" y="30"/>
                </a:lnTo>
                <a:lnTo>
                  <a:pt x="1302" y="0"/>
                </a:lnTo>
                <a:lnTo>
                  <a:pt x="1308" y="30"/>
                </a:lnTo>
                <a:lnTo>
                  <a:pt x="1314" y="114"/>
                </a:lnTo>
                <a:lnTo>
                  <a:pt x="1320" y="246"/>
                </a:lnTo>
                <a:lnTo>
                  <a:pt x="1326" y="426"/>
                </a:lnTo>
                <a:lnTo>
                  <a:pt x="1332" y="636"/>
                </a:lnTo>
                <a:lnTo>
                  <a:pt x="1338" y="864"/>
                </a:lnTo>
                <a:lnTo>
                  <a:pt x="1344" y="1104"/>
                </a:lnTo>
                <a:lnTo>
                  <a:pt x="1350" y="1332"/>
                </a:lnTo>
                <a:lnTo>
                  <a:pt x="1356" y="1542"/>
                </a:lnTo>
                <a:lnTo>
                  <a:pt x="1362" y="1728"/>
                </a:lnTo>
                <a:lnTo>
                  <a:pt x="1368" y="1866"/>
                </a:lnTo>
                <a:lnTo>
                  <a:pt x="1374" y="1956"/>
                </a:lnTo>
                <a:lnTo>
                  <a:pt x="1386" y="1998"/>
                </a:lnTo>
                <a:lnTo>
                  <a:pt x="1392" y="1980"/>
                </a:lnTo>
                <a:lnTo>
                  <a:pt x="1398" y="1914"/>
                </a:lnTo>
                <a:lnTo>
                  <a:pt x="1404" y="1794"/>
                </a:lnTo>
                <a:lnTo>
                  <a:pt x="1410" y="1638"/>
                </a:lnTo>
                <a:lnTo>
                  <a:pt x="1416" y="1452"/>
                </a:lnTo>
                <a:lnTo>
                  <a:pt x="1422" y="1242"/>
                </a:lnTo>
                <a:lnTo>
                  <a:pt x="1428" y="1026"/>
                </a:lnTo>
                <a:lnTo>
                  <a:pt x="1434" y="816"/>
                </a:lnTo>
                <a:lnTo>
                  <a:pt x="1440" y="618"/>
                </a:lnTo>
                <a:lnTo>
                  <a:pt x="1446" y="450"/>
                </a:lnTo>
                <a:lnTo>
                  <a:pt x="1452" y="318"/>
                </a:lnTo>
                <a:lnTo>
                  <a:pt x="1464" y="228"/>
                </a:lnTo>
                <a:lnTo>
                  <a:pt x="1470" y="186"/>
                </a:lnTo>
                <a:lnTo>
                  <a:pt x="1476" y="192"/>
                </a:lnTo>
                <a:lnTo>
                  <a:pt x="1482" y="240"/>
                </a:lnTo>
                <a:lnTo>
                  <a:pt x="1488" y="330"/>
                </a:lnTo>
                <a:lnTo>
                  <a:pt x="1494" y="456"/>
                </a:lnTo>
                <a:lnTo>
                  <a:pt x="1500" y="612"/>
                </a:lnTo>
                <a:lnTo>
                  <a:pt x="1506" y="780"/>
                </a:lnTo>
                <a:lnTo>
                  <a:pt x="1512" y="960"/>
                </a:lnTo>
                <a:lnTo>
                  <a:pt x="1518" y="1134"/>
                </a:lnTo>
                <a:lnTo>
                  <a:pt x="1524" y="1296"/>
                </a:lnTo>
                <a:lnTo>
                  <a:pt x="1530" y="1440"/>
                </a:lnTo>
                <a:lnTo>
                  <a:pt x="1542" y="1554"/>
                </a:lnTo>
                <a:lnTo>
                  <a:pt x="1548" y="1632"/>
                </a:lnTo>
                <a:lnTo>
                  <a:pt x="1554" y="1674"/>
                </a:lnTo>
                <a:lnTo>
                  <a:pt x="1560" y="1680"/>
                </a:lnTo>
                <a:lnTo>
                  <a:pt x="1566" y="1650"/>
                </a:lnTo>
                <a:lnTo>
                  <a:pt x="1572" y="1584"/>
                </a:lnTo>
                <a:lnTo>
                  <a:pt x="1578" y="1494"/>
                </a:lnTo>
                <a:lnTo>
                  <a:pt x="1584" y="1380"/>
                </a:lnTo>
                <a:lnTo>
                  <a:pt x="1590" y="1248"/>
                </a:lnTo>
                <a:lnTo>
                  <a:pt x="1596" y="1116"/>
                </a:lnTo>
                <a:lnTo>
                  <a:pt x="1602" y="984"/>
                </a:lnTo>
                <a:lnTo>
                  <a:pt x="1608" y="858"/>
                </a:lnTo>
                <a:lnTo>
                  <a:pt x="1620" y="750"/>
                </a:lnTo>
                <a:lnTo>
                  <a:pt x="1626" y="666"/>
                </a:lnTo>
                <a:lnTo>
                  <a:pt x="1632" y="600"/>
                </a:lnTo>
                <a:lnTo>
                  <a:pt x="1638" y="564"/>
                </a:lnTo>
                <a:lnTo>
                  <a:pt x="1644" y="558"/>
                </a:lnTo>
                <a:lnTo>
                  <a:pt x="1650" y="570"/>
                </a:lnTo>
                <a:lnTo>
                  <a:pt x="1656" y="612"/>
                </a:lnTo>
                <a:lnTo>
                  <a:pt x="1662" y="672"/>
                </a:lnTo>
                <a:lnTo>
                  <a:pt x="1668" y="750"/>
                </a:lnTo>
                <a:lnTo>
                  <a:pt x="1674" y="840"/>
                </a:lnTo>
                <a:lnTo>
                  <a:pt x="1680" y="930"/>
                </a:lnTo>
                <a:lnTo>
                  <a:pt x="1686" y="1020"/>
                </a:lnTo>
                <a:lnTo>
                  <a:pt x="1698" y="1104"/>
                </a:lnTo>
                <a:lnTo>
                  <a:pt x="1704" y="1182"/>
                </a:lnTo>
                <a:lnTo>
                  <a:pt x="1710" y="1242"/>
                </a:lnTo>
                <a:lnTo>
                  <a:pt x="1716" y="1284"/>
                </a:lnTo>
                <a:lnTo>
                  <a:pt x="1722" y="1314"/>
                </a:lnTo>
                <a:lnTo>
                  <a:pt x="1728" y="1326"/>
                </a:lnTo>
                <a:lnTo>
                  <a:pt x="1734" y="1314"/>
                </a:lnTo>
                <a:lnTo>
                  <a:pt x="1740" y="1296"/>
                </a:lnTo>
                <a:lnTo>
                  <a:pt x="1746" y="1260"/>
                </a:lnTo>
                <a:lnTo>
                  <a:pt x="1752" y="1212"/>
                </a:lnTo>
                <a:lnTo>
                  <a:pt x="1758" y="1158"/>
                </a:lnTo>
                <a:lnTo>
                  <a:pt x="1764" y="1098"/>
                </a:lnTo>
                <a:lnTo>
                  <a:pt x="1776" y="1044"/>
                </a:lnTo>
                <a:lnTo>
                  <a:pt x="1782" y="990"/>
                </a:lnTo>
                <a:lnTo>
                  <a:pt x="1788" y="942"/>
                </a:lnTo>
                <a:lnTo>
                  <a:pt x="1794" y="906"/>
                </a:lnTo>
                <a:lnTo>
                  <a:pt x="1800" y="876"/>
                </a:lnTo>
                <a:lnTo>
                  <a:pt x="1806" y="858"/>
                </a:lnTo>
                <a:lnTo>
                  <a:pt x="1812" y="846"/>
                </a:lnTo>
                <a:lnTo>
                  <a:pt x="1818" y="852"/>
                </a:lnTo>
                <a:lnTo>
                  <a:pt x="1824" y="864"/>
                </a:lnTo>
                <a:lnTo>
                  <a:pt x="1830" y="882"/>
                </a:lnTo>
                <a:lnTo>
                  <a:pt x="1836" y="906"/>
                </a:lnTo>
                <a:lnTo>
                  <a:pt x="1842" y="936"/>
                </a:lnTo>
                <a:lnTo>
                  <a:pt x="1854" y="966"/>
                </a:lnTo>
                <a:lnTo>
                  <a:pt x="1860" y="1002"/>
                </a:lnTo>
                <a:lnTo>
                  <a:pt x="1866" y="1032"/>
                </a:lnTo>
                <a:lnTo>
                  <a:pt x="1872" y="1056"/>
                </a:lnTo>
                <a:lnTo>
                  <a:pt x="1878" y="1080"/>
                </a:lnTo>
                <a:lnTo>
                  <a:pt x="1884" y="1098"/>
                </a:lnTo>
                <a:lnTo>
                  <a:pt x="1890" y="1110"/>
                </a:lnTo>
                <a:lnTo>
                  <a:pt x="1896" y="1116"/>
                </a:lnTo>
                <a:lnTo>
                  <a:pt x="1902" y="1116"/>
                </a:lnTo>
                <a:lnTo>
                  <a:pt x="1908" y="1110"/>
                </a:lnTo>
                <a:lnTo>
                  <a:pt x="1914" y="1098"/>
                </a:lnTo>
                <a:lnTo>
                  <a:pt x="1920" y="1086"/>
                </a:lnTo>
                <a:lnTo>
                  <a:pt x="1932" y="1074"/>
                </a:lnTo>
                <a:lnTo>
                  <a:pt x="1938" y="1056"/>
                </a:lnTo>
                <a:lnTo>
                  <a:pt x="1944" y="1038"/>
                </a:lnTo>
                <a:lnTo>
                  <a:pt x="1950" y="1026"/>
                </a:lnTo>
                <a:lnTo>
                  <a:pt x="1956" y="1008"/>
                </a:lnTo>
                <a:lnTo>
                  <a:pt x="1962" y="996"/>
                </a:lnTo>
                <a:lnTo>
                  <a:pt x="1968" y="990"/>
                </a:lnTo>
                <a:lnTo>
                  <a:pt x="1974" y="984"/>
                </a:lnTo>
                <a:lnTo>
                  <a:pt x="1980" y="978"/>
                </a:lnTo>
                <a:lnTo>
                  <a:pt x="1986" y="978"/>
                </a:lnTo>
                <a:lnTo>
                  <a:pt x="1992" y="978"/>
                </a:lnTo>
                <a:lnTo>
                  <a:pt x="1998" y="984"/>
                </a:lnTo>
                <a:lnTo>
                  <a:pt x="2004" y="990"/>
                </a:lnTo>
                <a:lnTo>
                  <a:pt x="2016" y="996"/>
                </a:lnTo>
                <a:lnTo>
                  <a:pt x="2022" y="1008"/>
                </a:lnTo>
                <a:lnTo>
                  <a:pt x="2028" y="1014"/>
                </a:lnTo>
                <a:lnTo>
                  <a:pt x="2034" y="1020"/>
                </a:lnTo>
                <a:lnTo>
                  <a:pt x="2040" y="1026"/>
                </a:lnTo>
                <a:lnTo>
                  <a:pt x="2046" y="1032"/>
                </a:lnTo>
                <a:lnTo>
                  <a:pt x="2052" y="1038"/>
                </a:lnTo>
                <a:lnTo>
                  <a:pt x="2058" y="1038"/>
                </a:lnTo>
                <a:lnTo>
                  <a:pt x="2064" y="1044"/>
                </a:lnTo>
                <a:lnTo>
                  <a:pt x="2070" y="1044"/>
                </a:lnTo>
                <a:lnTo>
                  <a:pt x="2076" y="1044"/>
                </a:lnTo>
                <a:lnTo>
                  <a:pt x="2082" y="1038"/>
                </a:lnTo>
                <a:lnTo>
                  <a:pt x="2094" y="1038"/>
                </a:lnTo>
                <a:lnTo>
                  <a:pt x="2100" y="1032"/>
                </a:lnTo>
                <a:lnTo>
                  <a:pt x="2106" y="1032"/>
                </a:lnTo>
                <a:lnTo>
                  <a:pt x="2112" y="1026"/>
                </a:lnTo>
                <a:lnTo>
                  <a:pt x="2118" y="1026"/>
                </a:lnTo>
                <a:lnTo>
                  <a:pt x="2124" y="1020"/>
                </a:lnTo>
                <a:lnTo>
                  <a:pt x="2130" y="1020"/>
                </a:lnTo>
                <a:lnTo>
                  <a:pt x="2136" y="1020"/>
                </a:lnTo>
                <a:lnTo>
                  <a:pt x="2142" y="1014"/>
                </a:lnTo>
                <a:lnTo>
                  <a:pt x="2148" y="1014"/>
                </a:lnTo>
                <a:lnTo>
                  <a:pt x="2154" y="1014"/>
                </a:lnTo>
                <a:lnTo>
                  <a:pt x="2160" y="1014"/>
                </a:lnTo>
                <a:lnTo>
                  <a:pt x="2172" y="1014"/>
                </a:lnTo>
                <a:lnTo>
                  <a:pt x="2178" y="1014"/>
                </a:lnTo>
                <a:lnTo>
                  <a:pt x="2184" y="1020"/>
                </a:lnTo>
                <a:lnTo>
                  <a:pt x="2190" y="1020"/>
                </a:lnTo>
                <a:lnTo>
                  <a:pt x="2196" y="1020"/>
                </a:lnTo>
                <a:lnTo>
                  <a:pt x="2202" y="1020"/>
                </a:lnTo>
                <a:lnTo>
                  <a:pt x="2208" y="1020"/>
                </a:lnTo>
                <a:lnTo>
                  <a:pt x="2214" y="1026"/>
                </a:lnTo>
                <a:lnTo>
                  <a:pt x="2220" y="1026"/>
                </a:lnTo>
                <a:lnTo>
                  <a:pt x="2226" y="1026"/>
                </a:lnTo>
                <a:lnTo>
                  <a:pt x="2232" y="1026"/>
                </a:lnTo>
                <a:lnTo>
                  <a:pt x="2238" y="1026"/>
                </a:lnTo>
                <a:lnTo>
                  <a:pt x="2250" y="1026"/>
                </a:lnTo>
                <a:lnTo>
                  <a:pt x="2256" y="1026"/>
                </a:lnTo>
                <a:lnTo>
                  <a:pt x="2262" y="1026"/>
                </a:lnTo>
                <a:lnTo>
                  <a:pt x="2268" y="1026"/>
                </a:lnTo>
                <a:lnTo>
                  <a:pt x="2274" y="1026"/>
                </a:lnTo>
                <a:lnTo>
                  <a:pt x="2280" y="1026"/>
                </a:lnTo>
                <a:lnTo>
                  <a:pt x="2286" y="1026"/>
                </a:lnTo>
                <a:lnTo>
                  <a:pt x="2292" y="1026"/>
                </a:lnTo>
                <a:lnTo>
                  <a:pt x="2298" y="1020"/>
                </a:lnTo>
                <a:lnTo>
                  <a:pt x="2304" y="1020"/>
                </a:lnTo>
                <a:lnTo>
                  <a:pt x="2310" y="1020"/>
                </a:lnTo>
                <a:lnTo>
                  <a:pt x="2316" y="1020"/>
                </a:lnTo>
                <a:lnTo>
                  <a:pt x="2328" y="1020"/>
                </a:lnTo>
                <a:lnTo>
                  <a:pt x="2334" y="1020"/>
                </a:lnTo>
                <a:lnTo>
                  <a:pt x="2340" y="1020"/>
                </a:lnTo>
                <a:lnTo>
                  <a:pt x="2346" y="1020"/>
                </a:lnTo>
                <a:lnTo>
                  <a:pt x="2352" y="1020"/>
                </a:lnTo>
                <a:lnTo>
                  <a:pt x="2358" y="1020"/>
                </a:lnTo>
                <a:lnTo>
                  <a:pt x="2364" y="1020"/>
                </a:lnTo>
                <a:lnTo>
                  <a:pt x="2370" y="1020"/>
                </a:lnTo>
                <a:lnTo>
                  <a:pt x="2376" y="1020"/>
                </a:lnTo>
                <a:lnTo>
                  <a:pt x="2382" y="1026"/>
                </a:lnTo>
                <a:lnTo>
                  <a:pt x="2388" y="1026"/>
                </a:lnTo>
                <a:lnTo>
                  <a:pt x="2394" y="1026"/>
                </a:lnTo>
                <a:lnTo>
                  <a:pt x="2406" y="1026"/>
                </a:lnTo>
                <a:lnTo>
                  <a:pt x="2412" y="1026"/>
                </a:lnTo>
                <a:lnTo>
                  <a:pt x="2418" y="1026"/>
                </a:lnTo>
                <a:lnTo>
                  <a:pt x="2424" y="1026"/>
                </a:lnTo>
                <a:lnTo>
                  <a:pt x="2430" y="1026"/>
                </a:lnTo>
                <a:lnTo>
                  <a:pt x="2436" y="1026"/>
                </a:lnTo>
                <a:lnTo>
                  <a:pt x="2442" y="1026"/>
                </a:lnTo>
                <a:lnTo>
                  <a:pt x="2448" y="1026"/>
                </a:lnTo>
                <a:lnTo>
                  <a:pt x="2454" y="1026"/>
                </a:lnTo>
                <a:lnTo>
                  <a:pt x="2460" y="1026"/>
                </a:lnTo>
                <a:lnTo>
                  <a:pt x="2466" y="1026"/>
                </a:lnTo>
                <a:lnTo>
                  <a:pt x="2472" y="1020"/>
                </a:lnTo>
                <a:lnTo>
                  <a:pt x="2484" y="1020"/>
                </a:lnTo>
                <a:lnTo>
                  <a:pt x="2490" y="1020"/>
                </a:lnTo>
                <a:lnTo>
                  <a:pt x="2496" y="1020"/>
                </a:lnTo>
                <a:lnTo>
                  <a:pt x="2502" y="1020"/>
                </a:lnTo>
                <a:lnTo>
                  <a:pt x="2508" y="1020"/>
                </a:lnTo>
                <a:lnTo>
                  <a:pt x="2514" y="1020"/>
                </a:lnTo>
                <a:lnTo>
                  <a:pt x="2520" y="1020"/>
                </a:lnTo>
                <a:lnTo>
                  <a:pt x="2526" y="1020"/>
                </a:lnTo>
                <a:lnTo>
                  <a:pt x="2532" y="1020"/>
                </a:lnTo>
                <a:lnTo>
                  <a:pt x="2538" y="1020"/>
                </a:lnTo>
                <a:lnTo>
                  <a:pt x="2544" y="1020"/>
                </a:lnTo>
                <a:lnTo>
                  <a:pt x="2550" y="1020"/>
                </a:lnTo>
                <a:lnTo>
                  <a:pt x="2562" y="1026"/>
                </a:lnTo>
                <a:lnTo>
                  <a:pt x="2568" y="1026"/>
                </a:lnTo>
                <a:lnTo>
                  <a:pt x="2574" y="1026"/>
                </a:lnTo>
                <a:lnTo>
                  <a:pt x="2580" y="1026"/>
                </a:lnTo>
                <a:lnTo>
                  <a:pt x="2586" y="1026"/>
                </a:lnTo>
                <a:lnTo>
                  <a:pt x="2592" y="1026"/>
                </a:lnTo>
                <a:lnTo>
                  <a:pt x="2598" y="1026"/>
                </a:lnTo>
              </a:path>
            </a:pathLst>
          </a:custGeom>
          <a:noFill/>
          <a:ln w="38100">
            <a:solidFill>
              <a:srgbClr val="009900"/>
            </a:solidFill>
            <a:round/>
            <a:headEnd/>
            <a:tailEnd type="triangle" w="med" len="med"/>
          </a:ln>
        </p:spPr>
        <p:txBody>
          <a:bodyPr/>
          <a:lstStyle/>
          <a:p>
            <a:endParaRPr lang="en-US"/>
          </a:p>
        </p:txBody>
      </p:sp>
      <p:sp>
        <p:nvSpPr>
          <p:cNvPr id="7" name="Oval 5"/>
          <p:cNvSpPr>
            <a:spLocks noChangeArrowheads="1"/>
          </p:cNvSpPr>
          <p:nvPr/>
        </p:nvSpPr>
        <p:spPr bwMode="auto">
          <a:xfrm>
            <a:off x="5110163" y="2663825"/>
            <a:ext cx="763587" cy="763588"/>
          </a:xfrm>
          <a:prstGeom prst="ellipse">
            <a:avLst/>
          </a:prstGeom>
          <a:gradFill rotWithShape="1">
            <a:gsLst>
              <a:gs pos="0">
                <a:srgbClr val="CC3300"/>
              </a:gs>
              <a:gs pos="100000">
                <a:schemeClr val="folHlink"/>
              </a:gs>
            </a:gsLst>
            <a:path path="shape">
              <a:fillToRect l="50000" t="50000" r="50000" b="50000"/>
            </a:path>
          </a:gradFill>
          <a:ln w="9525">
            <a:noFill/>
            <a:round/>
            <a:headEnd/>
            <a:tailEnd/>
          </a:ln>
        </p:spPr>
        <p:txBody>
          <a:bodyPr wrap="none" anchor="ctr"/>
          <a:lstStyle/>
          <a:p>
            <a:endParaRPr lang="en-US"/>
          </a:p>
        </p:txBody>
      </p:sp>
      <p:sp>
        <p:nvSpPr>
          <p:cNvPr id="17414" name="Oval 6"/>
          <p:cNvSpPr>
            <a:spLocks noChangeArrowheads="1"/>
          </p:cNvSpPr>
          <p:nvPr/>
        </p:nvSpPr>
        <p:spPr bwMode="auto">
          <a:xfrm>
            <a:off x="5419725" y="2973388"/>
            <a:ext cx="131763" cy="131762"/>
          </a:xfrm>
          <a:prstGeom prst="ellipse">
            <a:avLst/>
          </a:prstGeom>
          <a:solidFill>
            <a:srgbClr val="FFFF00"/>
          </a:solidFill>
          <a:ln w="9525">
            <a:solidFill>
              <a:schemeClr val="tx1"/>
            </a:solidFill>
            <a:round/>
            <a:headEnd/>
            <a:tailEnd/>
          </a:ln>
        </p:spPr>
        <p:txBody>
          <a:bodyPr wrap="none" anchor="ctr"/>
          <a:lstStyle/>
          <a:p>
            <a:endParaRPr lang="en-US"/>
          </a:p>
        </p:txBody>
      </p:sp>
      <p:sp>
        <p:nvSpPr>
          <p:cNvPr id="17415" name="Line 7"/>
          <p:cNvSpPr>
            <a:spLocks noChangeShapeType="1"/>
          </p:cNvSpPr>
          <p:nvPr/>
        </p:nvSpPr>
        <p:spPr bwMode="auto">
          <a:xfrm>
            <a:off x="1136650" y="3857625"/>
            <a:ext cx="1276350" cy="0"/>
          </a:xfrm>
          <a:prstGeom prst="line">
            <a:avLst/>
          </a:prstGeom>
          <a:noFill/>
          <a:ln w="38100">
            <a:solidFill>
              <a:schemeClr val="tx1"/>
            </a:solidFill>
            <a:round/>
            <a:headEnd/>
            <a:tailEnd/>
          </a:ln>
        </p:spPr>
        <p:txBody>
          <a:bodyPr/>
          <a:lstStyle/>
          <a:p>
            <a:endParaRPr lang="en-IN"/>
          </a:p>
        </p:txBody>
      </p:sp>
      <p:sp>
        <p:nvSpPr>
          <p:cNvPr id="17416" name="Line 8"/>
          <p:cNvSpPr>
            <a:spLocks noChangeShapeType="1"/>
          </p:cNvSpPr>
          <p:nvPr/>
        </p:nvSpPr>
        <p:spPr bwMode="auto">
          <a:xfrm>
            <a:off x="1136650" y="2413000"/>
            <a:ext cx="1276350" cy="0"/>
          </a:xfrm>
          <a:prstGeom prst="line">
            <a:avLst/>
          </a:prstGeom>
          <a:noFill/>
          <a:ln w="38100">
            <a:solidFill>
              <a:schemeClr val="tx1"/>
            </a:solidFill>
            <a:round/>
            <a:headEnd/>
            <a:tailEnd/>
          </a:ln>
        </p:spPr>
        <p:txBody>
          <a:bodyPr/>
          <a:lstStyle/>
          <a:p>
            <a:endParaRPr lang="en-IN"/>
          </a:p>
        </p:txBody>
      </p:sp>
      <p:sp>
        <p:nvSpPr>
          <p:cNvPr id="17417" name="Text Box 9"/>
          <p:cNvSpPr txBox="1">
            <a:spLocks noChangeArrowheads="1"/>
          </p:cNvSpPr>
          <p:nvPr/>
        </p:nvSpPr>
        <p:spPr bwMode="auto">
          <a:xfrm rot="-5400000">
            <a:off x="445294" y="3142457"/>
            <a:ext cx="908050" cy="366712"/>
          </a:xfrm>
          <a:prstGeom prst="rect">
            <a:avLst/>
          </a:prstGeom>
          <a:noFill/>
          <a:ln w="9525">
            <a:noFill/>
            <a:miter lim="800000"/>
            <a:headEnd/>
            <a:tailEnd/>
          </a:ln>
        </p:spPr>
        <p:txBody>
          <a:bodyPr wrap="none">
            <a:spAutoFit/>
          </a:bodyPr>
          <a:lstStyle/>
          <a:p>
            <a:r>
              <a:rPr lang="en-US"/>
              <a:t>Energy</a:t>
            </a:r>
          </a:p>
        </p:txBody>
      </p:sp>
      <p:sp>
        <p:nvSpPr>
          <p:cNvPr id="17418" name="Line 10"/>
          <p:cNvSpPr>
            <a:spLocks noChangeShapeType="1"/>
          </p:cNvSpPr>
          <p:nvPr/>
        </p:nvSpPr>
        <p:spPr bwMode="auto">
          <a:xfrm flipV="1">
            <a:off x="933450" y="2586038"/>
            <a:ext cx="0" cy="261937"/>
          </a:xfrm>
          <a:prstGeom prst="line">
            <a:avLst/>
          </a:prstGeom>
          <a:noFill/>
          <a:ln w="9525">
            <a:solidFill>
              <a:schemeClr val="tx1"/>
            </a:solidFill>
            <a:round/>
            <a:headEnd/>
            <a:tailEnd type="triangle" w="med" len="med"/>
          </a:ln>
        </p:spPr>
        <p:txBody>
          <a:bodyPr/>
          <a:lstStyle/>
          <a:p>
            <a:endParaRPr lang="en-IN"/>
          </a:p>
        </p:txBody>
      </p:sp>
      <p:sp>
        <p:nvSpPr>
          <p:cNvPr id="17419" name="Text Box 11"/>
          <p:cNvSpPr txBox="1">
            <a:spLocks noChangeArrowheads="1"/>
          </p:cNvSpPr>
          <p:nvPr/>
        </p:nvSpPr>
        <p:spPr bwMode="auto">
          <a:xfrm>
            <a:off x="2489200" y="3648075"/>
            <a:ext cx="1479550" cy="366713"/>
          </a:xfrm>
          <a:prstGeom prst="rect">
            <a:avLst/>
          </a:prstGeom>
          <a:noFill/>
          <a:ln w="9525">
            <a:noFill/>
            <a:miter lim="800000"/>
            <a:headEnd/>
            <a:tailEnd/>
          </a:ln>
        </p:spPr>
        <p:txBody>
          <a:bodyPr wrap="none">
            <a:spAutoFit/>
          </a:bodyPr>
          <a:lstStyle/>
          <a:p>
            <a:r>
              <a:rPr lang="en-US"/>
              <a:t>Ground level</a:t>
            </a:r>
          </a:p>
        </p:txBody>
      </p:sp>
      <p:sp>
        <p:nvSpPr>
          <p:cNvPr id="17420" name="Text Box 12"/>
          <p:cNvSpPr txBox="1">
            <a:spLocks noChangeArrowheads="1"/>
          </p:cNvSpPr>
          <p:nvPr/>
        </p:nvSpPr>
        <p:spPr bwMode="auto">
          <a:xfrm>
            <a:off x="2489200" y="2217738"/>
            <a:ext cx="1466850" cy="366712"/>
          </a:xfrm>
          <a:prstGeom prst="rect">
            <a:avLst/>
          </a:prstGeom>
          <a:noFill/>
          <a:ln w="9525">
            <a:noFill/>
            <a:miter lim="800000"/>
            <a:headEnd/>
            <a:tailEnd/>
          </a:ln>
        </p:spPr>
        <p:txBody>
          <a:bodyPr wrap="none">
            <a:spAutoFit/>
          </a:bodyPr>
          <a:lstStyle/>
          <a:p>
            <a:r>
              <a:rPr lang="en-US"/>
              <a:t>Excited level</a:t>
            </a:r>
          </a:p>
        </p:txBody>
      </p:sp>
      <p:sp>
        <p:nvSpPr>
          <p:cNvPr id="17421" name="Line 13"/>
          <p:cNvSpPr>
            <a:spLocks noChangeShapeType="1"/>
          </p:cNvSpPr>
          <p:nvPr/>
        </p:nvSpPr>
        <p:spPr bwMode="auto">
          <a:xfrm flipV="1">
            <a:off x="1778000" y="2400300"/>
            <a:ext cx="0" cy="1460500"/>
          </a:xfrm>
          <a:prstGeom prst="line">
            <a:avLst/>
          </a:prstGeom>
          <a:noFill/>
          <a:ln w="57150">
            <a:solidFill>
              <a:srgbClr val="009900"/>
            </a:solidFill>
            <a:round/>
            <a:headEnd/>
            <a:tailEnd type="triangle" w="med" len="med"/>
          </a:ln>
        </p:spPr>
        <p:txBody>
          <a:bodyPr/>
          <a:lstStyle/>
          <a:p>
            <a:endParaRPr lang="en-I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9" presetClass="exit" presetSubtype="0" fill="hold" grpId="1" nodeType="afterEffect">
                                  <p:stCondLst>
                                    <p:cond delay="0"/>
                                  </p:stCondLst>
                                  <p:childTnLst>
                                    <p:animEffect transition="out" filter="dissolve">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par>
                          <p:cTn id="13" fill="hold">
                            <p:stCondLst>
                              <p:cond delay="1000"/>
                            </p:stCondLst>
                            <p:childTnLst>
                              <p:par>
                                <p:cTn id="14" presetID="40" presetClass="path" presetSubtype="0" repeatCount="indefinite" fill="hold" grpId="0" nodeType="afterEffect">
                                  <p:stCondLst>
                                    <p:cond delay="0"/>
                                  </p:stCondLst>
                                  <p:childTnLst>
                                    <p:animMotion origin="layout" path="M 4.44444E-6 -0.00416 C 4.44444E-6 -0.05318 4.44444E-6 -0.09942 0.00017 -0.09942 C 0.00034 -0.09942 0.00034 -0.05318 0.00052 -0.00416 C 0.00052 0.05041 0.00052 0.10521 0.00086 0.10521 C 0.00104 0.10521 0.00104 0.05041 0.00104 -0.00416 C 0.00121 -0.05318 0.00121 -0.09942 0.00138 -0.09942 C 0.00156 -0.09942 0.00156 -0.05318 0.00173 -0.00416 C 0.00173 0.05041 0.00173 0.10521 0.00191 0.10521 C 0.00208 0.10521 0.00225 -0.00416 0.00225 -0.0037 C 0.00225 -0.05318 0.00243 -0.09942 0.0026 -0.09942 C 0.00277 -0.09942 0.00277 -0.05318 0.00277 -0.00416 C 0.00295 0.05041 0.00295 0.10521 0.00312 0.10521 C 0.00329 0.10521 0.00329 0.05041 0.00347 -0.00416 C 0.00347 -0.05318 0.00347 -0.09942 0.00364 -0.09942 C 0.00382 -0.09942 0.00399 -0.05318 0.00399 -0.00416 C 0.00399 0.05041 0.00416 0.10521 0.00434 0.10521 C 0.00451 0.10521 0.00451 0.05041 0.00468 -0.00416 " pathEditMode="relative" rAng="0" ptsTypes="fffffffffffffffff">
                                      <p:cBhvr>
                                        <p:cTn id="15" dur="2000" fill="hold"/>
                                        <p:tgtEl>
                                          <p:spTgt spid="7"/>
                                        </p:tgtEl>
                                        <p:attrNameLst>
                                          <p:attrName>ppt_x</p:attrName>
                                          <p:attrName>ppt_y</p:attrName>
                                        </p:attrNameLst>
                                      </p:cBhvr>
                                      <p:rCtr x="2" y="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85728"/>
            <a:ext cx="8686800" cy="785818"/>
          </a:xfrm>
        </p:spPr>
        <p:txBody>
          <a:bodyPr>
            <a:noAutofit/>
          </a:bodyPr>
          <a:lstStyle/>
          <a:p>
            <a:pPr algn="ctr">
              <a:defRPr/>
            </a:pPr>
            <a:r>
              <a:rPr lang="en-US" sz="2500" dirty="0" smtClean="0">
                <a:solidFill>
                  <a:srgbClr val="0070C0"/>
                </a:solidFill>
                <a:latin typeface="Cooper Black" pitchFamily="18" charset="0"/>
              </a:rPr>
              <a:t>Working of </a:t>
            </a:r>
            <a:r>
              <a:rPr lang="en-US" sz="2500" dirty="0" err="1" smtClean="0">
                <a:solidFill>
                  <a:srgbClr val="0070C0"/>
                </a:solidFill>
                <a:latin typeface="Cooper Black" pitchFamily="18" charset="0"/>
              </a:rPr>
              <a:t>hetro</a:t>
            </a:r>
            <a:r>
              <a:rPr lang="en-US" sz="2500" dirty="0" smtClean="0">
                <a:solidFill>
                  <a:srgbClr val="0070C0"/>
                </a:solidFill>
                <a:latin typeface="Cooper Black" pitchFamily="18" charset="0"/>
              </a:rPr>
              <a:t>-junction s/c Diode laser</a:t>
            </a:r>
            <a:endParaRPr lang="en-IN" sz="2500" dirty="0">
              <a:solidFill>
                <a:srgbClr val="0070C0"/>
              </a:solidFill>
              <a:latin typeface="Cooper Black" pitchFamily="18" charset="0"/>
            </a:endParaRPr>
          </a:p>
        </p:txBody>
      </p:sp>
      <p:sp>
        <p:nvSpPr>
          <p:cNvPr id="60419" name="TextBox 2"/>
          <p:cNvSpPr txBox="1">
            <a:spLocks noChangeArrowheads="1"/>
          </p:cNvSpPr>
          <p:nvPr/>
        </p:nvSpPr>
        <p:spPr bwMode="auto">
          <a:xfrm>
            <a:off x="428625" y="1357313"/>
            <a:ext cx="8286750" cy="708025"/>
          </a:xfrm>
          <a:prstGeom prst="rect">
            <a:avLst/>
          </a:prstGeom>
          <a:noFill/>
          <a:ln w="9525">
            <a:noFill/>
            <a:miter lim="800000"/>
            <a:headEnd/>
            <a:tailEnd/>
          </a:ln>
        </p:spPr>
        <p:txBody>
          <a:bodyPr>
            <a:spAutoFit/>
          </a:bodyPr>
          <a:lstStyle/>
          <a:p>
            <a:pPr algn="just"/>
            <a:r>
              <a:rPr lang="en-US" sz="2000">
                <a:solidFill>
                  <a:srgbClr val="CC3399"/>
                </a:solidFill>
                <a:latin typeface="Book Antiqua" pitchFamily="18" charset="0"/>
              </a:rPr>
              <a:t>Working of Hetro-junction semiconductor is same as homo-junction laser diode. </a:t>
            </a:r>
            <a:endParaRPr lang="en-IN" sz="2000">
              <a:solidFill>
                <a:srgbClr val="CC3399"/>
              </a:solidFill>
              <a:latin typeface="Book Antiqua" pitchFamily="18" charset="0"/>
            </a:endParaRPr>
          </a:p>
        </p:txBody>
      </p:sp>
      <p:sp>
        <p:nvSpPr>
          <p:cNvPr id="5" name="Title 1"/>
          <p:cNvSpPr txBox="1">
            <a:spLocks/>
          </p:cNvSpPr>
          <p:nvPr/>
        </p:nvSpPr>
        <p:spPr>
          <a:xfrm>
            <a:off x="100074" y="2071678"/>
            <a:ext cx="8972520" cy="785818"/>
          </a:xfrm>
          <a:prstGeom prst="rect">
            <a:avLst/>
          </a:prstGeom>
        </p:spPr>
        <p:txBody>
          <a:bodyPr anchor="ctr"/>
          <a:lstStyle/>
          <a:p>
            <a:pPr algn="ctr" eaLnBrk="0" hangingPunct="0">
              <a:defRPr/>
            </a:pPr>
            <a:r>
              <a:rPr lang="en-US" sz="2400" cap="all" dirty="0">
                <a:solidFill>
                  <a:srgbClr val="0070C0"/>
                </a:solidFill>
                <a:effectLst>
                  <a:reflection blurRad="12700" stA="48000" endA="300" endPos="55000" dir="5400000" sy="-90000" algn="bl" rotWithShape="0"/>
                </a:effectLst>
                <a:latin typeface="Cooper Black" pitchFamily="18" charset="0"/>
                <a:ea typeface="+mj-ea"/>
                <a:cs typeface="+mj-cs"/>
              </a:rPr>
              <a:t>Advantages of </a:t>
            </a:r>
            <a:r>
              <a:rPr lang="en-US" sz="2400" cap="all" dirty="0" err="1">
                <a:solidFill>
                  <a:srgbClr val="0070C0"/>
                </a:solidFill>
                <a:effectLst>
                  <a:reflection blurRad="12700" stA="48000" endA="300" endPos="55000" dir="5400000" sy="-90000" algn="bl" rotWithShape="0"/>
                </a:effectLst>
                <a:latin typeface="Cooper Black" pitchFamily="18" charset="0"/>
                <a:ea typeface="+mj-ea"/>
                <a:cs typeface="+mj-cs"/>
              </a:rPr>
              <a:t>hetro</a:t>
            </a:r>
            <a:r>
              <a:rPr lang="en-US" sz="2400" cap="all" dirty="0">
                <a:solidFill>
                  <a:srgbClr val="0070C0"/>
                </a:solidFill>
                <a:effectLst>
                  <a:reflection blurRad="12700" stA="48000" endA="300" endPos="55000" dir="5400000" sy="-90000" algn="bl" rotWithShape="0"/>
                </a:effectLst>
                <a:latin typeface="Cooper Black" pitchFamily="18" charset="0"/>
                <a:ea typeface="+mj-ea"/>
                <a:cs typeface="+mj-cs"/>
              </a:rPr>
              <a:t>-junction s/c diode laser</a:t>
            </a:r>
            <a:endParaRPr lang="en-IN" sz="2400" cap="all" dirty="0">
              <a:solidFill>
                <a:srgbClr val="0070C0"/>
              </a:solidFill>
              <a:effectLst>
                <a:reflection blurRad="12700" stA="48000" endA="300" endPos="55000" dir="5400000" sy="-90000" algn="bl" rotWithShape="0"/>
              </a:effectLst>
              <a:latin typeface="Cooper Black" pitchFamily="18" charset="0"/>
              <a:ea typeface="+mj-ea"/>
              <a:cs typeface="+mj-cs"/>
            </a:endParaRPr>
          </a:p>
        </p:txBody>
      </p:sp>
      <p:sp>
        <p:nvSpPr>
          <p:cNvPr id="77825" name="Rectangle 1"/>
          <p:cNvSpPr>
            <a:spLocks noChangeArrowheads="1"/>
          </p:cNvSpPr>
          <p:nvPr/>
        </p:nvSpPr>
        <p:spPr bwMode="auto">
          <a:xfrm>
            <a:off x="285750" y="2928938"/>
            <a:ext cx="8643938" cy="968375"/>
          </a:xfrm>
          <a:prstGeom prst="rect">
            <a:avLst/>
          </a:prstGeom>
          <a:noFill/>
          <a:ln w="9525">
            <a:noFill/>
            <a:miter lim="800000"/>
            <a:headEnd/>
            <a:tailEnd/>
          </a:ln>
          <a:effectLst>
            <a:prstShdw prst="shdw17" dist="17961" dir="2700000">
              <a:schemeClr val="accent1">
                <a:gamma/>
                <a:shade val="60000"/>
                <a:invGamma/>
              </a:schemeClr>
            </a:prstShdw>
          </a:effectLst>
        </p:spPr>
        <p:txBody>
          <a:bodyPr anchor="ctr">
            <a:spAutoFit/>
          </a:bodyPr>
          <a:lstStyle/>
          <a:p>
            <a:pPr algn="just" eaLnBrk="0" hangingPunct="0">
              <a:lnSpc>
                <a:spcPct val="150000"/>
              </a:lnSpc>
              <a:buFontTx/>
              <a:buChar char="•"/>
              <a:defRPr/>
            </a:pPr>
            <a:r>
              <a:rPr lang="en-US" sz="2000" dirty="0">
                <a:solidFill>
                  <a:srgbClr val="CC3399"/>
                </a:solidFill>
                <a:latin typeface="Book Antiqua" pitchFamily="18" charset="0"/>
                <a:ea typeface="Times New Roman" pitchFamily="18" charset="0"/>
                <a:cs typeface="Arial" pitchFamily="34" charset="0"/>
              </a:rPr>
              <a:t>It produces continuous wave output.</a:t>
            </a:r>
            <a:endParaRPr lang="en-US" sz="2000" dirty="0">
              <a:solidFill>
                <a:srgbClr val="CC3399"/>
              </a:solidFill>
              <a:latin typeface="Arial" pitchFamily="34" charset="0"/>
              <a:cs typeface="Arial" pitchFamily="34" charset="0"/>
            </a:endParaRPr>
          </a:p>
          <a:p>
            <a:pPr algn="just" eaLnBrk="0" hangingPunct="0">
              <a:lnSpc>
                <a:spcPct val="150000"/>
              </a:lnSpc>
              <a:buFontTx/>
              <a:buChar char="•"/>
              <a:defRPr/>
            </a:pPr>
            <a:r>
              <a:rPr lang="en-US" sz="2000" dirty="0">
                <a:solidFill>
                  <a:srgbClr val="CC3399"/>
                </a:solidFill>
                <a:latin typeface="Book Antiqua" pitchFamily="18" charset="0"/>
                <a:ea typeface="Times New Roman" pitchFamily="18" charset="0"/>
                <a:cs typeface="Arial" pitchFamily="34" charset="0"/>
              </a:rPr>
              <a:t>The power output is very high.</a:t>
            </a:r>
            <a:endParaRPr lang="en-US" sz="2000" dirty="0">
              <a:solidFill>
                <a:srgbClr val="CC3399"/>
              </a:solidFill>
              <a:latin typeface="Arial" pitchFamily="34" charset="0"/>
              <a:cs typeface="Arial" pitchFamily="34" charset="0"/>
            </a:endParaRPr>
          </a:p>
        </p:txBody>
      </p:sp>
      <p:sp>
        <p:nvSpPr>
          <p:cNvPr id="9" name="Title 1"/>
          <p:cNvSpPr txBox="1">
            <a:spLocks/>
          </p:cNvSpPr>
          <p:nvPr/>
        </p:nvSpPr>
        <p:spPr>
          <a:xfrm>
            <a:off x="71406" y="3857628"/>
            <a:ext cx="8972520" cy="785818"/>
          </a:xfrm>
          <a:prstGeom prst="rect">
            <a:avLst/>
          </a:prstGeom>
        </p:spPr>
        <p:txBody>
          <a:bodyPr anchor="ctr"/>
          <a:lstStyle/>
          <a:p>
            <a:pPr algn="ctr" eaLnBrk="0" hangingPunct="0">
              <a:defRPr/>
            </a:pPr>
            <a:r>
              <a:rPr lang="en-US" sz="2200" cap="all" dirty="0" err="1">
                <a:solidFill>
                  <a:srgbClr val="0070C0"/>
                </a:solidFill>
                <a:effectLst>
                  <a:reflection blurRad="12700" stA="48000" endA="300" endPos="55000" dir="5400000" sy="-90000" algn="bl" rotWithShape="0"/>
                </a:effectLst>
                <a:latin typeface="Cooper Black" pitchFamily="18" charset="0"/>
                <a:ea typeface="+mj-ea"/>
                <a:cs typeface="+mj-cs"/>
              </a:rPr>
              <a:t>disAdvantages</a:t>
            </a:r>
            <a:r>
              <a:rPr lang="en-US" sz="2200" cap="all" dirty="0">
                <a:solidFill>
                  <a:srgbClr val="0070C0"/>
                </a:solidFill>
                <a:effectLst>
                  <a:reflection blurRad="12700" stA="48000" endA="300" endPos="55000" dir="5400000" sy="-90000" algn="bl" rotWithShape="0"/>
                </a:effectLst>
                <a:latin typeface="Cooper Black" pitchFamily="18" charset="0"/>
                <a:ea typeface="+mj-ea"/>
                <a:cs typeface="+mj-cs"/>
              </a:rPr>
              <a:t> of </a:t>
            </a:r>
            <a:r>
              <a:rPr lang="en-US" sz="2200" cap="all" dirty="0" err="1">
                <a:solidFill>
                  <a:srgbClr val="0070C0"/>
                </a:solidFill>
                <a:effectLst>
                  <a:reflection blurRad="12700" stA="48000" endA="300" endPos="55000" dir="5400000" sy="-90000" algn="bl" rotWithShape="0"/>
                </a:effectLst>
                <a:latin typeface="Cooper Black" pitchFamily="18" charset="0"/>
                <a:ea typeface="+mj-ea"/>
                <a:cs typeface="+mj-cs"/>
              </a:rPr>
              <a:t>hetro</a:t>
            </a:r>
            <a:r>
              <a:rPr lang="en-US" sz="2200" cap="all" dirty="0">
                <a:solidFill>
                  <a:srgbClr val="0070C0"/>
                </a:solidFill>
                <a:effectLst>
                  <a:reflection blurRad="12700" stA="48000" endA="300" endPos="55000" dir="5400000" sy="-90000" algn="bl" rotWithShape="0"/>
                </a:effectLst>
                <a:latin typeface="Cooper Black" pitchFamily="18" charset="0"/>
                <a:ea typeface="+mj-ea"/>
                <a:cs typeface="+mj-cs"/>
              </a:rPr>
              <a:t>-junction s/c diode laser</a:t>
            </a:r>
            <a:endParaRPr lang="en-IN" sz="2200" cap="all" dirty="0">
              <a:solidFill>
                <a:srgbClr val="0070C0"/>
              </a:solidFill>
              <a:effectLst>
                <a:reflection blurRad="12700" stA="48000" endA="300" endPos="55000" dir="5400000" sy="-90000" algn="bl" rotWithShape="0"/>
              </a:effectLst>
              <a:latin typeface="Cooper Black" pitchFamily="18" charset="0"/>
              <a:ea typeface="+mj-ea"/>
              <a:cs typeface="+mj-cs"/>
            </a:endParaRPr>
          </a:p>
        </p:txBody>
      </p:sp>
      <p:sp>
        <p:nvSpPr>
          <p:cNvPr id="77826" name="Rectangle 2"/>
          <p:cNvSpPr>
            <a:spLocks noChangeArrowheads="1"/>
          </p:cNvSpPr>
          <p:nvPr/>
        </p:nvSpPr>
        <p:spPr bwMode="auto">
          <a:xfrm>
            <a:off x="285750" y="4643438"/>
            <a:ext cx="8643938" cy="968375"/>
          </a:xfrm>
          <a:prstGeom prst="rect">
            <a:avLst/>
          </a:prstGeom>
          <a:noFill/>
          <a:ln w="9525">
            <a:noFill/>
            <a:miter lim="800000"/>
            <a:headEnd/>
            <a:tailEnd/>
          </a:ln>
          <a:effectLst>
            <a:prstShdw prst="shdw17" dist="17961" dir="2700000">
              <a:schemeClr val="accent1">
                <a:gamma/>
                <a:shade val="60000"/>
                <a:invGamma/>
              </a:schemeClr>
            </a:prstShdw>
          </a:effectLst>
        </p:spPr>
        <p:txBody>
          <a:bodyPr anchor="ctr">
            <a:spAutoFit/>
          </a:bodyPr>
          <a:lstStyle/>
          <a:p>
            <a:pPr algn="just" eaLnBrk="0" hangingPunct="0">
              <a:lnSpc>
                <a:spcPct val="150000"/>
              </a:lnSpc>
              <a:buFontTx/>
              <a:buChar char="•"/>
              <a:defRPr/>
            </a:pPr>
            <a:r>
              <a:rPr lang="en-US" sz="2000" dirty="0">
                <a:solidFill>
                  <a:srgbClr val="CC3399"/>
                </a:solidFill>
                <a:latin typeface="Book Antiqua" pitchFamily="18" charset="0"/>
                <a:ea typeface="Times New Roman" pitchFamily="18" charset="0"/>
                <a:cs typeface="Arial" pitchFamily="34" charset="0"/>
              </a:rPr>
              <a:t>It is difficult to grow different layers of P-N junction.</a:t>
            </a:r>
            <a:endParaRPr lang="en-US" sz="2000" dirty="0">
              <a:solidFill>
                <a:srgbClr val="CC3399"/>
              </a:solidFill>
              <a:latin typeface="Arial" pitchFamily="34" charset="0"/>
              <a:cs typeface="Arial" pitchFamily="34" charset="0"/>
            </a:endParaRPr>
          </a:p>
          <a:p>
            <a:pPr algn="just" eaLnBrk="0" hangingPunct="0">
              <a:lnSpc>
                <a:spcPct val="150000"/>
              </a:lnSpc>
              <a:buFontTx/>
              <a:buChar char="•"/>
              <a:defRPr/>
            </a:pPr>
            <a:r>
              <a:rPr lang="en-US" sz="2000" dirty="0">
                <a:solidFill>
                  <a:srgbClr val="CC3399"/>
                </a:solidFill>
                <a:latin typeface="Book Antiqua" pitchFamily="18" charset="0"/>
                <a:ea typeface="Times New Roman" pitchFamily="18" charset="0"/>
                <a:cs typeface="Arial" pitchFamily="34" charset="0"/>
              </a:rPr>
              <a:t>The cost of the laser is high</a:t>
            </a:r>
            <a:endParaRPr lang="en-US" sz="2000" dirty="0">
              <a:solidFill>
                <a:srgbClr val="CC3399"/>
              </a:solidFill>
              <a:latin typeface="Arial" pitchFamily="34" charset="0"/>
              <a:cs typeface="Arial" pitchFamily="34"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742977" y="114300"/>
            <a:ext cx="7758113" cy="600056"/>
          </a:xfrm>
        </p:spPr>
        <p:txBody>
          <a:bodyPr>
            <a:noAutofit/>
          </a:bodyPr>
          <a:lstStyle/>
          <a:p>
            <a:pPr algn="ctr" eaLnBrk="1" fontAlgn="auto" hangingPunct="1">
              <a:spcAft>
                <a:spcPts val="0"/>
              </a:spcAft>
              <a:defRPr/>
            </a:pPr>
            <a:r>
              <a:rPr lang="en-US" sz="2400" dirty="0" smtClean="0">
                <a:latin typeface="Cooper Black" pitchFamily="18" charset="0"/>
              </a:rPr>
              <a:t>Comparison chart for all the lasers</a:t>
            </a:r>
            <a:endParaRPr lang="en-US" sz="2400" dirty="0">
              <a:latin typeface="Cooper Black" pitchFamily="18" charset="0"/>
            </a:endParaRPr>
          </a:p>
        </p:txBody>
      </p:sp>
      <p:graphicFrame>
        <p:nvGraphicFramePr>
          <p:cNvPr id="4" name="Content Placeholder 3"/>
          <p:cNvGraphicFramePr>
            <a:graphicFrameLocks noGrp="1"/>
          </p:cNvGraphicFramePr>
          <p:nvPr>
            <p:ph idx="4294967295"/>
          </p:nvPr>
        </p:nvGraphicFramePr>
        <p:xfrm>
          <a:off x="428625" y="779463"/>
          <a:ext cx="8209280" cy="5864013"/>
        </p:xfrm>
        <a:graphic>
          <a:graphicData uri="http://schemas.openxmlformats.org/drawingml/2006/table">
            <a:tbl>
              <a:tblPr firstRow="1" bandRow="1">
                <a:tableStyleId>{5C22544A-7EE6-4342-B048-85BDC9FD1C3A}</a:tableStyleId>
              </a:tblPr>
              <a:tblGrid>
                <a:gridCol w="1884680"/>
                <a:gridCol w="2819400"/>
                <a:gridCol w="1752600"/>
                <a:gridCol w="1752600"/>
              </a:tblGrid>
              <a:tr h="456353">
                <a:tc>
                  <a:txBody>
                    <a:bodyPr/>
                    <a:lstStyle/>
                    <a:p>
                      <a:r>
                        <a:rPr lang="en-US" dirty="0" smtClean="0"/>
                        <a:t>Characteristics</a:t>
                      </a:r>
                      <a:endParaRPr lang="en-US" dirty="0"/>
                    </a:p>
                  </a:txBody>
                  <a:tcPr/>
                </a:tc>
                <a:tc>
                  <a:txBody>
                    <a:bodyPr/>
                    <a:lstStyle/>
                    <a:p>
                      <a:r>
                        <a:rPr lang="en-US" dirty="0" smtClean="0"/>
                        <a:t>Ruby</a:t>
                      </a:r>
                      <a:r>
                        <a:rPr lang="en-US" baseline="0" dirty="0" smtClean="0"/>
                        <a:t> </a:t>
                      </a:r>
                      <a:r>
                        <a:rPr lang="en-US" dirty="0" smtClean="0"/>
                        <a:t>laser</a:t>
                      </a:r>
                      <a:endParaRPr lang="en-US" dirty="0"/>
                    </a:p>
                  </a:txBody>
                  <a:tcPr/>
                </a:tc>
                <a:tc>
                  <a:txBody>
                    <a:bodyPr/>
                    <a:lstStyle/>
                    <a:p>
                      <a:r>
                        <a:rPr lang="en-US" dirty="0" smtClean="0"/>
                        <a:t>He-Ne laser</a:t>
                      </a:r>
                      <a:endParaRPr lang="en-US" dirty="0"/>
                    </a:p>
                  </a:txBody>
                  <a:tcPr/>
                </a:tc>
                <a:tc>
                  <a:txBody>
                    <a:bodyPr/>
                    <a:lstStyle/>
                    <a:p>
                      <a:r>
                        <a:rPr lang="en-US" dirty="0" smtClean="0"/>
                        <a:t>Semiconductor</a:t>
                      </a:r>
                      <a:r>
                        <a:rPr lang="en-US" baseline="0" dirty="0" smtClean="0"/>
                        <a:t> (</a:t>
                      </a:r>
                      <a:r>
                        <a:rPr lang="en-US" baseline="0" dirty="0" err="1" smtClean="0"/>
                        <a:t>Ga</a:t>
                      </a:r>
                      <a:r>
                        <a:rPr lang="en-US" baseline="0" dirty="0" smtClean="0"/>
                        <a:t>-As) laser</a:t>
                      </a:r>
                      <a:endParaRPr lang="en-US" dirty="0"/>
                    </a:p>
                  </a:txBody>
                  <a:tcPr/>
                </a:tc>
              </a:tr>
              <a:tr h="456353">
                <a:tc>
                  <a:txBody>
                    <a:bodyPr/>
                    <a:lstStyle/>
                    <a:p>
                      <a:r>
                        <a:rPr lang="en-US" dirty="0" smtClean="0"/>
                        <a:t>Type</a:t>
                      </a:r>
                      <a:endParaRPr lang="en-US" dirty="0"/>
                    </a:p>
                  </a:txBody>
                  <a:tcPr/>
                </a:tc>
                <a:tc>
                  <a:txBody>
                    <a:bodyPr/>
                    <a:lstStyle/>
                    <a:p>
                      <a:r>
                        <a:rPr lang="en-US" dirty="0" smtClean="0"/>
                        <a:t>solid state laser</a:t>
                      </a:r>
                      <a:endParaRPr lang="en-US" dirty="0"/>
                    </a:p>
                  </a:txBody>
                  <a:tcPr/>
                </a:tc>
                <a:tc>
                  <a:txBody>
                    <a:bodyPr/>
                    <a:lstStyle/>
                    <a:p>
                      <a:r>
                        <a:rPr lang="en-US" dirty="0" smtClean="0"/>
                        <a:t>Gas laser</a:t>
                      </a:r>
                      <a:endParaRPr lang="en-US" dirty="0"/>
                    </a:p>
                  </a:txBody>
                  <a:tcPr/>
                </a:tc>
                <a:tc>
                  <a:txBody>
                    <a:bodyPr/>
                    <a:lstStyle/>
                    <a:p>
                      <a:r>
                        <a:rPr lang="en-US" dirty="0" smtClean="0"/>
                        <a:t>Semiconductor</a:t>
                      </a:r>
                      <a:r>
                        <a:rPr lang="en-US" baseline="0" dirty="0" smtClean="0"/>
                        <a:t> laser</a:t>
                      </a:r>
                      <a:endParaRPr lang="en-US" dirty="0"/>
                    </a:p>
                  </a:txBody>
                  <a:tcPr/>
                </a:tc>
              </a:tr>
              <a:tr h="847513">
                <a:tc>
                  <a:txBody>
                    <a:bodyPr/>
                    <a:lstStyle/>
                    <a:p>
                      <a:r>
                        <a:rPr lang="en-US" dirty="0" smtClean="0"/>
                        <a:t>Active medium</a:t>
                      </a:r>
                      <a:endParaRPr lang="en-US" dirty="0"/>
                    </a:p>
                  </a:txBody>
                  <a:tcPr/>
                </a:tc>
                <a:tc>
                  <a:txBody>
                    <a:bodyPr/>
                    <a:lstStyle/>
                    <a:p>
                      <a:r>
                        <a:rPr lang="en-US" dirty="0" smtClean="0"/>
                        <a:t>Al</a:t>
                      </a:r>
                      <a:r>
                        <a:rPr lang="en-US" baseline="-25000" dirty="0" smtClean="0"/>
                        <a:t>2</a:t>
                      </a:r>
                      <a:r>
                        <a:rPr lang="en-US" dirty="0" smtClean="0"/>
                        <a:t>O</a:t>
                      </a:r>
                      <a:r>
                        <a:rPr lang="en-US" baseline="-25000" dirty="0" smtClean="0"/>
                        <a:t>3</a:t>
                      </a:r>
                      <a:endParaRPr lang="en-US" baseline="-25000" dirty="0"/>
                    </a:p>
                  </a:txBody>
                  <a:tcPr/>
                </a:tc>
                <a:tc>
                  <a:txBody>
                    <a:bodyPr/>
                    <a:lstStyle/>
                    <a:p>
                      <a:r>
                        <a:rPr lang="en-US" dirty="0" smtClean="0"/>
                        <a:t>Mixture of Helium and Neon in the ratio 10:1</a:t>
                      </a:r>
                      <a:endParaRPr lang="en-US" dirty="0"/>
                    </a:p>
                  </a:txBody>
                  <a:tcPr/>
                </a:tc>
                <a:tc>
                  <a:txBody>
                    <a:bodyPr/>
                    <a:lstStyle/>
                    <a:p>
                      <a:r>
                        <a:rPr lang="en-US" dirty="0" smtClean="0"/>
                        <a:t>P-N junction diode</a:t>
                      </a:r>
                      <a:endParaRPr lang="en-US" dirty="0"/>
                    </a:p>
                  </a:txBody>
                  <a:tcPr/>
                </a:tc>
              </a:tr>
              <a:tr h="651933">
                <a:tc>
                  <a:txBody>
                    <a:bodyPr/>
                    <a:lstStyle/>
                    <a:p>
                      <a:r>
                        <a:rPr lang="en-US" dirty="0" smtClean="0"/>
                        <a:t>Active centre</a:t>
                      </a:r>
                      <a:endParaRPr lang="en-US" dirty="0"/>
                    </a:p>
                  </a:txBody>
                  <a:tcPr/>
                </a:tc>
                <a:tc>
                  <a:txBody>
                    <a:bodyPr/>
                    <a:lstStyle/>
                    <a:p>
                      <a:r>
                        <a:rPr lang="en-US" dirty="0" smtClean="0"/>
                        <a:t>Chromium (Cr</a:t>
                      </a:r>
                      <a:r>
                        <a:rPr lang="en-US" baseline="30000" dirty="0" smtClean="0"/>
                        <a:t>3+ </a:t>
                      </a:r>
                      <a:r>
                        <a:rPr lang="en-US" dirty="0" smtClean="0"/>
                        <a:t>ions)</a:t>
                      </a:r>
                      <a:endParaRPr lang="en-US" dirty="0"/>
                    </a:p>
                  </a:txBody>
                  <a:tcPr/>
                </a:tc>
                <a:tc>
                  <a:txBody>
                    <a:bodyPr/>
                    <a:lstStyle/>
                    <a:p>
                      <a:r>
                        <a:rPr lang="en-US" dirty="0" smtClean="0"/>
                        <a:t>Neon</a:t>
                      </a:r>
                      <a:endParaRPr lang="en-US" dirty="0"/>
                    </a:p>
                  </a:txBody>
                  <a:tcPr/>
                </a:tc>
                <a:tc>
                  <a:txBody>
                    <a:bodyPr/>
                    <a:lstStyle/>
                    <a:p>
                      <a:r>
                        <a:rPr lang="en-US" dirty="0" smtClean="0"/>
                        <a:t>Recombination of electrons &amp; holes</a:t>
                      </a:r>
                      <a:endParaRPr lang="en-US" dirty="0"/>
                    </a:p>
                  </a:txBody>
                  <a:tcPr/>
                </a:tc>
              </a:tr>
              <a:tr h="651933">
                <a:tc>
                  <a:txBody>
                    <a:bodyPr/>
                    <a:lstStyle/>
                    <a:p>
                      <a:r>
                        <a:rPr lang="en-US" dirty="0" smtClean="0"/>
                        <a:t>Pumping method</a:t>
                      </a:r>
                      <a:endParaRPr lang="en-US" dirty="0"/>
                    </a:p>
                  </a:txBody>
                  <a:tcPr/>
                </a:tc>
                <a:tc>
                  <a:txBody>
                    <a:bodyPr/>
                    <a:lstStyle/>
                    <a:p>
                      <a:r>
                        <a:rPr lang="en-US" dirty="0" smtClean="0"/>
                        <a:t>Optical pumping</a:t>
                      </a:r>
                      <a:endParaRPr lang="en-US" dirty="0"/>
                    </a:p>
                  </a:txBody>
                  <a:tcPr/>
                </a:tc>
                <a:tc>
                  <a:txBody>
                    <a:bodyPr/>
                    <a:lstStyle/>
                    <a:p>
                      <a:r>
                        <a:rPr lang="en-US" dirty="0" smtClean="0"/>
                        <a:t>Electrical pumping</a:t>
                      </a:r>
                      <a:endParaRPr lang="en-US" dirty="0"/>
                    </a:p>
                  </a:txBody>
                  <a:tcPr/>
                </a:tc>
                <a:tc>
                  <a:txBody>
                    <a:bodyPr/>
                    <a:lstStyle/>
                    <a:p>
                      <a:r>
                        <a:rPr lang="en-US" dirty="0" smtClean="0"/>
                        <a:t>Direct pumping</a:t>
                      </a:r>
                      <a:endParaRPr lang="en-US" dirty="0"/>
                    </a:p>
                  </a:txBody>
                  <a:tcPr/>
                </a:tc>
              </a:tr>
              <a:tr h="651933">
                <a:tc>
                  <a:txBody>
                    <a:bodyPr/>
                    <a:lstStyle/>
                    <a:p>
                      <a:r>
                        <a:rPr lang="en-US" dirty="0" smtClean="0"/>
                        <a:t>Nature of output</a:t>
                      </a:r>
                      <a:endParaRPr lang="en-US" dirty="0"/>
                    </a:p>
                  </a:txBody>
                  <a:tcPr/>
                </a:tc>
                <a:tc>
                  <a:txBody>
                    <a:bodyPr/>
                    <a:lstStyle/>
                    <a:p>
                      <a:r>
                        <a:rPr lang="en-US" dirty="0" smtClean="0"/>
                        <a:t>Pulsed</a:t>
                      </a:r>
                      <a:endParaRPr lang="en-US" dirty="0"/>
                    </a:p>
                  </a:txBody>
                  <a:tcPr/>
                </a:tc>
                <a:tc>
                  <a:txBody>
                    <a:bodyPr/>
                    <a:lstStyle/>
                    <a:p>
                      <a:r>
                        <a:rPr lang="en-US" dirty="0" smtClean="0"/>
                        <a:t>Continuous waveform</a:t>
                      </a:r>
                      <a:endParaRPr lang="en-US" dirty="0"/>
                    </a:p>
                  </a:txBody>
                  <a:tcPr/>
                </a:tc>
                <a:tc>
                  <a:txBody>
                    <a:bodyPr/>
                    <a:lstStyle/>
                    <a:p>
                      <a:r>
                        <a:rPr lang="en-US" dirty="0" smtClean="0"/>
                        <a:t>Pulsed (or) continuous</a:t>
                      </a:r>
                      <a:r>
                        <a:rPr lang="en-US" baseline="0" dirty="0" smtClean="0"/>
                        <a:t> wave form</a:t>
                      </a:r>
                      <a:endParaRPr lang="en-US" dirty="0"/>
                    </a:p>
                  </a:txBody>
                  <a:tcPr/>
                </a:tc>
              </a:tr>
              <a:tr h="456353">
                <a:tc>
                  <a:txBody>
                    <a:bodyPr/>
                    <a:lstStyle/>
                    <a:p>
                      <a:r>
                        <a:rPr lang="en-US" dirty="0" smtClean="0"/>
                        <a:t>wavelength</a:t>
                      </a:r>
                      <a:endParaRPr lang="en-US" dirty="0"/>
                    </a:p>
                  </a:txBody>
                  <a:tcPr/>
                </a:tc>
                <a:tc>
                  <a:txBody>
                    <a:bodyPr/>
                    <a:lstStyle/>
                    <a:p>
                      <a:r>
                        <a:rPr lang="en-US" dirty="0" smtClean="0"/>
                        <a:t>6943</a:t>
                      </a:r>
                      <a:r>
                        <a:rPr lang="en-US" baseline="0" dirty="0" smtClean="0"/>
                        <a:t> A</a:t>
                      </a:r>
                      <a:r>
                        <a:rPr lang="en-US" baseline="30000" dirty="0" smtClean="0"/>
                        <a:t>0</a:t>
                      </a:r>
                      <a:endParaRPr lang="en-US" baseline="30000" dirty="0"/>
                    </a:p>
                  </a:txBody>
                  <a:tcPr/>
                </a:tc>
                <a:tc>
                  <a:txBody>
                    <a:bodyPr/>
                    <a:lstStyle/>
                    <a:p>
                      <a:r>
                        <a:rPr lang="en-US" dirty="0" smtClean="0"/>
                        <a:t>6328 A</a:t>
                      </a:r>
                      <a:r>
                        <a:rPr lang="en-US" baseline="30000" dirty="0" smtClean="0"/>
                        <a:t>0</a:t>
                      </a:r>
                      <a:endParaRPr lang="en-US" baseline="30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8300A</a:t>
                      </a:r>
                      <a:r>
                        <a:rPr lang="en-US" baseline="30000" dirty="0" smtClean="0"/>
                        <a:t>0</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- 8600A</a:t>
                      </a:r>
                      <a:r>
                        <a:rPr lang="en-US" baseline="30000" dirty="0" smtClean="0"/>
                        <a:t>0</a:t>
                      </a:r>
                    </a:p>
                    <a:p>
                      <a:endParaRPr lang="en-US" dirty="0"/>
                    </a:p>
                  </a:txBody>
                  <a:tcPr/>
                </a:tc>
              </a:tr>
            </a:tbl>
          </a:graphicData>
        </a:graphic>
      </p:graphicFrame>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0"/>
            <a:ext cx="5486400" cy="707886"/>
          </a:xfrm>
          <a:prstGeom prst="rect">
            <a:avLst/>
          </a:prstGeom>
        </p:spPr>
        <p:txBody>
          <a:bodyPr wrap="square">
            <a:spAutoFit/>
          </a:bodyPr>
          <a:lstStyle/>
          <a:p>
            <a:r>
              <a:rPr lang="en-IN" sz="4000" dirty="0" smtClean="0">
                <a:solidFill>
                  <a:schemeClr val="tx1">
                    <a:lumMod val="75000"/>
                    <a:lumOff val="25000"/>
                  </a:schemeClr>
                </a:solidFill>
                <a:latin typeface="Agency FB" panose="020B0503020202020204" pitchFamily="34" charset="0"/>
              </a:rPr>
              <a:t>CO</a:t>
            </a:r>
            <a:r>
              <a:rPr lang="en-IN" sz="4000" baseline="-25000" dirty="0" smtClean="0">
                <a:solidFill>
                  <a:schemeClr val="tx1">
                    <a:lumMod val="75000"/>
                    <a:lumOff val="25000"/>
                  </a:schemeClr>
                </a:solidFill>
                <a:latin typeface="Agency FB" panose="020B0503020202020204" pitchFamily="34" charset="0"/>
              </a:rPr>
              <a:t>2 </a:t>
            </a:r>
            <a:r>
              <a:rPr lang="en-IN" sz="4000" dirty="0" smtClean="0">
                <a:solidFill>
                  <a:schemeClr val="tx1">
                    <a:lumMod val="75000"/>
                    <a:lumOff val="25000"/>
                  </a:schemeClr>
                </a:solidFill>
                <a:latin typeface="Agency FB" panose="020B0503020202020204" pitchFamily="34" charset="0"/>
              </a:rPr>
              <a:t> ( Carbon dioxide ) LASER</a:t>
            </a:r>
            <a:endParaRPr lang="en-US" sz="4000" dirty="0"/>
          </a:p>
        </p:txBody>
      </p:sp>
      <p:sp>
        <p:nvSpPr>
          <p:cNvPr id="3" name="Rectangle 2"/>
          <p:cNvSpPr/>
          <p:nvPr/>
        </p:nvSpPr>
        <p:spPr>
          <a:xfrm>
            <a:off x="533400" y="1066800"/>
            <a:ext cx="8077200" cy="2246769"/>
          </a:xfrm>
          <a:prstGeom prst="rect">
            <a:avLst/>
          </a:prstGeom>
        </p:spPr>
        <p:txBody>
          <a:bodyPr wrap="square">
            <a:spAutoFit/>
          </a:bodyPr>
          <a:lstStyle/>
          <a:p>
            <a:pPr marL="0" indent="0">
              <a:buNone/>
            </a:pPr>
            <a:r>
              <a:rPr lang="en-IN" sz="2000" b="1" dirty="0" smtClean="0"/>
              <a:t>Principle</a:t>
            </a:r>
            <a:r>
              <a:rPr lang="en-IN" sz="2000" dirty="0" smtClean="0"/>
              <a:t> :</a:t>
            </a:r>
          </a:p>
          <a:p>
            <a:pPr marL="0" indent="0">
              <a:buNone/>
            </a:pPr>
            <a:r>
              <a:rPr lang="en-US" altLang="ja-JP" sz="2000" dirty="0" smtClean="0">
                <a:solidFill>
                  <a:srgbClr val="660066"/>
                </a:solidFill>
              </a:rPr>
              <a:t>The transition between the rotational and vibrational</a:t>
            </a:r>
            <a:r>
              <a:rPr lang="ja-JP" altLang="en-US" sz="2000" smtClean="0">
                <a:solidFill>
                  <a:srgbClr val="660066"/>
                </a:solidFill>
              </a:rPr>
              <a:t> </a:t>
            </a:r>
            <a:r>
              <a:rPr lang="en-US" altLang="ja-JP" sz="2000" dirty="0" smtClean="0">
                <a:solidFill>
                  <a:srgbClr val="660066"/>
                </a:solidFill>
              </a:rPr>
              <a:t>energy levels lends to the construction of a molecular gas laser.</a:t>
            </a:r>
            <a:r>
              <a:rPr lang="ja-JP" altLang="en-US" sz="2000" smtClean="0">
                <a:solidFill>
                  <a:srgbClr val="660066"/>
                </a:solidFill>
              </a:rPr>
              <a:t>　</a:t>
            </a:r>
            <a:r>
              <a:rPr lang="en-US" altLang="ja-JP" sz="2000" dirty="0" smtClean="0">
                <a:solidFill>
                  <a:srgbClr val="660066"/>
                </a:solidFill>
              </a:rPr>
              <a:t>Nitrogen atoms are</a:t>
            </a:r>
            <a:r>
              <a:rPr lang="ja-JP" altLang="en-US" sz="2000" smtClean="0">
                <a:solidFill>
                  <a:srgbClr val="660066"/>
                </a:solidFill>
              </a:rPr>
              <a:t>　</a:t>
            </a:r>
            <a:r>
              <a:rPr lang="en-US" altLang="ja-JP" sz="2000" dirty="0" smtClean="0">
                <a:solidFill>
                  <a:srgbClr val="660066"/>
                </a:solidFill>
              </a:rPr>
              <a:t>raised  to the excited state which in turn deliver energy to the CO</a:t>
            </a:r>
            <a:r>
              <a:rPr lang="en-US" altLang="ja-JP" sz="2000" baseline="-25000" dirty="0" smtClean="0">
                <a:solidFill>
                  <a:srgbClr val="660066"/>
                </a:solidFill>
              </a:rPr>
              <a:t>2</a:t>
            </a:r>
            <a:r>
              <a:rPr lang="en-US" altLang="ja-JP" sz="2000" dirty="0" smtClean="0">
                <a:solidFill>
                  <a:srgbClr val="660066"/>
                </a:solidFill>
              </a:rPr>
              <a:t> atoms whose energy levels are close to it. Transition takes place between the energy levels of CO</a:t>
            </a:r>
            <a:r>
              <a:rPr lang="en-US" altLang="ja-JP" sz="2000" baseline="-25000" dirty="0" smtClean="0">
                <a:solidFill>
                  <a:srgbClr val="660066"/>
                </a:solidFill>
              </a:rPr>
              <a:t>2</a:t>
            </a:r>
            <a:r>
              <a:rPr lang="en-US" altLang="ja-JP" sz="2000" dirty="0" smtClean="0">
                <a:solidFill>
                  <a:srgbClr val="660066"/>
                </a:solidFill>
              </a:rPr>
              <a:t> atoms and the laser beam is emitted.</a:t>
            </a:r>
            <a:endParaRPr lang="en-IN" sz="2000" dirty="0"/>
          </a:p>
        </p:txBody>
      </p:sp>
      <p:graphicFrame>
        <p:nvGraphicFramePr>
          <p:cNvPr id="4" name="Table 3"/>
          <p:cNvGraphicFramePr>
            <a:graphicFrameLocks noGrp="1"/>
          </p:cNvGraphicFramePr>
          <p:nvPr/>
        </p:nvGraphicFramePr>
        <p:xfrm>
          <a:off x="2209800" y="3810000"/>
          <a:ext cx="6733374" cy="2748132"/>
        </p:xfrm>
        <a:graphic>
          <a:graphicData uri="http://schemas.openxmlformats.org/drawingml/2006/table">
            <a:tbl>
              <a:tblPr/>
              <a:tblGrid>
                <a:gridCol w="2244725"/>
                <a:gridCol w="395288"/>
                <a:gridCol w="4093361"/>
              </a:tblGrid>
              <a:tr h="30733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600" b="1" i="0" u="none" strike="noStrike" cap="none" normalizeH="0" baseline="0" dirty="0" smtClean="0">
                          <a:ln>
                            <a:noFill/>
                          </a:ln>
                          <a:solidFill>
                            <a:schemeClr val="accent4">
                              <a:lumMod val="75000"/>
                            </a:schemeClr>
                          </a:solidFill>
                          <a:effectLst/>
                          <a:latin typeface="Segoe UI Symbol" panose="020B0502040204020203" pitchFamily="34" charset="0"/>
                          <a:ea typeface="Segoe UI Symbol" panose="020B0502040204020203" pitchFamily="34" charset="0"/>
                        </a:rPr>
                        <a:t>Type</a:t>
                      </a: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285750" marR="0" lvl="0" indent="-285750" algn="l" defTabSz="914400" rtl="0" eaLnBrk="1" fontAlgn="base" latinLnBrk="0" hangingPunct="1">
                        <a:lnSpc>
                          <a:spcPct val="100000"/>
                        </a:lnSpc>
                        <a:spcBef>
                          <a:spcPct val="20000"/>
                        </a:spcBef>
                        <a:spcAft>
                          <a:spcPct val="0"/>
                        </a:spcAft>
                        <a:buClrTx/>
                        <a:buSzTx/>
                        <a:buFont typeface="Wingdings" panose="05000000000000000000" pitchFamily="2" charset="2"/>
                        <a:buChar char="Ø"/>
                        <a:tabLst/>
                      </a:pPr>
                      <a:r>
                        <a:rPr kumimoji="0" lang="en-US" altLang="ja-JP" sz="1600" b="1" i="0" u="none" strike="noStrike" cap="none" normalizeH="0" baseline="0" dirty="0" smtClean="0">
                          <a:ln>
                            <a:noFill/>
                          </a:ln>
                          <a:solidFill>
                            <a:srgbClr val="00B0F0"/>
                          </a:solidFill>
                          <a:effectLst/>
                          <a:latin typeface="Times New Roman" panose="02020603050405020304" pitchFamily="18" charset="0"/>
                          <a:ea typeface="ＭＳ Ｐゴシック" panose="020B0600070205080204" pitchFamily="34" charset="-128"/>
                        </a:rPr>
                        <a:t>:</a:t>
                      </a: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600" b="1" i="0" u="none" strike="noStrike" cap="none" normalizeH="0" baseline="0" dirty="0" smtClean="0">
                          <a:ln>
                            <a:noFill/>
                          </a:ln>
                          <a:solidFill>
                            <a:schemeClr val="accent6">
                              <a:lumMod val="50000"/>
                            </a:schemeClr>
                          </a:solidFill>
                          <a:effectLst/>
                          <a:latin typeface="Segoe UI Semilight" panose="020B0402040204020203" pitchFamily="34" charset="0"/>
                          <a:ea typeface="ＭＳ Ｐゴシック" panose="020B0600070205080204" pitchFamily="34" charset="-128"/>
                          <a:cs typeface="Segoe UI Semilight" panose="020B0402040204020203" pitchFamily="34" charset="0"/>
                        </a:rPr>
                        <a:t>Molecular gas laser</a:t>
                      </a: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r>
              <a:tr h="30733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600" b="1" i="0" u="none" strike="noStrike" cap="none" normalizeH="0" baseline="0" dirty="0" smtClean="0">
                          <a:ln>
                            <a:noFill/>
                          </a:ln>
                          <a:solidFill>
                            <a:schemeClr val="accent4">
                              <a:lumMod val="75000"/>
                            </a:schemeClr>
                          </a:solidFill>
                          <a:effectLst/>
                          <a:latin typeface="Segoe UI Symbol" panose="020B0502040204020203" pitchFamily="34" charset="0"/>
                          <a:ea typeface="Segoe UI Symbol" panose="020B0502040204020203" pitchFamily="34" charset="0"/>
                        </a:rPr>
                        <a:t>Active Medium</a:t>
                      </a: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285750" marR="0" lvl="0" indent="-285750" algn="l" defTabSz="914400" rtl="0" eaLnBrk="1" fontAlgn="base" latinLnBrk="0" hangingPunct="1">
                        <a:lnSpc>
                          <a:spcPct val="100000"/>
                        </a:lnSpc>
                        <a:spcBef>
                          <a:spcPct val="20000"/>
                        </a:spcBef>
                        <a:spcAft>
                          <a:spcPct val="0"/>
                        </a:spcAft>
                        <a:buClrTx/>
                        <a:buSzTx/>
                        <a:buFont typeface="Wingdings" panose="05000000000000000000" pitchFamily="2" charset="2"/>
                        <a:buChar char="Ø"/>
                        <a:tabLst/>
                      </a:pPr>
                      <a:r>
                        <a:rPr kumimoji="0" lang="en-US" altLang="ja-JP" sz="1600" b="1" i="0" u="none" strike="noStrike" cap="none" normalizeH="0" baseline="0" dirty="0" smtClean="0">
                          <a:ln>
                            <a:noFill/>
                          </a:ln>
                          <a:solidFill>
                            <a:srgbClr val="00B0F0"/>
                          </a:solidFill>
                          <a:effectLst/>
                          <a:latin typeface="Times New Roman" panose="02020603050405020304" pitchFamily="18" charset="0"/>
                          <a:ea typeface="ＭＳ Ｐゴシック" panose="020B0600070205080204" pitchFamily="34" charset="-128"/>
                        </a:rPr>
                        <a:t>:</a:t>
                      </a:r>
                    </a:p>
                  </a:txBody>
                  <a:tcP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600" b="1" i="0" u="none" strike="noStrike" cap="none" normalizeH="0" baseline="0" dirty="0" smtClean="0">
                          <a:ln>
                            <a:noFill/>
                          </a:ln>
                          <a:solidFill>
                            <a:schemeClr val="accent6">
                              <a:lumMod val="50000"/>
                            </a:schemeClr>
                          </a:solidFill>
                          <a:effectLst/>
                          <a:latin typeface="Segoe UI Semilight" panose="020B0402040204020203" pitchFamily="34" charset="0"/>
                          <a:ea typeface="ＭＳ Ｐゴシック" panose="020B0600070205080204" pitchFamily="34" charset="-128"/>
                          <a:cs typeface="Segoe UI Semilight" panose="020B0402040204020203" pitchFamily="34" charset="0"/>
                        </a:rPr>
                        <a:t>Mixture of CO</a:t>
                      </a:r>
                      <a:r>
                        <a:rPr kumimoji="0" lang="en-US" altLang="ja-JP" sz="1600" b="1" i="0" u="none" strike="noStrike" cap="none" normalizeH="0" baseline="-25000" dirty="0" smtClean="0">
                          <a:ln>
                            <a:noFill/>
                          </a:ln>
                          <a:solidFill>
                            <a:schemeClr val="accent6">
                              <a:lumMod val="50000"/>
                            </a:schemeClr>
                          </a:solidFill>
                          <a:effectLst/>
                          <a:latin typeface="Segoe UI Semilight" panose="020B0402040204020203" pitchFamily="34" charset="0"/>
                          <a:ea typeface="ＭＳ Ｐゴシック" panose="020B0600070205080204" pitchFamily="34" charset="-128"/>
                          <a:cs typeface="Segoe UI Semilight" panose="020B0402040204020203" pitchFamily="34" charset="0"/>
                        </a:rPr>
                        <a:t>2</a:t>
                      </a:r>
                      <a:r>
                        <a:rPr kumimoji="0" lang="en-US" altLang="ja-JP" sz="1600" b="1" i="0" u="none" strike="noStrike" cap="none" normalizeH="0" baseline="0" dirty="0" smtClean="0">
                          <a:ln>
                            <a:noFill/>
                          </a:ln>
                          <a:solidFill>
                            <a:schemeClr val="accent6">
                              <a:lumMod val="50000"/>
                            </a:schemeClr>
                          </a:solidFill>
                          <a:effectLst/>
                          <a:latin typeface="Segoe UI Semilight" panose="020B0402040204020203" pitchFamily="34" charset="0"/>
                          <a:ea typeface="ＭＳ Ｐゴシック" panose="020B0600070205080204" pitchFamily="34" charset="-128"/>
                          <a:cs typeface="Segoe UI Semilight" panose="020B0402040204020203" pitchFamily="34" charset="0"/>
                        </a:rPr>
                        <a:t>, N</a:t>
                      </a:r>
                      <a:r>
                        <a:rPr kumimoji="0" lang="en-US" altLang="ja-JP" sz="1600" b="1" i="0" u="none" strike="noStrike" cap="none" normalizeH="0" baseline="-25000" dirty="0" smtClean="0">
                          <a:ln>
                            <a:noFill/>
                          </a:ln>
                          <a:solidFill>
                            <a:schemeClr val="accent6">
                              <a:lumMod val="50000"/>
                            </a:schemeClr>
                          </a:solidFill>
                          <a:effectLst/>
                          <a:latin typeface="Segoe UI Semilight" panose="020B0402040204020203" pitchFamily="34" charset="0"/>
                          <a:ea typeface="ＭＳ Ｐゴシック" panose="020B0600070205080204" pitchFamily="34" charset="-128"/>
                          <a:cs typeface="Segoe UI Semilight" panose="020B0402040204020203" pitchFamily="34" charset="0"/>
                        </a:rPr>
                        <a:t>2</a:t>
                      </a:r>
                      <a:r>
                        <a:rPr kumimoji="0" lang="en-US" altLang="ja-JP" sz="1600" b="1" i="0" u="none" strike="noStrike" cap="none" normalizeH="0" baseline="0" dirty="0" smtClean="0">
                          <a:ln>
                            <a:noFill/>
                          </a:ln>
                          <a:solidFill>
                            <a:schemeClr val="accent6">
                              <a:lumMod val="50000"/>
                            </a:schemeClr>
                          </a:solidFill>
                          <a:effectLst/>
                          <a:latin typeface="Segoe UI Semilight" panose="020B0402040204020203" pitchFamily="34" charset="0"/>
                          <a:ea typeface="ＭＳ Ｐゴシック" panose="020B0600070205080204" pitchFamily="34" charset="-128"/>
                          <a:cs typeface="Segoe UI Semilight" panose="020B0402040204020203" pitchFamily="34" charset="0"/>
                        </a:rPr>
                        <a:t>, He or H</a:t>
                      </a:r>
                      <a:r>
                        <a:rPr kumimoji="0" lang="en-US" altLang="ja-JP" sz="1600" b="1" i="0" u="none" strike="noStrike" cap="none" normalizeH="0" baseline="-25000" dirty="0" smtClean="0">
                          <a:ln>
                            <a:noFill/>
                          </a:ln>
                          <a:solidFill>
                            <a:schemeClr val="accent6">
                              <a:lumMod val="50000"/>
                            </a:schemeClr>
                          </a:solidFill>
                          <a:effectLst/>
                          <a:latin typeface="Segoe UI Semilight" panose="020B0402040204020203" pitchFamily="34" charset="0"/>
                          <a:ea typeface="ＭＳ Ｐゴシック" panose="020B0600070205080204" pitchFamily="34" charset="-128"/>
                          <a:cs typeface="Segoe UI Semilight" panose="020B0402040204020203" pitchFamily="34" charset="0"/>
                        </a:rPr>
                        <a:t>2</a:t>
                      </a:r>
                      <a:r>
                        <a:rPr kumimoji="0" lang="en-US" altLang="ja-JP" sz="1600" b="1" i="0" u="none" strike="noStrike" cap="none" normalizeH="0" baseline="0" dirty="0" smtClean="0">
                          <a:ln>
                            <a:noFill/>
                          </a:ln>
                          <a:solidFill>
                            <a:schemeClr val="accent6">
                              <a:lumMod val="50000"/>
                            </a:schemeClr>
                          </a:solidFill>
                          <a:effectLst/>
                          <a:latin typeface="Segoe UI Semilight" panose="020B0402040204020203" pitchFamily="34" charset="0"/>
                          <a:ea typeface="ＭＳ Ｐゴシック" panose="020B0600070205080204" pitchFamily="34" charset="-128"/>
                          <a:cs typeface="Segoe UI Semilight" panose="020B0402040204020203" pitchFamily="34" charset="0"/>
                        </a:rPr>
                        <a:t>O vapour</a:t>
                      </a: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306316">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600" b="1" i="0" u="none" strike="noStrike" cap="none" normalizeH="0" baseline="0" dirty="0" smtClean="0">
                          <a:ln>
                            <a:noFill/>
                          </a:ln>
                          <a:solidFill>
                            <a:schemeClr val="accent4">
                              <a:lumMod val="75000"/>
                            </a:schemeClr>
                          </a:solidFill>
                          <a:effectLst/>
                          <a:latin typeface="Segoe UI Symbol" panose="020B0502040204020203" pitchFamily="34" charset="0"/>
                          <a:ea typeface="Segoe UI Symbol" panose="020B0502040204020203" pitchFamily="34" charset="0"/>
                        </a:rPr>
                        <a:t>Active Centre</a:t>
                      </a: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285750" marR="0" lvl="0" indent="-285750" algn="l" defTabSz="914400" rtl="0" eaLnBrk="1" fontAlgn="base" latinLnBrk="0" hangingPunct="1">
                        <a:lnSpc>
                          <a:spcPct val="100000"/>
                        </a:lnSpc>
                        <a:spcBef>
                          <a:spcPct val="20000"/>
                        </a:spcBef>
                        <a:spcAft>
                          <a:spcPct val="0"/>
                        </a:spcAft>
                        <a:buClrTx/>
                        <a:buSzTx/>
                        <a:buFont typeface="Wingdings" panose="05000000000000000000" pitchFamily="2" charset="2"/>
                        <a:buChar char="Ø"/>
                        <a:tabLst/>
                      </a:pPr>
                      <a:r>
                        <a:rPr kumimoji="0" lang="en-US" altLang="ja-JP" sz="1600" b="1" i="0" u="none" strike="noStrike" cap="none" normalizeH="0" baseline="0" dirty="0" smtClean="0">
                          <a:ln>
                            <a:noFill/>
                          </a:ln>
                          <a:solidFill>
                            <a:srgbClr val="00B0F0"/>
                          </a:solidFill>
                          <a:effectLst/>
                          <a:latin typeface="Times New Roman" panose="02020603050405020304" pitchFamily="18" charset="0"/>
                          <a:ea typeface="ＭＳ Ｐゴシック" panose="020B0600070205080204" pitchFamily="34" charset="-128"/>
                        </a:rPr>
                        <a:t>:</a:t>
                      </a:r>
                    </a:p>
                  </a:txBody>
                  <a:tcP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600" b="1" i="0" u="none" strike="noStrike" cap="none" normalizeH="0" baseline="0" dirty="0" smtClean="0">
                          <a:ln>
                            <a:noFill/>
                          </a:ln>
                          <a:solidFill>
                            <a:schemeClr val="accent6">
                              <a:lumMod val="50000"/>
                            </a:schemeClr>
                          </a:solidFill>
                          <a:effectLst/>
                          <a:latin typeface="Segoe UI Semilight" panose="020B0402040204020203" pitchFamily="34" charset="0"/>
                          <a:ea typeface="ＭＳ Ｐゴシック" panose="020B0600070205080204" pitchFamily="34" charset="-128"/>
                          <a:cs typeface="Segoe UI Semilight" panose="020B0402040204020203" pitchFamily="34" charset="0"/>
                        </a:rPr>
                        <a:t>CO</a:t>
                      </a:r>
                      <a:r>
                        <a:rPr kumimoji="0" lang="en-US" altLang="ja-JP" sz="1600" b="1" i="0" u="none" strike="noStrike" cap="none" normalizeH="0" baseline="-25000" dirty="0" smtClean="0">
                          <a:ln>
                            <a:noFill/>
                          </a:ln>
                          <a:solidFill>
                            <a:schemeClr val="accent6">
                              <a:lumMod val="50000"/>
                            </a:schemeClr>
                          </a:solidFill>
                          <a:effectLst/>
                          <a:latin typeface="Segoe UI Semilight" panose="020B0402040204020203" pitchFamily="34" charset="0"/>
                          <a:ea typeface="ＭＳ Ｐゴシック" panose="020B0600070205080204" pitchFamily="34" charset="-128"/>
                          <a:cs typeface="Segoe UI Semilight" panose="020B0402040204020203" pitchFamily="34" charset="0"/>
                        </a:rPr>
                        <a:t>2</a:t>
                      </a: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30733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600" b="1" i="0" u="none" strike="noStrike" cap="none" normalizeH="0" baseline="0" dirty="0" smtClean="0">
                          <a:ln>
                            <a:noFill/>
                          </a:ln>
                          <a:solidFill>
                            <a:schemeClr val="accent4">
                              <a:lumMod val="75000"/>
                            </a:schemeClr>
                          </a:solidFill>
                          <a:effectLst/>
                          <a:latin typeface="Segoe UI Symbol" panose="020B0502040204020203" pitchFamily="34" charset="0"/>
                          <a:ea typeface="Segoe UI Symbol" panose="020B0502040204020203" pitchFamily="34" charset="0"/>
                        </a:rPr>
                        <a:t>Pumping Method</a:t>
                      </a: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285750" marR="0" lvl="0" indent="-285750" algn="l" defTabSz="914400" rtl="0" eaLnBrk="1" fontAlgn="base" latinLnBrk="0" hangingPunct="1">
                        <a:lnSpc>
                          <a:spcPct val="100000"/>
                        </a:lnSpc>
                        <a:spcBef>
                          <a:spcPct val="20000"/>
                        </a:spcBef>
                        <a:spcAft>
                          <a:spcPct val="0"/>
                        </a:spcAft>
                        <a:buClrTx/>
                        <a:buSzTx/>
                        <a:buFont typeface="Wingdings" panose="05000000000000000000" pitchFamily="2" charset="2"/>
                        <a:buChar char="Ø"/>
                        <a:tabLst/>
                      </a:pPr>
                      <a:r>
                        <a:rPr kumimoji="0" lang="en-US" altLang="ja-JP" sz="1600" b="1" i="0" u="none" strike="noStrike" cap="none" normalizeH="0" baseline="0" dirty="0" smtClean="0">
                          <a:ln>
                            <a:noFill/>
                          </a:ln>
                          <a:solidFill>
                            <a:srgbClr val="00B0F0"/>
                          </a:solidFill>
                          <a:effectLst/>
                          <a:latin typeface="Times New Roman" panose="02020603050405020304" pitchFamily="18" charset="0"/>
                          <a:ea typeface="ＭＳ Ｐゴシック" panose="020B0600070205080204" pitchFamily="34" charset="-128"/>
                        </a:rPr>
                        <a:t>:</a:t>
                      </a:r>
                    </a:p>
                  </a:txBody>
                  <a:tcP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600" b="1" i="0" u="none" strike="noStrike" cap="none" normalizeH="0" baseline="0" dirty="0" smtClean="0">
                          <a:ln>
                            <a:noFill/>
                          </a:ln>
                          <a:solidFill>
                            <a:schemeClr val="accent6">
                              <a:lumMod val="50000"/>
                            </a:schemeClr>
                          </a:solidFill>
                          <a:effectLst/>
                          <a:latin typeface="Segoe UI Semilight" panose="020B0402040204020203" pitchFamily="34" charset="0"/>
                          <a:ea typeface="ＭＳ Ｐゴシック" panose="020B0600070205080204" pitchFamily="34" charset="-128"/>
                          <a:cs typeface="Segoe UI Semilight" panose="020B0402040204020203" pitchFamily="34" charset="0"/>
                        </a:rPr>
                        <a:t>Electric Discharge Method</a:t>
                      </a: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401172">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600" b="1" i="0" u="none" strike="noStrike" cap="none" normalizeH="0" baseline="0" dirty="0" smtClean="0">
                          <a:ln>
                            <a:noFill/>
                          </a:ln>
                          <a:solidFill>
                            <a:schemeClr val="accent4">
                              <a:lumMod val="75000"/>
                            </a:schemeClr>
                          </a:solidFill>
                          <a:effectLst/>
                          <a:latin typeface="Segoe UI Symbol" panose="020B0502040204020203" pitchFamily="34" charset="0"/>
                          <a:ea typeface="Segoe UI Symbol" panose="020B0502040204020203" pitchFamily="34" charset="0"/>
                        </a:rPr>
                        <a:t>Optical Resonator</a:t>
                      </a: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285750" marR="0" lvl="0" indent="-285750" algn="l" defTabSz="914400" rtl="0" eaLnBrk="1" fontAlgn="base" latinLnBrk="0" hangingPunct="1">
                        <a:lnSpc>
                          <a:spcPct val="100000"/>
                        </a:lnSpc>
                        <a:spcBef>
                          <a:spcPct val="20000"/>
                        </a:spcBef>
                        <a:spcAft>
                          <a:spcPct val="0"/>
                        </a:spcAft>
                        <a:buClrTx/>
                        <a:buSzTx/>
                        <a:buFont typeface="Wingdings" panose="05000000000000000000" pitchFamily="2" charset="2"/>
                        <a:buChar char="Ø"/>
                        <a:tabLst/>
                      </a:pPr>
                      <a:r>
                        <a:rPr kumimoji="0" lang="en-US" altLang="ja-JP" sz="1600" b="1" i="0" u="none" strike="noStrike" cap="none" normalizeH="0" baseline="0" dirty="0" smtClean="0">
                          <a:ln>
                            <a:noFill/>
                          </a:ln>
                          <a:solidFill>
                            <a:srgbClr val="00B0F0"/>
                          </a:solidFill>
                          <a:effectLst/>
                          <a:latin typeface="Times New Roman" panose="02020603050405020304" pitchFamily="18" charset="0"/>
                          <a:ea typeface="ＭＳ Ｐゴシック" panose="020B0600070205080204" pitchFamily="34" charset="-128"/>
                        </a:rPr>
                        <a:t>:</a:t>
                      </a:r>
                    </a:p>
                  </a:txBody>
                  <a:tcP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600" b="1" i="0" u="none" strike="noStrike" cap="none" normalizeH="0" baseline="0" dirty="0" smtClean="0">
                          <a:ln>
                            <a:noFill/>
                          </a:ln>
                          <a:solidFill>
                            <a:schemeClr val="accent6">
                              <a:lumMod val="50000"/>
                            </a:schemeClr>
                          </a:solidFill>
                          <a:effectLst/>
                          <a:latin typeface="Segoe UI Semilight" panose="020B0402040204020203" pitchFamily="34" charset="0"/>
                          <a:ea typeface="ＭＳ Ｐゴシック" panose="020B0600070205080204" pitchFamily="34" charset="-128"/>
                          <a:cs typeface="Segoe UI Semilight" panose="020B0402040204020203" pitchFamily="34" charset="0"/>
                        </a:rPr>
                        <a:t>Gold mirror or Si mirror coated with Al</a:t>
                      </a: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306316">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600" b="1" i="0" u="none" strike="noStrike" cap="none" normalizeH="0" baseline="0" dirty="0" smtClean="0">
                          <a:ln>
                            <a:noFill/>
                          </a:ln>
                          <a:solidFill>
                            <a:schemeClr val="accent4">
                              <a:lumMod val="75000"/>
                            </a:schemeClr>
                          </a:solidFill>
                          <a:effectLst/>
                          <a:latin typeface="Segoe UI Symbol" panose="020B0502040204020203" pitchFamily="34" charset="0"/>
                          <a:ea typeface="Segoe UI Symbol" panose="020B0502040204020203" pitchFamily="34" charset="0"/>
                        </a:rPr>
                        <a:t>Power Output</a:t>
                      </a: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285750" marR="0" lvl="0" indent="-285750" algn="l" defTabSz="914400" rtl="0" eaLnBrk="1" fontAlgn="base" latinLnBrk="0" hangingPunct="1">
                        <a:lnSpc>
                          <a:spcPct val="100000"/>
                        </a:lnSpc>
                        <a:spcBef>
                          <a:spcPct val="20000"/>
                        </a:spcBef>
                        <a:spcAft>
                          <a:spcPct val="0"/>
                        </a:spcAft>
                        <a:buClrTx/>
                        <a:buSzTx/>
                        <a:buFont typeface="Wingdings" panose="05000000000000000000" pitchFamily="2" charset="2"/>
                        <a:buChar char="Ø"/>
                        <a:tabLst/>
                      </a:pPr>
                      <a:r>
                        <a:rPr kumimoji="0" lang="en-US" altLang="ja-JP" sz="1600" b="1" i="0" u="none" strike="noStrike" cap="none" normalizeH="0" baseline="0" dirty="0" smtClean="0">
                          <a:ln>
                            <a:noFill/>
                          </a:ln>
                          <a:solidFill>
                            <a:srgbClr val="00B0F0"/>
                          </a:solidFill>
                          <a:effectLst/>
                          <a:latin typeface="Times New Roman" panose="02020603050405020304" pitchFamily="18" charset="0"/>
                          <a:ea typeface="ＭＳ Ｐゴシック" panose="020B0600070205080204" pitchFamily="34" charset="-128"/>
                        </a:rPr>
                        <a:t>:</a:t>
                      </a:r>
                    </a:p>
                  </a:txBody>
                  <a:tcP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600" b="1" i="0" u="none" strike="noStrike" cap="none" normalizeH="0" baseline="0" dirty="0" smtClean="0">
                          <a:ln>
                            <a:noFill/>
                          </a:ln>
                          <a:solidFill>
                            <a:schemeClr val="accent6">
                              <a:lumMod val="50000"/>
                            </a:schemeClr>
                          </a:solidFill>
                          <a:effectLst/>
                          <a:latin typeface="Segoe UI Semilight" panose="020B0402040204020203" pitchFamily="34" charset="0"/>
                          <a:ea typeface="ＭＳ Ｐゴシック" panose="020B0600070205080204" pitchFamily="34" charset="-128"/>
                          <a:cs typeface="Segoe UI Semilight" panose="020B0402040204020203" pitchFamily="34" charset="0"/>
                        </a:rPr>
                        <a:t>10 kW</a:t>
                      </a: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32457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600" b="1" i="0" u="none" strike="noStrike" cap="none" normalizeH="0" baseline="0" dirty="0" smtClean="0">
                          <a:ln>
                            <a:noFill/>
                          </a:ln>
                          <a:solidFill>
                            <a:schemeClr val="accent4">
                              <a:lumMod val="75000"/>
                            </a:schemeClr>
                          </a:solidFill>
                          <a:effectLst/>
                          <a:latin typeface="Segoe UI Symbol" panose="020B0502040204020203" pitchFamily="34" charset="0"/>
                          <a:ea typeface="Segoe UI Symbol" panose="020B0502040204020203" pitchFamily="34" charset="0"/>
                        </a:rPr>
                        <a:t>Nature of Output</a:t>
                      </a: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285750" marR="0" lvl="0" indent="-285750" algn="l" defTabSz="914400" rtl="0" eaLnBrk="1" fontAlgn="base" latinLnBrk="0" hangingPunct="1">
                        <a:lnSpc>
                          <a:spcPct val="100000"/>
                        </a:lnSpc>
                        <a:spcBef>
                          <a:spcPct val="20000"/>
                        </a:spcBef>
                        <a:spcAft>
                          <a:spcPct val="0"/>
                        </a:spcAft>
                        <a:buClrTx/>
                        <a:buSzTx/>
                        <a:buFont typeface="Wingdings" panose="05000000000000000000" pitchFamily="2" charset="2"/>
                        <a:buChar char="Ø"/>
                        <a:tabLst/>
                      </a:pPr>
                      <a:r>
                        <a:rPr kumimoji="0" lang="en-US" altLang="ja-JP" sz="1600" b="1" i="0" u="none" strike="noStrike" cap="none" normalizeH="0" baseline="0" dirty="0" smtClean="0">
                          <a:ln>
                            <a:noFill/>
                          </a:ln>
                          <a:solidFill>
                            <a:srgbClr val="00B0F0"/>
                          </a:solidFill>
                          <a:effectLst/>
                          <a:latin typeface="Times New Roman" panose="02020603050405020304" pitchFamily="18" charset="0"/>
                          <a:ea typeface="ＭＳ Ｐゴシック" panose="020B0600070205080204" pitchFamily="34" charset="-128"/>
                        </a:rPr>
                        <a:t>:</a:t>
                      </a:r>
                    </a:p>
                  </a:txBody>
                  <a:tcP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600" b="1" i="0" u="none" strike="noStrike" cap="none" normalizeH="0" baseline="0" dirty="0" smtClean="0">
                          <a:ln>
                            <a:noFill/>
                          </a:ln>
                          <a:solidFill>
                            <a:schemeClr val="accent6">
                              <a:lumMod val="50000"/>
                            </a:schemeClr>
                          </a:solidFill>
                          <a:effectLst/>
                          <a:latin typeface="Segoe UI Semilight" panose="020B0402040204020203" pitchFamily="34" charset="0"/>
                          <a:ea typeface="ＭＳ Ｐゴシック" panose="020B0600070205080204" pitchFamily="34" charset="-128"/>
                          <a:cs typeface="Segoe UI Semilight" panose="020B0402040204020203" pitchFamily="34" charset="0"/>
                        </a:rPr>
                        <a:t>Continuous or pulsed</a:t>
                      </a: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r>
              <a:tr h="30733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600" b="1" i="0" u="none" strike="noStrike" cap="none" normalizeH="0" baseline="0" dirty="0" smtClean="0">
                          <a:ln>
                            <a:noFill/>
                          </a:ln>
                          <a:solidFill>
                            <a:schemeClr val="accent4">
                              <a:lumMod val="75000"/>
                            </a:schemeClr>
                          </a:solidFill>
                          <a:effectLst/>
                          <a:latin typeface="Segoe UI Symbol" panose="020B0502040204020203" pitchFamily="34" charset="0"/>
                          <a:ea typeface="Segoe UI Symbol" panose="020B0502040204020203" pitchFamily="34" charset="0"/>
                        </a:rPr>
                        <a:t>Wavelength Emitted</a:t>
                      </a:r>
                    </a:p>
                  </a:txBody>
                  <a:tcP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285750" marR="0" lvl="0" indent="-285750" algn="l" defTabSz="914400" rtl="0" eaLnBrk="1" fontAlgn="base" latinLnBrk="0" hangingPunct="1">
                        <a:lnSpc>
                          <a:spcPct val="100000"/>
                        </a:lnSpc>
                        <a:spcBef>
                          <a:spcPct val="20000"/>
                        </a:spcBef>
                        <a:spcAft>
                          <a:spcPct val="0"/>
                        </a:spcAft>
                        <a:buClrTx/>
                        <a:buSzTx/>
                        <a:buFont typeface="Wingdings" panose="05000000000000000000" pitchFamily="2" charset="2"/>
                        <a:buChar char="Ø"/>
                        <a:tabLst/>
                      </a:pPr>
                      <a:r>
                        <a:rPr kumimoji="0" lang="en-US" altLang="ja-JP" sz="1600" b="1" i="0" u="none" strike="noStrike" cap="none" normalizeH="0" baseline="0" dirty="0" smtClean="0">
                          <a:ln>
                            <a:noFill/>
                          </a:ln>
                          <a:solidFill>
                            <a:srgbClr val="00B0F0"/>
                          </a:solidFill>
                          <a:effectLst/>
                          <a:latin typeface="Times New Roman" panose="02020603050405020304" pitchFamily="18" charset="0"/>
                          <a:ea typeface="ＭＳ Ｐゴシック" panose="020B0600070205080204" pitchFamily="34" charset="-128"/>
                        </a:rPr>
                        <a:t>:</a:t>
                      </a:r>
                    </a:p>
                  </a:txBody>
                  <a:tcP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600" b="1" i="0" u="none" strike="noStrike" cap="none" normalizeH="0" baseline="0" dirty="0" smtClean="0">
                          <a:ln>
                            <a:noFill/>
                          </a:ln>
                          <a:solidFill>
                            <a:schemeClr val="accent6">
                              <a:lumMod val="50000"/>
                            </a:schemeClr>
                          </a:solidFill>
                          <a:effectLst/>
                          <a:latin typeface="Segoe UI Semilight" panose="020B0402040204020203" pitchFamily="34" charset="0"/>
                          <a:ea typeface="ＭＳ Ｐゴシック" panose="020B0600070205080204" pitchFamily="34" charset="-128"/>
                          <a:cs typeface="Segoe UI Semilight" panose="020B0402040204020203" pitchFamily="34" charset="0"/>
                        </a:rPr>
                        <a:t>9.6 </a:t>
                      </a:r>
                      <a:r>
                        <a:rPr kumimoji="0" lang="el-GR" altLang="ja-JP" sz="1600" b="1" i="0" u="none" strike="noStrike" cap="none" normalizeH="0" baseline="0" dirty="0" smtClean="0">
                          <a:ln>
                            <a:noFill/>
                          </a:ln>
                          <a:solidFill>
                            <a:schemeClr val="accent6">
                              <a:lumMod val="50000"/>
                            </a:schemeClr>
                          </a:solidFill>
                          <a:effectLst/>
                          <a:latin typeface="Segoe UI Semilight" panose="020B0402040204020203" pitchFamily="34" charset="0"/>
                          <a:cs typeface="Segoe UI Semilight" panose="020B0402040204020203" pitchFamily="34" charset="0"/>
                        </a:rPr>
                        <a:t>μ</a:t>
                      </a:r>
                      <a:r>
                        <a:rPr kumimoji="0" lang="en-US" altLang="ja-JP" sz="1600" b="1" i="0" u="none" strike="noStrike" cap="none" normalizeH="0" baseline="0" dirty="0" smtClean="0">
                          <a:ln>
                            <a:noFill/>
                          </a:ln>
                          <a:solidFill>
                            <a:schemeClr val="accent6">
                              <a:lumMod val="50000"/>
                            </a:schemeClr>
                          </a:solidFill>
                          <a:effectLst/>
                          <a:latin typeface="Segoe UI Semilight" panose="020B0402040204020203" pitchFamily="34" charset="0"/>
                          <a:ea typeface="ＭＳ Ｐゴシック" panose="020B0600070205080204" pitchFamily="34" charset="-128"/>
                          <a:cs typeface="Segoe UI Semilight" panose="020B0402040204020203" pitchFamily="34" charset="0"/>
                        </a:rPr>
                        <a:t>m or 10.6 </a:t>
                      </a:r>
                      <a:r>
                        <a:rPr kumimoji="0" lang="el-GR" altLang="ja-JP" sz="1600" b="1" i="0" u="none" strike="noStrike" cap="none" normalizeH="0" baseline="0" dirty="0" smtClean="0">
                          <a:ln>
                            <a:noFill/>
                          </a:ln>
                          <a:solidFill>
                            <a:schemeClr val="accent6">
                              <a:lumMod val="50000"/>
                            </a:schemeClr>
                          </a:solidFill>
                          <a:effectLst/>
                          <a:latin typeface="Segoe UI Semilight" panose="020B0402040204020203" pitchFamily="34" charset="0"/>
                          <a:cs typeface="Segoe UI Semilight" panose="020B0402040204020203" pitchFamily="34" charset="0"/>
                        </a:rPr>
                        <a:t>μ</a:t>
                      </a:r>
                      <a:r>
                        <a:rPr kumimoji="0" lang="en-US" altLang="ja-JP" sz="1600" b="1" i="0" u="none" strike="noStrike" cap="none" normalizeH="0" baseline="0" dirty="0" smtClean="0">
                          <a:ln>
                            <a:noFill/>
                          </a:ln>
                          <a:solidFill>
                            <a:schemeClr val="accent6">
                              <a:lumMod val="50000"/>
                            </a:schemeClr>
                          </a:solidFill>
                          <a:effectLst/>
                          <a:latin typeface="Segoe UI Semilight" panose="020B0402040204020203" pitchFamily="34" charset="0"/>
                          <a:ea typeface="ＭＳ Ｐゴシック" panose="020B0600070205080204" pitchFamily="34" charset="-128"/>
                          <a:cs typeface="Segoe UI Semilight" panose="020B0402040204020203" pitchFamily="34" charset="0"/>
                        </a:rPr>
                        <a:t>m</a:t>
                      </a: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Rectangle 4"/>
          <p:cNvSpPr/>
          <p:nvPr/>
        </p:nvSpPr>
        <p:spPr>
          <a:xfrm>
            <a:off x="152400" y="4648200"/>
            <a:ext cx="1978427" cy="369332"/>
          </a:xfrm>
          <a:prstGeom prst="rect">
            <a:avLst/>
          </a:prstGeom>
        </p:spPr>
        <p:txBody>
          <a:bodyPr wrap="none">
            <a:spAutoFit/>
          </a:bodyPr>
          <a:lstStyle/>
          <a:p>
            <a:r>
              <a:rPr lang="en-US" altLang="ja-JP" b="1" dirty="0" smtClean="0">
                <a:solidFill>
                  <a:schemeClr val="accent6">
                    <a:lumMod val="50000"/>
                  </a:schemeClr>
                </a:solidFill>
                <a:effectLst>
                  <a:outerShdw blurRad="38100" dist="38100" dir="2700000" algn="tl">
                    <a:srgbClr val="C0C0C0"/>
                  </a:outerShdw>
                </a:effectLst>
              </a:rPr>
              <a:t>Characteristics</a:t>
            </a:r>
            <a:r>
              <a:rPr lang="en-US" altLang="ja-JP" sz="1600" b="1" dirty="0" smtClean="0">
                <a:solidFill>
                  <a:schemeClr val="accent6">
                    <a:lumMod val="50000"/>
                  </a:schemeClr>
                </a:solidFill>
                <a:effectLst>
                  <a:outerShdw blurRad="38100" dist="38100" dir="2700000" algn="tl">
                    <a:srgbClr val="C0C0C0"/>
                  </a:outerShdw>
                </a:effectLst>
              </a:rPr>
              <a:t> :</a:t>
            </a:r>
            <a:endParaRPr lang="en-IN" sz="1600" dirty="0">
              <a:solidFill>
                <a:schemeClr val="accent6">
                  <a:lumMod val="50000"/>
                </a:schemeClr>
              </a:solidFill>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04800"/>
            <a:ext cx="8534400" cy="1754326"/>
          </a:xfrm>
          <a:prstGeom prst="rect">
            <a:avLst/>
          </a:prstGeom>
        </p:spPr>
        <p:txBody>
          <a:bodyPr wrap="square">
            <a:spAutoFit/>
          </a:bodyPr>
          <a:lstStyle/>
          <a:p>
            <a:pPr algn="just"/>
            <a:r>
              <a:rPr lang="en-US" dirty="0" smtClean="0">
                <a:cs typeface="Times New Roman" panose="02020603050405020304" pitchFamily="18" charset="0"/>
              </a:rPr>
              <a:t>A carbon dioxide (CO</a:t>
            </a:r>
            <a:r>
              <a:rPr lang="en-US" baseline="-30000" dirty="0" smtClean="0">
                <a:cs typeface="Times New Roman" panose="02020603050405020304" pitchFamily="18" charset="0"/>
              </a:rPr>
              <a:t>2</a:t>
            </a:r>
            <a:r>
              <a:rPr lang="en-US" dirty="0" smtClean="0">
                <a:cs typeface="Times New Roman" panose="02020603050405020304" pitchFamily="18" charset="0"/>
              </a:rPr>
              <a:t>) laser can produce a continuous laser beam with a power output of several kilowatts while, at the same time, can maintain high degree of spectral purity and spatial coherence. </a:t>
            </a:r>
          </a:p>
          <a:p>
            <a:pPr algn="just" eaLnBrk="0" hangingPunct="0"/>
            <a:r>
              <a:rPr lang="en-US" dirty="0" smtClean="0">
                <a:cs typeface="Times New Roman" panose="02020603050405020304" pitchFamily="18" charset="0"/>
              </a:rPr>
              <a:t>	       In comparison with atoms and ions, the energy level structure of molecules is more complicated and originates from three sources: electronic motions, vibrational motions and rotational motions. </a:t>
            </a:r>
            <a:endParaRPr lang="en-IN" dirty="0"/>
          </a:p>
        </p:txBody>
      </p:sp>
      <p:pic>
        <p:nvPicPr>
          <p:cNvPr id="3" name="Picture 6" descr="b"/>
          <p:cNvPicPr>
            <a:picLocks noChangeAspect="1" noChangeArrowheads="1"/>
          </p:cNvPicPr>
          <p:nvPr/>
        </p:nvPicPr>
        <p:blipFill>
          <a:blip r:embed="rId2">
            <a:lum contrast="100000"/>
            <a:extLst>
              <a:ext uri="{28A0092B-C50C-407E-A947-70E740481C1C}">
                <a14:useLocalDpi xmlns:a14="http://schemas.microsoft.com/office/drawing/2010/main" xmlns="" val="0"/>
              </a:ext>
            </a:extLst>
          </a:blip>
          <a:srcRect b="6561"/>
          <a:stretch>
            <a:fillRect/>
          </a:stretch>
        </p:blipFill>
        <p:spPr bwMode="auto">
          <a:xfrm>
            <a:off x="228600" y="2286000"/>
            <a:ext cx="3810000" cy="3505200"/>
          </a:xfrm>
          <a:prstGeom prst="rect">
            <a:avLst/>
          </a:prstGeom>
          <a:noFill/>
          <a:extLst>
            <a:ext uri="{909E8E84-426E-40DD-AFC4-6F175D3DCCD1}">
              <a14:hiddenFill xmlns:a14="http://schemas.microsoft.com/office/drawing/2010/main" xmlns="">
                <a:solidFill>
                  <a:srgbClr val="FFFFFF"/>
                </a:solidFill>
              </a14:hiddenFill>
            </a:ext>
          </a:extLst>
        </p:spPr>
      </p:pic>
      <p:graphicFrame>
        <p:nvGraphicFramePr>
          <p:cNvPr id="5" name="Table 4"/>
          <p:cNvGraphicFramePr>
            <a:graphicFrameLocks noGrp="1"/>
          </p:cNvGraphicFramePr>
          <p:nvPr/>
        </p:nvGraphicFramePr>
        <p:xfrm>
          <a:off x="4191000" y="2666999"/>
          <a:ext cx="4724400" cy="3792584"/>
        </p:xfrm>
        <a:graphic>
          <a:graphicData uri="http://schemas.openxmlformats.org/drawingml/2006/table">
            <a:tbl>
              <a:tblPr/>
              <a:tblGrid>
                <a:gridCol w="2092839"/>
                <a:gridCol w="2631561"/>
              </a:tblGrid>
              <a:tr h="867191">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800" b="0" i="0" u="none" strike="noStrike" cap="none" normalizeH="0" baseline="0" dirty="0" smtClean="0">
                          <a:ln>
                            <a:noFill/>
                          </a:ln>
                          <a:solidFill>
                            <a:srgbClr val="800000"/>
                          </a:solidFill>
                          <a:effectLst/>
                          <a:latin typeface="Times New Roman" panose="02020603050405020304" pitchFamily="18" charset="0"/>
                          <a:ea typeface="ＭＳ Ｐゴシック" panose="020B0600070205080204" pitchFamily="34" charset="-128"/>
                        </a:rPr>
                        <a:t>Symmetric</a:t>
                      </a:r>
                    </a:p>
                  </a:txBody>
                  <a:tcPr horzOverflow="overflow">
                    <a:lnL cap="flat">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800" b="0" i="0" u="none" strike="noStrike" cap="none" normalizeH="0" baseline="0" dirty="0" smtClean="0">
                          <a:ln>
                            <a:noFill/>
                          </a:ln>
                          <a:solidFill>
                            <a:schemeClr val="tx1"/>
                          </a:solidFill>
                          <a:effectLst/>
                          <a:latin typeface="Times New Roman" panose="02020603050405020304" pitchFamily="18" charset="0"/>
                          <a:ea typeface="ＭＳ Ｐゴシック" panose="020B0600070205080204" pitchFamily="34" charset="-128"/>
                        </a:rPr>
                        <a:t>C - stationary</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800" b="0" i="0" u="none" strike="noStrike" cap="none" normalizeH="0" baseline="0" dirty="0" smtClean="0">
                          <a:ln>
                            <a:noFill/>
                          </a:ln>
                          <a:solidFill>
                            <a:schemeClr val="tx1"/>
                          </a:solidFill>
                          <a:effectLst/>
                          <a:latin typeface="Times New Roman" panose="02020603050405020304" pitchFamily="18" charset="0"/>
                          <a:ea typeface="ＭＳ Ｐゴシック" panose="020B0600070205080204" pitchFamily="34" charset="-128"/>
                        </a:rPr>
                        <a:t>O - vibrates simultaneously along molecular axis</a:t>
                      </a:r>
                    </a:p>
                  </a:txBody>
                  <a:tcPr horzOverflow="overflow">
                    <a:lnL>
                      <a:noFill/>
                    </a:lnL>
                    <a:lnR cap="flat">
                      <a:noFill/>
                    </a:lnR>
                    <a:lnT cap="flat">
                      <a:noFill/>
                    </a:lnT>
                    <a:lnB>
                      <a:noFill/>
                    </a:lnB>
                    <a:lnTlToBr>
                      <a:noFill/>
                    </a:lnTlToBr>
                    <a:lnBlToTr>
                      <a:noFill/>
                    </a:lnBlToTr>
                    <a:noFill/>
                  </a:tcPr>
                </a:tc>
              </a:tr>
              <a:tr h="128438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800" b="0" i="0" u="none" strike="noStrike" cap="none" normalizeH="0" baseline="0" dirty="0" smtClean="0">
                          <a:ln>
                            <a:noFill/>
                          </a:ln>
                          <a:solidFill>
                            <a:srgbClr val="800000"/>
                          </a:solidFill>
                          <a:effectLst/>
                          <a:latin typeface="Times New Roman" panose="02020603050405020304" pitchFamily="18" charset="0"/>
                          <a:ea typeface="ＭＳ Ｐゴシック" panose="020B0600070205080204" pitchFamily="34" charset="-128"/>
                        </a:rPr>
                        <a:t>Bending </a:t>
                      </a:r>
                    </a:p>
                  </a:txBody>
                  <a:tcPr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800" b="0" i="0" u="none" strike="noStrike" cap="none" normalizeH="0" baseline="0" dirty="0" smtClean="0">
                          <a:ln>
                            <a:noFill/>
                          </a:ln>
                          <a:solidFill>
                            <a:schemeClr val="tx1"/>
                          </a:solidFill>
                          <a:effectLst/>
                          <a:latin typeface="Times New Roman" panose="02020603050405020304" pitchFamily="18" charset="0"/>
                          <a:ea typeface="ＭＳ Ｐゴシック" panose="020B0600070205080204" pitchFamily="34" charset="-128"/>
                        </a:rPr>
                        <a:t>C &amp; O vibrate perpendicular to molecular axis</a:t>
                      </a:r>
                    </a:p>
                  </a:txBody>
                  <a:tcPr horzOverflow="overflow">
                    <a:lnL>
                      <a:noFill/>
                    </a:lnL>
                    <a:lnR cap="flat">
                      <a:noFill/>
                    </a:lnR>
                    <a:lnT>
                      <a:noFill/>
                    </a:lnT>
                    <a:lnB>
                      <a:noFill/>
                    </a:lnB>
                    <a:lnTlToBr>
                      <a:noFill/>
                    </a:lnTlToBr>
                    <a:lnBlToTr>
                      <a:noFill/>
                    </a:lnBlToTr>
                    <a:noFill/>
                  </a:tcPr>
                </a:tc>
              </a:tr>
              <a:tr h="126462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800" b="0" i="0" u="none" strike="noStrike" cap="none" normalizeH="0" baseline="0" smtClean="0">
                          <a:ln>
                            <a:noFill/>
                          </a:ln>
                          <a:solidFill>
                            <a:srgbClr val="800000"/>
                          </a:solidFill>
                          <a:effectLst/>
                          <a:latin typeface="Times New Roman" panose="02020603050405020304" pitchFamily="18" charset="0"/>
                          <a:ea typeface="ＭＳ Ｐゴシック" panose="020B0600070205080204" pitchFamily="34" charset="-128"/>
                        </a:rPr>
                        <a:t>Asymmetric Stretching</a:t>
                      </a:r>
                    </a:p>
                  </a:txBody>
                  <a:tcPr horzOverflow="overflow">
                    <a:lnL cap="flat">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800" b="0" i="0" u="none" strike="noStrike" cap="none" normalizeH="0" baseline="0" dirty="0" smtClean="0">
                          <a:ln>
                            <a:noFill/>
                          </a:ln>
                          <a:solidFill>
                            <a:schemeClr val="tx1"/>
                          </a:solidFill>
                          <a:effectLst/>
                          <a:latin typeface="Times New Roman" panose="02020603050405020304" pitchFamily="18" charset="0"/>
                          <a:ea typeface="ＭＳ Ｐゴシック" panose="020B0600070205080204" pitchFamily="34" charset="-128"/>
                        </a:rPr>
                        <a:t>C &amp; O atoms vibrate in opposite directions along molecular axis</a:t>
                      </a:r>
                    </a:p>
                  </a:txBody>
                  <a:tcPr horzOverflow="overflow">
                    <a:lnL>
                      <a:noFill/>
                    </a:lnL>
                    <a:lnR cap="flat">
                      <a:noFill/>
                    </a:lnR>
                    <a:lnT>
                      <a:noFill/>
                    </a:lnT>
                    <a:lnB cap="flat">
                      <a:noFill/>
                    </a:lnB>
                    <a:lnTlToBr>
                      <a:noFill/>
                    </a:lnTlToBr>
                    <a:lnBlToTr>
                      <a:noFill/>
                    </a:lnBlToTr>
                    <a:noFill/>
                  </a:tcPr>
                </a:tc>
              </a:tr>
            </a:tbl>
          </a:graphicData>
        </a:graphic>
      </p:graphicFrame>
      <p:sp>
        <p:nvSpPr>
          <p:cNvPr id="6" name="Rectangle 5"/>
          <p:cNvSpPr/>
          <p:nvPr/>
        </p:nvSpPr>
        <p:spPr>
          <a:xfrm>
            <a:off x="4495800" y="2133600"/>
            <a:ext cx="2808782" cy="369332"/>
          </a:xfrm>
          <a:prstGeom prst="rect">
            <a:avLst/>
          </a:prstGeom>
        </p:spPr>
        <p:txBody>
          <a:bodyPr wrap="none">
            <a:spAutoFit/>
          </a:bodyPr>
          <a:lstStyle/>
          <a:p>
            <a:r>
              <a:rPr lang="en-IN" dirty="0" smtClean="0">
                <a:latin typeface="Arial" panose="020B0604020202020204" pitchFamily="34" charset="0"/>
                <a:cs typeface="Arial" panose="020B0604020202020204" pitchFamily="34" charset="0"/>
              </a:rPr>
              <a:t>Modes of vibration in CO</a:t>
            </a:r>
            <a:r>
              <a:rPr lang="en-IN" baseline="-25000" dirty="0" smtClean="0">
                <a:latin typeface="Arial" panose="020B0604020202020204" pitchFamily="34" charset="0"/>
                <a:cs typeface="Arial" panose="020B0604020202020204" pitchFamily="34" charset="0"/>
              </a:rPr>
              <a:t>2</a:t>
            </a:r>
            <a:endParaRPr lang="en-IN" baseline="-25000" dirty="0">
              <a:latin typeface="Arial" panose="020B0604020202020204" pitchFamily="34" charset="0"/>
              <a:cs typeface="Arial" panose="020B0604020202020204" pitchFamily="34"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962" name="Object 2"/>
          <p:cNvGraphicFramePr>
            <a:graphicFrameLocks noChangeAspect="1"/>
          </p:cNvGraphicFramePr>
          <p:nvPr/>
        </p:nvGraphicFramePr>
        <p:xfrm>
          <a:off x="101600" y="127000"/>
          <a:ext cx="4546600" cy="3454400"/>
        </p:xfrm>
        <a:graphic>
          <a:graphicData uri="http://schemas.openxmlformats.org/presentationml/2006/ole">
            <p:oleObj spid="_x0000_s40962" name="ビットマップ イメージ" r:id="rId3" imgW="5068007" imgH="4095238" progId="PBrush">
              <p:embed/>
            </p:oleObj>
          </a:graphicData>
        </a:graphic>
      </p:graphicFrame>
      <p:sp>
        <p:nvSpPr>
          <p:cNvPr id="3" name="Rectangle 2"/>
          <p:cNvSpPr/>
          <p:nvPr/>
        </p:nvSpPr>
        <p:spPr>
          <a:xfrm>
            <a:off x="4800600" y="228600"/>
            <a:ext cx="4114800" cy="3139321"/>
          </a:xfrm>
          <a:prstGeom prst="rect">
            <a:avLst/>
          </a:prstGeom>
        </p:spPr>
        <p:txBody>
          <a:bodyPr wrap="square">
            <a:spAutoFit/>
          </a:bodyPr>
          <a:lstStyle/>
          <a:p>
            <a:pPr marL="285750" indent="-285750" algn="just">
              <a:buFont typeface="Wingdings" panose="05000000000000000000" pitchFamily="2" charset="2"/>
              <a:buChar char="ü"/>
            </a:pPr>
            <a:r>
              <a:rPr lang="en-US" dirty="0" smtClean="0">
                <a:latin typeface="Gill Sans MT" panose="020B0502020104020203" pitchFamily="34" charset="0"/>
                <a:cs typeface="Times New Roman" panose="02020603050405020304" pitchFamily="18" charset="0"/>
              </a:rPr>
              <a:t>As the electric discharge is passed through the tube, which contains a mixture of carbon dioxide, nitrogen and helium gases, the electrons striking nitrogen molecules impart sufficient energy The energy level diagram of vibrational – rotational energy levels with which the main physical processes taking place in this laser. </a:t>
            </a:r>
          </a:p>
          <a:p>
            <a:pPr marL="285750" indent="-285750" algn="just">
              <a:buFont typeface="Wingdings" panose="05000000000000000000" pitchFamily="2" charset="2"/>
              <a:buChar char="ü"/>
            </a:pPr>
            <a:r>
              <a:rPr lang="en-US" dirty="0" smtClean="0">
                <a:latin typeface="Gill Sans MT" panose="020B0502020104020203" pitchFamily="34" charset="0"/>
                <a:cs typeface="Times New Roman" panose="02020603050405020304" pitchFamily="18" charset="0"/>
              </a:rPr>
              <a:t>o raise them to their first excited vibrational-rotational energy level. </a:t>
            </a:r>
          </a:p>
        </p:txBody>
      </p:sp>
      <p:graphicFrame>
        <p:nvGraphicFramePr>
          <p:cNvPr id="40963" name="Object 3"/>
          <p:cNvGraphicFramePr>
            <a:graphicFrameLocks noChangeAspect="1"/>
          </p:cNvGraphicFramePr>
          <p:nvPr/>
        </p:nvGraphicFramePr>
        <p:xfrm>
          <a:off x="4724400" y="3352800"/>
          <a:ext cx="4191000" cy="3276600"/>
        </p:xfrm>
        <a:graphic>
          <a:graphicData uri="http://schemas.openxmlformats.org/presentationml/2006/ole">
            <p:oleObj spid="_x0000_s40963" r:id="rId4" imgW="5748528" imgH="3526536" progId="">
              <p:embed/>
            </p:oleObj>
          </a:graphicData>
        </a:graphic>
      </p:graphicFrame>
      <p:sp>
        <p:nvSpPr>
          <p:cNvPr id="5" name="Rectangle 4"/>
          <p:cNvSpPr/>
          <p:nvPr/>
        </p:nvSpPr>
        <p:spPr>
          <a:xfrm>
            <a:off x="152400" y="3886200"/>
            <a:ext cx="4495800" cy="2585323"/>
          </a:xfrm>
          <a:prstGeom prst="rect">
            <a:avLst/>
          </a:prstGeom>
        </p:spPr>
        <p:txBody>
          <a:bodyPr wrap="square">
            <a:spAutoFit/>
          </a:bodyPr>
          <a:lstStyle/>
          <a:p>
            <a:pPr marL="285750" indent="-285750">
              <a:buFont typeface="Wingdings" panose="05000000000000000000" pitchFamily="2" charset="2"/>
              <a:buChar char="ü"/>
            </a:pPr>
            <a:r>
              <a:rPr lang="en-US" dirty="0" smtClean="0">
                <a:cs typeface="Times New Roman" panose="02020603050405020304" pitchFamily="18" charset="0"/>
              </a:rPr>
              <a:t>This energy level corresponds to one of the vibrational - rotational level of CO</a:t>
            </a:r>
            <a:r>
              <a:rPr lang="en-US" baseline="-30000" dirty="0" smtClean="0">
                <a:cs typeface="Times New Roman" panose="02020603050405020304" pitchFamily="18" charset="0"/>
              </a:rPr>
              <a:t>2</a:t>
            </a:r>
            <a:r>
              <a:rPr lang="en-US" dirty="0" smtClean="0">
                <a:cs typeface="Times New Roman" panose="02020603050405020304" pitchFamily="18" charset="0"/>
              </a:rPr>
              <a:t> molecules, designated as level 4.</a:t>
            </a:r>
          </a:p>
          <a:p>
            <a:pPr marL="285750" indent="-285750">
              <a:buFont typeface="Wingdings" panose="05000000000000000000" pitchFamily="2" charset="2"/>
              <a:buChar char="ü"/>
            </a:pPr>
            <a:r>
              <a:rPr lang="en-US" dirty="0" smtClean="0"/>
              <a:t>C</a:t>
            </a:r>
            <a:r>
              <a:rPr lang="en-US" dirty="0" smtClean="0">
                <a:cs typeface="Times New Roman" panose="02020603050405020304" pitchFamily="18" charset="0"/>
              </a:rPr>
              <a:t>ollision with N</a:t>
            </a:r>
            <a:r>
              <a:rPr lang="en-US" baseline="-30000" dirty="0" smtClean="0">
                <a:cs typeface="Times New Roman" panose="02020603050405020304" pitchFamily="18" charset="0"/>
              </a:rPr>
              <a:t>2</a:t>
            </a:r>
            <a:r>
              <a:rPr lang="en-US" dirty="0" smtClean="0">
                <a:cs typeface="Times New Roman" panose="02020603050405020304" pitchFamily="18" charset="0"/>
              </a:rPr>
              <a:t> molecules, the CO</a:t>
            </a:r>
            <a:r>
              <a:rPr lang="en-US" baseline="-30000" dirty="0" smtClean="0">
                <a:cs typeface="Times New Roman" panose="02020603050405020304" pitchFamily="18" charset="0"/>
              </a:rPr>
              <a:t>2 </a:t>
            </a:r>
            <a:r>
              <a:rPr lang="en-US" dirty="0" smtClean="0">
                <a:cs typeface="Times New Roman" panose="02020603050405020304" pitchFamily="18" charset="0"/>
              </a:rPr>
              <a:t>molecules are raised to level 4. </a:t>
            </a:r>
            <a:endParaRPr lang="en-US" dirty="0" smtClean="0"/>
          </a:p>
          <a:p>
            <a:pPr marL="285750" indent="-285750">
              <a:buFont typeface="Wingdings" panose="05000000000000000000" pitchFamily="2" charset="2"/>
              <a:buChar char="ü"/>
            </a:pPr>
            <a:r>
              <a:rPr lang="en-US" dirty="0" smtClean="0">
                <a:cs typeface="Times New Roman" panose="02020603050405020304" pitchFamily="18" charset="0"/>
              </a:rPr>
              <a:t>The lifetime of CO</a:t>
            </a:r>
            <a:r>
              <a:rPr lang="en-US" baseline="-30000" dirty="0" smtClean="0">
                <a:cs typeface="Times New Roman" panose="02020603050405020304" pitchFamily="18" charset="0"/>
              </a:rPr>
              <a:t>2</a:t>
            </a:r>
            <a:r>
              <a:rPr lang="en-US" dirty="0" smtClean="0">
                <a:cs typeface="Times New Roman" panose="02020603050405020304" pitchFamily="18" charset="0"/>
              </a:rPr>
              <a:t> molecules in level 4 is quiet significant to serve practically as a </a:t>
            </a:r>
            <a:r>
              <a:rPr lang="en-US" dirty="0" err="1" smtClean="0">
                <a:cs typeface="Times New Roman" panose="02020603050405020304" pitchFamily="18" charset="0"/>
              </a:rPr>
              <a:t>metastable</a:t>
            </a:r>
            <a:r>
              <a:rPr lang="en-US" dirty="0" smtClean="0">
                <a:cs typeface="Times New Roman" panose="02020603050405020304" pitchFamily="18" charset="0"/>
              </a:rPr>
              <a:t> state. </a:t>
            </a:r>
          </a:p>
          <a:p>
            <a:endParaRPr lang="en-IN"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474345"/>
            <a:ext cx="8229600" cy="5170646"/>
          </a:xfrm>
          <a:prstGeom prst="rect">
            <a:avLst/>
          </a:prstGeom>
        </p:spPr>
        <p:txBody>
          <a:bodyPr wrap="square">
            <a:spAutoFit/>
          </a:bodyPr>
          <a:lstStyle/>
          <a:p>
            <a:pPr algn="just">
              <a:buFont typeface="Wingdings" panose="05000000000000000000" pitchFamily="2" charset="2"/>
              <a:buChar char="ü"/>
            </a:pPr>
            <a:r>
              <a:rPr lang="en-US" sz="2200" dirty="0" smtClean="0">
                <a:cs typeface="Times New Roman" panose="02020603050405020304" pitchFamily="18" charset="0"/>
              </a:rPr>
              <a:t>Hence, population inversion of CO</a:t>
            </a:r>
            <a:r>
              <a:rPr lang="en-US" sz="2200" baseline="-30000" dirty="0" smtClean="0">
                <a:cs typeface="Times New Roman" panose="02020603050405020304" pitchFamily="18" charset="0"/>
              </a:rPr>
              <a:t>2</a:t>
            </a:r>
            <a:r>
              <a:rPr lang="en-US" sz="2200" dirty="0" smtClean="0">
                <a:cs typeface="Times New Roman" panose="02020603050405020304" pitchFamily="18" charset="0"/>
              </a:rPr>
              <a:t> molecules is established between levels 4 and 3, and between levels 4 and 2. </a:t>
            </a:r>
          </a:p>
          <a:p>
            <a:pPr algn="just"/>
            <a:endParaRPr lang="en-US" sz="2200" dirty="0" smtClean="0">
              <a:cs typeface="Times New Roman" panose="02020603050405020304" pitchFamily="18" charset="0"/>
            </a:endParaRPr>
          </a:p>
          <a:p>
            <a:pPr algn="just">
              <a:buFont typeface="Wingdings" panose="05000000000000000000" pitchFamily="2" charset="2"/>
              <a:buChar char="ü"/>
            </a:pPr>
            <a:r>
              <a:rPr lang="en-US" sz="2200" dirty="0" smtClean="0">
                <a:cs typeface="Times New Roman" panose="02020603050405020304" pitchFamily="18" charset="0"/>
              </a:rPr>
              <a:t>The transition of CO</a:t>
            </a:r>
            <a:r>
              <a:rPr lang="en-US" sz="2200" baseline="-30000" dirty="0" smtClean="0">
                <a:cs typeface="Times New Roman" panose="02020603050405020304" pitchFamily="18" charset="0"/>
              </a:rPr>
              <a:t>2</a:t>
            </a:r>
            <a:r>
              <a:rPr lang="en-US" sz="2200" dirty="0" smtClean="0">
                <a:cs typeface="Times New Roman" panose="02020603050405020304" pitchFamily="18" charset="0"/>
              </a:rPr>
              <a:t> molecules between levels 4 and 3 produce lasers of wavelength 10.6 microns and that between levels 4 and 2 produce lasers of wavelength 9.6 microns. </a:t>
            </a:r>
          </a:p>
          <a:p>
            <a:pPr algn="just">
              <a:buFont typeface="Wingdings" panose="05000000000000000000" pitchFamily="2" charset="2"/>
              <a:buChar char="ü"/>
            </a:pPr>
            <a:r>
              <a:rPr lang="en-US" sz="2200" dirty="0" smtClean="0">
                <a:cs typeface="Times New Roman" panose="02020603050405020304" pitchFamily="18" charset="0"/>
              </a:rPr>
              <a:t>  The He molecules increase the population of level 4, and also help in  emptying the lower laser levels.</a:t>
            </a:r>
          </a:p>
          <a:p>
            <a:pPr algn="just">
              <a:buFont typeface="Wingdings" panose="05000000000000000000" pitchFamily="2" charset="2"/>
              <a:buChar char="ü"/>
            </a:pPr>
            <a:r>
              <a:rPr lang="en-US" sz="2200" dirty="0" smtClean="0">
                <a:cs typeface="Times New Roman" panose="02020603050405020304" pitchFamily="18" charset="0"/>
              </a:rPr>
              <a:t>  The molecules that arrive at the levels 3 and 2 decay to the ground state through radiative and collision induced transitions to the lower  level 1, which in turn decays to the ground state.</a:t>
            </a:r>
          </a:p>
          <a:p>
            <a:pPr algn="just">
              <a:buFont typeface="Wingdings" panose="05000000000000000000" pitchFamily="2" charset="2"/>
              <a:buChar char="ü"/>
            </a:pPr>
            <a:r>
              <a:rPr lang="en-US" sz="2200" dirty="0" smtClean="0">
                <a:cs typeface="Times New Roman" panose="02020603050405020304" pitchFamily="18" charset="0"/>
              </a:rPr>
              <a:t>The power output of a CO</a:t>
            </a:r>
            <a:r>
              <a:rPr lang="en-US" sz="2200" baseline="-30000" dirty="0" smtClean="0">
                <a:cs typeface="Times New Roman" panose="02020603050405020304" pitchFamily="18" charset="0"/>
              </a:rPr>
              <a:t>2</a:t>
            </a:r>
            <a:r>
              <a:rPr lang="en-US" sz="2200" dirty="0" smtClean="0">
                <a:cs typeface="Times New Roman" panose="02020603050405020304" pitchFamily="18" charset="0"/>
              </a:rPr>
              <a:t> laser increases linearly with length. Low power (</a:t>
            </a:r>
            <a:r>
              <a:rPr lang="en-US" sz="2200" dirty="0" err="1" smtClean="0">
                <a:cs typeface="Times New Roman" panose="02020603050405020304" pitchFamily="18" charset="0"/>
              </a:rPr>
              <a:t>upto</a:t>
            </a:r>
            <a:r>
              <a:rPr lang="en-US" sz="2200" dirty="0" smtClean="0">
                <a:cs typeface="Times New Roman" panose="02020603050405020304" pitchFamily="18" charset="0"/>
              </a:rPr>
              <a:t> 50W) continuous wave CO</a:t>
            </a:r>
            <a:r>
              <a:rPr lang="en-US" sz="2200" baseline="-30000" dirty="0" smtClean="0">
                <a:cs typeface="Times New Roman" panose="02020603050405020304" pitchFamily="18" charset="0"/>
              </a:rPr>
              <a:t>2</a:t>
            </a:r>
            <a:r>
              <a:rPr lang="en-US" sz="2200" dirty="0" smtClean="0">
                <a:cs typeface="Times New Roman" panose="02020603050405020304" pitchFamily="18" charset="0"/>
              </a:rPr>
              <a:t> lasers are available in sealed tube configurations.</a:t>
            </a:r>
          </a:p>
          <a:p>
            <a:pPr algn="just">
              <a:buFont typeface="Wingdings" panose="05000000000000000000" pitchFamily="2" charset="2"/>
              <a:buChar char="ü"/>
            </a:pPr>
            <a:endParaRPr lang="en-US" sz="2200" dirty="0" smtClean="0">
              <a:solidFill>
                <a:schemeClr val="bg1">
                  <a:lumMod val="65000"/>
                </a:schemeClr>
              </a:solidFill>
              <a:cs typeface="Times New Roman" panose="02020603050405020304" pitchFamily="18"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28600"/>
            <a:ext cx="5793574" cy="707886"/>
          </a:xfrm>
          <a:prstGeom prst="rect">
            <a:avLst/>
          </a:prstGeom>
        </p:spPr>
        <p:txBody>
          <a:bodyPr wrap="none">
            <a:spAutoFit/>
          </a:bodyPr>
          <a:lstStyle/>
          <a:p>
            <a:r>
              <a:rPr lang="en-IN" sz="4000" dirty="0" smtClean="0"/>
              <a:t>Application of CO</a:t>
            </a:r>
            <a:r>
              <a:rPr lang="en-IN" sz="4000" baseline="-25000" dirty="0" smtClean="0"/>
              <a:t>2</a:t>
            </a:r>
            <a:r>
              <a:rPr lang="en-IN" sz="4000" dirty="0" smtClean="0"/>
              <a:t> Laser</a:t>
            </a:r>
            <a:endParaRPr lang="en-US" sz="4000" dirty="0"/>
          </a:p>
        </p:txBody>
      </p:sp>
      <p:sp>
        <p:nvSpPr>
          <p:cNvPr id="3" name="Rectangle 2"/>
          <p:cNvSpPr/>
          <p:nvPr/>
        </p:nvSpPr>
        <p:spPr>
          <a:xfrm>
            <a:off x="381000" y="1066800"/>
            <a:ext cx="8534400" cy="5324535"/>
          </a:xfrm>
          <a:prstGeom prst="rect">
            <a:avLst/>
          </a:prstGeom>
        </p:spPr>
        <p:txBody>
          <a:bodyPr wrap="square">
            <a:spAutoFit/>
          </a:bodyPr>
          <a:lstStyle/>
          <a:p>
            <a:r>
              <a:rPr lang="en-IN" sz="2000" dirty="0" smtClean="0">
                <a:solidFill>
                  <a:srgbClr val="002060"/>
                </a:solidFill>
                <a:latin typeface="Agency FB" panose="020B0503020202020204" pitchFamily="34" charset="0"/>
              </a:rPr>
              <a:t>Because of the high power levels available (combined with reasonable cost for the laser), CO</a:t>
            </a:r>
            <a:r>
              <a:rPr lang="en-IN" sz="2000" baseline="-25000" dirty="0" smtClean="0">
                <a:solidFill>
                  <a:srgbClr val="002060"/>
                </a:solidFill>
                <a:latin typeface="Agency FB" panose="020B0503020202020204" pitchFamily="34" charset="0"/>
              </a:rPr>
              <a:t>2</a:t>
            </a:r>
            <a:r>
              <a:rPr lang="en-IN" sz="2000" dirty="0" smtClean="0">
                <a:solidFill>
                  <a:srgbClr val="002060"/>
                </a:solidFill>
                <a:latin typeface="Agency FB" panose="020B0503020202020204" pitchFamily="34" charset="0"/>
              </a:rPr>
              <a:t> lasers are frequently used in industrial applications for cutting and welding, while lower power level lasers are used for engraving.</a:t>
            </a:r>
            <a:endParaRPr lang="en-IN" sz="2000" baseline="30000" dirty="0" smtClean="0">
              <a:solidFill>
                <a:srgbClr val="002060"/>
              </a:solidFill>
              <a:latin typeface="Agency FB" panose="020B0503020202020204" pitchFamily="34" charset="0"/>
            </a:endParaRPr>
          </a:p>
          <a:p>
            <a:r>
              <a:rPr lang="en-IN" sz="2000" dirty="0" smtClean="0">
                <a:solidFill>
                  <a:srgbClr val="002060"/>
                </a:solidFill>
                <a:latin typeface="Agency FB" panose="020B0503020202020204" pitchFamily="34" charset="0"/>
              </a:rPr>
              <a:t> They are also very useful in surgical procedures because water (which makes up most </a:t>
            </a:r>
            <a:r>
              <a:rPr lang="en-IN" sz="2000" dirty="0" smtClean="0">
                <a:solidFill>
                  <a:srgbClr val="002060"/>
                </a:solidFill>
                <a:latin typeface="Agency FB" panose="020B0503020202020204" pitchFamily="34" charset="0"/>
                <a:hlinkClick r:id="rId2" tooltip="Biological tissue"/>
              </a:rPr>
              <a:t>biological tissue</a:t>
            </a:r>
            <a:r>
              <a:rPr lang="en-IN" sz="2000" dirty="0" smtClean="0">
                <a:solidFill>
                  <a:srgbClr val="002060"/>
                </a:solidFill>
                <a:latin typeface="Agency FB" panose="020B0503020202020204" pitchFamily="34" charset="0"/>
              </a:rPr>
              <a:t>) absorbs this frequency of light very well. Some examples of medical uses are laser surgery and skin resurfacing ("laser </a:t>
            </a:r>
            <a:r>
              <a:rPr lang="en-IN" sz="2000" dirty="0" smtClean="0">
                <a:solidFill>
                  <a:srgbClr val="002060"/>
                </a:solidFill>
                <a:latin typeface="Agency FB" panose="020B0503020202020204" pitchFamily="34" charset="0"/>
                <a:hlinkClick r:id="rId3" tooltip="Facelift"/>
              </a:rPr>
              <a:t>facelifts</a:t>
            </a:r>
            <a:r>
              <a:rPr lang="en-IN" sz="2000" dirty="0" smtClean="0">
                <a:solidFill>
                  <a:srgbClr val="002060"/>
                </a:solidFill>
                <a:latin typeface="Agency FB" panose="020B0503020202020204" pitchFamily="34" charset="0"/>
              </a:rPr>
              <a:t>", which essentially consist of vaporizing the skin to promote collagen formation). Also, it could be used to treat certain skin conditions such as </a:t>
            </a:r>
            <a:r>
              <a:rPr lang="en-IN" sz="2000" dirty="0" err="1" smtClean="0">
                <a:solidFill>
                  <a:srgbClr val="002060"/>
                </a:solidFill>
                <a:latin typeface="Agency FB" panose="020B0503020202020204" pitchFamily="34" charset="0"/>
                <a:hlinkClick r:id="rId4" tooltip="Hirsuties papillaris genitalis"/>
              </a:rPr>
              <a:t>hirsuties</a:t>
            </a:r>
            <a:r>
              <a:rPr lang="en-IN" sz="2000" dirty="0" smtClean="0">
                <a:solidFill>
                  <a:srgbClr val="002060"/>
                </a:solidFill>
                <a:latin typeface="Agency FB" panose="020B0503020202020204" pitchFamily="34" charset="0"/>
                <a:hlinkClick r:id="rId4" tooltip="Hirsuties papillaris genitalis"/>
              </a:rPr>
              <a:t> </a:t>
            </a:r>
            <a:r>
              <a:rPr lang="en-IN" sz="2000" dirty="0" err="1" smtClean="0">
                <a:solidFill>
                  <a:srgbClr val="002060"/>
                </a:solidFill>
                <a:latin typeface="Agency FB" panose="020B0503020202020204" pitchFamily="34" charset="0"/>
                <a:hlinkClick r:id="rId4" tooltip="Hirsuties papillaris genitalis"/>
              </a:rPr>
              <a:t>papillaris</a:t>
            </a:r>
            <a:r>
              <a:rPr lang="en-IN" sz="2000" dirty="0" smtClean="0">
                <a:solidFill>
                  <a:srgbClr val="002060"/>
                </a:solidFill>
                <a:latin typeface="Agency FB" panose="020B0503020202020204" pitchFamily="34" charset="0"/>
                <a:hlinkClick r:id="rId4" tooltip="Hirsuties papillaris genitalis"/>
              </a:rPr>
              <a:t> </a:t>
            </a:r>
            <a:r>
              <a:rPr lang="en-IN" sz="2000" dirty="0" err="1" smtClean="0">
                <a:solidFill>
                  <a:srgbClr val="002060"/>
                </a:solidFill>
                <a:latin typeface="Agency FB" panose="020B0503020202020204" pitchFamily="34" charset="0"/>
                <a:hlinkClick r:id="rId4" tooltip="Hirsuties papillaris genitalis"/>
              </a:rPr>
              <a:t>genitalis</a:t>
            </a:r>
            <a:r>
              <a:rPr lang="en-IN" sz="2000" dirty="0" smtClean="0">
                <a:solidFill>
                  <a:srgbClr val="002060"/>
                </a:solidFill>
                <a:latin typeface="Agency FB" panose="020B0503020202020204" pitchFamily="34" charset="0"/>
              </a:rPr>
              <a:t> by removing embarrassing or annoying bumps, </a:t>
            </a:r>
            <a:r>
              <a:rPr lang="en-IN" sz="2000" dirty="0" err="1" smtClean="0">
                <a:solidFill>
                  <a:srgbClr val="002060"/>
                </a:solidFill>
                <a:latin typeface="Agency FB" panose="020B0503020202020204" pitchFamily="34" charset="0"/>
              </a:rPr>
              <a:t>podules</a:t>
            </a:r>
            <a:r>
              <a:rPr lang="en-IN" sz="2000" dirty="0" smtClean="0">
                <a:solidFill>
                  <a:srgbClr val="002060"/>
                </a:solidFill>
                <a:latin typeface="Agency FB" panose="020B0503020202020204" pitchFamily="34" charset="0"/>
              </a:rPr>
              <a:t>, etc. Researchers in Israel are experimenting with using CO</a:t>
            </a:r>
            <a:r>
              <a:rPr lang="en-IN" sz="2000" baseline="-25000" dirty="0" smtClean="0">
                <a:solidFill>
                  <a:srgbClr val="002060"/>
                </a:solidFill>
                <a:latin typeface="Agency FB" panose="020B0503020202020204" pitchFamily="34" charset="0"/>
              </a:rPr>
              <a:t>2</a:t>
            </a:r>
            <a:r>
              <a:rPr lang="en-IN" sz="2000" dirty="0" smtClean="0">
                <a:solidFill>
                  <a:srgbClr val="002060"/>
                </a:solidFill>
                <a:latin typeface="Agency FB" panose="020B0503020202020204" pitchFamily="34" charset="0"/>
              </a:rPr>
              <a:t> lasers to weld human tissue, as an alternative to traditional sutures.</a:t>
            </a:r>
          </a:p>
          <a:p>
            <a:r>
              <a:rPr lang="en-IN" sz="2000" dirty="0" smtClean="0">
                <a:solidFill>
                  <a:srgbClr val="002060"/>
                </a:solidFill>
                <a:latin typeface="Agency FB" panose="020B0503020202020204" pitchFamily="34" charset="0"/>
              </a:rPr>
              <a:t>The common plastic poly (methyl </a:t>
            </a:r>
            <a:r>
              <a:rPr lang="en-IN" sz="2000" dirty="0" err="1" smtClean="0">
                <a:solidFill>
                  <a:srgbClr val="002060"/>
                </a:solidFill>
                <a:latin typeface="Agency FB" panose="020B0503020202020204" pitchFamily="34" charset="0"/>
              </a:rPr>
              <a:t>methacrylate</a:t>
            </a:r>
            <a:r>
              <a:rPr lang="en-IN" sz="2000" dirty="0" smtClean="0">
                <a:solidFill>
                  <a:srgbClr val="002060"/>
                </a:solidFill>
                <a:latin typeface="Agency FB" panose="020B0503020202020204" pitchFamily="34" charset="0"/>
              </a:rPr>
              <a:t>) (PMMA) absorbs IR light in the 2.8–25 µm wavelength band, so CO</a:t>
            </a:r>
            <a:r>
              <a:rPr lang="en-IN" sz="2000" baseline="-25000" dirty="0" smtClean="0">
                <a:solidFill>
                  <a:srgbClr val="002060"/>
                </a:solidFill>
                <a:latin typeface="Agency FB" panose="020B0503020202020204" pitchFamily="34" charset="0"/>
              </a:rPr>
              <a:t>2</a:t>
            </a:r>
            <a:r>
              <a:rPr lang="en-IN" sz="2000" dirty="0" smtClean="0">
                <a:solidFill>
                  <a:srgbClr val="002060"/>
                </a:solidFill>
                <a:latin typeface="Agency FB" panose="020B0503020202020204" pitchFamily="34" charset="0"/>
              </a:rPr>
              <a:t> lasers have been used in recent years for fabricating </a:t>
            </a:r>
            <a:r>
              <a:rPr lang="en-IN" sz="2000" dirty="0" err="1" smtClean="0">
                <a:solidFill>
                  <a:srgbClr val="002060"/>
                </a:solidFill>
                <a:latin typeface="Agency FB" panose="020B0503020202020204" pitchFamily="34" charset="0"/>
                <a:hlinkClick r:id="rId5" tooltip="Microfluidic device"/>
              </a:rPr>
              <a:t>microfluidic</a:t>
            </a:r>
            <a:r>
              <a:rPr lang="en-IN" sz="2000" dirty="0" smtClean="0">
                <a:solidFill>
                  <a:srgbClr val="002060"/>
                </a:solidFill>
                <a:latin typeface="Agency FB" panose="020B0503020202020204" pitchFamily="34" charset="0"/>
                <a:hlinkClick r:id="rId5" tooltip="Microfluidic device"/>
              </a:rPr>
              <a:t> devices</a:t>
            </a:r>
            <a:r>
              <a:rPr lang="en-IN" sz="2000" dirty="0" smtClean="0">
                <a:solidFill>
                  <a:srgbClr val="002060"/>
                </a:solidFill>
                <a:latin typeface="Agency FB" panose="020B0503020202020204" pitchFamily="34" charset="0"/>
              </a:rPr>
              <a:t> from it, with channel widths of a few hundred micrometers.</a:t>
            </a:r>
          </a:p>
          <a:p>
            <a:r>
              <a:rPr lang="en-IN" sz="2000" dirty="0" smtClean="0">
                <a:solidFill>
                  <a:srgbClr val="002060"/>
                </a:solidFill>
                <a:latin typeface="Agency FB" panose="020B0503020202020204" pitchFamily="34" charset="0"/>
              </a:rPr>
              <a:t>Because the atmosphere is quite transparent to infrared light, CO</a:t>
            </a:r>
            <a:r>
              <a:rPr lang="en-IN" sz="2000" baseline="-25000" dirty="0" smtClean="0">
                <a:solidFill>
                  <a:srgbClr val="002060"/>
                </a:solidFill>
                <a:latin typeface="Agency FB" panose="020B0503020202020204" pitchFamily="34" charset="0"/>
              </a:rPr>
              <a:t>2</a:t>
            </a:r>
            <a:r>
              <a:rPr lang="en-IN" sz="2000" dirty="0" smtClean="0">
                <a:solidFill>
                  <a:srgbClr val="002060"/>
                </a:solidFill>
                <a:latin typeface="Agency FB" panose="020B0503020202020204" pitchFamily="34" charset="0"/>
              </a:rPr>
              <a:t> lasers are also used for military </a:t>
            </a:r>
            <a:r>
              <a:rPr lang="en-IN" sz="2000" dirty="0" err="1" smtClean="0">
                <a:solidFill>
                  <a:srgbClr val="002060"/>
                </a:solidFill>
                <a:latin typeface="Agency FB" panose="020B0503020202020204" pitchFamily="34" charset="0"/>
              </a:rPr>
              <a:t>rangefinding</a:t>
            </a:r>
            <a:r>
              <a:rPr lang="en-IN" sz="2000" dirty="0" smtClean="0">
                <a:solidFill>
                  <a:srgbClr val="002060"/>
                </a:solidFill>
                <a:latin typeface="Agency FB" panose="020B0503020202020204" pitchFamily="34" charset="0"/>
              </a:rPr>
              <a:t> using </a:t>
            </a:r>
            <a:r>
              <a:rPr lang="en-IN" sz="2000" dirty="0" smtClean="0">
                <a:solidFill>
                  <a:srgbClr val="002060"/>
                </a:solidFill>
                <a:latin typeface="Agency FB" panose="020B0503020202020204" pitchFamily="34" charset="0"/>
                <a:hlinkClick r:id="rId6" tooltip="LIDAR"/>
              </a:rPr>
              <a:t>LIDAR</a:t>
            </a:r>
            <a:r>
              <a:rPr lang="en-IN" sz="2000" dirty="0" smtClean="0">
                <a:solidFill>
                  <a:srgbClr val="002060"/>
                </a:solidFill>
                <a:latin typeface="Agency FB" panose="020B0503020202020204" pitchFamily="34" charset="0"/>
              </a:rPr>
              <a:t> techniques.</a:t>
            </a:r>
          </a:p>
          <a:p>
            <a:r>
              <a:rPr lang="en-IN" sz="2000" dirty="0" smtClean="0">
                <a:solidFill>
                  <a:srgbClr val="002060"/>
                </a:solidFill>
                <a:latin typeface="Agency FB" panose="020B0503020202020204" pitchFamily="34" charset="0"/>
              </a:rPr>
              <a:t>CO</a:t>
            </a:r>
            <a:r>
              <a:rPr lang="en-IN" sz="2000" baseline="-25000" dirty="0" smtClean="0">
                <a:solidFill>
                  <a:srgbClr val="002060"/>
                </a:solidFill>
                <a:latin typeface="Agency FB" panose="020B0503020202020204" pitchFamily="34" charset="0"/>
              </a:rPr>
              <a:t>2</a:t>
            </a:r>
            <a:r>
              <a:rPr lang="en-IN" sz="2000" dirty="0" smtClean="0">
                <a:solidFill>
                  <a:srgbClr val="002060"/>
                </a:solidFill>
                <a:latin typeface="Agency FB" panose="020B0503020202020204" pitchFamily="34" charset="0"/>
              </a:rPr>
              <a:t> lasers are used in the </a:t>
            </a:r>
            <a:r>
              <a:rPr lang="en-IN" sz="2000" dirty="0" err="1" smtClean="0">
                <a:solidFill>
                  <a:srgbClr val="002060"/>
                </a:solidFill>
                <a:latin typeface="Agency FB" panose="020B0503020202020204" pitchFamily="34" charset="0"/>
              </a:rPr>
              <a:t>Silex</a:t>
            </a:r>
            <a:r>
              <a:rPr lang="en-IN" sz="2000" dirty="0" smtClean="0">
                <a:solidFill>
                  <a:srgbClr val="002060"/>
                </a:solidFill>
                <a:latin typeface="Agency FB" panose="020B0503020202020204" pitchFamily="34" charset="0"/>
              </a:rPr>
              <a:t> process to enrich uranium.</a:t>
            </a:r>
          </a:p>
          <a:p>
            <a:r>
              <a:rPr lang="en-IN" sz="2000" dirty="0" smtClean="0">
                <a:solidFill>
                  <a:srgbClr val="002060"/>
                </a:solidFill>
                <a:latin typeface="Agency FB" panose="020B0503020202020204" pitchFamily="34" charset="0"/>
              </a:rPr>
              <a:t>The Soviet </a:t>
            </a:r>
            <a:r>
              <a:rPr lang="en-IN" sz="2000" dirty="0" err="1" smtClean="0">
                <a:solidFill>
                  <a:srgbClr val="002060"/>
                </a:solidFill>
                <a:latin typeface="Agency FB" panose="020B0503020202020204" pitchFamily="34" charset="0"/>
                <a:hlinkClick r:id="rId7" tooltip="Polyus (spacecraft)"/>
              </a:rPr>
              <a:t>Polyus</a:t>
            </a:r>
            <a:r>
              <a:rPr lang="en-IN" sz="2000" dirty="0" smtClean="0">
                <a:solidFill>
                  <a:srgbClr val="002060"/>
                </a:solidFill>
                <a:latin typeface="Agency FB" panose="020B0503020202020204" pitchFamily="34" charset="0"/>
              </a:rPr>
              <a:t> was designed to use a megawatt carbon-dioxide laser as an orbit to orbit weapon to destroy </a:t>
            </a:r>
            <a:r>
              <a:rPr lang="en-IN" sz="2000" dirty="0" smtClean="0">
                <a:solidFill>
                  <a:srgbClr val="002060"/>
                </a:solidFill>
                <a:latin typeface="Agency FB" panose="020B0503020202020204" pitchFamily="34" charset="0"/>
                <a:hlinkClick r:id="rId8" tooltip="Strategic Defense Initiative"/>
              </a:rPr>
              <a:t>SDI satellites</a:t>
            </a:r>
            <a:r>
              <a:rPr lang="en-IN" sz="2000" dirty="0" smtClean="0">
                <a:solidFill>
                  <a:srgbClr val="002060"/>
                </a:solidFill>
                <a:latin typeface="Agency FB" panose="020B0503020202020204" pitchFamily="34" charset="0"/>
              </a:rPr>
              <a:t>.</a:t>
            </a:r>
            <a:endParaRPr lang="en-IN" sz="2000" dirty="0">
              <a:solidFill>
                <a:srgbClr val="002060"/>
              </a:solidFill>
              <a:latin typeface="Agency FB" panose="020B0503020202020204" pitchFamily="34"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1" descr="http://vlab.amrita.edu/userfiles/1/image/laser/laser4.JPG"/>
          <p:cNvPicPr>
            <a:picLocks noChangeAspect="1" noChangeArrowheads="1"/>
          </p:cNvPicPr>
          <p:nvPr/>
        </p:nvPicPr>
        <p:blipFill>
          <a:blip r:embed="rId2"/>
          <a:srcRect/>
          <a:stretch>
            <a:fillRect/>
          </a:stretch>
        </p:blipFill>
        <p:spPr bwMode="auto">
          <a:xfrm>
            <a:off x="2209800" y="4191000"/>
            <a:ext cx="1066800" cy="609600"/>
          </a:xfrm>
          <a:prstGeom prst="rect">
            <a:avLst/>
          </a:prstGeom>
          <a:noFill/>
        </p:spPr>
      </p:pic>
      <p:pic>
        <p:nvPicPr>
          <p:cNvPr id="41985" name="Picture 2" descr="http://vlab.amrita.edu/userfiles/1/image/laser/laser5.JPG"/>
          <p:cNvPicPr>
            <a:picLocks noChangeAspect="1" noChangeArrowheads="1"/>
          </p:cNvPicPr>
          <p:nvPr/>
        </p:nvPicPr>
        <p:blipFill>
          <a:blip r:embed="rId3"/>
          <a:srcRect/>
          <a:stretch>
            <a:fillRect/>
          </a:stretch>
        </p:blipFill>
        <p:spPr bwMode="auto">
          <a:xfrm>
            <a:off x="2438400" y="5105400"/>
            <a:ext cx="1066800" cy="533400"/>
          </a:xfrm>
          <a:prstGeom prst="rect">
            <a:avLst/>
          </a:prstGeom>
          <a:noFill/>
        </p:spPr>
      </p:pic>
      <p:pic>
        <p:nvPicPr>
          <p:cNvPr id="41987" name="Picture 2" descr="http://vlab.amrita.edu/userfiles/1/image/laser/laser3.JPG"/>
          <p:cNvPicPr>
            <a:picLocks noChangeAspect="1" noChangeArrowheads="1"/>
          </p:cNvPicPr>
          <p:nvPr/>
        </p:nvPicPr>
        <p:blipFill>
          <a:blip r:embed="rId4"/>
          <a:srcRect/>
          <a:stretch>
            <a:fillRect/>
          </a:stretch>
        </p:blipFill>
        <p:spPr bwMode="auto">
          <a:xfrm>
            <a:off x="4953000" y="1676400"/>
            <a:ext cx="3943350" cy="1876425"/>
          </a:xfrm>
          <a:prstGeom prst="rect">
            <a:avLst/>
          </a:prstGeom>
          <a:noFill/>
        </p:spPr>
      </p:pic>
      <p:sp>
        <p:nvSpPr>
          <p:cNvPr id="41988" name="Rectangle 4"/>
          <p:cNvSpPr>
            <a:spLocks noChangeArrowheads="1"/>
          </p:cNvSpPr>
          <p:nvPr/>
        </p:nvSpPr>
        <p:spPr bwMode="auto">
          <a:xfrm>
            <a:off x="152400" y="0"/>
            <a:ext cx="8686800" cy="1543972"/>
          </a:xfrm>
          <a:prstGeom prst="rect">
            <a:avLst/>
          </a:prstGeom>
          <a:noFill/>
          <a:ln w="9525">
            <a:noFill/>
            <a:miter lim="800000"/>
            <a:headEnd/>
            <a:tailEnd/>
          </a:ln>
          <a:effectLst/>
        </p:spPr>
        <p:txBody>
          <a:bodyPr vert="horz" wrap="square" lIns="0" tIns="126960" rIns="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1" u="none"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rPr>
              <a:t>Beam divergence:</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light emitted by a laser is confined to a rather narrow cone. But, when the beam propagates outward, it slowly diverges or fans out. For an electromagnetic beam, beam divergence is the angular measure of the increase in the radius or diameter with distance from the optical aperture as the beam emerges. </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41989" name="Rectangle 5"/>
          <p:cNvSpPr>
            <a:spLocks noChangeArrowheads="1"/>
          </p:cNvSpPr>
          <p:nvPr/>
        </p:nvSpPr>
        <p:spPr bwMode="auto">
          <a:xfrm rot="10800000" flipV="1">
            <a:off x="0" y="1905000"/>
            <a:ext cx="51054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divergence of a laser beam can be calculated if the beam diameter d</a:t>
            </a:r>
            <a:r>
              <a:rPr kumimoji="0" lang="en-US"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1</a:t>
            </a: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and d</a:t>
            </a:r>
            <a:r>
              <a:rPr kumimoji="0" lang="en-US"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2</a:t>
            </a: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two separate distances are known. Let z</a:t>
            </a:r>
            <a:r>
              <a:rPr kumimoji="0" lang="en-US"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1</a:t>
            </a: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and z</a:t>
            </a:r>
            <a:r>
              <a:rPr kumimoji="0" lang="en-US"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2</a:t>
            </a: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are the distances along the laser axis, from the end of the laser to points “1” and “2”. </a:t>
            </a:r>
          </a:p>
          <a:p>
            <a:pPr marL="0" marR="0" lvl="0" indent="0" algn="l" defTabSz="914400" rtl="0" eaLnBrk="0" fontAlgn="base" latinLnBrk="0" hangingPunct="0">
              <a:lnSpc>
                <a:spcPct val="100000"/>
              </a:lnSpc>
              <a:spcBef>
                <a:spcPct val="0"/>
              </a:spcBef>
              <a:spcAft>
                <a:spcPct val="0"/>
              </a:spcAft>
              <a:buClrTx/>
              <a:buSzTx/>
              <a:buFontTx/>
              <a:buNone/>
              <a:tabLst/>
            </a:pPr>
            <a:endParaRPr lang="en-US" dirty="0" smtClean="0">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Usually, divergence angle is taken as the full angle of opening of the beam. Then,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41990" name="Rectangle 6"/>
          <p:cNvSpPr>
            <a:spLocks noChangeArrowheads="1"/>
          </p:cNvSpPr>
          <p:nvPr/>
        </p:nvSpPr>
        <p:spPr bwMode="auto">
          <a:xfrm>
            <a:off x="228600" y="4800600"/>
            <a:ext cx="51816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Half of the divergence angle can be calculated as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41991" name="Rectangle 7"/>
          <p:cNvSpPr>
            <a:spLocks noChangeArrowheads="1"/>
          </p:cNvSpPr>
          <p:nvPr/>
        </p:nvSpPr>
        <p:spPr bwMode="auto">
          <a:xfrm>
            <a:off x="152400" y="5657671"/>
            <a:ext cx="89916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Where w</a:t>
            </a:r>
            <a:r>
              <a:rPr kumimoji="0" lang="en-US"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1</a:t>
            </a: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and w</a:t>
            </a:r>
            <a:r>
              <a:rPr kumimoji="0" lang="en-US"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2</a:t>
            </a: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are the radii of the beam at z</a:t>
            </a:r>
            <a:r>
              <a:rPr kumimoji="0" lang="en-US"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1</a:t>
            </a: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and z</a:t>
            </a:r>
            <a:r>
              <a:rPr kumimoji="0" lang="en-US"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2</a:t>
            </a: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Like all electromagnetic beams, lasers are subject to divergence, which is measured in milliradians (mrad) or degrees. For many applications, a lower-divergence beam is preferable.</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753" name="Picture 3" descr="http://vlab.amrita.edu/userfiles/1/image/laser/9laser.JPG"/>
          <p:cNvPicPr>
            <a:picLocks noChangeAspect="1" noChangeArrowheads="1"/>
          </p:cNvPicPr>
          <p:nvPr/>
        </p:nvPicPr>
        <p:blipFill>
          <a:blip r:embed="rId2"/>
          <a:srcRect/>
          <a:stretch>
            <a:fillRect/>
          </a:stretch>
        </p:blipFill>
        <p:spPr bwMode="auto">
          <a:xfrm>
            <a:off x="3962400" y="4800600"/>
            <a:ext cx="1828800" cy="990600"/>
          </a:xfrm>
          <a:prstGeom prst="rect">
            <a:avLst/>
          </a:prstGeom>
          <a:noFill/>
        </p:spPr>
      </p:pic>
      <p:pic>
        <p:nvPicPr>
          <p:cNvPr id="74754" name="Picture 3" descr="http://vlab.amrita.edu/userfiles/1/image/laser/laser8.JPG"/>
          <p:cNvPicPr>
            <a:picLocks noChangeAspect="1" noChangeArrowheads="1"/>
          </p:cNvPicPr>
          <p:nvPr/>
        </p:nvPicPr>
        <p:blipFill>
          <a:blip r:embed="rId3"/>
          <a:srcRect/>
          <a:stretch>
            <a:fillRect/>
          </a:stretch>
        </p:blipFill>
        <p:spPr bwMode="auto">
          <a:xfrm>
            <a:off x="4495800" y="228600"/>
            <a:ext cx="4362450" cy="2743200"/>
          </a:xfrm>
          <a:prstGeom prst="rect">
            <a:avLst/>
          </a:prstGeom>
          <a:noFill/>
        </p:spPr>
      </p:pic>
      <p:sp>
        <p:nvSpPr>
          <p:cNvPr id="74755" name="Rectangle 3"/>
          <p:cNvSpPr>
            <a:spLocks noChangeArrowheads="1"/>
          </p:cNvSpPr>
          <p:nvPr/>
        </p:nvSpPr>
        <p:spPr bwMode="auto">
          <a:xfrm>
            <a:off x="533400" y="533400"/>
            <a:ext cx="3886200" cy="1790193"/>
          </a:xfrm>
          <a:prstGeom prst="rect">
            <a:avLst/>
          </a:prstGeom>
          <a:noFill/>
          <a:ln w="9525">
            <a:noFill/>
            <a:miter lim="800000"/>
            <a:headEnd/>
            <a:tailEnd/>
          </a:ln>
          <a:effectLst/>
        </p:spPr>
        <p:txBody>
          <a:bodyPr vert="horz" wrap="square" lIns="0" tIns="12696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1" u="none" strike="noStrike" cap="none" normalizeH="0" baseline="0" dirty="0" smtClean="0">
                <a:ln>
                  <a:noFill/>
                </a:ln>
                <a:solidFill>
                  <a:srgbClr val="4F81BD"/>
                </a:solidFill>
                <a:effectLst/>
                <a:latin typeface="Arial" pitchFamily="34" charset="0"/>
                <a:ea typeface="Times New Roman" pitchFamily="18" charset="0"/>
                <a:cs typeface="Arial" pitchFamily="34" charset="0"/>
              </a:rPr>
              <a:t>Spot size:</a:t>
            </a:r>
            <a:endParaRPr kumimoji="0" lang="en-US" sz="2800" b="1" i="1" u="none"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Spot size is nothing but the radius of the beam itself. The irradiance of the beam decreases gradually at the edges.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74756" name="Rectangle 4"/>
          <p:cNvSpPr>
            <a:spLocks noChangeArrowheads="1"/>
          </p:cNvSpPr>
          <p:nvPr/>
        </p:nvSpPr>
        <p:spPr bwMode="auto">
          <a:xfrm>
            <a:off x="304800" y="2895600"/>
            <a:ext cx="8534400" cy="20621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The distance across the center of the beam for which the irradiance (intensity) equals 1/e</a:t>
            </a:r>
            <a:r>
              <a:rPr kumimoji="0" lang="en-US" sz="1600"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2</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of the maximum irradiance (1/e</a:t>
            </a:r>
            <a:r>
              <a:rPr kumimoji="0" lang="en-US" sz="1600"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2</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0.135) is defined as the beam diameter. The spot size (</a:t>
            </a:r>
            <a:r>
              <a:rPr kumimoji="0" lang="en-US" sz="16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of the beam is defined as the radial distance (radius) from the center point of maximum irradiance to the 1/e</a:t>
            </a:r>
            <a:r>
              <a:rPr kumimoji="0" lang="en-US" sz="1600"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2</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point.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Gaussian laser beams are said to be diffraction limited when their radial beam divergence  is close to the minimum possible value, which is given by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74757" name="Rectangle 5"/>
          <p:cNvSpPr>
            <a:spLocks noChangeArrowheads="1"/>
          </p:cNvSpPr>
          <p:nvPr/>
        </p:nvSpPr>
        <p:spPr bwMode="auto">
          <a:xfrm>
            <a:off x="0" y="5867400"/>
            <a:ext cx="89154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Where λ is the wavelength of the given laser and </a:t>
            </a:r>
            <a:r>
              <a:rPr kumimoji="0" lang="en-US"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a:t>
            </a:r>
            <a:r>
              <a:rPr kumimoji="0" lang="en-US" b="0" i="1"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0</a:t>
            </a: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is the radius of the beam at the narrowest point, which is termed as the beam waist.</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5778" name="Picture 7" descr="L={c \over n\, \Delta f},"/>
          <p:cNvPicPr>
            <a:picLocks noChangeAspect="1" noChangeArrowheads="1"/>
          </p:cNvPicPr>
          <p:nvPr/>
        </p:nvPicPr>
        <p:blipFill>
          <a:blip r:embed="rId2"/>
          <a:srcRect/>
          <a:stretch>
            <a:fillRect/>
          </a:stretch>
        </p:blipFill>
        <p:spPr bwMode="auto">
          <a:xfrm>
            <a:off x="3048000" y="2743200"/>
            <a:ext cx="1981200" cy="838200"/>
          </a:xfrm>
          <a:prstGeom prst="rect">
            <a:avLst/>
          </a:prstGeom>
          <a:noFill/>
        </p:spPr>
      </p:pic>
      <p:pic>
        <p:nvPicPr>
          <p:cNvPr id="75777" name="Picture 8" descr="\Delta f"/>
          <p:cNvPicPr>
            <a:picLocks noChangeAspect="1" noChangeArrowheads="1"/>
          </p:cNvPicPr>
          <p:nvPr/>
        </p:nvPicPr>
        <p:blipFill>
          <a:blip r:embed="rId3"/>
          <a:srcRect/>
          <a:stretch>
            <a:fillRect/>
          </a:stretch>
        </p:blipFill>
        <p:spPr bwMode="auto">
          <a:xfrm>
            <a:off x="4648200" y="4038600"/>
            <a:ext cx="247650" cy="171450"/>
          </a:xfrm>
          <a:prstGeom prst="rect">
            <a:avLst/>
          </a:prstGeom>
          <a:noFill/>
        </p:spPr>
      </p:pic>
      <p:sp>
        <p:nvSpPr>
          <p:cNvPr id="75779" name="Rectangle 3"/>
          <p:cNvSpPr>
            <a:spLocks noChangeArrowheads="1"/>
          </p:cNvSpPr>
          <p:nvPr/>
        </p:nvSpPr>
        <p:spPr bwMode="auto">
          <a:xfrm>
            <a:off x="304800" y="0"/>
            <a:ext cx="8458200" cy="280076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B0F0"/>
                </a:solidFill>
                <a:effectLst/>
                <a:latin typeface="Times New Roman" pitchFamily="18" charset="0"/>
                <a:ea typeface="Times New Roman" pitchFamily="18" charset="0"/>
                <a:cs typeface="Times New Roman" pitchFamily="18" charset="0"/>
              </a:rPr>
              <a:t>Coherence length</a:t>
            </a:r>
            <a:endParaRPr kumimoji="0" lang="en-US" sz="2400" b="0" i="0" u="none" strike="noStrike" cap="none" normalizeH="0" baseline="0" dirty="0" smtClean="0">
              <a:ln>
                <a:noFill/>
              </a:ln>
              <a:solidFill>
                <a:srgbClr val="00B0F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Coherence length</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is the propagation distance over which a coherent wave (e.g. an electromagnetic wave) maintains a specified degree of coherence. Wave interference is strong when the paths taken by all of the interfering waves differ by less than the coherence length. A wave with a longer coherence length is closer to a perfect sinusoidal wave.</a:t>
            </a:r>
            <a:endPar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coherence length is approximated by</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75780" name="Rectangle 4"/>
          <p:cNvSpPr>
            <a:spLocks noChangeArrowheads="1"/>
          </p:cNvSpPr>
          <p:nvPr/>
        </p:nvSpPr>
        <p:spPr bwMode="auto">
          <a:xfrm>
            <a:off x="457200" y="3352800"/>
            <a:ext cx="76200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Where </a:t>
            </a:r>
            <a:endPar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1"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c</a:t>
            </a:r>
            <a:r>
              <a:rPr kumimoji="0" lang="en-US"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is the speed of light in a vacuum, </a:t>
            </a:r>
            <a:endPar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1"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n</a:t>
            </a:r>
            <a:r>
              <a:rPr kumimoji="0" lang="en-US"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is the refractive index of the medium, and </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5"/>
          <p:cNvSpPr>
            <a:spLocks noChangeArrowheads="1"/>
          </p:cNvSpPr>
          <p:nvPr/>
        </p:nvSpPr>
        <p:spPr bwMode="auto">
          <a:xfrm rot="10800000" flipV="1">
            <a:off x="4800600" y="3962400"/>
            <a:ext cx="3581400"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Is the bandwidth of the source.</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457200" y="292100"/>
            <a:ext cx="8229600" cy="708008"/>
          </a:xfrm>
          <a:prstGeom prst="rect">
            <a:avLst/>
          </a:prstGeom>
        </p:spPr>
        <p:txBody>
          <a:bodyPr anchor="b">
            <a:normAutofit/>
          </a:bodyPr>
          <a:lstStyle/>
          <a:p>
            <a:pPr>
              <a:defRPr/>
            </a:pPr>
            <a:r>
              <a:rPr lang="en-US" sz="3600" cap="all" dirty="0">
                <a:solidFill>
                  <a:schemeClr val="tx2"/>
                </a:solidFill>
                <a:effectLst>
                  <a:reflection blurRad="12700" stA="48000" endA="300" endPos="55000" dir="5400000" sy="-90000" algn="bl" rotWithShape="0"/>
                </a:effectLst>
                <a:latin typeface="Cooper Black" pitchFamily="18" charset="0"/>
                <a:ea typeface="+mj-ea"/>
                <a:cs typeface="+mj-cs"/>
              </a:rPr>
              <a:t>Induced absorption</a:t>
            </a:r>
          </a:p>
        </p:txBody>
      </p:sp>
      <p:sp>
        <p:nvSpPr>
          <p:cNvPr id="4" name="Rectangle 3"/>
          <p:cNvSpPr txBox="1">
            <a:spLocks noChangeArrowheads="1"/>
          </p:cNvSpPr>
          <p:nvPr/>
        </p:nvSpPr>
        <p:spPr bwMode="auto">
          <a:xfrm>
            <a:off x="457200" y="1314450"/>
            <a:ext cx="4186238" cy="5329238"/>
          </a:xfrm>
          <a:prstGeom prst="rect">
            <a:avLst/>
          </a:prstGeom>
          <a:noFill/>
          <a:ln w="9525">
            <a:noFill/>
            <a:miter lim="800000"/>
            <a:headEnd/>
            <a:tailEnd/>
          </a:ln>
        </p:spPr>
        <p:txBody>
          <a:bodyPr/>
          <a:lstStyle/>
          <a:p>
            <a:pPr marL="342900" indent="-342900" algn="just">
              <a:lnSpc>
                <a:spcPct val="90000"/>
              </a:lnSpc>
              <a:spcBef>
                <a:spcPct val="20000"/>
              </a:spcBef>
              <a:buClr>
                <a:schemeClr val="accent1"/>
              </a:buClr>
              <a:buSzPct val="70000"/>
              <a:buFont typeface="Wingdings 2" pitchFamily="18" charset="2"/>
              <a:buChar char=""/>
              <a:defRPr/>
            </a:pPr>
            <a:r>
              <a:rPr lang="en-US" sz="2400" dirty="0">
                <a:solidFill>
                  <a:schemeClr val="hlink"/>
                </a:solidFill>
                <a:latin typeface="Times New Roman" pitchFamily="18" charset="0"/>
                <a:cs typeface="+mn-cs"/>
              </a:rPr>
              <a:t>Let us consider two energy level having energy E1 &amp; E2 resp.</a:t>
            </a:r>
          </a:p>
          <a:p>
            <a:pPr marL="342900" indent="-342900" algn="just">
              <a:lnSpc>
                <a:spcPct val="90000"/>
              </a:lnSpc>
              <a:spcBef>
                <a:spcPct val="20000"/>
              </a:spcBef>
              <a:buClr>
                <a:schemeClr val="accent1"/>
              </a:buClr>
              <a:buSzPct val="70000"/>
              <a:buFont typeface="Wingdings 2" pitchFamily="18" charset="2"/>
              <a:buChar char=""/>
              <a:defRPr/>
            </a:pPr>
            <a:endParaRPr lang="en-US" sz="2400" dirty="0">
              <a:solidFill>
                <a:schemeClr val="hlink"/>
              </a:solidFill>
              <a:latin typeface="Times New Roman" pitchFamily="18" charset="0"/>
              <a:cs typeface="+mn-cs"/>
            </a:endParaRPr>
          </a:p>
          <a:p>
            <a:pPr marL="342900" indent="-342900" algn="just">
              <a:lnSpc>
                <a:spcPct val="90000"/>
              </a:lnSpc>
              <a:spcBef>
                <a:spcPct val="20000"/>
              </a:spcBef>
              <a:buClr>
                <a:schemeClr val="accent1"/>
              </a:buClr>
              <a:buSzPct val="70000"/>
              <a:buFont typeface="Wingdings 2" pitchFamily="18" charset="2"/>
              <a:buChar char=""/>
              <a:defRPr/>
            </a:pPr>
            <a:r>
              <a:rPr lang="en-US" sz="2400" dirty="0">
                <a:solidFill>
                  <a:schemeClr val="hlink"/>
                </a:solidFill>
                <a:latin typeface="Times New Roman" pitchFamily="18" charset="0"/>
                <a:cs typeface="+mn-cs"/>
              </a:rPr>
              <a:t>The atom will remain in ground state unless some external stimulant is applied to it.</a:t>
            </a:r>
          </a:p>
          <a:p>
            <a:pPr marL="342900" indent="-342900" algn="just">
              <a:lnSpc>
                <a:spcPct val="90000"/>
              </a:lnSpc>
              <a:spcBef>
                <a:spcPct val="20000"/>
              </a:spcBef>
              <a:buClr>
                <a:schemeClr val="accent1"/>
              </a:buClr>
              <a:buSzPct val="70000"/>
              <a:buFont typeface="Wingdings 2" pitchFamily="18" charset="2"/>
              <a:buChar char=""/>
              <a:defRPr/>
            </a:pPr>
            <a:endParaRPr lang="en-US" sz="2400" dirty="0">
              <a:solidFill>
                <a:schemeClr val="hlink"/>
              </a:solidFill>
              <a:latin typeface="Times New Roman" pitchFamily="18" charset="0"/>
              <a:cs typeface="+mn-cs"/>
            </a:endParaRPr>
          </a:p>
          <a:p>
            <a:pPr marL="342900" indent="-342900" algn="just">
              <a:lnSpc>
                <a:spcPct val="90000"/>
              </a:lnSpc>
              <a:spcBef>
                <a:spcPct val="20000"/>
              </a:spcBef>
              <a:buClr>
                <a:schemeClr val="accent1"/>
              </a:buClr>
              <a:buSzPct val="70000"/>
              <a:buFont typeface="Wingdings 2" pitchFamily="18" charset="2"/>
              <a:buChar char=""/>
              <a:defRPr/>
            </a:pPr>
            <a:r>
              <a:rPr lang="en-US" sz="2400" dirty="0">
                <a:solidFill>
                  <a:schemeClr val="hlink"/>
                </a:solidFill>
                <a:latin typeface="Times New Roman" pitchFamily="18" charset="0"/>
                <a:cs typeface="+mn-cs"/>
              </a:rPr>
              <a:t>When an EM wave </a:t>
            </a:r>
            <a:r>
              <a:rPr lang="en-US" sz="2400" dirty="0" err="1">
                <a:solidFill>
                  <a:schemeClr val="hlink"/>
                </a:solidFill>
                <a:latin typeface="Times New Roman" pitchFamily="18" charset="0"/>
                <a:cs typeface="+mn-cs"/>
              </a:rPr>
              <a:t>i.e</a:t>
            </a:r>
            <a:r>
              <a:rPr lang="en-US" sz="2400" dirty="0">
                <a:solidFill>
                  <a:schemeClr val="hlink"/>
                </a:solidFill>
                <a:latin typeface="Times New Roman" pitchFamily="18" charset="0"/>
                <a:cs typeface="+mn-cs"/>
              </a:rPr>
              <a:t> photon of particular freq fall on it , there is finite probability that atom will jump form energy state E1 to E2.</a:t>
            </a:r>
          </a:p>
        </p:txBody>
      </p:sp>
      <p:sp>
        <p:nvSpPr>
          <p:cNvPr id="18436" name="Line 5"/>
          <p:cNvSpPr>
            <a:spLocks noChangeShapeType="1"/>
          </p:cNvSpPr>
          <p:nvPr/>
        </p:nvSpPr>
        <p:spPr bwMode="auto">
          <a:xfrm>
            <a:off x="5638800" y="2514600"/>
            <a:ext cx="1981200" cy="0"/>
          </a:xfrm>
          <a:prstGeom prst="line">
            <a:avLst/>
          </a:prstGeom>
          <a:noFill/>
          <a:ln w="9525">
            <a:solidFill>
              <a:schemeClr val="tx1"/>
            </a:solidFill>
            <a:round/>
            <a:headEnd/>
            <a:tailEnd/>
          </a:ln>
        </p:spPr>
        <p:txBody>
          <a:bodyPr/>
          <a:lstStyle/>
          <a:p>
            <a:endParaRPr lang="en-IN"/>
          </a:p>
        </p:txBody>
      </p:sp>
      <p:sp>
        <p:nvSpPr>
          <p:cNvPr id="18437" name="Line 6"/>
          <p:cNvSpPr>
            <a:spLocks noChangeShapeType="1"/>
          </p:cNvSpPr>
          <p:nvPr/>
        </p:nvSpPr>
        <p:spPr bwMode="auto">
          <a:xfrm>
            <a:off x="5715000" y="4800600"/>
            <a:ext cx="2057400" cy="0"/>
          </a:xfrm>
          <a:prstGeom prst="line">
            <a:avLst/>
          </a:prstGeom>
          <a:noFill/>
          <a:ln w="9525">
            <a:solidFill>
              <a:schemeClr val="tx1"/>
            </a:solidFill>
            <a:round/>
            <a:headEnd/>
            <a:tailEnd/>
          </a:ln>
        </p:spPr>
        <p:txBody>
          <a:bodyPr/>
          <a:lstStyle/>
          <a:p>
            <a:endParaRPr lang="en-IN"/>
          </a:p>
        </p:txBody>
      </p:sp>
      <p:sp>
        <p:nvSpPr>
          <p:cNvPr id="18438" name="Oval 7"/>
          <p:cNvSpPr>
            <a:spLocks noChangeArrowheads="1"/>
          </p:cNvSpPr>
          <p:nvPr/>
        </p:nvSpPr>
        <p:spPr bwMode="auto">
          <a:xfrm>
            <a:off x="5943600" y="4648200"/>
            <a:ext cx="76200" cy="1524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8439" name="Oval 8"/>
          <p:cNvSpPr>
            <a:spLocks noChangeArrowheads="1"/>
          </p:cNvSpPr>
          <p:nvPr/>
        </p:nvSpPr>
        <p:spPr bwMode="auto">
          <a:xfrm>
            <a:off x="6248400" y="4648200"/>
            <a:ext cx="76200" cy="1524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9" name="Oval 9"/>
          <p:cNvSpPr>
            <a:spLocks noChangeArrowheads="1"/>
          </p:cNvSpPr>
          <p:nvPr/>
        </p:nvSpPr>
        <p:spPr bwMode="auto">
          <a:xfrm>
            <a:off x="6553200" y="4648200"/>
            <a:ext cx="76200" cy="1524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8441" name="Oval 10"/>
          <p:cNvSpPr>
            <a:spLocks noChangeArrowheads="1"/>
          </p:cNvSpPr>
          <p:nvPr/>
        </p:nvSpPr>
        <p:spPr bwMode="auto">
          <a:xfrm>
            <a:off x="6858000" y="4648200"/>
            <a:ext cx="76200" cy="1524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8442" name="Oval 11"/>
          <p:cNvSpPr>
            <a:spLocks noChangeArrowheads="1"/>
          </p:cNvSpPr>
          <p:nvPr/>
        </p:nvSpPr>
        <p:spPr bwMode="auto">
          <a:xfrm>
            <a:off x="7162800" y="4648200"/>
            <a:ext cx="76200" cy="1524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8443" name="Line 14"/>
          <p:cNvSpPr>
            <a:spLocks noChangeShapeType="1"/>
          </p:cNvSpPr>
          <p:nvPr/>
        </p:nvSpPr>
        <p:spPr bwMode="auto">
          <a:xfrm flipV="1">
            <a:off x="4800600" y="3505200"/>
            <a:ext cx="0" cy="76200"/>
          </a:xfrm>
          <a:prstGeom prst="line">
            <a:avLst/>
          </a:prstGeom>
          <a:noFill/>
          <a:ln w="9525">
            <a:solidFill>
              <a:schemeClr val="tx1"/>
            </a:solidFill>
            <a:round/>
            <a:headEnd/>
            <a:tailEnd/>
          </a:ln>
        </p:spPr>
        <p:txBody>
          <a:bodyPr/>
          <a:lstStyle/>
          <a:p>
            <a:endParaRPr lang="en-IN"/>
          </a:p>
        </p:txBody>
      </p:sp>
      <p:sp>
        <p:nvSpPr>
          <p:cNvPr id="13" name="AutoShape 46"/>
          <p:cNvSpPr>
            <a:spLocks noChangeArrowheads="1"/>
          </p:cNvSpPr>
          <p:nvPr/>
        </p:nvSpPr>
        <p:spPr bwMode="auto">
          <a:xfrm>
            <a:off x="5105400" y="3581400"/>
            <a:ext cx="976313" cy="485775"/>
          </a:xfrm>
          <a:prstGeom prst="rightArrow">
            <a:avLst>
              <a:gd name="adj1" fmla="val 50000"/>
              <a:gd name="adj2" fmla="val 50245"/>
            </a:avLst>
          </a:prstGeom>
          <a:solidFill>
            <a:schemeClr val="accent1"/>
          </a:solidFill>
          <a:ln w="9525">
            <a:solidFill>
              <a:schemeClr val="tx1"/>
            </a:solidFill>
            <a:miter lim="800000"/>
            <a:headEnd/>
            <a:tailEnd/>
          </a:ln>
        </p:spPr>
        <p:txBody>
          <a:bodyPr wrap="none" anchor="ctr"/>
          <a:lstStyle/>
          <a:p>
            <a:endParaRPr lang="en-US"/>
          </a:p>
        </p:txBody>
      </p:sp>
      <p:sp>
        <p:nvSpPr>
          <p:cNvPr id="18445" name="Text Box 48"/>
          <p:cNvSpPr txBox="1">
            <a:spLocks noChangeArrowheads="1"/>
          </p:cNvSpPr>
          <p:nvPr/>
        </p:nvSpPr>
        <p:spPr bwMode="auto">
          <a:xfrm>
            <a:off x="4953000" y="3352800"/>
            <a:ext cx="381000" cy="366713"/>
          </a:xfrm>
          <a:prstGeom prst="rect">
            <a:avLst/>
          </a:prstGeom>
          <a:noFill/>
          <a:ln w="9525">
            <a:noFill/>
            <a:miter lim="800000"/>
            <a:headEnd/>
            <a:tailEnd/>
          </a:ln>
        </p:spPr>
        <p:txBody>
          <a:bodyPr>
            <a:spAutoFit/>
          </a:bodyPr>
          <a:lstStyle/>
          <a:p>
            <a:pPr>
              <a:spcBef>
                <a:spcPct val="50000"/>
              </a:spcBef>
            </a:pPr>
            <a:endParaRPr lang="en-US"/>
          </a:p>
        </p:txBody>
      </p:sp>
      <p:sp>
        <p:nvSpPr>
          <p:cNvPr id="15" name="Text Box 49"/>
          <p:cNvSpPr txBox="1">
            <a:spLocks noChangeArrowheads="1"/>
          </p:cNvSpPr>
          <p:nvPr/>
        </p:nvSpPr>
        <p:spPr bwMode="auto">
          <a:xfrm>
            <a:off x="4953000" y="3124200"/>
            <a:ext cx="990600" cy="366713"/>
          </a:xfrm>
          <a:prstGeom prst="rect">
            <a:avLst/>
          </a:prstGeom>
          <a:noFill/>
          <a:ln w="9525">
            <a:noFill/>
            <a:miter lim="800000"/>
            <a:headEnd/>
            <a:tailEnd/>
          </a:ln>
        </p:spPr>
        <p:txBody>
          <a:bodyPr>
            <a:spAutoFit/>
          </a:bodyPr>
          <a:lstStyle/>
          <a:p>
            <a:pPr>
              <a:spcBef>
                <a:spcPct val="50000"/>
              </a:spcBef>
            </a:pPr>
            <a:r>
              <a:rPr lang="en-US"/>
              <a:t> photon</a:t>
            </a:r>
          </a:p>
        </p:txBody>
      </p:sp>
      <p:sp>
        <p:nvSpPr>
          <p:cNvPr id="16" name="Line 56"/>
          <p:cNvSpPr>
            <a:spLocks noChangeShapeType="1"/>
          </p:cNvSpPr>
          <p:nvPr/>
        </p:nvSpPr>
        <p:spPr bwMode="auto">
          <a:xfrm flipV="1">
            <a:off x="6553200" y="2667000"/>
            <a:ext cx="0" cy="1981200"/>
          </a:xfrm>
          <a:prstGeom prst="line">
            <a:avLst/>
          </a:prstGeom>
          <a:noFill/>
          <a:ln w="9525">
            <a:solidFill>
              <a:schemeClr val="tx1"/>
            </a:solidFill>
            <a:round/>
            <a:headEnd/>
            <a:tailEnd type="triangle" w="med" len="med"/>
          </a:ln>
        </p:spPr>
        <p:txBody>
          <a:bodyPr/>
          <a:lstStyle/>
          <a:p>
            <a:endParaRPr lang="en-IN"/>
          </a:p>
        </p:txBody>
      </p:sp>
      <p:sp>
        <p:nvSpPr>
          <p:cNvPr id="17" name="Oval 64"/>
          <p:cNvSpPr>
            <a:spLocks noChangeArrowheads="1"/>
          </p:cNvSpPr>
          <p:nvPr/>
        </p:nvSpPr>
        <p:spPr bwMode="auto">
          <a:xfrm flipH="1">
            <a:off x="6477000" y="2362200"/>
            <a:ext cx="76200" cy="152400"/>
          </a:xfrm>
          <a:prstGeom prst="ellipse">
            <a:avLst/>
          </a:prstGeom>
          <a:solidFill>
            <a:schemeClr val="accent1"/>
          </a:solidFill>
          <a:ln w="9525">
            <a:solidFill>
              <a:schemeClr val="tx1"/>
            </a:solidFill>
            <a:round/>
            <a:headEnd/>
            <a:tailEnd/>
          </a:ln>
        </p:spPr>
        <p:txBody>
          <a:bodyPr wrap="none" anchor="ctr"/>
          <a:lstStyle/>
          <a:p>
            <a:pPr algn="ctr"/>
            <a:endParaRPr lang="en-US"/>
          </a:p>
        </p:txBody>
      </p:sp>
      <p:sp>
        <p:nvSpPr>
          <p:cNvPr id="18449" name="Text Box 65"/>
          <p:cNvSpPr txBox="1">
            <a:spLocks noChangeArrowheads="1"/>
          </p:cNvSpPr>
          <p:nvPr/>
        </p:nvSpPr>
        <p:spPr bwMode="auto">
          <a:xfrm>
            <a:off x="7756525" y="4537075"/>
            <a:ext cx="430213" cy="366713"/>
          </a:xfrm>
          <a:prstGeom prst="rect">
            <a:avLst/>
          </a:prstGeom>
          <a:noFill/>
          <a:ln w="9525">
            <a:noFill/>
            <a:miter lim="800000"/>
            <a:headEnd/>
            <a:tailEnd/>
          </a:ln>
        </p:spPr>
        <p:txBody>
          <a:bodyPr wrap="none">
            <a:spAutoFit/>
          </a:bodyPr>
          <a:lstStyle/>
          <a:p>
            <a:r>
              <a:rPr lang="en-US"/>
              <a:t>E1</a:t>
            </a:r>
          </a:p>
        </p:txBody>
      </p:sp>
      <p:sp>
        <p:nvSpPr>
          <p:cNvPr id="18450" name="Text Box 66"/>
          <p:cNvSpPr txBox="1">
            <a:spLocks noChangeArrowheads="1"/>
          </p:cNvSpPr>
          <p:nvPr/>
        </p:nvSpPr>
        <p:spPr bwMode="auto">
          <a:xfrm>
            <a:off x="7680325" y="2251075"/>
            <a:ext cx="466725" cy="366713"/>
          </a:xfrm>
          <a:prstGeom prst="rect">
            <a:avLst/>
          </a:prstGeom>
          <a:noFill/>
          <a:ln w="9525">
            <a:noFill/>
            <a:miter lim="800000"/>
            <a:headEnd/>
            <a:tailEnd/>
          </a:ln>
        </p:spPr>
        <p:txBody>
          <a:bodyPr wrap="none">
            <a:spAutoFit/>
          </a:bodyPr>
          <a:lstStyle/>
          <a:p>
            <a:r>
              <a:rPr lang="en-US"/>
              <a:t>E2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additive="base">
                                        <p:cTn id="12" dur="500" fill="hold"/>
                                        <p:tgtEl>
                                          <p:spTgt spid="15"/>
                                        </p:tgtEl>
                                        <p:attrNameLst>
                                          <p:attrName>ppt_x</p:attrName>
                                        </p:attrNameLst>
                                      </p:cBhvr>
                                      <p:tavLst>
                                        <p:tav tm="0">
                                          <p:val>
                                            <p:strVal val="#ppt_x"/>
                                          </p:val>
                                        </p:tav>
                                        <p:tav tm="100000">
                                          <p:val>
                                            <p:strVal val="#ppt_x"/>
                                          </p:val>
                                        </p:tav>
                                      </p:tavLst>
                                    </p:anim>
                                    <p:anim calcmode="lin" valueType="num">
                                      <p:cBhvr additive="base">
                                        <p:cTn id="13"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blinds(horizontal)">
                                      <p:cBhvr>
                                        <p:cTn id="18" dur="5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xit" presetSubtype="1" fill="hold" grpId="0" nodeType="clickEffect">
                                  <p:stCondLst>
                                    <p:cond delay="0"/>
                                  </p:stCondLst>
                                  <p:childTnLst>
                                    <p:anim calcmode="lin" valueType="num">
                                      <p:cBhvr additive="base">
                                        <p:cTn id="22" dur="3000"/>
                                        <p:tgtEl>
                                          <p:spTgt spid="9"/>
                                        </p:tgtEl>
                                        <p:attrNameLst>
                                          <p:attrName>ppt_x</p:attrName>
                                        </p:attrNameLst>
                                      </p:cBhvr>
                                      <p:tavLst>
                                        <p:tav tm="0">
                                          <p:val>
                                            <p:strVal val="ppt_x"/>
                                          </p:val>
                                        </p:tav>
                                        <p:tav tm="100000">
                                          <p:val>
                                            <p:strVal val="ppt_x"/>
                                          </p:val>
                                        </p:tav>
                                      </p:tavLst>
                                    </p:anim>
                                    <p:anim calcmode="lin" valueType="num">
                                      <p:cBhvr additive="base">
                                        <p:cTn id="23" dur="3000"/>
                                        <p:tgtEl>
                                          <p:spTgt spid="9"/>
                                        </p:tgtEl>
                                        <p:attrNameLst>
                                          <p:attrName>ppt_y</p:attrName>
                                        </p:attrNameLst>
                                      </p:cBhvr>
                                      <p:tavLst>
                                        <p:tav tm="0">
                                          <p:val>
                                            <p:strVal val="ppt_y"/>
                                          </p:val>
                                        </p:tav>
                                        <p:tav tm="100000">
                                          <p:val>
                                            <p:strVal val="0-ppt_h/2"/>
                                          </p:val>
                                        </p:tav>
                                      </p:tavLst>
                                    </p:anim>
                                    <p:set>
                                      <p:cBhvr>
                                        <p:cTn id="24" dur="1" fill="hold">
                                          <p:stCondLst>
                                            <p:cond delay="2999"/>
                                          </p:stCondLst>
                                        </p:cTn>
                                        <p:tgtEl>
                                          <p:spTgt spid="9"/>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8" presetClass="entr" presetSubtype="16" fill="hold" grpId="0" nodeType="click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diamond(in)">
                                      <p:cBhvr>
                                        <p:cTn id="29" dur="2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3" grpId="0" animBg="1"/>
      <p:bldP spid="15" grpId="0"/>
      <p:bldP spid="16" grpId="0" animBg="1"/>
      <p:bldP spid="17"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85852" y="2000240"/>
            <a:ext cx="6643734" cy="2646878"/>
          </a:xfrm>
          <a:prstGeom prst="rect">
            <a:avLst/>
          </a:prstGeom>
          <a:noFill/>
        </p:spPr>
        <p:txBody>
          <a:bodyPr wrap="square" rtlCol="0">
            <a:spAutoFit/>
          </a:bodyPr>
          <a:lstStyle/>
          <a:p>
            <a:pPr algn="ctr"/>
            <a:r>
              <a:rPr lang="en-US" sz="16600" smtClean="0">
                <a:solidFill>
                  <a:srgbClr val="FF6600"/>
                </a:solidFill>
                <a:latin typeface="Freestyle Script" pitchFamily="66" charset="0"/>
              </a:rPr>
              <a:t>Thank you</a:t>
            </a:r>
            <a:endParaRPr lang="en-IN" sz="16600" dirty="0">
              <a:solidFill>
                <a:srgbClr val="FF6600"/>
              </a:solidFill>
              <a:latin typeface="Freestyle Script" pitchFamily="66"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33400" y="381000"/>
            <a:ext cx="8064500" cy="939800"/>
          </a:xfrm>
          <a:prstGeom prst="rect">
            <a:avLst/>
          </a:prstGeom>
        </p:spPr>
        <p:txBody>
          <a:bodyPr anchor="b">
            <a:normAutofit fontScale="92500" lnSpcReduction="20000"/>
          </a:bodyPr>
          <a:lstStyle/>
          <a:p>
            <a:pPr algn="just">
              <a:defRPr/>
            </a:pPr>
            <a:r>
              <a:rPr lang="en-US" sz="3600" cap="all" dirty="0">
                <a:solidFill>
                  <a:srgbClr val="009900"/>
                </a:solidFill>
                <a:effectLst>
                  <a:reflection blurRad="12700" stA="48000" endA="300" endPos="55000" dir="5400000" sy="-90000" algn="bl" rotWithShape="0"/>
                </a:effectLst>
                <a:latin typeface="Cooper Black" pitchFamily="18" charset="0"/>
                <a:ea typeface="+mj-ea"/>
                <a:cs typeface="+mj-cs"/>
              </a:rPr>
              <a:t>Excited atoms emit photons spontaneously.</a:t>
            </a:r>
          </a:p>
        </p:txBody>
      </p:sp>
      <p:sp>
        <p:nvSpPr>
          <p:cNvPr id="3" name="Oval 3"/>
          <p:cNvSpPr>
            <a:spLocks noChangeArrowheads="1"/>
          </p:cNvSpPr>
          <p:nvPr/>
        </p:nvSpPr>
        <p:spPr bwMode="auto">
          <a:xfrm>
            <a:off x="4930775" y="3590925"/>
            <a:ext cx="763588" cy="763588"/>
          </a:xfrm>
          <a:prstGeom prst="ellipse">
            <a:avLst/>
          </a:prstGeom>
          <a:gradFill rotWithShape="1">
            <a:gsLst>
              <a:gs pos="0">
                <a:srgbClr val="CC3300"/>
              </a:gs>
              <a:gs pos="100000">
                <a:schemeClr val="folHlink"/>
              </a:gs>
            </a:gsLst>
            <a:path path="shape">
              <a:fillToRect l="50000" t="50000" r="50000" b="50000"/>
            </a:path>
          </a:gradFill>
          <a:ln w="9525">
            <a:noFill/>
            <a:round/>
            <a:headEnd/>
            <a:tailEnd/>
          </a:ln>
        </p:spPr>
        <p:txBody>
          <a:bodyPr wrap="none" anchor="ctr"/>
          <a:lstStyle/>
          <a:p>
            <a:endParaRPr lang="en-US"/>
          </a:p>
        </p:txBody>
      </p:sp>
      <p:sp>
        <p:nvSpPr>
          <p:cNvPr id="19460" name="Oval 4"/>
          <p:cNvSpPr>
            <a:spLocks noChangeArrowheads="1"/>
          </p:cNvSpPr>
          <p:nvPr/>
        </p:nvSpPr>
        <p:spPr bwMode="auto">
          <a:xfrm flipV="1">
            <a:off x="5257800" y="3962400"/>
            <a:ext cx="76200" cy="46038"/>
          </a:xfrm>
          <a:prstGeom prst="ellipse">
            <a:avLst/>
          </a:prstGeom>
          <a:solidFill>
            <a:srgbClr val="FFFF00"/>
          </a:solidFill>
          <a:ln w="9525">
            <a:solidFill>
              <a:schemeClr val="tx1"/>
            </a:solidFill>
            <a:round/>
            <a:headEnd/>
            <a:tailEnd/>
          </a:ln>
        </p:spPr>
        <p:txBody>
          <a:bodyPr wrap="none" anchor="ctr"/>
          <a:lstStyle/>
          <a:p>
            <a:endParaRPr lang="en-US"/>
          </a:p>
        </p:txBody>
      </p:sp>
      <p:sp>
        <p:nvSpPr>
          <p:cNvPr id="5" name="Freeform 5"/>
          <p:cNvSpPr>
            <a:spLocks/>
          </p:cNvSpPr>
          <p:nvPr/>
        </p:nvSpPr>
        <p:spPr bwMode="auto">
          <a:xfrm>
            <a:off x="5334000" y="3581400"/>
            <a:ext cx="1152525" cy="825500"/>
          </a:xfrm>
          <a:custGeom>
            <a:avLst/>
            <a:gdLst>
              <a:gd name="T0" fmla="*/ 2147483647 w 2598"/>
              <a:gd name="T1" fmla="*/ 2147483647 h 1998"/>
              <a:gd name="T2" fmla="*/ 2147483647 w 2598"/>
              <a:gd name="T3" fmla="*/ 2147483647 h 1998"/>
              <a:gd name="T4" fmla="*/ 2147483647 w 2598"/>
              <a:gd name="T5" fmla="*/ 2147483647 h 1998"/>
              <a:gd name="T6" fmla="*/ 2147483647 w 2598"/>
              <a:gd name="T7" fmla="*/ 2147483647 h 1998"/>
              <a:gd name="T8" fmla="*/ 2147483647 w 2598"/>
              <a:gd name="T9" fmla="*/ 2147483647 h 1998"/>
              <a:gd name="T10" fmla="*/ 2147483647 w 2598"/>
              <a:gd name="T11" fmla="*/ 2147483647 h 1998"/>
              <a:gd name="T12" fmla="*/ 2147483647 w 2598"/>
              <a:gd name="T13" fmla="*/ 2147483647 h 1998"/>
              <a:gd name="T14" fmla="*/ 2147483647 w 2598"/>
              <a:gd name="T15" fmla="*/ 2147483647 h 1998"/>
              <a:gd name="T16" fmla="*/ 2147483647 w 2598"/>
              <a:gd name="T17" fmla="*/ 2147483647 h 1998"/>
              <a:gd name="T18" fmla="*/ 2147483647 w 2598"/>
              <a:gd name="T19" fmla="*/ 2147483647 h 1998"/>
              <a:gd name="T20" fmla="*/ 2147483647 w 2598"/>
              <a:gd name="T21" fmla="*/ 2147483647 h 1998"/>
              <a:gd name="T22" fmla="*/ 2147483647 w 2598"/>
              <a:gd name="T23" fmla="*/ 2147483647 h 1998"/>
              <a:gd name="T24" fmla="*/ 2147483647 w 2598"/>
              <a:gd name="T25" fmla="*/ 2147483647 h 1998"/>
              <a:gd name="T26" fmla="*/ 2147483647 w 2598"/>
              <a:gd name="T27" fmla="*/ 2147483647 h 1998"/>
              <a:gd name="T28" fmla="*/ 2147483647 w 2598"/>
              <a:gd name="T29" fmla="*/ 2147483647 h 1998"/>
              <a:gd name="T30" fmla="*/ 2147483647 w 2598"/>
              <a:gd name="T31" fmla="*/ 2147483647 h 1998"/>
              <a:gd name="T32" fmla="*/ 2147483647 w 2598"/>
              <a:gd name="T33" fmla="*/ 2147483647 h 1998"/>
              <a:gd name="T34" fmla="*/ 2147483647 w 2598"/>
              <a:gd name="T35" fmla="*/ 2147483647 h 1998"/>
              <a:gd name="T36" fmla="*/ 2147483647 w 2598"/>
              <a:gd name="T37" fmla="*/ 2147483647 h 1998"/>
              <a:gd name="T38" fmla="*/ 2147483647 w 2598"/>
              <a:gd name="T39" fmla="*/ 2147483647 h 1998"/>
              <a:gd name="T40" fmla="*/ 2147483647 w 2598"/>
              <a:gd name="T41" fmla="*/ 2147483647 h 1998"/>
              <a:gd name="T42" fmla="*/ 2147483647 w 2598"/>
              <a:gd name="T43" fmla="*/ 2147483647 h 1998"/>
              <a:gd name="T44" fmla="*/ 2147483647 w 2598"/>
              <a:gd name="T45" fmla="*/ 2147483647 h 1998"/>
              <a:gd name="T46" fmla="*/ 2147483647 w 2598"/>
              <a:gd name="T47" fmla="*/ 2147483647 h 1998"/>
              <a:gd name="T48" fmla="*/ 2147483647 w 2598"/>
              <a:gd name="T49" fmla="*/ 2147483647 h 1998"/>
              <a:gd name="T50" fmla="*/ 2147483647 w 2598"/>
              <a:gd name="T51" fmla="*/ 2147483647 h 1998"/>
              <a:gd name="T52" fmla="*/ 2147483647 w 2598"/>
              <a:gd name="T53" fmla="*/ 2147483647 h 1998"/>
              <a:gd name="T54" fmla="*/ 2147483647 w 2598"/>
              <a:gd name="T55" fmla="*/ 2147483647 h 1998"/>
              <a:gd name="T56" fmla="*/ 2147483647 w 2598"/>
              <a:gd name="T57" fmla="*/ 2147483647 h 1998"/>
              <a:gd name="T58" fmla="*/ 2147483647 w 2598"/>
              <a:gd name="T59" fmla="*/ 2147483647 h 1998"/>
              <a:gd name="T60" fmla="*/ 2147483647 w 2598"/>
              <a:gd name="T61" fmla="*/ 2147483647 h 1998"/>
              <a:gd name="T62" fmla="*/ 2147483647 w 2598"/>
              <a:gd name="T63" fmla="*/ 2147483647 h 1998"/>
              <a:gd name="T64" fmla="*/ 2147483647 w 2598"/>
              <a:gd name="T65" fmla="*/ 2147483647 h 1998"/>
              <a:gd name="T66" fmla="*/ 2147483647 w 2598"/>
              <a:gd name="T67" fmla="*/ 2147483647 h 1998"/>
              <a:gd name="T68" fmla="*/ 2147483647 w 2598"/>
              <a:gd name="T69" fmla="*/ 2147483647 h 1998"/>
              <a:gd name="T70" fmla="*/ 2147483647 w 2598"/>
              <a:gd name="T71" fmla="*/ 2147483647 h 1998"/>
              <a:gd name="T72" fmla="*/ 2147483647 w 2598"/>
              <a:gd name="T73" fmla="*/ 2147483647 h 1998"/>
              <a:gd name="T74" fmla="*/ 2147483647 w 2598"/>
              <a:gd name="T75" fmla="*/ 2147483647 h 1998"/>
              <a:gd name="T76" fmla="*/ 2147483647 w 2598"/>
              <a:gd name="T77" fmla="*/ 2147483647 h 1998"/>
              <a:gd name="T78" fmla="*/ 2147483647 w 2598"/>
              <a:gd name="T79" fmla="*/ 2147483647 h 1998"/>
              <a:gd name="T80" fmla="*/ 2147483647 w 2598"/>
              <a:gd name="T81" fmla="*/ 2147483647 h 1998"/>
              <a:gd name="T82" fmla="*/ 2147483647 w 2598"/>
              <a:gd name="T83" fmla="*/ 2147483647 h 1998"/>
              <a:gd name="T84" fmla="*/ 2147483647 w 2598"/>
              <a:gd name="T85" fmla="*/ 2147483647 h 1998"/>
              <a:gd name="T86" fmla="*/ 2147483647 w 2598"/>
              <a:gd name="T87" fmla="*/ 2147483647 h 1998"/>
              <a:gd name="T88" fmla="*/ 2147483647 w 2598"/>
              <a:gd name="T89" fmla="*/ 2147483647 h 1998"/>
              <a:gd name="T90" fmla="*/ 2147483647 w 2598"/>
              <a:gd name="T91" fmla="*/ 2147483647 h 1998"/>
              <a:gd name="T92" fmla="*/ 2147483647 w 2598"/>
              <a:gd name="T93" fmla="*/ 2147483647 h 1998"/>
              <a:gd name="T94" fmla="*/ 2147483647 w 2598"/>
              <a:gd name="T95" fmla="*/ 2147483647 h 1998"/>
              <a:gd name="T96" fmla="*/ 2147483647 w 2598"/>
              <a:gd name="T97" fmla="*/ 2147483647 h 1998"/>
              <a:gd name="T98" fmla="*/ 2147483647 w 2598"/>
              <a:gd name="T99" fmla="*/ 2147483647 h 1998"/>
              <a:gd name="T100" fmla="*/ 2147483647 w 2598"/>
              <a:gd name="T101" fmla="*/ 2147483647 h 1998"/>
              <a:gd name="T102" fmla="*/ 2147483647 w 2598"/>
              <a:gd name="T103" fmla="*/ 2147483647 h 1998"/>
              <a:gd name="T104" fmla="*/ 2147483647 w 2598"/>
              <a:gd name="T105" fmla="*/ 2147483647 h 1998"/>
              <a:gd name="T106" fmla="*/ 2147483647 w 2598"/>
              <a:gd name="T107" fmla="*/ 2147483647 h 1998"/>
              <a:gd name="T108" fmla="*/ 2147483647 w 2598"/>
              <a:gd name="T109" fmla="*/ 2147483647 h 1998"/>
              <a:gd name="T110" fmla="*/ 2147483647 w 2598"/>
              <a:gd name="T111" fmla="*/ 2147483647 h 1998"/>
              <a:gd name="T112" fmla="*/ 2147483647 w 2598"/>
              <a:gd name="T113" fmla="*/ 2147483647 h 199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598"/>
              <a:gd name="T172" fmla="*/ 0 h 1998"/>
              <a:gd name="T173" fmla="*/ 2598 w 2598"/>
              <a:gd name="T174" fmla="*/ 1998 h 1998"/>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598" h="1998">
                <a:moveTo>
                  <a:pt x="0" y="1026"/>
                </a:moveTo>
                <a:lnTo>
                  <a:pt x="6" y="1026"/>
                </a:lnTo>
                <a:lnTo>
                  <a:pt x="12" y="1026"/>
                </a:lnTo>
                <a:lnTo>
                  <a:pt x="18" y="1026"/>
                </a:lnTo>
                <a:lnTo>
                  <a:pt x="24" y="1026"/>
                </a:lnTo>
                <a:lnTo>
                  <a:pt x="30" y="1026"/>
                </a:lnTo>
                <a:lnTo>
                  <a:pt x="36" y="1026"/>
                </a:lnTo>
                <a:lnTo>
                  <a:pt x="48" y="1020"/>
                </a:lnTo>
                <a:lnTo>
                  <a:pt x="54" y="1020"/>
                </a:lnTo>
                <a:lnTo>
                  <a:pt x="60" y="1020"/>
                </a:lnTo>
                <a:lnTo>
                  <a:pt x="66" y="1020"/>
                </a:lnTo>
                <a:lnTo>
                  <a:pt x="72" y="1020"/>
                </a:lnTo>
                <a:lnTo>
                  <a:pt x="78" y="1020"/>
                </a:lnTo>
                <a:lnTo>
                  <a:pt x="84" y="1020"/>
                </a:lnTo>
                <a:lnTo>
                  <a:pt x="90" y="1020"/>
                </a:lnTo>
                <a:lnTo>
                  <a:pt x="96" y="1020"/>
                </a:lnTo>
                <a:lnTo>
                  <a:pt x="102" y="1020"/>
                </a:lnTo>
                <a:lnTo>
                  <a:pt x="108" y="1020"/>
                </a:lnTo>
                <a:lnTo>
                  <a:pt x="114" y="1020"/>
                </a:lnTo>
                <a:lnTo>
                  <a:pt x="126" y="1020"/>
                </a:lnTo>
                <a:lnTo>
                  <a:pt x="132" y="1026"/>
                </a:lnTo>
                <a:lnTo>
                  <a:pt x="138" y="1026"/>
                </a:lnTo>
                <a:lnTo>
                  <a:pt x="144" y="1026"/>
                </a:lnTo>
                <a:lnTo>
                  <a:pt x="150" y="1026"/>
                </a:lnTo>
                <a:lnTo>
                  <a:pt x="156" y="1026"/>
                </a:lnTo>
                <a:lnTo>
                  <a:pt x="162" y="1026"/>
                </a:lnTo>
                <a:lnTo>
                  <a:pt x="168" y="1026"/>
                </a:lnTo>
                <a:lnTo>
                  <a:pt x="174" y="1026"/>
                </a:lnTo>
                <a:lnTo>
                  <a:pt x="180" y="1026"/>
                </a:lnTo>
                <a:lnTo>
                  <a:pt x="186" y="1026"/>
                </a:lnTo>
                <a:lnTo>
                  <a:pt x="192" y="1026"/>
                </a:lnTo>
                <a:lnTo>
                  <a:pt x="204" y="1026"/>
                </a:lnTo>
                <a:lnTo>
                  <a:pt x="210" y="1026"/>
                </a:lnTo>
                <a:lnTo>
                  <a:pt x="216" y="1026"/>
                </a:lnTo>
                <a:lnTo>
                  <a:pt x="222" y="1020"/>
                </a:lnTo>
                <a:lnTo>
                  <a:pt x="228" y="1020"/>
                </a:lnTo>
                <a:lnTo>
                  <a:pt x="234" y="1020"/>
                </a:lnTo>
                <a:lnTo>
                  <a:pt x="240" y="1020"/>
                </a:lnTo>
                <a:lnTo>
                  <a:pt x="246" y="1020"/>
                </a:lnTo>
                <a:lnTo>
                  <a:pt x="252" y="1020"/>
                </a:lnTo>
                <a:lnTo>
                  <a:pt x="258" y="1020"/>
                </a:lnTo>
                <a:lnTo>
                  <a:pt x="264" y="1020"/>
                </a:lnTo>
                <a:lnTo>
                  <a:pt x="270" y="1020"/>
                </a:lnTo>
                <a:lnTo>
                  <a:pt x="282" y="1020"/>
                </a:lnTo>
                <a:lnTo>
                  <a:pt x="288" y="1020"/>
                </a:lnTo>
                <a:lnTo>
                  <a:pt x="294" y="1020"/>
                </a:lnTo>
                <a:lnTo>
                  <a:pt x="300" y="1020"/>
                </a:lnTo>
                <a:lnTo>
                  <a:pt x="306" y="1026"/>
                </a:lnTo>
                <a:lnTo>
                  <a:pt x="312" y="1026"/>
                </a:lnTo>
                <a:lnTo>
                  <a:pt x="318" y="1026"/>
                </a:lnTo>
                <a:lnTo>
                  <a:pt x="324" y="1026"/>
                </a:lnTo>
                <a:lnTo>
                  <a:pt x="330" y="1026"/>
                </a:lnTo>
                <a:lnTo>
                  <a:pt x="336" y="1026"/>
                </a:lnTo>
                <a:lnTo>
                  <a:pt x="342" y="1026"/>
                </a:lnTo>
                <a:lnTo>
                  <a:pt x="348" y="1026"/>
                </a:lnTo>
                <a:lnTo>
                  <a:pt x="360" y="1026"/>
                </a:lnTo>
                <a:lnTo>
                  <a:pt x="366" y="1026"/>
                </a:lnTo>
                <a:lnTo>
                  <a:pt x="372" y="1026"/>
                </a:lnTo>
                <a:lnTo>
                  <a:pt x="378" y="1026"/>
                </a:lnTo>
                <a:lnTo>
                  <a:pt x="384" y="1026"/>
                </a:lnTo>
                <a:lnTo>
                  <a:pt x="390" y="1020"/>
                </a:lnTo>
                <a:lnTo>
                  <a:pt x="396" y="1020"/>
                </a:lnTo>
                <a:lnTo>
                  <a:pt x="402" y="1020"/>
                </a:lnTo>
                <a:lnTo>
                  <a:pt x="408" y="1020"/>
                </a:lnTo>
                <a:lnTo>
                  <a:pt x="414" y="1020"/>
                </a:lnTo>
                <a:lnTo>
                  <a:pt x="420" y="1014"/>
                </a:lnTo>
                <a:lnTo>
                  <a:pt x="426" y="1014"/>
                </a:lnTo>
                <a:lnTo>
                  <a:pt x="438" y="1014"/>
                </a:lnTo>
                <a:lnTo>
                  <a:pt x="444" y="1014"/>
                </a:lnTo>
                <a:lnTo>
                  <a:pt x="450" y="1014"/>
                </a:lnTo>
                <a:lnTo>
                  <a:pt x="456" y="1014"/>
                </a:lnTo>
                <a:lnTo>
                  <a:pt x="462" y="1020"/>
                </a:lnTo>
                <a:lnTo>
                  <a:pt x="468" y="1020"/>
                </a:lnTo>
                <a:lnTo>
                  <a:pt x="474" y="1020"/>
                </a:lnTo>
                <a:lnTo>
                  <a:pt x="480" y="1026"/>
                </a:lnTo>
                <a:lnTo>
                  <a:pt x="486" y="1026"/>
                </a:lnTo>
                <a:lnTo>
                  <a:pt x="492" y="1032"/>
                </a:lnTo>
                <a:lnTo>
                  <a:pt x="498" y="1032"/>
                </a:lnTo>
                <a:lnTo>
                  <a:pt x="504" y="1038"/>
                </a:lnTo>
                <a:lnTo>
                  <a:pt x="516" y="1038"/>
                </a:lnTo>
                <a:lnTo>
                  <a:pt x="522" y="1044"/>
                </a:lnTo>
                <a:lnTo>
                  <a:pt x="528" y="1044"/>
                </a:lnTo>
                <a:lnTo>
                  <a:pt x="534" y="1044"/>
                </a:lnTo>
                <a:lnTo>
                  <a:pt x="540" y="1038"/>
                </a:lnTo>
                <a:lnTo>
                  <a:pt x="546" y="1038"/>
                </a:lnTo>
                <a:lnTo>
                  <a:pt x="552" y="1032"/>
                </a:lnTo>
                <a:lnTo>
                  <a:pt x="558" y="1026"/>
                </a:lnTo>
                <a:lnTo>
                  <a:pt x="564" y="1020"/>
                </a:lnTo>
                <a:lnTo>
                  <a:pt x="570" y="1014"/>
                </a:lnTo>
                <a:lnTo>
                  <a:pt x="576" y="1008"/>
                </a:lnTo>
                <a:lnTo>
                  <a:pt x="582" y="996"/>
                </a:lnTo>
                <a:lnTo>
                  <a:pt x="594" y="990"/>
                </a:lnTo>
                <a:lnTo>
                  <a:pt x="600" y="984"/>
                </a:lnTo>
                <a:lnTo>
                  <a:pt x="606" y="978"/>
                </a:lnTo>
                <a:lnTo>
                  <a:pt x="612" y="978"/>
                </a:lnTo>
                <a:lnTo>
                  <a:pt x="618" y="978"/>
                </a:lnTo>
                <a:lnTo>
                  <a:pt x="624" y="984"/>
                </a:lnTo>
                <a:lnTo>
                  <a:pt x="630" y="990"/>
                </a:lnTo>
                <a:lnTo>
                  <a:pt x="636" y="996"/>
                </a:lnTo>
                <a:lnTo>
                  <a:pt x="642" y="1008"/>
                </a:lnTo>
                <a:lnTo>
                  <a:pt x="648" y="1026"/>
                </a:lnTo>
                <a:lnTo>
                  <a:pt x="654" y="1038"/>
                </a:lnTo>
                <a:lnTo>
                  <a:pt x="660" y="1056"/>
                </a:lnTo>
                <a:lnTo>
                  <a:pt x="666" y="1074"/>
                </a:lnTo>
                <a:lnTo>
                  <a:pt x="678" y="1086"/>
                </a:lnTo>
                <a:lnTo>
                  <a:pt x="684" y="1098"/>
                </a:lnTo>
                <a:lnTo>
                  <a:pt x="690" y="1110"/>
                </a:lnTo>
                <a:lnTo>
                  <a:pt x="696" y="1116"/>
                </a:lnTo>
                <a:lnTo>
                  <a:pt x="702" y="1116"/>
                </a:lnTo>
                <a:lnTo>
                  <a:pt x="708" y="1110"/>
                </a:lnTo>
                <a:lnTo>
                  <a:pt x="714" y="1098"/>
                </a:lnTo>
                <a:lnTo>
                  <a:pt x="720" y="1080"/>
                </a:lnTo>
                <a:lnTo>
                  <a:pt x="726" y="1056"/>
                </a:lnTo>
                <a:lnTo>
                  <a:pt x="732" y="1032"/>
                </a:lnTo>
                <a:lnTo>
                  <a:pt x="738" y="1002"/>
                </a:lnTo>
                <a:lnTo>
                  <a:pt x="744" y="966"/>
                </a:lnTo>
                <a:lnTo>
                  <a:pt x="756" y="936"/>
                </a:lnTo>
                <a:lnTo>
                  <a:pt x="762" y="906"/>
                </a:lnTo>
                <a:lnTo>
                  <a:pt x="768" y="882"/>
                </a:lnTo>
                <a:lnTo>
                  <a:pt x="774" y="864"/>
                </a:lnTo>
                <a:lnTo>
                  <a:pt x="780" y="852"/>
                </a:lnTo>
                <a:lnTo>
                  <a:pt x="786" y="846"/>
                </a:lnTo>
                <a:lnTo>
                  <a:pt x="792" y="858"/>
                </a:lnTo>
                <a:lnTo>
                  <a:pt x="798" y="876"/>
                </a:lnTo>
                <a:lnTo>
                  <a:pt x="804" y="906"/>
                </a:lnTo>
                <a:lnTo>
                  <a:pt x="810" y="942"/>
                </a:lnTo>
                <a:lnTo>
                  <a:pt x="816" y="990"/>
                </a:lnTo>
                <a:lnTo>
                  <a:pt x="822" y="1044"/>
                </a:lnTo>
                <a:lnTo>
                  <a:pt x="834" y="1098"/>
                </a:lnTo>
                <a:lnTo>
                  <a:pt x="840" y="1158"/>
                </a:lnTo>
                <a:lnTo>
                  <a:pt x="846" y="1212"/>
                </a:lnTo>
                <a:lnTo>
                  <a:pt x="852" y="1260"/>
                </a:lnTo>
                <a:lnTo>
                  <a:pt x="858" y="1296"/>
                </a:lnTo>
                <a:lnTo>
                  <a:pt x="864" y="1314"/>
                </a:lnTo>
                <a:lnTo>
                  <a:pt x="870" y="1326"/>
                </a:lnTo>
                <a:lnTo>
                  <a:pt x="876" y="1314"/>
                </a:lnTo>
                <a:lnTo>
                  <a:pt x="882" y="1284"/>
                </a:lnTo>
                <a:lnTo>
                  <a:pt x="888" y="1242"/>
                </a:lnTo>
                <a:lnTo>
                  <a:pt x="894" y="1182"/>
                </a:lnTo>
                <a:lnTo>
                  <a:pt x="900" y="1104"/>
                </a:lnTo>
                <a:lnTo>
                  <a:pt x="912" y="1020"/>
                </a:lnTo>
                <a:lnTo>
                  <a:pt x="918" y="930"/>
                </a:lnTo>
                <a:lnTo>
                  <a:pt x="924" y="840"/>
                </a:lnTo>
                <a:lnTo>
                  <a:pt x="930" y="750"/>
                </a:lnTo>
                <a:lnTo>
                  <a:pt x="936" y="672"/>
                </a:lnTo>
                <a:lnTo>
                  <a:pt x="942" y="612"/>
                </a:lnTo>
                <a:lnTo>
                  <a:pt x="948" y="570"/>
                </a:lnTo>
                <a:lnTo>
                  <a:pt x="954" y="558"/>
                </a:lnTo>
                <a:lnTo>
                  <a:pt x="960" y="564"/>
                </a:lnTo>
                <a:lnTo>
                  <a:pt x="966" y="600"/>
                </a:lnTo>
                <a:lnTo>
                  <a:pt x="972" y="666"/>
                </a:lnTo>
                <a:lnTo>
                  <a:pt x="978" y="750"/>
                </a:lnTo>
                <a:lnTo>
                  <a:pt x="990" y="858"/>
                </a:lnTo>
                <a:lnTo>
                  <a:pt x="996" y="984"/>
                </a:lnTo>
                <a:lnTo>
                  <a:pt x="1002" y="1116"/>
                </a:lnTo>
                <a:lnTo>
                  <a:pt x="1008" y="1248"/>
                </a:lnTo>
                <a:lnTo>
                  <a:pt x="1014" y="1380"/>
                </a:lnTo>
                <a:lnTo>
                  <a:pt x="1020" y="1494"/>
                </a:lnTo>
                <a:lnTo>
                  <a:pt x="1026" y="1584"/>
                </a:lnTo>
                <a:lnTo>
                  <a:pt x="1032" y="1650"/>
                </a:lnTo>
                <a:lnTo>
                  <a:pt x="1038" y="1680"/>
                </a:lnTo>
                <a:lnTo>
                  <a:pt x="1044" y="1674"/>
                </a:lnTo>
                <a:lnTo>
                  <a:pt x="1050" y="1632"/>
                </a:lnTo>
                <a:lnTo>
                  <a:pt x="1056" y="1554"/>
                </a:lnTo>
                <a:lnTo>
                  <a:pt x="1068" y="1440"/>
                </a:lnTo>
                <a:lnTo>
                  <a:pt x="1074" y="1296"/>
                </a:lnTo>
                <a:lnTo>
                  <a:pt x="1080" y="1134"/>
                </a:lnTo>
                <a:lnTo>
                  <a:pt x="1086" y="960"/>
                </a:lnTo>
                <a:lnTo>
                  <a:pt x="1092" y="780"/>
                </a:lnTo>
                <a:lnTo>
                  <a:pt x="1098" y="612"/>
                </a:lnTo>
                <a:lnTo>
                  <a:pt x="1104" y="456"/>
                </a:lnTo>
                <a:lnTo>
                  <a:pt x="1110" y="330"/>
                </a:lnTo>
                <a:lnTo>
                  <a:pt x="1116" y="240"/>
                </a:lnTo>
                <a:lnTo>
                  <a:pt x="1122" y="192"/>
                </a:lnTo>
                <a:lnTo>
                  <a:pt x="1128" y="186"/>
                </a:lnTo>
                <a:lnTo>
                  <a:pt x="1134" y="228"/>
                </a:lnTo>
                <a:lnTo>
                  <a:pt x="1146" y="318"/>
                </a:lnTo>
                <a:lnTo>
                  <a:pt x="1152" y="450"/>
                </a:lnTo>
                <a:lnTo>
                  <a:pt x="1158" y="618"/>
                </a:lnTo>
                <a:lnTo>
                  <a:pt x="1164" y="816"/>
                </a:lnTo>
                <a:lnTo>
                  <a:pt x="1170" y="1026"/>
                </a:lnTo>
                <a:lnTo>
                  <a:pt x="1176" y="1242"/>
                </a:lnTo>
                <a:lnTo>
                  <a:pt x="1182" y="1452"/>
                </a:lnTo>
                <a:lnTo>
                  <a:pt x="1188" y="1638"/>
                </a:lnTo>
                <a:lnTo>
                  <a:pt x="1194" y="1794"/>
                </a:lnTo>
                <a:lnTo>
                  <a:pt x="1200" y="1914"/>
                </a:lnTo>
                <a:lnTo>
                  <a:pt x="1206" y="1980"/>
                </a:lnTo>
                <a:lnTo>
                  <a:pt x="1212" y="1998"/>
                </a:lnTo>
                <a:lnTo>
                  <a:pt x="1224" y="1956"/>
                </a:lnTo>
                <a:lnTo>
                  <a:pt x="1230" y="1866"/>
                </a:lnTo>
                <a:lnTo>
                  <a:pt x="1236" y="1728"/>
                </a:lnTo>
                <a:lnTo>
                  <a:pt x="1242" y="1542"/>
                </a:lnTo>
                <a:lnTo>
                  <a:pt x="1248" y="1332"/>
                </a:lnTo>
                <a:lnTo>
                  <a:pt x="1254" y="1104"/>
                </a:lnTo>
                <a:lnTo>
                  <a:pt x="1260" y="864"/>
                </a:lnTo>
                <a:lnTo>
                  <a:pt x="1266" y="636"/>
                </a:lnTo>
                <a:lnTo>
                  <a:pt x="1272" y="426"/>
                </a:lnTo>
                <a:lnTo>
                  <a:pt x="1278" y="246"/>
                </a:lnTo>
                <a:lnTo>
                  <a:pt x="1284" y="114"/>
                </a:lnTo>
                <a:lnTo>
                  <a:pt x="1290" y="30"/>
                </a:lnTo>
                <a:lnTo>
                  <a:pt x="1302" y="0"/>
                </a:lnTo>
                <a:lnTo>
                  <a:pt x="1308" y="30"/>
                </a:lnTo>
                <a:lnTo>
                  <a:pt x="1314" y="114"/>
                </a:lnTo>
                <a:lnTo>
                  <a:pt x="1320" y="246"/>
                </a:lnTo>
                <a:lnTo>
                  <a:pt x="1326" y="426"/>
                </a:lnTo>
                <a:lnTo>
                  <a:pt x="1332" y="636"/>
                </a:lnTo>
                <a:lnTo>
                  <a:pt x="1338" y="864"/>
                </a:lnTo>
                <a:lnTo>
                  <a:pt x="1344" y="1104"/>
                </a:lnTo>
                <a:lnTo>
                  <a:pt x="1350" y="1332"/>
                </a:lnTo>
                <a:lnTo>
                  <a:pt x="1356" y="1542"/>
                </a:lnTo>
                <a:lnTo>
                  <a:pt x="1362" y="1728"/>
                </a:lnTo>
                <a:lnTo>
                  <a:pt x="1368" y="1866"/>
                </a:lnTo>
                <a:lnTo>
                  <a:pt x="1374" y="1956"/>
                </a:lnTo>
                <a:lnTo>
                  <a:pt x="1386" y="1998"/>
                </a:lnTo>
                <a:lnTo>
                  <a:pt x="1392" y="1980"/>
                </a:lnTo>
                <a:lnTo>
                  <a:pt x="1398" y="1914"/>
                </a:lnTo>
                <a:lnTo>
                  <a:pt x="1404" y="1794"/>
                </a:lnTo>
                <a:lnTo>
                  <a:pt x="1410" y="1638"/>
                </a:lnTo>
                <a:lnTo>
                  <a:pt x="1416" y="1452"/>
                </a:lnTo>
                <a:lnTo>
                  <a:pt x="1422" y="1242"/>
                </a:lnTo>
                <a:lnTo>
                  <a:pt x="1428" y="1026"/>
                </a:lnTo>
                <a:lnTo>
                  <a:pt x="1434" y="816"/>
                </a:lnTo>
                <a:lnTo>
                  <a:pt x="1440" y="618"/>
                </a:lnTo>
                <a:lnTo>
                  <a:pt x="1446" y="450"/>
                </a:lnTo>
                <a:lnTo>
                  <a:pt x="1452" y="318"/>
                </a:lnTo>
                <a:lnTo>
                  <a:pt x="1464" y="228"/>
                </a:lnTo>
                <a:lnTo>
                  <a:pt x="1470" y="186"/>
                </a:lnTo>
                <a:lnTo>
                  <a:pt x="1476" y="192"/>
                </a:lnTo>
                <a:lnTo>
                  <a:pt x="1482" y="240"/>
                </a:lnTo>
                <a:lnTo>
                  <a:pt x="1488" y="330"/>
                </a:lnTo>
                <a:lnTo>
                  <a:pt x="1494" y="456"/>
                </a:lnTo>
                <a:lnTo>
                  <a:pt x="1500" y="612"/>
                </a:lnTo>
                <a:lnTo>
                  <a:pt x="1506" y="780"/>
                </a:lnTo>
                <a:lnTo>
                  <a:pt x="1512" y="960"/>
                </a:lnTo>
                <a:lnTo>
                  <a:pt x="1518" y="1134"/>
                </a:lnTo>
                <a:lnTo>
                  <a:pt x="1524" y="1296"/>
                </a:lnTo>
                <a:lnTo>
                  <a:pt x="1530" y="1440"/>
                </a:lnTo>
                <a:lnTo>
                  <a:pt x="1542" y="1554"/>
                </a:lnTo>
                <a:lnTo>
                  <a:pt x="1548" y="1632"/>
                </a:lnTo>
                <a:lnTo>
                  <a:pt x="1554" y="1674"/>
                </a:lnTo>
                <a:lnTo>
                  <a:pt x="1560" y="1680"/>
                </a:lnTo>
                <a:lnTo>
                  <a:pt x="1566" y="1650"/>
                </a:lnTo>
                <a:lnTo>
                  <a:pt x="1572" y="1584"/>
                </a:lnTo>
                <a:lnTo>
                  <a:pt x="1578" y="1494"/>
                </a:lnTo>
                <a:lnTo>
                  <a:pt x="1584" y="1380"/>
                </a:lnTo>
                <a:lnTo>
                  <a:pt x="1590" y="1248"/>
                </a:lnTo>
                <a:lnTo>
                  <a:pt x="1596" y="1116"/>
                </a:lnTo>
                <a:lnTo>
                  <a:pt x="1602" y="984"/>
                </a:lnTo>
                <a:lnTo>
                  <a:pt x="1608" y="858"/>
                </a:lnTo>
                <a:lnTo>
                  <a:pt x="1620" y="750"/>
                </a:lnTo>
                <a:lnTo>
                  <a:pt x="1626" y="666"/>
                </a:lnTo>
                <a:lnTo>
                  <a:pt x="1632" y="600"/>
                </a:lnTo>
                <a:lnTo>
                  <a:pt x="1638" y="564"/>
                </a:lnTo>
                <a:lnTo>
                  <a:pt x="1644" y="558"/>
                </a:lnTo>
                <a:lnTo>
                  <a:pt x="1650" y="570"/>
                </a:lnTo>
                <a:lnTo>
                  <a:pt x="1656" y="612"/>
                </a:lnTo>
                <a:lnTo>
                  <a:pt x="1662" y="672"/>
                </a:lnTo>
                <a:lnTo>
                  <a:pt x="1668" y="750"/>
                </a:lnTo>
                <a:lnTo>
                  <a:pt x="1674" y="840"/>
                </a:lnTo>
                <a:lnTo>
                  <a:pt x="1680" y="930"/>
                </a:lnTo>
                <a:lnTo>
                  <a:pt x="1686" y="1020"/>
                </a:lnTo>
                <a:lnTo>
                  <a:pt x="1698" y="1104"/>
                </a:lnTo>
                <a:lnTo>
                  <a:pt x="1704" y="1182"/>
                </a:lnTo>
                <a:lnTo>
                  <a:pt x="1710" y="1242"/>
                </a:lnTo>
                <a:lnTo>
                  <a:pt x="1716" y="1284"/>
                </a:lnTo>
                <a:lnTo>
                  <a:pt x="1722" y="1314"/>
                </a:lnTo>
                <a:lnTo>
                  <a:pt x="1728" y="1326"/>
                </a:lnTo>
                <a:lnTo>
                  <a:pt x="1734" y="1314"/>
                </a:lnTo>
                <a:lnTo>
                  <a:pt x="1740" y="1296"/>
                </a:lnTo>
                <a:lnTo>
                  <a:pt x="1746" y="1260"/>
                </a:lnTo>
                <a:lnTo>
                  <a:pt x="1752" y="1212"/>
                </a:lnTo>
                <a:lnTo>
                  <a:pt x="1758" y="1158"/>
                </a:lnTo>
                <a:lnTo>
                  <a:pt x="1764" y="1098"/>
                </a:lnTo>
                <a:lnTo>
                  <a:pt x="1776" y="1044"/>
                </a:lnTo>
                <a:lnTo>
                  <a:pt x="1782" y="990"/>
                </a:lnTo>
                <a:lnTo>
                  <a:pt x="1788" y="942"/>
                </a:lnTo>
                <a:lnTo>
                  <a:pt x="1794" y="906"/>
                </a:lnTo>
                <a:lnTo>
                  <a:pt x="1800" y="876"/>
                </a:lnTo>
                <a:lnTo>
                  <a:pt x="1806" y="858"/>
                </a:lnTo>
                <a:lnTo>
                  <a:pt x="1812" y="846"/>
                </a:lnTo>
                <a:lnTo>
                  <a:pt x="1818" y="852"/>
                </a:lnTo>
                <a:lnTo>
                  <a:pt x="1824" y="864"/>
                </a:lnTo>
                <a:lnTo>
                  <a:pt x="1830" y="882"/>
                </a:lnTo>
                <a:lnTo>
                  <a:pt x="1836" y="906"/>
                </a:lnTo>
                <a:lnTo>
                  <a:pt x="1842" y="936"/>
                </a:lnTo>
                <a:lnTo>
                  <a:pt x="1854" y="966"/>
                </a:lnTo>
                <a:lnTo>
                  <a:pt x="1860" y="1002"/>
                </a:lnTo>
                <a:lnTo>
                  <a:pt x="1866" y="1032"/>
                </a:lnTo>
                <a:lnTo>
                  <a:pt x="1872" y="1056"/>
                </a:lnTo>
                <a:lnTo>
                  <a:pt x="1878" y="1080"/>
                </a:lnTo>
                <a:lnTo>
                  <a:pt x="1884" y="1098"/>
                </a:lnTo>
                <a:lnTo>
                  <a:pt x="1890" y="1110"/>
                </a:lnTo>
                <a:lnTo>
                  <a:pt x="1896" y="1116"/>
                </a:lnTo>
                <a:lnTo>
                  <a:pt x="1902" y="1116"/>
                </a:lnTo>
                <a:lnTo>
                  <a:pt x="1908" y="1110"/>
                </a:lnTo>
                <a:lnTo>
                  <a:pt x="1914" y="1098"/>
                </a:lnTo>
                <a:lnTo>
                  <a:pt x="1920" y="1086"/>
                </a:lnTo>
                <a:lnTo>
                  <a:pt x="1932" y="1074"/>
                </a:lnTo>
                <a:lnTo>
                  <a:pt x="1938" y="1056"/>
                </a:lnTo>
                <a:lnTo>
                  <a:pt x="1944" y="1038"/>
                </a:lnTo>
                <a:lnTo>
                  <a:pt x="1950" y="1026"/>
                </a:lnTo>
                <a:lnTo>
                  <a:pt x="1956" y="1008"/>
                </a:lnTo>
                <a:lnTo>
                  <a:pt x="1962" y="996"/>
                </a:lnTo>
                <a:lnTo>
                  <a:pt x="1968" y="990"/>
                </a:lnTo>
                <a:lnTo>
                  <a:pt x="1974" y="984"/>
                </a:lnTo>
                <a:lnTo>
                  <a:pt x="1980" y="978"/>
                </a:lnTo>
                <a:lnTo>
                  <a:pt x="1986" y="978"/>
                </a:lnTo>
                <a:lnTo>
                  <a:pt x="1992" y="978"/>
                </a:lnTo>
                <a:lnTo>
                  <a:pt x="1998" y="984"/>
                </a:lnTo>
                <a:lnTo>
                  <a:pt x="2004" y="990"/>
                </a:lnTo>
                <a:lnTo>
                  <a:pt x="2016" y="996"/>
                </a:lnTo>
                <a:lnTo>
                  <a:pt x="2022" y="1008"/>
                </a:lnTo>
                <a:lnTo>
                  <a:pt x="2028" y="1014"/>
                </a:lnTo>
                <a:lnTo>
                  <a:pt x="2034" y="1020"/>
                </a:lnTo>
                <a:lnTo>
                  <a:pt x="2040" y="1026"/>
                </a:lnTo>
                <a:lnTo>
                  <a:pt x="2046" y="1032"/>
                </a:lnTo>
                <a:lnTo>
                  <a:pt x="2052" y="1038"/>
                </a:lnTo>
                <a:lnTo>
                  <a:pt x="2058" y="1038"/>
                </a:lnTo>
                <a:lnTo>
                  <a:pt x="2064" y="1044"/>
                </a:lnTo>
                <a:lnTo>
                  <a:pt x="2070" y="1044"/>
                </a:lnTo>
                <a:lnTo>
                  <a:pt x="2076" y="1044"/>
                </a:lnTo>
                <a:lnTo>
                  <a:pt x="2082" y="1038"/>
                </a:lnTo>
                <a:lnTo>
                  <a:pt x="2094" y="1038"/>
                </a:lnTo>
                <a:lnTo>
                  <a:pt x="2100" y="1032"/>
                </a:lnTo>
                <a:lnTo>
                  <a:pt x="2106" y="1032"/>
                </a:lnTo>
                <a:lnTo>
                  <a:pt x="2112" y="1026"/>
                </a:lnTo>
                <a:lnTo>
                  <a:pt x="2118" y="1026"/>
                </a:lnTo>
                <a:lnTo>
                  <a:pt x="2124" y="1020"/>
                </a:lnTo>
                <a:lnTo>
                  <a:pt x="2130" y="1020"/>
                </a:lnTo>
                <a:lnTo>
                  <a:pt x="2136" y="1020"/>
                </a:lnTo>
                <a:lnTo>
                  <a:pt x="2142" y="1014"/>
                </a:lnTo>
                <a:lnTo>
                  <a:pt x="2148" y="1014"/>
                </a:lnTo>
                <a:lnTo>
                  <a:pt x="2154" y="1014"/>
                </a:lnTo>
                <a:lnTo>
                  <a:pt x="2160" y="1014"/>
                </a:lnTo>
                <a:lnTo>
                  <a:pt x="2172" y="1014"/>
                </a:lnTo>
                <a:lnTo>
                  <a:pt x="2178" y="1014"/>
                </a:lnTo>
                <a:lnTo>
                  <a:pt x="2184" y="1020"/>
                </a:lnTo>
                <a:lnTo>
                  <a:pt x="2190" y="1020"/>
                </a:lnTo>
                <a:lnTo>
                  <a:pt x="2196" y="1020"/>
                </a:lnTo>
                <a:lnTo>
                  <a:pt x="2202" y="1020"/>
                </a:lnTo>
                <a:lnTo>
                  <a:pt x="2208" y="1020"/>
                </a:lnTo>
                <a:lnTo>
                  <a:pt x="2214" y="1026"/>
                </a:lnTo>
                <a:lnTo>
                  <a:pt x="2220" y="1026"/>
                </a:lnTo>
                <a:lnTo>
                  <a:pt x="2226" y="1026"/>
                </a:lnTo>
                <a:lnTo>
                  <a:pt x="2232" y="1026"/>
                </a:lnTo>
                <a:lnTo>
                  <a:pt x="2238" y="1026"/>
                </a:lnTo>
                <a:lnTo>
                  <a:pt x="2250" y="1026"/>
                </a:lnTo>
                <a:lnTo>
                  <a:pt x="2256" y="1026"/>
                </a:lnTo>
                <a:lnTo>
                  <a:pt x="2262" y="1026"/>
                </a:lnTo>
                <a:lnTo>
                  <a:pt x="2268" y="1026"/>
                </a:lnTo>
                <a:lnTo>
                  <a:pt x="2274" y="1026"/>
                </a:lnTo>
                <a:lnTo>
                  <a:pt x="2280" y="1026"/>
                </a:lnTo>
                <a:lnTo>
                  <a:pt x="2286" y="1026"/>
                </a:lnTo>
                <a:lnTo>
                  <a:pt x="2292" y="1026"/>
                </a:lnTo>
                <a:lnTo>
                  <a:pt x="2298" y="1020"/>
                </a:lnTo>
                <a:lnTo>
                  <a:pt x="2304" y="1020"/>
                </a:lnTo>
                <a:lnTo>
                  <a:pt x="2310" y="1020"/>
                </a:lnTo>
                <a:lnTo>
                  <a:pt x="2316" y="1020"/>
                </a:lnTo>
                <a:lnTo>
                  <a:pt x="2328" y="1020"/>
                </a:lnTo>
                <a:lnTo>
                  <a:pt x="2334" y="1020"/>
                </a:lnTo>
                <a:lnTo>
                  <a:pt x="2340" y="1020"/>
                </a:lnTo>
                <a:lnTo>
                  <a:pt x="2346" y="1020"/>
                </a:lnTo>
                <a:lnTo>
                  <a:pt x="2352" y="1020"/>
                </a:lnTo>
                <a:lnTo>
                  <a:pt x="2358" y="1020"/>
                </a:lnTo>
                <a:lnTo>
                  <a:pt x="2364" y="1020"/>
                </a:lnTo>
                <a:lnTo>
                  <a:pt x="2370" y="1020"/>
                </a:lnTo>
                <a:lnTo>
                  <a:pt x="2376" y="1020"/>
                </a:lnTo>
                <a:lnTo>
                  <a:pt x="2382" y="1026"/>
                </a:lnTo>
                <a:lnTo>
                  <a:pt x="2388" y="1026"/>
                </a:lnTo>
                <a:lnTo>
                  <a:pt x="2394" y="1026"/>
                </a:lnTo>
                <a:lnTo>
                  <a:pt x="2406" y="1026"/>
                </a:lnTo>
                <a:lnTo>
                  <a:pt x="2412" y="1026"/>
                </a:lnTo>
                <a:lnTo>
                  <a:pt x="2418" y="1026"/>
                </a:lnTo>
                <a:lnTo>
                  <a:pt x="2424" y="1026"/>
                </a:lnTo>
                <a:lnTo>
                  <a:pt x="2430" y="1026"/>
                </a:lnTo>
                <a:lnTo>
                  <a:pt x="2436" y="1026"/>
                </a:lnTo>
                <a:lnTo>
                  <a:pt x="2442" y="1026"/>
                </a:lnTo>
                <a:lnTo>
                  <a:pt x="2448" y="1026"/>
                </a:lnTo>
                <a:lnTo>
                  <a:pt x="2454" y="1026"/>
                </a:lnTo>
                <a:lnTo>
                  <a:pt x="2460" y="1026"/>
                </a:lnTo>
                <a:lnTo>
                  <a:pt x="2466" y="1026"/>
                </a:lnTo>
                <a:lnTo>
                  <a:pt x="2472" y="1020"/>
                </a:lnTo>
                <a:lnTo>
                  <a:pt x="2484" y="1020"/>
                </a:lnTo>
                <a:lnTo>
                  <a:pt x="2490" y="1020"/>
                </a:lnTo>
                <a:lnTo>
                  <a:pt x="2496" y="1020"/>
                </a:lnTo>
                <a:lnTo>
                  <a:pt x="2502" y="1020"/>
                </a:lnTo>
                <a:lnTo>
                  <a:pt x="2508" y="1020"/>
                </a:lnTo>
                <a:lnTo>
                  <a:pt x="2514" y="1020"/>
                </a:lnTo>
                <a:lnTo>
                  <a:pt x="2520" y="1020"/>
                </a:lnTo>
                <a:lnTo>
                  <a:pt x="2526" y="1020"/>
                </a:lnTo>
                <a:lnTo>
                  <a:pt x="2532" y="1020"/>
                </a:lnTo>
                <a:lnTo>
                  <a:pt x="2538" y="1020"/>
                </a:lnTo>
                <a:lnTo>
                  <a:pt x="2544" y="1020"/>
                </a:lnTo>
                <a:lnTo>
                  <a:pt x="2550" y="1020"/>
                </a:lnTo>
                <a:lnTo>
                  <a:pt x="2562" y="1026"/>
                </a:lnTo>
                <a:lnTo>
                  <a:pt x="2568" y="1026"/>
                </a:lnTo>
                <a:lnTo>
                  <a:pt x="2574" y="1026"/>
                </a:lnTo>
                <a:lnTo>
                  <a:pt x="2580" y="1026"/>
                </a:lnTo>
                <a:lnTo>
                  <a:pt x="2586" y="1026"/>
                </a:lnTo>
                <a:lnTo>
                  <a:pt x="2592" y="1026"/>
                </a:lnTo>
                <a:lnTo>
                  <a:pt x="2598" y="1026"/>
                </a:lnTo>
              </a:path>
            </a:pathLst>
          </a:custGeom>
          <a:noFill/>
          <a:ln w="38100">
            <a:solidFill>
              <a:srgbClr val="009900"/>
            </a:solidFill>
            <a:round/>
            <a:headEnd/>
            <a:tailEnd type="triangle" w="med" len="med"/>
          </a:ln>
        </p:spPr>
        <p:txBody>
          <a:bodyPr/>
          <a:lstStyle/>
          <a:p>
            <a:endParaRPr lang="en-US"/>
          </a:p>
        </p:txBody>
      </p:sp>
      <p:sp>
        <p:nvSpPr>
          <p:cNvPr id="19462" name="Text Box 6"/>
          <p:cNvSpPr txBox="1">
            <a:spLocks noChangeArrowheads="1"/>
          </p:cNvSpPr>
          <p:nvPr/>
        </p:nvSpPr>
        <p:spPr bwMode="auto">
          <a:xfrm>
            <a:off x="576263" y="1738313"/>
            <a:ext cx="7829550" cy="701675"/>
          </a:xfrm>
          <a:prstGeom prst="rect">
            <a:avLst/>
          </a:prstGeom>
          <a:noFill/>
          <a:ln w="9525">
            <a:noFill/>
            <a:miter lim="800000"/>
            <a:headEnd/>
            <a:tailEnd/>
          </a:ln>
        </p:spPr>
        <p:txBody>
          <a:bodyPr>
            <a:spAutoFit/>
          </a:bodyPr>
          <a:lstStyle/>
          <a:p>
            <a:pPr>
              <a:spcBef>
                <a:spcPct val="50000"/>
              </a:spcBef>
            </a:pPr>
            <a:r>
              <a:rPr lang="en-US"/>
              <a:t>When an atom in an excited state falls to a lower energy level, it emits a photon of light.</a:t>
            </a:r>
          </a:p>
        </p:txBody>
      </p:sp>
      <p:sp>
        <p:nvSpPr>
          <p:cNvPr id="19463" name="Text Box 7"/>
          <p:cNvSpPr txBox="1">
            <a:spLocks noChangeArrowheads="1"/>
          </p:cNvSpPr>
          <p:nvPr/>
        </p:nvSpPr>
        <p:spPr bwMode="auto">
          <a:xfrm>
            <a:off x="1314450" y="5410200"/>
            <a:ext cx="7829550" cy="915988"/>
          </a:xfrm>
          <a:prstGeom prst="rect">
            <a:avLst/>
          </a:prstGeom>
          <a:noFill/>
          <a:ln w="9525">
            <a:noFill/>
            <a:miter lim="800000"/>
            <a:headEnd/>
            <a:tailEnd/>
          </a:ln>
        </p:spPr>
        <p:txBody>
          <a:bodyPr>
            <a:spAutoFit/>
          </a:bodyPr>
          <a:lstStyle/>
          <a:p>
            <a:pPr>
              <a:spcBef>
                <a:spcPct val="50000"/>
              </a:spcBef>
            </a:pPr>
            <a:r>
              <a:rPr lang="en-US" dirty="0"/>
              <a:t>Molecules typically remain excited for no longer than a few nanoseconds. This is often also called </a:t>
            </a:r>
            <a:r>
              <a:rPr lang="en-US" dirty="0">
                <a:solidFill>
                  <a:srgbClr val="7030A0"/>
                </a:solidFill>
              </a:rPr>
              <a:t>fluorescence</a:t>
            </a:r>
            <a:r>
              <a:rPr lang="en-US" dirty="0"/>
              <a:t> or, when it takes longer, </a:t>
            </a:r>
            <a:r>
              <a:rPr lang="en-US" dirty="0">
                <a:solidFill>
                  <a:srgbClr val="7030A0"/>
                </a:solidFill>
              </a:rPr>
              <a:t>phosphorescence.</a:t>
            </a:r>
          </a:p>
        </p:txBody>
      </p:sp>
      <p:sp>
        <p:nvSpPr>
          <p:cNvPr id="19464" name="Line 8"/>
          <p:cNvSpPr>
            <a:spLocks noChangeShapeType="1"/>
          </p:cNvSpPr>
          <p:nvPr/>
        </p:nvSpPr>
        <p:spPr bwMode="auto">
          <a:xfrm>
            <a:off x="1339850" y="4759325"/>
            <a:ext cx="1276350" cy="0"/>
          </a:xfrm>
          <a:prstGeom prst="line">
            <a:avLst/>
          </a:prstGeom>
          <a:noFill/>
          <a:ln w="38100">
            <a:solidFill>
              <a:schemeClr val="tx1"/>
            </a:solidFill>
            <a:round/>
            <a:headEnd/>
            <a:tailEnd/>
          </a:ln>
        </p:spPr>
        <p:txBody>
          <a:bodyPr/>
          <a:lstStyle/>
          <a:p>
            <a:endParaRPr lang="en-IN"/>
          </a:p>
        </p:txBody>
      </p:sp>
      <p:sp>
        <p:nvSpPr>
          <p:cNvPr id="19465" name="Line 9"/>
          <p:cNvSpPr>
            <a:spLocks noChangeShapeType="1"/>
          </p:cNvSpPr>
          <p:nvPr/>
        </p:nvSpPr>
        <p:spPr bwMode="auto">
          <a:xfrm>
            <a:off x="1339850" y="3314700"/>
            <a:ext cx="1276350" cy="0"/>
          </a:xfrm>
          <a:prstGeom prst="line">
            <a:avLst/>
          </a:prstGeom>
          <a:noFill/>
          <a:ln w="38100">
            <a:solidFill>
              <a:schemeClr val="tx1"/>
            </a:solidFill>
            <a:round/>
            <a:headEnd/>
            <a:tailEnd/>
          </a:ln>
        </p:spPr>
        <p:txBody>
          <a:bodyPr/>
          <a:lstStyle/>
          <a:p>
            <a:endParaRPr lang="en-IN"/>
          </a:p>
        </p:txBody>
      </p:sp>
      <p:sp>
        <p:nvSpPr>
          <p:cNvPr id="19466" name="Text Box 10"/>
          <p:cNvSpPr txBox="1">
            <a:spLocks noChangeArrowheads="1"/>
          </p:cNvSpPr>
          <p:nvPr/>
        </p:nvSpPr>
        <p:spPr bwMode="auto">
          <a:xfrm rot="-5400000">
            <a:off x="648494" y="4044157"/>
            <a:ext cx="908050" cy="366712"/>
          </a:xfrm>
          <a:prstGeom prst="rect">
            <a:avLst/>
          </a:prstGeom>
          <a:noFill/>
          <a:ln w="9525">
            <a:noFill/>
            <a:miter lim="800000"/>
            <a:headEnd/>
            <a:tailEnd/>
          </a:ln>
        </p:spPr>
        <p:txBody>
          <a:bodyPr wrap="none">
            <a:spAutoFit/>
          </a:bodyPr>
          <a:lstStyle/>
          <a:p>
            <a:r>
              <a:rPr lang="en-US"/>
              <a:t>Energy</a:t>
            </a:r>
          </a:p>
        </p:txBody>
      </p:sp>
      <p:sp>
        <p:nvSpPr>
          <p:cNvPr id="19467" name="Line 11"/>
          <p:cNvSpPr>
            <a:spLocks noChangeShapeType="1"/>
          </p:cNvSpPr>
          <p:nvPr/>
        </p:nvSpPr>
        <p:spPr bwMode="auto">
          <a:xfrm flipV="1">
            <a:off x="1098550" y="3449638"/>
            <a:ext cx="0" cy="261937"/>
          </a:xfrm>
          <a:prstGeom prst="line">
            <a:avLst/>
          </a:prstGeom>
          <a:noFill/>
          <a:ln w="9525">
            <a:solidFill>
              <a:schemeClr val="tx1"/>
            </a:solidFill>
            <a:round/>
            <a:headEnd/>
            <a:tailEnd type="triangle" w="med" len="med"/>
          </a:ln>
        </p:spPr>
        <p:txBody>
          <a:bodyPr/>
          <a:lstStyle/>
          <a:p>
            <a:endParaRPr lang="en-IN"/>
          </a:p>
        </p:txBody>
      </p:sp>
      <p:sp>
        <p:nvSpPr>
          <p:cNvPr id="19468" name="Text Box 12"/>
          <p:cNvSpPr txBox="1">
            <a:spLocks noChangeArrowheads="1"/>
          </p:cNvSpPr>
          <p:nvPr/>
        </p:nvSpPr>
        <p:spPr bwMode="auto">
          <a:xfrm>
            <a:off x="2692400" y="4549775"/>
            <a:ext cx="1479550" cy="366713"/>
          </a:xfrm>
          <a:prstGeom prst="rect">
            <a:avLst/>
          </a:prstGeom>
          <a:noFill/>
          <a:ln w="9525">
            <a:noFill/>
            <a:miter lim="800000"/>
            <a:headEnd/>
            <a:tailEnd/>
          </a:ln>
        </p:spPr>
        <p:txBody>
          <a:bodyPr wrap="none">
            <a:spAutoFit/>
          </a:bodyPr>
          <a:lstStyle/>
          <a:p>
            <a:r>
              <a:rPr lang="en-US"/>
              <a:t>Ground level</a:t>
            </a:r>
          </a:p>
        </p:txBody>
      </p:sp>
      <p:sp>
        <p:nvSpPr>
          <p:cNvPr id="19469" name="Text Box 13"/>
          <p:cNvSpPr txBox="1">
            <a:spLocks noChangeArrowheads="1"/>
          </p:cNvSpPr>
          <p:nvPr/>
        </p:nvSpPr>
        <p:spPr bwMode="auto">
          <a:xfrm>
            <a:off x="2692400" y="3119438"/>
            <a:ext cx="1466850" cy="366712"/>
          </a:xfrm>
          <a:prstGeom prst="rect">
            <a:avLst/>
          </a:prstGeom>
          <a:noFill/>
          <a:ln w="9525">
            <a:noFill/>
            <a:miter lim="800000"/>
            <a:headEnd/>
            <a:tailEnd/>
          </a:ln>
        </p:spPr>
        <p:txBody>
          <a:bodyPr wrap="none">
            <a:spAutoFit/>
          </a:bodyPr>
          <a:lstStyle/>
          <a:p>
            <a:r>
              <a:rPr lang="en-US"/>
              <a:t>Excited level</a:t>
            </a:r>
          </a:p>
        </p:txBody>
      </p:sp>
      <p:sp>
        <p:nvSpPr>
          <p:cNvPr id="19470" name="Line 14"/>
          <p:cNvSpPr>
            <a:spLocks noChangeShapeType="1"/>
          </p:cNvSpPr>
          <p:nvPr/>
        </p:nvSpPr>
        <p:spPr bwMode="auto">
          <a:xfrm>
            <a:off x="1524000" y="3276600"/>
            <a:ext cx="0" cy="1460500"/>
          </a:xfrm>
          <a:prstGeom prst="line">
            <a:avLst/>
          </a:prstGeom>
          <a:noFill/>
          <a:ln w="57150">
            <a:solidFill>
              <a:srgbClr val="990033"/>
            </a:solidFill>
            <a:round/>
            <a:headEnd/>
            <a:tailEnd type="triangle" w="med" len="med"/>
          </a:ln>
        </p:spPr>
        <p:txBody>
          <a:bodyPr/>
          <a:lstStyle/>
          <a:p>
            <a:endParaRPr lang="en-I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path" presetSubtype="0" repeatCount="indefinite" fill="remove" grpId="0" nodeType="clickEffect">
                                  <p:stCondLst>
                                    <p:cond delay="0"/>
                                  </p:stCondLst>
                                  <p:endCondLst>
                                    <p:cond evt="onNext" delay="0">
                                      <p:tgtEl>
                                        <p:sldTgt/>
                                      </p:tgtEl>
                                    </p:cond>
                                  </p:endCondLst>
                                  <p:childTnLst>
                                    <p:animMotion origin="layout" path="M 4.44444E-6 -0.00416 C 4.44444E-6 -0.05318 4.44444E-6 -0.09942 0.00017 -0.09942 C 0.00034 -0.09942 0.00034 -0.05318 0.00052 -0.00416 C 0.00052 0.05041 0.00052 0.10521 0.00086 0.10521 C 0.00104 0.10521 0.00104 0.05041 0.00104 -0.00416 C 0.00121 -0.05318 0.00121 -0.09942 0.00138 -0.09942 C 0.00156 -0.09942 0.00156 -0.05318 0.00173 -0.00416 C 0.00173 0.05041 0.00173 0.10521 0.00191 0.10521 C 0.00208 0.10521 0.00225 -0.00416 0.00225 -0.0037 C 0.00225 -0.05318 0.00243 -0.09942 0.0026 -0.09942 C 0.00277 -0.09942 0.00277 -0.05318 0.00277 -0.00416 C 0.00295 0.05041 0.00295 0.10521 0.00312 0.10521 C 0.00329 0.10521 0.00329 0.05041 0.00347 -0.00416 C 0.00347 -0.05318 0.00347 -0.09942 0.00364 -0.09942 C 0.00382 -0.09942 0.00399 -0.05318 0.00399 -0.00416 C 0.00399 0.05041 0.00416 0.10521 0.00434 0.10521 C 0.00451 0.10521 0.00451 0.05041 0.00468 -0.00416 " pathEditMode="relative" rAng="0" ptsTypes="fffffffffffffffff">
                                      <p:cBhvr>
                                        <p:cTn id="6" dur="2000" fill="hold"/>
                                        <p:tgtEl>
                                          <p:spTgt spid="3"/>
                                        </p:tgtEl>
                                        <p:attrNameLst>
                                          <p:attrName>ppt_x</p:attrName>
                                          <p:attrName>ppt_y</p:attrName>
                                        </p:attrNameLst>
                                      </p:cBhvr>
                                      <p:rCtr x="2" y="7"/>
                                    </p:animMotion>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dissolve">
                                      <p:cBhvr>
                                        <p:cTn id="11" dur="500"/>
                                        <p:tgtEl>
                                          <p:spTgt spid="5"/>
                                        </p:tgtEl>
                                      </p:cBhvr>
                                    </p:animEffect>
                                  </p:childTnLst>
                                </p:cTn>
                              </p:par>
                              <p:par>
                                <p:cTn id="12" presetID="2" presetClass="exit" presetSubtype="2" fill="hold" grpId="1" nodeType="withEffect">
                                  <p:stCondLst>
                                    <p:cond delay="0"/>
                                  </p:stCondLst>
                                  <p:childTnLst>
                                    <p:anim calcmode="lin" valueType="num">
                                      <p:cBhvr additive="base">
                                        <p:cTn id="13" dur="500"/>
                                        <p:tgtEl>
                                          <p:spTgt spid="5"/>
                                        </p:tgtEl>
                                        <p:attrNameLst>
                                          <p:attrName>ppt_x</p:attrName>
                                        </p:attrNameLst>
                                      </p:cBhvr>
                                      <p:tavLst>
                                        <p:tav tm="0">
                                          <p:val>
                                            <p:strVal val="ppt_x"/>
                                          </p:val>
                                        </p:tav>
                                        <p:tav tm="100000">
                                          <p:val>
                                            <p:strVal val="1+ppt_w/2"/>
                                          </p:val>
                                        </p:tav>
                                      </p:tavLst>
                                    </p:anim>
                                    <p:anim calcmode="lin" valueType="num">
                                      <p:cBhvr additive="base">
                                        <p:cTn id="14" dur="500"/>
                                        <p:tgtEl>
                                          <p:spTgt spid="5"/>
                                        </p:tgtEl>
                                        <p:attrNameLst>
                                          <p:attrName>ppt_y</p:attrName>
                                        </p:attrNameLst>
                                      </p:cBhvr>
                                      <p:tavLst>
                                        <p:tav tm="0">
                                          <p:val>
                                            <p:strVal val="ppt_y"/>
                                          </p:val>
                                        </p:tav>
                                        <p:tav tm="100000">
                                          <p:val>
                                            <p:strVal val="ppt_y"/>
                                          </p:val>
                                        </p:tav>
                                      </p:tavLst>
                                    </p:anim>
                                    <p:set>
                                      <p:cBhvr>
                                        <p:cTn id="15"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5"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457200" y="149224"/>
            <a:ext cx="8229600" cy="922322"/>
          </a:xfrm>
          <a:prstGeom prst="rect">
            <a:avLst/>
          </a:prstGeom>
        </p:spPr>
        <p:txBody>
          <a:bodyPr anchor="b">
            <a:normAutofit/>
          </a:bodyPr>
          <a:lstStyle/>
          <a:p>
            <a:pPr>
              <a:defRPr/>
            </a:pPr>
            <a:r>
              <a:rPr lang="en-US" sz="3600" cap="all" dirty="0">
                <a:solidFill>
                  <a:schemeClr val="tx2"/>
                </a:solidFill>
                <a:effectLst>
                  <a:reflection blurRad="12700" stA="48000" endA="300" endPos="55000" dir="5400000" sy="-90000" algn="bl" rotWithShape="0"/>
                </a:effectLst>
                <a:latin typeface="Cooper Black" pitchFamily="18" charset="0"/>
                <a:ea typeface="+mj-ea"/>
                <a:cs typeface="+mj-cs"/>
              </a:rPr>
              <a:t>Spontaneous emission</a:t>
            </a:r>
          </a:p>
        </p:txBody>
      </p:sp>
      <p:sp>
        <p:nvSpPr>
          <p:cNvPr id="4" name="Rectangle 4"/>
          <p:cNvSpPr txBox="1">
            <a:spLocks noChangeArrowheads="1"/>
          </p:cNvSpPr>
          <p:nvPr/>
        </p:nvSpPr>
        <p:spPr bwMode="auto">
          <a:xfrm>
            <a:off x="457200" y="1428750"/>
            <a:ext cx="4033838" cy="4714875"/>
          </a:xfrm>
          <a:prstGeom prst="rect">
            <a:avLst/>
          </a:prstGeom>
          <a:noFill/>
          <a:ln w="9525">
            <a:noFill/>
            <a:miter lim="800000"/>
            <a:headEnd/>
            <a:tailEnd/>
          </a:ln>
        </p:spPr>
        <p:txBody>
          <a:bodyPr/>
          <a:lstStyle/>
          <a:p>
            <a:pPr marL="342900" indent="-342900" algn="just">
              <a:spcBef>
                <a:spcPct val="20000"/>
              </a:spcBef>
              <a:buClr>
                <a:schemeClr val="accent1"/>
              </a:buClr>
              <a:buSzPct val="70000"/>
              <a:buFont typeface="Wingdings 2" pitchFamily="18" charset="2"/>
              <a:buChar char=""/>
              <a:defRPr/>
            </a:pPr>
            <a:r>
              <a:rPr lang="en-US" sz="2500" dirty="0">
                <a:solidFill>
                  <a:schemeClr val="tx1">
                    <a:lumMod val="85000"/>
                    <a:lumOff val="15000"/>
                  </a:schemeClr>
                </a:solidFill>
                <a:latin typeface="Times New Roman" pitchFamily="18" charset="0"/>
                <a:cs typeface="+mn-cs"/>
              </a:rPr>
              <a:t>Consider an atom in higher state (E2).</a:t>
            </a:r>
          </a:p>
          <a:p>
            <a:pPr marL="342900" indent="-342900" algn="just">
              <a:spcBef>
                <a:spcPct val="20000"/>
              </a:spcBef>
              <a:buClr>
                <a:schemeClr val="accent1"/>
              </a:buClr>
              <a:buSzPct val="70000"/>
              <a:buFont typeface="Wingdings 2" pitchFamily="18" charset="2"/>
              <a:buChar char=""/>
              <a:defRPr/>
            </a:pPr>
            <a:endParaRPr lang="en-US" sz="2500" dirty="0">
              <a:solidFill>
                <a:schemeClr val="tx1">
                  <a:lumMod val="85000"/>
                  <a:lumOff val="15000"/>
                </a:schemeClr>
              </a:solidFill>
              <a:latin typeface="Times New Roman" pitchFamily="18" charset="0"/>
              <a:cs typeface="+mn-cs"/>
            </a:endParaRPr>
          </a:p>
          <a:p>
            <a:pPr marL="342900" indent="-342900" algn="just">
              <a:spcBef>
                <a:spcPct val="20000"/>
              </a:spcBef>
              <a:buClr>
                <a:schemeClr val="accent1"/>
              </a:buClr>
              <a:buSzPct val="70000"/>
              <a:buFont typeface="Wingdings 2" pitchFamily="18" charset="2"/>
              <a:buChar char=""/>
              <a:defRPr/>
            </a:pPr>
            <a:r>
              <a:rPr lang="en-US" sz="2500" dirty="0">
                <a:solidFill>
                  <a:schemeClr val="tx1">
                    <a:lumMod val="85000"/>
                    <a:lumOff val="15000"/>
                  </a:schemeClr>
                </a:solidFill>
                <a:latin typeface="Times New Roman" pitchFamily="18" charset="0"/>
                <a:cs typeface="+mn-cs"/>
              </a:rPr>
              <a:t>It can decay to lower energy level by emitting photon.</a:t>
            </a:r>
          </a:p>
          <a:p>
            <a:pPr marL="342900" indent="-342900" algn="just">
              <a:spcBef>
                <a:spcPct val="20000"/>
              </a:spcBef>
              <a:buClr>
                <a:schemeClr val="accent1"/>
              </a:buClr>
              <a:buSzPct val="70000"/>
              <a:buFont typeface="Wingdings 2" pitchFamily="18" charset="2"/>
              <a:buChar char=""/>
              <a:defRPr/>
            </a:pPr>
            <a:endParaRPr lang="en-US" sz="2500" dirty="0">
              <a:solidFill>
                <a:schemeClr val="tx1">
                  <a:lumMod val="85000"/>
                  <a:lumOff val="15000"/>
                </a:schemeClr>
              </a:solidFill>
              <a:latin typeface="Times New Roman" pitchFamily="18" charset="0"/>
              <a:cs typeface="+mn-cs"/>
            </a:endParaRPr>
          </a:p>
          <a:p>
            <a:pPr marL="342900" indent="-342900" algn="just">
              <a:spcBef>
                <a:spcPct val="20000"/>
              </a:spcBef>
              <a:buClr>
                <a:schemeClr val="accent1"/>
              </a:buClr>
              <a:buSzPct val="70000"/>
              <a:buFont typeface="Wingdings 2" pitchFamily="18" charset="2"/>
              <a:buChar char=""/>
              <a:defRPr/>
            </a:pPr>
            <a:r>
              <a:rPr lang="en-US" sz="2500" dirty="0">
                <a:solidFill>
                  <a:schemeClr val="tx1">
                    <a:lumMod val="85000"/>
                    <a:lumOff val="15000"/>
                  </a:schemeClr>
                </a:solidFill>
                <a:latin typeface="Times New Roman" pitchFamily="18" charset="0"/>
                <a:cs typeface="+mn-cs"/>
              </a:rPr>
              <a:t>Emitted photon have energy </a:t>
            </a:r>
            <a:r>
              <a:rPr lang="en-US" sz="2500" dirty="0" err="1">
                <a:solidFill>
                  <a:schemeClr val="tx1">
                    <a:lumMod val="85000"/>
                    <a:lumOff val="15000"/>
                  </a:schemeClr>
                </a:solidFill>
                <a:latin typeface="Times New Roman" pitchFamily="18" charset="0"/>
                <a:cs typeface="+mn-cs"/>
              </a:rPr>
              <a:t>hv</a:t>
            </a:r>
            <a:r>
              <a:rPr lang="en-US" sz="2500" dirty="0">
                <a:solidFill>
                  <a:schemeClr val="tx1">
                    <a:lumMod val="85000"/>
                    <a:lumOff val="15000"/>
                  </a:schemeClr>
                </a:solidFill>
                <a:latin typeface="Times New Roman" pitchFamily="18" charset="0"/>
                <a:cs typeface="+mn-cs"/>
              </a:rPr>
              <a:t>=E2-E1.</a:t>
            </a:r>
          </a:p>
          <a:p>
            <a:pPr marL="342900" indent="-342900" algn="just">
              <a:spcBef>
                <a:spcPct val="20000"/>
              </a:spcBef>
              <a:buClr>
                <a:schemeClr val="accent1"/>
              </a:buClr>
              <a:buSzPct val="70000"/>
              <a:buFont typeface="Wingdings 2" pitchFamily="18" charset="2"/>
              <a:buChar char=""/>
              <a:defRPr/>
            </a:pPr>
            <a:endParaRPr lang="en-US" sz="2500" dirty="0">
              <a:solidFill>
                <a:schemeClr val="tx1">
                  <a:lumMod val="85000"/>
                  <a:lumOff val="15000"/>
                </a:schemeClr>
              </a:solidFill>
              <a:latin typeface="Times New Roman" pitchFamily="18" charset="0"/>
              <a:cs typeface="+mn-cs"/>
            </a:endParaRPr>
          </a:p>
          <a:p>
            <a:pPr marL="342900" indent="-342900" algn="just">
              <a:spcBef>
                <a:spcPct val="20000"/>
              </a:spcBef>
              <a:buClr>
                <a:schemeClr val="accent1"/>
              </a:buClr>
              <a:buSzPct val="70000"/>
              <a:buFont typeface="Wingdings 2" pitchFamily="18" charset="2"/>
              <a:buChar char=""/>
              <a:defRPr/>
            </a:pPr>
            <a:r>
              <a:rPr lang="en-US" sz="2500" dirty="0">
                <a:solidFill>
                  <a:schemeClr val="tx1">
                    <a:lumMod val="85000"/>
                    <a:lumOff val="15000"/>
                  </a:schemeClr>
                </a:solidFill>
                <a:latin typeface="Times New Roman" pitchFamily="18" charset="0"/>
                <a:cs typeface="+mn-cs"/>
              </a:rPr>
              <a:t>Life time of excited state is 10</a:t>
            </a:r>
            <a:r>
              <a:rPr lang="en-US" sz="2500" baseline="30000" dirty="0">
                <a:solidFill>
                  <a:schemeClr val="tx1">
                    <a:lumMod val="85000"/>
                    <a:lumOff val="15000"/>
                  </a:schemeClr>
                </a:solidFill>
                <a:latin typeface="Times New Roman" pitchFamily="18" charset="0"/>
                <a:cs typeface="+mn-cs"/>
              </a:rPr>
              <a:t>-9</a:t>
            </a:r>
            <a:r>
              <a:rPr lang="en-US" sz="2500" dirty="0">
                <a:solidFill>
                  <a:schemeClr val="tx1">
                    <a:lumMod val="85000"/>
                    <a:lumOff val="15000"/>
                  </a:schemeClr>
                </a:solidFill>
                <a:latin typeface="Times New Roman" pitchFamily="18" charset="0"/>
                <a:cs typeface="+mn-cs"/>
              </a:rPr>
              <a:t>sec.</a:t>
            </a:r>
            <a:endParaRPr lang="en-US" sz="2500" baseline="30000" dirty="0">
              <a:solidFill>
                <a:schemeClr val="tx1">
                  <a:lumMod val="85000"/>
                  <a:lumOff val="15000"/>
                </a:schemeClr>
              </a:solidFill>
              <a:latin typeface="Times New Roman" pitchFamily="18" charset="0"/>
              <a:cs typeface="+mn-cs"/>
            </a:endParaRPr>
          </a:p>
        </p:txBody>
      </p:sp>
      <p:sp>
        <p:nvSpPr>
          <p:cNvPr id="20484" name="Line 6"/>
          <p:cNvSpPr>
            <a:spLocks noChangeShapeType="1"/>
          </p:cNvSpPr>
          <p:nvPr/>
        </p:nvSpPr>
        <p:spPr bwMode="auto">
          <a:xfrm>
            <a:off x="5486400" y="2667000"/>
            <a:ext cx="1676400" cy="0"/>
          </a:xfrm>
          <a:prstGeom prst="line">
            <a:avLst/>
          </a:prstGeom>
          <a:noFill/>
          <a:ln w="9525">
            <a:solidFill>
              <a:schemeClr val="tx1"/>
            </a:solidFill>
            <a:round/>
            <a:headEnd/>
            <a:tailEnd/>
          </a:ln>
        </p:spPr>
        <p:txBody>
          <a:bodyPr/>
          <a:lstStyle/>
          <a:p>
            <a:endParaRPr lang="en-IN"/>
          </a:p>
        </p:txBody>
      </p:sp>
      <p:sp>
        <p:nvSpPr>
          <p:cNvPr id="20485" name="Line 7"/>
          <p:cNvSpPr>
            <a:spLocks noChangeShapeType="1"/>
          </p:cNvSpPr>
          <p:nvPr/>
        </p:nvSpPr>
        <p:spPr bwMode="auto">
          <a:xfrm flipV="1">
            <a:off x="5486400" y="4724400"/>
            <a:ext cx="1752600" cy="0"/>
          </a:xfrm>
          <a:prstGeom prst="line">
            <a:avLst/>
          </a:prstGeom>
          <a:noFill/>
          <a:ln w="9525">
            <a:solidFill>
              <a:schemeClr val="tx1"/>
            </a:solidFill>
            <a:round/>
            <a:headEnd/>
            <a:tailEnd/>
          </a:ln>
        </p:spPr>
        <p:txBody>
          <a:bodyPr/>
          <a:lstStyle/>
          <a:p>
            <a:endParaRPr lang="en-IN"/>
          </a:p>
        </p:txBody>
      </p:sp>
      <p:sp>
        <p:nvSpPr>
          <p:cNvPr id="20486" name="Oval 14"/>
          <p:cNvSpPr>
            <a:spLocks noChangeArrowheads="1"/>
          </p:cNvSpPr>
          <p:nvPr/>
        </p:nvSpPr>
        <p:spPr bwMode="auto">
          <a:xfrm>
            <a:off x="6248400" y="2514600"/>
            <a:ext cx="76200" cy="1524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0487" name="Oval 15"/>
          <p:cNvSpPr>
            <a:spLocks noChangeArrowheads="1"/>
          </p:cNvSpPr>
          <p:nvPr/>
        </p:nvSpPr>
        <p:spPr bwMode="auto">
          <a:xfrm>
            <a:off x="6477000" y="2514600"/>
            <a:ext cx="76200" cy="1524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0488" name="Oval 16"/>
          <p:cNvSpPr>
            <a:spLocks noChangeArrowheads="1"/>
          </p:cNvSpPr>
          <p:nvPr/>
        </p:nvSpPr>
        <p:spPr bwMode="auto">
          <a:xfrm>
            <a:off x="6705600" y="2514600"/>
            <a:ext cx="76200" cy="1524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0489" name="Oval 17"/>
          <p:cNvSpPr>
            <a:spLocks noChangeArrowheads="1"/>
          </p:cNvSpPr>
          <p:nvPr/>
        </p:nvSpPr>
        <p:spPr bwMode="auto">
          <a:xfrm>
            <a:off x="6934200" y="2514600"/>
            <a:ext cx="76200" cy="1524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1" name="Line 18"/>
          <p:cNvSpPr>
            <a:spLocks noChangeShapeType="1"/>
          </p:cNvSpPr>
          <p:nvPr/>
        </p:nvSpPr>
        <p:spPr bwMode="auto">
          <a:xfrm flipH="1">
            <a:off x="6019800" y="2667000"/>
            <a:ext cx="0" cy="1905000"/>
          </a:xfrm>
          <a:prstGeom prst="line">
            <a:avLst/>
          </a:prstGeom>
          <a:noFill/>
          <a:ln w="9525">
            <a:solidFill>
              <a:schemeClr val="tx1"/>
            </a:solidFill>
            <a:round/>
            <a:headEnd/>
            <a:tailEnd type="triangle" w="med" len="med"/>
          </a:ln>
        </p:spPr>
        <p:txBody>
          <a:bodyPr/>
          <a:lstStyle/>
          <a:p>
            <a:endParaRPr lang="en-IN"/>
          </a:p>
        </p:txBody>
      </p:sp>
      <p:sp>
        <p:nvSpPr>
          <p:cNvPr id="12" name="Oval 19"/>
          <p:cNvSpPr>
            <a:spLocks noChangeArrowheads="1"/>
          </p:cNvSpPr>
          <p:nvPr/>
        </p:nvSpPr>
        <p:spPr bwMode="auto">
          <a:xfrm>
            <a:off x="5943600" y="4572000"/>
            <a:ext cx="76200" cy="152400"/>
          </a:xfrm>
          <a:prstGeom prst="ellipse">
            <a:avLst/>
          </a:prstGeom>
          <a:solidFill>
            <a:schemeClr val="accent1"/>
          </a:solidFill>
          <a:ln w="9525">
            <a:solidFill>
              <a:schemeClr val="tx1"/>
            </a:solidFill>
            <a:round/>
            <a:headEnd/>
            <a:tailEnd/>
          </a:ln>
        </p:spPr>
        <p:txBody>
          <a:bodyPr wrap="none" anchor="ctr"/>
          <a:lstStyle/>
          <a:p>
            <a:pPr algn="ctr"/>
            <a:endParaRPr lang="en-US"/>
          </a:p>
        </p:txBody>
      </p:sp>
      <p:sp>
        <p:nvSpPr>
          <p:cNvPr id="13" name="Oval 20"/>
          <p:cNvSpPr>
            <a:spLocks noChangeArrowheads="1"/>
          </p:cNvSpPr>
          <p:nvPr/>
        </p:nvSpPr>
        <p:spPr bwMode="auto">
          <a:xfrm>
            <a:off x="6019800" y="2514600"/>
            <a:ext cx="76200" cy="1524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4" name="AutoShape 21"/>
          <p:cNvSpPr>
            <a:spLocks noChangeArrowheads="1"/>
          </p:cNvSpPr>
          <p:nvPr/>
        </p:nvSpPr>
        <p:spPr bwMode="auto">
          <a:xfrm>
            <a:off x="6248400" y="3276600"/>
            <a:ext cx="976313" cy="485775"/>
          </a:xfrm>
          <a:prstGeom prst="rightArrow">
            <a:avLst>
              <a:gd name="adj1" fmla="val 50000"/>
              <a:gd name="adj2" fmla="val 50245"/>
            </a:avLst>
          </a:prstGeom>
          <a:solidFill>
            <a:schemeClr val="accent1"/>
          </a:solidFill>
          <a:ln w="9525">
            <a:solidFill>
              <a:schemeClr val="tx1"/>
            </a:solidFill>
            <a:miter lim="800000"/>
            <a:headEnd/>
            <a:tailEnd/>
          </a:ln>
        </p:spPr>
        <p:txBody>
          <a:bodyPr wrap="none" anchor="ctr"/>
          <a:lstStyle/>
          <a:p>
            <a:endParaRPr lang="en-US"/>
          </a:p>
        </p:txBody>
      </p:sp>
      <p:sp>
        <p:nvSpPr>
          <p:cNvPr id="15" name="Text Box 22"/>
          <p:cNvSpPr txBox="1">
            <a:spLocks noChangeArrowheads="1"/>
          </p:cNvSpPr>
          <p:nvPr/>
        </p:nvSpPr>
        <p:spPr bwMode="auto">
          <a:xfrm>
            <a:off x="7315200" y="3200400"/>
            <a:ext cx="1295400" cy="641350"/>
          </a:xfrm>
          <a:prstGeom prst="rect">
            <a:avLst/>
          </a:prstGeom>
          <a:noFill/>
          <a:ln w="9525">
            <a:noFill/>
            <a:miter lim="800000"/>
            <a:headEnd/>
            <a:tailEnd/>
          </a:ln>
        </p:spPr>
        <p:txBody>
          <a:bodyPr>
            <a:spAutoFit/>
          </a:bodyPr>
          <a:lstStyle/>
          <a:p>
            <a:r>
              <a:rPr lang="en-US"/>
              <a:t>Photon</a:t>
            </a:r>
          </a:p>
          <a:p>
            <a:r>
              <a:rPr lang="en-US"/>
              <a:t>hv=E2-E1</a:t>
            </a:r>
          </a:p>
        </p:txBody>
      </p:sp>
      <p:sp>
        <p:nvSpPr>
          <p:cNvPr id="20495" name="Oval 23"/>
          <p:cNvSpPr>
            <a:spLocks noChangeArrowheads="1"/>
          </p:cNvSpPr>
          <p:nvPr/>
        </p:nvSpPr>
        <p:spPr bwMode="auto">
          <a:xfrm>
            <a:off x="5791200" y="2514600"/>
            <a:ext cx="76200" cy="1524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0496" name="Text Box 24"/>
          <p:cNvSpPr txBox="1">
            <a:spLocks noChangeArrowheads="1"/>
          </p:cNvSpPr>
          <p:nvPr/>
        </p:nvSpPr>
        <p:spPr bwMode="auto">
          <a:xfrm>
            <a:off x="7146925" y="2452688"/>
            <a:ext cx="466725" cy="366712"/>
          </a:xfrm>
          <a:prstGeom prst="rect">
            <a:avLst/>
          </a:prstGeom>
          <a:noFill/>
          <a:ln w="9525">
            <a:noFill/>
            <a:miter lim="800000"/>
            <a:headEnd/>
            <a:tailEnd/>
          </a:ln>
        </p:spPr>
        <p:txBody>
          <a:bodyPr wrap="none">
            <a:spAutoFit/>
          </a:bodyPr>
          <a:lstStyle/>
          <a:p>
            <a:r>
              <a:rPr lang="en-US"/>
              <a:t>E2</a:t>
            </a:r>
          </a:p>
        </p:txBody>
      </p:sp>
      <p:sp>
        <p:nvSpPr>
          <p:cNvPr id="20497" name="Text Box 25"/>
          <p:cNvSpPr txBox="1">
            <a:spLocks noChangeArrowheads="1"/>
          </p:cNvSpPr>
          <p:nvPr/>
        </p:nvSpPr>
        <p:spPr bwMode="auto">
          <a:xfrm>
            <a:off x="7146925" y="4537075"/>
            <a:ext cx="498475" cy="366713"/>
          </a:xfrm>
          <a:prstGeom prst="rect">
            <a:avLst/>
          </a:prstGeom>
          <a:noFill/>
          <a:ln w="9525">
            <a:noFill/>
            <a:miter lim="800000"/>
            <a:headEnd/>
            <a:tailEnd/>
          </a:ln>
        </p:spPr>
        <p:txBody>
          <a:bodyPr wrap="none">
            <a:spAutoFit/>
          </a:bodyPr>
          <a:lstStyle/>
          <a:p>
            <a:r>
              <a:rPr lang="en-US"/>
              <a:t> E1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xit" presetSubtype="4" fill="hold" grpId="0" nodeType="clickEffect">
                                  <p:stCondLst>
                                    <p:cond delay="0"/>
                                  </p:stCondLst>
                                  <p:childTnLst>
                                    <p:anim calcmode="lin" valueType="num">
                                      <p:cBhvr additive="base">
                                        <p:cTn id="11" dur="5000"/>
                                        <p:tgtEl>
                                          <p:spTgt spid="13"/>
                                        </p:tgtEl>
                                        <p:attrNameLst>
                                          <p:attrName>ppt_x</p:attrName>
                                        </p:attrNameLst>
                                      </p:cBhvr>
                                      <p:tavLst>
                                        <p:tav tm="0">
                                          <p:val>
                                            <p:strVal val="ppt_x"/>
                                          </p:val>
                                        </p:tav>
                                        <p:tav tm="100000">
                                          <p:val>
                                            <p:strVal val="ppt_x"/>
                                          </p:val>
                                        </p:tav>
                                      </p:tavLst>
                                    </p:anim>
                                    <p:anim calcmode="lin" valueType="num">
                                      <p:cBhvr additive="base">
                                        <p:cTn id="12" dur="5000"/>
                                        <p:tgtEl>
                                          <p:spTgt spid="13"/>
                                        </p:tgtEl>
                                        <p:attrNameLst>
                                          <p:attrName>ppt_y</p:attrName>
                                        </p:attrNameLst>
                                      </p:cBhvr>
                                      <p:tavLst>
                                        <p:tav tm="0">
                                          <p:val>
                                            <p:strVal val="ppt_y"/>
                                          </p:val>
                                        </p:tav>
                                        <p:tav tm="100000">
                                          <p:val>
                                            <p:strVal val="1+ppt_h/2"/>
                                          </p:val>
                                        </p:tav>
                                      </p:tavLst>
                                    </p:anim>
                                    <p:set>
                                      <p:cBhvr>
                                        <p:cTn id="13" dur="1" fill="hold">
                                          <p:stCondLst>
                                            <p:cond delay="4999"/>
                                          </p:stCondLst>
                                        </p:cTn>
                                        <p:tgtEl>
                                          <p:spTgt spid="13"/>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blinds(horizontal)">
                                      <p:cBhvr>
                                        <p:cTn id="18" dur="500"/>
                                        <p:tgtEl>
                                          <p:spTgt spid="12"/>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blinds(horizontal)">
                                      <p:cBhvr>
                                        <p:cTn id="23" dur="500"/>
                                        <p:tgtEl>
                                          <p:spTgt spid="14"/>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blinds(horizontal)">
                                      <p:cBhvr>
                                        <p:cTn id="28"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P spid="1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457200" y="292100"/>
            <a:ext cx="8229600" cy="636570"/>
          </a:xfrm>
          <a:prstGeom prst="rect">
            <a:avLst/>
          </a:prstGeom>
        </p:spPr>
        <p:txBody>
          <a:bodyPr anchor="b">
            <a:normAutofit lnSpcReduction="10000"/>
          </a:bodyPr>
          <a:lstStyle/>
          <a:p>
            <a:pPr>
              <a:defRPr/>
            </a:pPr>
            <a:r>
              <a:rPr lang="en-US" sz="3600" cap="all" dirty="0">
                <a:solidFill>
                  <a:schemeClr val="tx2"/>
                </a:solidFill>
                <a:effectLst>
                  <a:reflection blurRad="12700" stA="48000" endA="300" endPos="55000" dir="5400000" sy="-90000" algn="bl" rotWithShape="0"/>
                </a:effectLst>
                <a:latin typeface="Cooper Black" pitchFamily="18" charset="0"/>
                <a:ea typeface="+mj-ea"/>
                <a:cs typeface="+mj-cs"/>
              </a:rPr>
              <a:t>Stimulated emission</a:t>
            </a:r>
          </a:p>
        </p:txBody>
      </p:sp>
      <p:sp>
        <p:nvSpPr>
          <p:cNvPr id="4" name="Rectangle 4"/>
          <p:cNvSpPr txBox="1">
            <a:spLocks noChangeArrowheads="1"/>
          </p:cNvSpPr>
          <p:nvPr/>
        </p:nvSpPr>
        <p:spPr bwMode="auto">
          <a:xfrm>
            <a:off x="457200" y="1143000"/>
            <a:ext cx="4400550" cy="5715000"/>
          </a:xfrm>
          <a:prstGeom prst="rect">
            <a:avLst/>
          </a:prstGeom>
          <a:noFill/>
          <a:ln w="9525">
            <a:noFill/>
            <a:miter lim="800000"/>
            <a:headEnd/>
            <a:tailEnd/>
          </a:ln>
        </p:spPr>
        <p:txBody>
          <a:bodyPr/>
          <a:lstStyle/>
          <a:p>
            <a:pPr marL="342900" indent="-342900" algn="just">
              <a:lnSpc>
                <a:spcPct val="80000"/>
              </a:lnSpc>
              <a:spcBef>
                <a:spcPct val="20000"/>
              </a:spcBef>
              <a:buClr>
                <a:schemeClr val="accent1"/>
              </a:buClr>
              <a:buSzPct val="70000"/>
              <a:buFont typeface="Wingdings 2" pitchFamily="18" charset="2"/>
              <a:buChar char=""/>
              <a:defRPr/>
            </a:pPr>
            <a:r>
              <a:rPr lang="en-US" sz="2400" dirty="0">
                <a:solidFill>
                  <a:srgbClr val="C00000"/>
                </a:solidFill>
                <a:latin typeface="Times New Roman" pitchFamily="18" charset="0"/>
                <a:cs typeface="+mn-cs"/>
              </a:rPr>
              <a:t>There are meta-stable state i.e. transition from this state is not allowed acc to selection rule.</a:t>
            </a:r>
          </a:p>
          <a:p>
            <a:pPr marL="342900" indent="-342900" algn="just">
              <a:lnSpc>
                <a:spcPct val="80000"/>
              </a:lnSpc>
              <a:spcBef>
                <a:spcPct val="20000"/>
              </a:spcBef>
              <a:buClr>
                <a:schemeClr val="accent1"/>
              </a:buClr>
              <a:buSzPct val="70000"/>
              <a:buFont typeface="Wingdings 2" pitchFamily="18" charset="2"/>
              <a:buChar char=""/>
              <a:defRPr/>
            </a:pPr>
            <a:endParaRPr lang="en-US" sz="2400" dirty="0">
              <a:solidFill>
                <a:srgbClr val="C00000"/>
              </a:solidFill>
              <a:latin typeface="Times New Roman" pitchFamily="18" charset="0"/>
              <a:cs typeface="+mn-cs"/>
            </a:endParaRPr>
          </a:p>
          <a:p>
            <a:pPr marL="342900" indent="-342900" algn="just">
              <a:lnSpc>
                <a:spcPct val="80000"/>
              </a:lnSpc>
              <a:spcBef>
                <a:spcPct val="20000"/>
              </a:spcBef>
              <a:buClr>
                <a:schemeClr val="accent1"/>
              </a:buClr>
              <a:buSzPct val="70000"/>
              <a:buFont typeface="Wingdings 2" pitchFamily="18" charset="2"/>
              <a:buChar char=""/>
              <a:defRPr/>
            </a:pPr>
            <a:r>
              <a:rPr lang="en-US" sz="2400" dirty="0">
                <a:solidFill>
                  <a:srgbClr val="C00000"/>
                </a:solidFill>
                <a:latin typeface="Times New Roman" pitchFamily="18" charset="0"/>
                <a:cs typeface="+mn-cs"/>
              </a:rPr>
              <a:t>There life time is 10</a:t>
            </a:r>
            <a:r>
              <a:rPr lang="en-US" sz="2400" baseline="30000" dirty="0">
                <a:solidFill>
                  <a:srgbClr val="C00000"/>
                </a:solidFill>
                <a:latin typeface="Times New Roman" pitchFamily="18" charset="0"/>
                <a:cs typeface="+mn-cs"/>
              </a:rPr>
              <a:t>-3</a:t>
            </a:r>
            <a:r>
              <a:rPr lang="en-US" sz="2400" dirty="0">
                <a:solidFill>
                  <a:srgbClr val="C00000"/>
                </a:solidFill>
                <a:latin typeface="Times New Roman" pitchFamily="18" charset="0"/>
                <a:cs typeface="+mn-cs"/>
              </a:rPr>
              <a:t> sec.</a:t>
            </a:r>
          </a:p>
          <a:p>
            <a:pPr marL="342900" indent="-342900" algn="just">
              <a:lnSpc>
                <a:spcPct val="80000"/>
              </a:lnSpc>
              <a:spcBef>
                <a:spcPct val="20000"/>
              </a:spcBef>
              <a:buClr>
                <a:schemeClr val="accent1"/>
              </a:buClr>
              <a:buSzPct val="70000"/>
              <a:buFont typeface="Wingdings 2" pitchFamily="18" charset="2"/>
              <a:buChar char=""/>
              <a:defRPr/>
            </a:pPr>
            <a:endParaRPr lang="en-US" sz="2400" dirty="0">
              <a:solidFill>
                <a:srgbClr val="C00000"/>
              </a:solidFill>
              <a:latin typeface="Times New Roman" pitchFamily="18" charset="0"/>
              <a:cs typeface="+mn-cs"/>
            </a:endParaRPr>
          </a:p>
          <a:p>
            <a:pPr marL="342900" indent="-342900" algn="just">
              <a:lnSpc>
                <a:spcPct val="80000"/>
              </a:lnSpc>
              <a:spcBef>
                <a:spcPct val="20000"/>
              </a:spcBef>
              <a:buClr>
                <a:schemeClr val="accent1"/>
              </a:buClr>
              <a:buSzPct val="70000"/>
              <a:buFont typeface="Wingdings 2" pitchFamily="18" charset="2"/>
              <a:buChar char=""/>
              <a:defRPr/>
            </a:pPr>
            <a:r>
              <a:rPr lang="en-US" sz="2400" dirty="0">
                <a:solidFill>
                  <a:srgbClr val="C00000"/>
                </a:solidFill>
                <a:latin typeface="Times New Roman" pitchFamily="18" charset="0"/>
                <a:cs typeface="+mn-cs"/>
              </a:rPr>
              <a:t>Atom in this state can’t jump to lower state at there own.</a:t>
            </a:r>
          </a:p>
          <a:p>
            <a:pPr marL="342900" indent="-342900" algn="just">
              <a:lnSpc>
                <a:spcPct val="80000"/>
              </a:lnSpc>
              <a:spcBef>
                <a:spcPct val="20000"/>
              </a:spcBef>
              <a:buClr>
                <a:schemeClr val="accent1"/>
              </a:buClr>
              <a:buSzPct val="70000"/>
              <a:buFont typeface="Wingdings 2" pitchFamily="18" charset="2"/>
              <a:buChar char=""/>
              <a:defRPr/>
            </a:pPr>
            <a:endParaRPr lang="en-US" sz="2400" dirty="0">
              <a:solidFill>
                <a:srgbClr val="C00000"/>
              </a:solidFill>
              <a:latin typeface="Times New Roman" pitchFamily="18" charset="0"/>
              <a:cs typeface="+mn-cs"/>
            </a:endParaRPr>
          </a:p>
          <a:p>
            <a:pPr marL="342900" indent="-342900" algn="just">
              <a:lnSpc>
                <a:spcPct val="80000"/>
              </a:lnSpc>
              <a:spcBef>
                <a:spcPct val="20000"/>
              </a:spcBef>
              <a:buClr>
                <a:schemeClr val="accent1"/>
              </a:buClr>
              <a:buSzPct val="70000"/>
              <a:buFont typeface="Wingdings 2" pitchFamily="18" charset="2"/>
              <a:buChar char=""/>
              <a:defRPr/>
            </a:pPr>
            <a:r>
              <a:rPr lang="en-US" sz="2400" dirty="0">
                <a:solidFill>
                  <a:srgbClr val="C00000"/>
                </a:solidFill>
                <a:latin typeface="Times New Roman" pitchFamily="18" charset="0"/>
                <a:cs typeface="+mn-cs"/>
              </a:rPr>
              <a:t>When an photon of suitable freq arrive it make the atom in meta-stable unstable.</a:t>
            </a:r>
          </a:p>
          <a:p>
            <a:pPr marL="342900" indent="-342900" algn="just">
              <a:lnSpc>
                <a:spcPct val="80000"/>
              </a:lnSpc>
              <a:spcBef>
                <a:spcPct val="20000"/>
              </a:spcBef>
              <a:buClr>
                <a:schemeClr val="accent1"/>
              </a:buClr>
              <a:buSzPct val="70000"/>
              <a:buFont typeface="Wingdings 2" pitchFamily="18" charset="2"/>
              <a:buChar char=""/>
              <a:defRPr/>
            </a:pPr>
            <a:endParaRPr lang="en-US" sz="2400" dirty="0">
              <a:solidFill>
                <a:srgbClr val="C00000"/>
              </a:solidFill>
              <a:latin typeface="Times New Roman" pitchFamily="18" charset="0"/>
              <a:cs typeface="+mn-cs"/>
            </a:endParaRPr>
          </a:p>
          <a:p>
            <a:pPr marL="342900" indent="-342900" algn="just">
              <a:lnSpc>
                <a:spcPct val="80000"/>
              </a:lnSpc>
              <a:spcBef>
                <a:spcPct val="20000"/>
              </a:spcBef>
              <a:buClr>
                <a:schemeClr val="accent1"/>
              </a:buClr>
              <a:buSzPct val="70000"/>
              <a:buFont typeface="Wingdings 2" pitchFamily="18" charset="2"/>
              <a:buChar char=""/>
              <a:defRPr/>
            </a:pPr>
            <a:r>
              <a:rPr lang="en-US" sz="2400" dirty="0">
                <a:solidFill>
                  <a:srgbClr val="C00000"/>
                </a:solidFill>
                <a:latin typeface="Times New Roman" pitchFamily="18" charset="0"/>
                <a:cs typeface="+mn-cs"/>
              </a:rPr>
              <a:t>The emitted photon is in coherence with incident photon.</a:t>
            </a:r>
          </a:p>
          <a:p>
            <a:pPr marL="342900" indent="-342900" algn="just">
              <a:lnSpc>
                <a:spcPct val="80000"/>
              </a:lnSpc>
              <a:spcBef>
                <a:spcPct val="20000"/>
              </a:spcBef>
              <a:buClr>
                <a:schemeClr val="accent1"/>
              </a:buClr>
              <a:buSzPct val="70000"/>
              <a:buFont typeface="Wingdings 2" pitchFamily="18" charset="2"/>
              <a:buChar char=""/>
              <a:defRPr/>
            </a:pPr>
            <a:endParaRPr lang="en-US" sz="2400" dirty="0">
              <a:solidFill>
                <a:schemeClr val="hlink"/>
              </a:solidFill>
              <a:latin typeface="Times New Roman" pitchFamily="18" charset="0"/>
              <a:cs typeface="+mn-cs"/>
            </a:endParaRPr>
          </a:p>
          <a:p>
            <a:pPr marL="342900" indent="-342900" algn="just">
              <a:lnSpc>
                <a:spcPct val="80000"/>
              </a:lnSpc>
              <a:spcBef>
                <a:spcPct val="20000"/>
              </a:spcBef>
              <a:buClr>
                <a:schemeClr val="accent1"/>
              </a:buClr>
              <a:buSzPct val="70000"/>
              <a:buFont typeface="Wingdings 2" pitchFamily="18" charset="2"/>
              <a:buChar char=""/>
              <a:defRPr/>
            </a:pPr>
            <a:endParaRPr lang="en-US" dirty="0">
              <a:solidFill>
                <a:schemeClr val="hlink"/>
              </a:solidFill>
              <a:latin typeface="Times New Roman" pitchFamily="18" charset="0"/>
              <a:cs typeface="+mn-cs"/>
            </a:endParaRPr>
          </a:p>
        </p:txBody>
      </p:sp>
      <p:sp>
        <p:nvSpPr>
          <p:cNvPr id="21508" name="Line 6"/>
          <p:cNvSpPr>
            <a:spLocks noChangeShapeType="1"/>
          </p:cNvSpPr>
          <p:nvPr/>
        </p:nvSpPr>
        <p:spPr bwMode="auto">
          <a:xfrm>
            <a:off x="5702300" y="2743200"/>
            <a:ext cx="2209800" cy="0"/>
          </a:xfrm>
          <a:prstGeom prst="line">
            <a:avLst/>
          </a:prstGeom>
          <a:noFill/>
          <a:ln w="9525">
            <a:solidFill>
              <a:schemeClr val="tx1"/>
            </a:solidFill>
            <a:round/>
            <a:headEnd/>
            <a:tailEnd/>
          </a:ln>
        </p:spPr>
        <p:txBody>
          <a:bodyPr/>
          <a:lstStyle/>
          <a:p>
            <a:endParaRPr lang="en-IN"/>
          </a:p>
        </p:txBody>
      </p:sp>
      <p:sp>
        <p:nvSpPr>
          <p:cNvPr id="21509" name="Line 7"/>
          <p:cNvSpPr>
            <a:spLocks noChangeShapeType="1"/>
          </p:cNvSpPr>
          <p:nvPr/>
        </p:nvSpPr>
        <p:spPr bwMode="auto">
          <a:xfrm>
            <a:off x="5778500" y="4800600"/>
            <a:ext cx="2209800" cy="0"/>
          </a:xfrm>
          <a:prstGeom prst="line">
            <a:avLst/>
          </a:prstGeom>
          <a:noFill/>
          <a:ln w="9525">
            <a:solidFill>
              <a:schemeClr val="tx1"/>
            </a:solidFill>
            <a:round/>
            <a:headEnd/>
            <a:tailEnd/>
          </a:ln>
        </p:spPr>
        <p:txBody>
          <a:bodyPr/>
          <a:lstStyle/>
          <a:p>
            <a:endParaRPr lang="en-IN"/>
          </a:p>
        </p:txBody>
      </p:sp>
      <p:sp>
        <p:nvSpPr>
          <p:cNvPr id="21510" name="Oval 9"/>
          <p:cNvSpPr>
            <a:spLocks noChangeArrowheads="1"/>
          </p:cNvSpPr>
          <p:nvPr/>
        </p:nvSpPr>
        <p:spPr bwMode="auto">
          <a:xfrm>
            <a:off x="5930900" y="2590800"/>
            <a:ext cx="76200" cy="1524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1511" name="Oval 15"/>
          <p:cNvSpPr>
            <a:spLocks noChangeArrowheads="1"/>
          </p:cNvSpPr>
          <p:nvPr/>
        </p:nvSpPr>
        <p:spPr bwMode="auto">
          <a:xfrm>
            <a:off x="6159500" y="2590800"/>
            <a:ext cx="76200" cy="1524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1512" name="Oval 18"/>
          <p:cNvSpPr>
            <a:spLocks noChangeArrowheads="1"/>
          </p:cNvSpPr>
          <p:nvPr/>
        </p:nvSpPr>
        <p:spPr bwMode="auto">
          <a:xfrm>
            <a:off x="6388100" y="2590800"/>
            <a:ext cx="76200" cy="1524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0" name="Oval 33"/>
          <p:cNvSpPr>
            <a:spLocks noChangeArrowheads="1"/>
          </p:cNvSpPr>
          <p:nvPr/>
        </p:nvSpPr>
        <p:spPr bwMode="auto">
          <a:xfrm>
            <a:off x="6616700" y="2590800"/>
            <a:ext cx="76200" cy="1524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1514" name="Oval 34"/>
          <p:cNvSpPr>
            <a:spLocks noChangeArrowheads="1"/>
          </p:cNvSpPr>
          <p:nvPr/>
        </p:nvSpPr>
        <p:spPr bwMode="auto">
          <a:xfrm>
            <a:off x="6845300" y="2590800"/>
            <a:ext cx="76200" cy="1524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1515" name="Oval 35"/>
          <p:cNvSpPr>
            <a:spLocks noChangeArrowheads="1"/>
          </p:cNvSpPr>
          <p:nvPr/>
        </p:nvSpPr>
        <p:spPr bwMode="auto">
          <a:xfrm>
            <a:off x="7150100" y="2590800"/>
            <a:ext cx="76200" cy="1524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1516" name="Oval 36"/>
          <p:cNvSpPr>
            <a:spLocks noChangeArrowheads="1"/>
          </p:cNvSpPr>
          <p:nvPr/>
        </p:nvSpPr>
        <p:spPr bwMode="auto">
          <a:xfrm>
            <a:off x="7454900" y="2590800"/>
            <a:ext cx="76200" cy="1524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4" name="Oval 40"/>
          <p:cNvSpPr>
            <a:spLocks noChangeArrowheads="1"/>
          </p:cNvSpPr>
          <p:nvPr/>
        </p:nvSpPr>
        <p:spPr bwMode="auto">
          <a:xfrm>
            <a:off x="6616700" y="4648200"/>
            <a:ext cx="76200" cy="1524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5" name="Line 43"/>
          <p:cNvSpPr>
            <a:spLocks noChangeShapeType="1"/>
          </p:cNvSpPr>
          <p:nvPr/>
        </p:nvSpPr>
        <p:spPr bwMode="auto">
          <a:xfrm>
            <a:off x="6616700" y="2667000"/>
            <a:ext cx="0" cy="1752600"/>
          </a:xfrm>
          <a:prstGeom prst="line">
            <a:avLst/>
          </a:prstGeom>
          <a:noFill/>
          <a:ln w="9525">
            <a:solidFill>
              <a:schemeClr val="tx1"/>
            </a:solidFill>
            <a:round/>
            <a:headEnd/>
            <a:tailEnd type="triangle" w="med" len="med"/>
          </a:ln>
        </p:spPr>
        <p:txBody>
          <a:bodyPr/>
          <a:lstStyle/>
          <a:p>
            <a:endParaRPr lang="en-IN"/>
          </a:p>
        </p:txBody>
      </p:sp>
      <p:sp>
        <p:nvSpPr>
          <p:cNvPr id="16" name="AutoShape 44"/>
          <p:cNvSpPr>
            <a:spLocks noChangeArrowheads="1"/>
          </p:cNvSpPr>
          <p:nvPr/>
        </p:nvSpPr>
        <p:spPr bwMode="auto">
          <a:xfrm>
            <a:off x="6692900" y="3276600"/>
            <a:ext cx="976313" cy="485775"/>
          </a:xfrm>
          <a:prstGeom prst="rightArrow">
            <a:avLst>
              <a:gd name="adj1" fmla="val 50000"/>
              <a:gd name="adj2" fmla="val 50245"/>
            </a:avLst>
          </a:prstGeom>
          <a:solidFill>
            <a:schemeClr val="accent1"/>
          </a:solidFill>
          <a:ln w="3175">
            <a:solidFill>
              <a:schemeClr val="tx1"/>
            </a:solidFill>
            <a:miter lim="800000"/>
            <a:headEnd/>
            <a:tailEnd/>
          </a:ln>
        </p:spPr>
        <p:txBody>
          <a:bodyPr wrap="none" anchor="ctr"/>
          <a:lstStyle/>
          <a:p>
            <a:endParaRPr lang="en-US"/>
          </a:p>
        </p:txBody>
      </p:sp>
      <p:sp>
        <p:nvSpPr>
          <p:cNvPr id="17" name="AutoShape 46"/>
          <p:cNvSpPr>
            <a:spLocks noChangeArrowheads="1"/>
          </p:cNvSpPr>
          <p:nvPr/>
        </p:nvSpPr>
        <p:spPr bwMode="auto">
          <a:xfrm>
            <a:off x="5473700" y="3476625"/>
            <a:ext cx="976313" cy="485775"/>
          </a:xfrm>
          <a:prstGeom prst="rightArrow">
            <a:avLst>
              <a:gd name="adj1" fmla="val 50000"/>
              <a:gd name="adj2" fmla="val 50245"/>
            </a:avLst>
          </a:prstGeom>
          <a:solidFill>
            <a:schemeClr val="accent1"/>
          </a:solidFill>
          <a:ln w="9525">
            <a:solidFill>
              <a:schemeClr val="tx1"/>
            </a:solidFill>
            <a:miter lim="800000"/>
            <a:headEnd/>
            <a:tailEnd/>
          </a:ln>
        </p:spPr>
        <p:txBody>
          <a:bodyPr wrap="none" anchor="ctr"/>
          <a:lstStyle/>
          <a:p>
            <a:endParaRPr lang="en-US"/>
          </a:p>
        </p:txBody>
      </p:sp>
      <p:sp>
        <p:nvSpPr>
          <p:cNvPr id="18" name="AutoShape 47"/>
          <p:cNvSpPr>
            <a:spLocks noChangeArrowheads="1"/>
          </p:cNvSpPr>
          <p:nvPr/>
        </p:nvSpPr>
        <p:spPr bwMode="auto">
          <a:xfrm>
            <a:off x="6692900" y="4038600"/>
            <a:ext cx="976313" cy="485775"/>
          </a:xfrm>
          <a:prstGeom prst="rightArrow">
            <a:avLst>
              <a:gd name="adj1" fmla="val 50000"/>
              <a:gd name="adj2" fmla="val 50245"/>
            </a:avLst>
          </a:prstGeom>
          <a:solidFill>
            <a:schemeClr val="accent1"/>
          </a:solidFill>
          <a:ln w="9525">
            <a:solidFill>
              <a:schemeClr val="tx1"/>
            </a:solidFill>
            <a:miter lim="800000"/>
            <a:headEnd/>
            <a:tailEnd/>
          </a:ln>
        </p:spPr>
        <p:txBody>
          <a:bodyPr wrap="none" anchor="ctr"/>
          <a:lstStyle/>
          <a:p>
            <a:endParaRPr lang="en-US"/>
          </a:p>
        </p:txBody>
      </p:sp>
      <p:sp>
        <p:nvSpPr>
          <p:cNvPr id="19" name="Text Box 48"/>
          <p:cNvSpPr txBox="1">
            <a:spLocks noChangeArrowheads="1"/>
          </p:cNvSpPr>
          <p:nvPr/>
        </p:nvSpPr>
        <p:spPr bwMode="auto">
          <a:xfrm>
            <a:off x="5019675" y="3048000"/>
            <a:ext cx="1695450" cy="336550"/>
          </a:xfrm>
          <a:prstGeom prst="rect">
            <a:avLst/>
          </a:prstGeom>
          <a:noFill/>
          <a:ln w="9525">
            <a:noFill/>
            <a:miter lim="800000"/>
            <a:headEnd/>
            <a:tailEnd/>
          </a:ln>
        </p:spPr>
        <p:txBody>
          <a:bodyPr>
            <a:spAutoFit/>
          </a:bodyPr>
          <a:lstStyle/>
          <a:p>
            <a:r>
              <a:rPr lang="en-US" sz="1600"/>
              <a:t>Incident photon</a:t>
            </a:r>
          </a:p>
        </p:txBody>
      </p:sp>
      <p:sp>
        <p:nvSpPr>
          <p:cNvPr id="20" name="Text Box 49"/>
          <p:cNvSpPr txBox="1">
            <a:spLocks noChangeArrowheads="1"/>
          </p:cNvSpPr>
          <p:nvPr/>
        </p:nvSpPr>
        <p:spPr bwMode="auto">
          <a:xfrm>
            <a:off x="7991475" y="3427413"/>
            <a:ext cx="1295400" cy="915987"/>
          </a:xfrm>
          <a:prstGeom prst="rect">
            <a:avLst/>
          </a:prstGeom>
          <a:noFill/>
          <a:ln w="9525">
            <a:noFill/>
            <a:miter lim="800000"/>
            <a:headEnd/>
            <a:tailEnd/>
          </a:ln>
        </p:spPr>
        <p:txBody>
          <a:bodyPr>
            <a:spAutoFit/>
          </a:bodyPr>
          <a:lstStyle/>
          <a:p>
            <a:r>
              <a:rPr lang="en-US"/>
              <a:t>Emitted</a:t>
            </a:r>
          </a:p>
          <a:p>
            <a:r>
              <a:rPr lang="en-US"/>
              <a:t>Photon </a:t>
            </a:r>
            <a:r>
              <a:rPr lang="en-US">
                <a:solidFill>
                  <a:schemeClr val="tx2"/>
                </a:solidFill>
              </a:rPr>
              <a:t>coherent</a:t>
            </a:r>
          </a:p>
        </p:txBody>
      </p:sp>
      <p:sp>
        <p:nvSpPr>
          <p:cNvPr id="21" name="AutoShape 50"/>
          <p:cNvSpPr>
            <a:spLocks/>
          </p:cNvSpPr>
          <p:nvPr/>
        </p:nvSpPr>
        <p:spPr bwMode="auto">
          <a:xfrm>
            <a:off x="7835900" y="3429000"/>
            <a:ext cx="152400" cy="914400"/>
          </a:xfrm>
          <a:prstGeom prst="rightBrace">
            <a:avLst>
              <a:gd name="adj1" fmla="val 50000"/>
              <a:gd name="adj2" fmla="val 50000"/>
            </a:avLst>
          </a:prstGeom>
          <a:noFill/>
          <a:ln w="9525">
            <a:solidFill>
              <a:schemeClr val="tx1"/>
            </a:solidFill>
            <a:round/>
            <a:headEnd/>
            <a:tailEnd/>
          </a:ln>
        </p:spPr>
        <p:txBody>
          <a:bodyPr wrap="none" anchor="ctr"/>
          <a:lstStyle/>
          <a:p>
            <a:endParaRPr lang="en-US"/>
          </a:p>
        </p:txBody>
      </p:sp>
      <p:sp>
        <p:nvSpPr>
          <p:cNvPr id="21525" name="Text Box 51"/>
          <p:cNvSpPr txBox="1">
            <a:spLocks noChangeArrowheads="1"/>
          </p:cNvSpPr>
          <p:nvPr/>
        </p:nvSpPr>
        <p:spPr bwMode="auto">
          <a:xfrm>
            <a:off x="5473700" y="2057400"/>
            <a:ext cx="2955925" cy="366713"/>
          </a:xfrm>
          <a:prstGeom prst="rect">
            <a:avLst/>
          </a:prstGeom>
          <a:noFill/>
          <a:ln w="9525">
            <a:noFill/>
            <a:miter lim="800000"/>
            <a:headEnd/>
            <a:tailEnd/>
          </a:ln>
        </p:spPr>
        <p:txBody>
          <a:bodyPr wrap="none">
            <a:spAutoFit/>
          </a:bodyPr>
          <a:lstStyle/>
          <a:p>
            <a:r>
              <a:rPr lang="en-US" dirty="0"/>
              <a:t>Metastable state(10</a:t>
            </a:r>
            <a:r>
              <a:rPr lang="en-US" baseline="30000" dirty="0"/>
              <a:t>-3</a:t>
            </a:r>
            <a:r>
              <a:rPr lang="en-US" dirty="0"/>
              <a:t>sec)</a:t>
            </a:r>
          </a:p>
        </p:txBody>
      </p:sp>
      <p:cxnSp>
        <p:nvCxnSpPr>
          <p:cNvPr id="21526" name="AutoShape 62"/>
          <p:cNvCxnSpPr>
            <a:cxnSpLocks noChangeShapeType="1"/>
          </p:cNvCxnSpPr>
          <p:nvPr/>
        </p:nvCxnSpPr>
        <p:spPr bwMode="auto">
          <a:xfrm rot="16200000" flipH="1">
            <a:off x="5473700" y="2438400"/>
            <a:ext cx="381000" cy="228600"/>
          </a:xfrm>
          <a:prstGeom prst="curvedConnector3">
            <a:avLst>
              <a:gd name="adj1" fmla="val 50000"/>
            </a:avLst>
          </a:prstGeom>
          <a:noFill/>
          <a:ln w="9525">
            <a:solidFill>
              <a:schemeClr val="tx1"/>
            </a:solidFill>
            <a:round/>
            <a:headEnd/>
            <a:tailEnd type="triangle" w="med" len="med"/>
          </a:ln>
        </p:spPr>
      </p:cxnSp>
      <p:pic>
        <p:nvPicPr>
          <p:cNvPr id="24" name="Picture 63" descr="C:\Documents and Settings\nw2\Desktop\fig3.gif"/>
          <p:cNvPicPr>
            <a:picLocks noChangeAspect="1" noChangeArrowheads="1"/>
          </p:cNvPicPr>
          <p:nvPr/>
        </p:nvPicPr>
        <p:blipFill>
          <a:blip r:embed="rId2"/>
          <a:srcRect/>
          <a:stretch>
            <a:fillRect/>
          </a:stretch>
        </p:blipFill>
        <p:spPr bwMode="auto">
          <a:xfrm>
            <a:off x="304800" y="3429000"/>
            <a:ext cx="1905000" cy="571500"/>
          </a:xfrm>
          <a:prstGeom prst="rect">
            <a:avLst/>
          </a:prstGeom>
          <a:noFill/>
          <a:ln w="9525">
            <a:noFill/>
            <a:miter lim="800000"/>
            <a:headEnd/>
            <a:tailEnd/>
          </a:ln>
        </p:spPr>
      </p:pic>
      <p:pic>
        <p:nvPicPr>
          <p:cNvPr id="25" name="Picture 64" descr="C:\Documents and Settings\nw2\Desktop\fig4.gif"/>
          <p:cNvPicPr>
            <a:picLocks noChangeAspect="1" noChangeArrowheads="1"/>
          </p:cNvPicPr>
          <p:nvPr/>
        </p:nvPicPr>
        <p:blipFill>
          <a:blip r:embed="rId3"/>
          <a:srcRect/>
          <a:stretch>
            <a:fillRect/>
          </a:stretch>
        </p:blipFill>
        <p:spPr bwMode="auto">
          <a:xfrm>
            <a:off x="2743200" y="3429000"/>
            <a:ext cx="1905000" cy="5715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0-#ppt_w/2"/>
                                          </p:val>
                                        </p:tav>
                                        <p:tav tm="100000">
                                          <p:val>
                                            <p:strVal val="#ppt_x"/>
                                          </p:val>
                                        </p:tav>
                                      </p:tavLst>
                                    </p:anim>
                                    <p:anim calcmode="lin" valueType="num">
                                      <p:cBhvr additive="base">
                                        <p:cTn id="8"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6"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barn(inHorizontal)">
                                      <p:cBhvr>
                                        <p:cTn id="13" dur="500"/>
                                        <p:tgtEl>
                                          <p:spTgt spid="19"/>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blinds(horizontal)">
                                      <p:cBhvr>
                                        <p:cTn id="18" dur="500"/>
                                        <p:tgtEl>
                                          <p:spTgt spid="15"/>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xit" presetSubtype="4" fill="hold" grpId="0" nodeType="clickEffect">
                                  <p:stCondLst>
                                    <p:cond delay="0"/>
                                  </p:stCondLst>
                                  <p:childTnLst>
                                    <p:anim calcmode="lin" valueType="num">
                                      <p:cBhvr additive="base">
                                        <p:cTn id="22" dur="3000"/>
                                        <p:tgtEl>
                                          <p:spTgt spid="10"/>
                                        </p:tgtEl>
                                        <p:attrNameLst>
                                          <p:attrName>ppt_x</p:attrName>
                                        </p:attrNameLst>
                                      </p:cBhvr>
                                      <p:tavLst>
                                        <p:tav tm="0">
                                          <p:val>
                                            <p:strVal val="ppt_x"/>
                                          </p:val>
                                        </p:tav>
                                        <p:tav tm="100000">
                                          <p:val>
                                            <p:strVal val="ppt_x"/>
                                          </p:val>
                                        </p:tav>
                                      </p:tavLst>
                                    </p:anim>
                                    <p:anim calcmode="lin" valueType="num">
                                      <p:cBhvr additive="base">
                                        <p:cTn id="23" dur="3000"/>
                                        <p:tgtEl>
                                          <p:spTgt spid="10"/>
                                        </p:tgtEl>
                                        <p:attrNameLst>
                                          <p:attrName>ppt_y</p:attrName>
                                        </p:attrNameLst>
                                      </p:cBhvr>
                                      <p:tavLst>
                                        <p:tav tm="0">
                                          <p:val>
                                            <p:strVal val="ppt_y"/>
                                          </p:val>
                                        </p:tav>
                                        <p:tav tm="100000">
                                          <p:val>
                                            <p:strVal val="1+ppt_h/2"/>
                                          </p:val>
                                        </p:tav>
                                      </p:tavLst>
                                    </p:anim>
                                    <p:set>
                                      <p:cBhvr>
                                        <p:cTn id="24" dur="1" fill="hold">
                                          <p:stCondLst>
                                            <p:cond delay="2999"/>
                                          </p:stCondLst>
                                        </p:cTn>
                                        <p:tgtEl>
                                          <p:spTgt spid="10"/>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blinds(horizontal)">
                                      <p:cBhvr>
                                        <p:cTn id="29" dur="500"/>
                                        <p:tgtEl>
                                          <p:spTgt spid="14"/>
                                        </p:tgtEl>
                                      </p:cBhvr>
                                    </p:animEffect>
                                  </p:childTnLst>
                                </p:cTn>
                              </p:par>
                            </p:childTnLst>
                          </p:cTn>
                        </p:par>
                      </p:childTnLst>
                    </p:cTn>
                  </p:par>
                  <p:par>
                    <p:cTn id="30" fill="hold">
                      <p:stCondLst>
                        <p:cond delay="indefinite"/>
                      </p:stCondLst>
                      <p:childTnLst>
                        <p:par>
                          <p:cTn id="31" fill="hold">
                            <p:stCondLst>
                              <p:cond delay="0"/>
                            </p:stCondLst>
                            <p:childTnLst>
                              <p:par>
                                <p:cTn id="32" presetID="4" presetClass="entr" presetSubtype="16" fill="hold" grpId="0" nodeType="click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box(in)">
                                      <p:cBhvr>
                                        <p:cTn id="34" dur="500"/>
                                        <p:tgtEl>
                                          <p:spTgt spid="16"/>
                                        </p:tgtEl>
                                      </p:cBhvr>
                                    </p:animEffect>
                                  </p:childTnLst>
                                </p:cTn>
                              </p:par>
                            </p:childTnLst>
                          </p:cTn>
                        </p:par>
                      </p:childTnLst>
                    </p:cTn>
                  </p:par>
                  <p:par>
                    <p:cTn id="35" fill="hold">
                      <p:stCondLst>
                        <p:cond delay="indefinite"/>
                      </p:stCondLst>
                      <p:childTnLst>
                        <p:par>
                          <p:cTn id="36" fill="hold">
                            <p:stCondLst>
                              <p:cond delay="0"/>
                            </p:stCondLst>
                            <p:childTnLst>
                              <p:par>
                                <p:cTn id="37" presetID="4" presetClass="entr" presetSubtype="16"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box(in)">
                                      <p:cBhvr>
                                        <p:cTn id="39" dur="500"/>
                                        <p:tgtEl>
                                          <p:spTgt spid="18"/>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21"/>
                                        </p:tgtEl>
                                        <p:attrNameLst>
                                          <p:attrName>style.visibility</p:attrName>
                                        </p:attrNameLst>
                                      </p:cBhvr>
                                      <p:to>
                                        <p:strVal val="visible"/>
                                      </p:to>
                                    </p:set>
                                    <p:animEffect transition="in" filter="blinds(horizontal)">
                                      <p:cBhvr>
                                        <p:cTn id="44" dur="500"/>
                                        <p:tgtEl>
                                          <p:spTgt spid="21"/>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20"/>
                                        </p:tgtEl>
                                        <p:attrNameLst>
                                          <p:attrName>style.visibility</p:attrName>
                                        </p:attrNameLst>
                                      </p:cBhvr>
                                      <p:to>
                                        <p:strVal val="visible"/>
                                      </p:to>
                                    </p:set>
                                    <p:animEffect transition="in" filter="blinds(horizontal)">
                                      <p:cBhvr>
                                        <p:cTn id="49" dur="500"/>
                                        <p:tgtEl>
                                          <p:spTgt spid="20"/>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xit" presetSubtype="10" fill="hold" nodeType="clickEffect">
                                  <p:stCondLst>
                                    <p:cond delay="0"/>
                                  </p:stCondLst>
                                  <p:childTnLst>
                                    <p:animEffect transition="out" filter="blinds(horizontal)">
                                      <p:cBhvr>
                                        <p:cTn id="53" dur="500"/>
                                        <p:tgtEl>
                                          <p:spTgt spid="4">
                                            <p:txEl>
                                              <p:pRg st="0" end="0"/>
                                            </p:txEl>
                                          </p:spTgt>
                                        </p:tgtEl>
                                      </p:cBhvr>
                                    </p:animEffect>
                                    <p:set>
                                      <p:cBhvr>
                                        <p:cTn id="54" dur="1" fill="hold">
                                          <p:stCondLst>
                                            <p:cond delay="499"/>
                                          </p:stCondLst>
                                        </p:cTn>
                                        <p:tgtEl>
                                          <p:spTgt spid="4">
                                            <p:txEl>
                                              <p:pRg st="0" end="0"/>
                                            </p:txEl>
                                          </p:spTgt>
                                        </p:tgtEl>
                                        <p:attrNameLst>
                                          <p:attrName>style.visibility</p:attrName>
                                        </p:attrNameLst>
                                      </p:cBhvr>
                                      <p:to>
                                        <p:strVal val="hidden"/>
                                      </p:to>
                                    </p:set>
                                  </p:childTnLst>
                                </p:cTn>
                              </p:par>
                              <p:par>
                                <p:cTn id="55" presetID="3" presetClass="exit" presetSubtype="10" fill="hold" nodeType="withEffect">
                                  <p:stCondLst>
                                    <p:cond delay="0"/>
                                  </p:stCondLst>
                                  <p:childTnLst>
                                    <p:animEffect transition="out" filter="blinds(horizontal)">
                                      <p:cBhvr>
                                        <p:cTn id="56" dur="500"/>
                                        <p:tgtEl>
                                          <p:spTgt spid="4">
                                            <p:txEl>
                                              <p:pRg st="2" end="2"/>
                                            </p:txEl>
                                          </p:spTgt>
                                        </p:tgtEl>
                                      </p:cBhvr>
                                    </p:animEffect>
                                    <p:set>
                                      <p:cBhvr>
                                        <p:cTn id="57" dur="1" fill="hold">
                                          <p:stCondLst>
                                            <p:cond delay="499"/>
                                          </p:stCondLst>
                                        </p:cTn>
                                        <p:tgtEl>
                                          <p:spTgt spid="4">
                                            <p:txEl>
                                              <p:pRg st="2" end="2"/>
                                            </p:txEl>
                                          </p:spTgt>
                                        </p:tgtEl>
                                        <p:attrNameLst>
                                          <p:attrName>style.visibility</p:attrName>
                                        </p:attrNameLst>
                                      </p:cBhvr>
                                      <p:to>
                                        <p:strVal val="hidden"/>
                                      </p:to>
                                    </p:set>
                                  </p:childTnLst>
                                </p:cTn>
                              </p:par>
                              <p:par>
                                <p:cTn id="58" presetID="3" presetClass="exit" presetSubtype="10" fill="hold" nodeType="withEffect">
                                  <p:stCondLst>
                                    <p:cond delay="0"/>
                                  </p:stCondLst>
                                  <p:childTnLst>
                                    <p:animEffect transition="out" filter="blinds(horizontal)">
                                      <p:cBhvr>
                                        <p:cTn id="59" dur="500"/>
                                        <p:tgtEl>
                                          <p:spTgt spid="4">
                                            <p:txEl>
                                              <p:pRg st="4" end="4"/>
                                            </p:txEl>
                                          </p:spTgt>
                                        </p:tgtEl>
                                      </p:cBhvr>
                                    </p:animEffect>
                                    <p:set>
                                      <p:cBhvr>
                                        <p:cTn id="60" dur="1" fill="hold">
                                          <p:stCondLst>
                                            <p:cond delay="499"/>
                                          </p:stCondLst>
                                        </p:cTn>
                                        <p:tgtEl>
                                          <p:spTgt spid="4">
                                            <p:txEl>
                                              <p:pRg st="4" end="4"/>
                                            </p:txEl>
                                          </p:spTgt>
                                        </p:tgtEl>
                                        <p:attrNameLst>
                                          <p:attrName>style.visibility</p:attrName>
                                        </p:attrNameLst>
                                      </p:cBhvr>
                                      <p:to>
                                        <p:strVal val="hidden"/>
                                      </p:to>
                                    </p:set>
                                  </p:childTnLst>
                                </p:cTn>
                              </p:par>
                              <p:par>
                                <p:cTn id="61" presetID="3" presetClass="exit" presetSubtype="10" fill="hold" nodeType="withEffect">
                                  <p:stCondLst>
                                    <p:cond delay="0"/>
                                  </p:stCondLst>
                                  <p:childTnLst>
                                    <p:animEffect transition="out" filter="blinds(horizontal)">
                                      <p:cBhvr>
                                        <p:cTn id="62" dur="500"/>
                                        <p:tgtEl>
                                          <p:spTgt spid="4">
                                            <p:txEl>
                                              <p:pRg st="6" end="6"/>
                                            </p:txEl>
                                          </p:spTgt>
                                        </p:tgtEl>
                                      </p:cBhvr>
                                    </p:animEffect>
                                    <p:set>
                                      <p:cBhvr>
                                        <p:cTn id="63" dur="1" fill="hold">
                                          <p:stCondLst>
                                            <p:cond delay="499"/>
                                          </p:stCondLst>
                                        </p:cTn>
                                        <p:tgtEl>
                                          <p:spTgt spid="4">
                                            <p:txEl>
                                              <p:pRg st="6" end="6"/>
                                            </p:txEl>
                                          </p:spTgt>
                                        </p:tgtEl>
                                        <p:attrNameLst>
                                          <p:attrName>style.visibility</p:attrName>
                                        </p:attrNameLst>
                                      </p:cBhvr>
                                      <p:to>
                                        <p:strVal val="hidden"/>
                                      </p:to>
                                    </p:set>
                                  </p:childTnLst>
                                </p:cTn>
                              </p:par>
                              <p:par>
                                <p:cTn id="64" presetID="3" presetClass="exit" presetSubtype="10" fill="hold" nodeType="withEffect">
                                  <p:stCondLst>
                                    <p:cond delay="0"/>
                                  </p:stCondLst>
                                  <p:childTnLst>
                                    <p:animEffect transition="out" filter="blinds(horizontal)">
                                      <p:cBhvr>
                                        <p:cTn id="65" dur="500"/>
                                        <p:tgtEl>
                                          <p:spTgt spid="4">
                                            <p:txEl>
                                              <p:pRg st="8" end="8"/>
                                            </p:txEl>
                                          </p:spTgt>
                                        </p:tgtEl>
                                      </p:cBhvr>
                                    </p:animEffect>
                                    <p:set>
                                      <p:cBhvr>
                                        <p:cTn id="66" dur="1" fill="hold">
                                          <p:stCondLst>
                                            <p:cond delay="499"/>
                                          </p:stCondLst>
                                        </p:cTn>
                                        <p:tgtEl>
                                          <p:spTgt spid="4">
                                            <p:txEl>
                                              <p:pRg st="8" end="8"/>
                                            </p:txEl>
                                          </p:spTgt>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3" presetClass="entr" presetSubtype="10" fill="hold" nodeType="clickEffect">
                                  <p:stCondLst>
                                    <p:cond delay="0"/>
                                  </p:stCondLst>
                                  <p:childTnLst>
                                    <p:set>
                                      <p:cBhvr>
                                        <p:cTn id="70" dur="1" fill="hold">
                                          <p:stCondLst>
                                            <p:cond delay="0"/>
                                          </p:stCondLst>
                                        </p:cTn>
                                        <p:tgtEl>
                                          <p:spTgt spid="24"/>
                                        </p:tgtEl>
                                        <p:attrNameLst>
                                          <p:attrName>style.visibility</p:attrName>
                                        </p:attrNameLst>
                                      </p:cBhvr>
                                      <p:to>
                                        <p:strVal val="visible"/>
                                      </p:to>
                                    </p:set>
                                    <p:animEffect transition="in" filter="blinds(horizontal)">
                                      <p:cBhvr>
                                        <p:cTn id="71" dur="500"/>
                                        <p:tgtEl>
                                          <p:spTgt spid="24"/>
                                        </p:tgtEl>
                                      </p:cBhvr>
                                    </p:animEffect>
                                  </p:childTnLst>
                                </p:cTn>
                              </p:par>
                            </p:childTnLst>
                          </p:cTn>
                        </p:par>
                      </p:childTnLst>
                    </p:cTn>
                  </p:par>
                  <p:par>
                    <p:cTn id="72" fill="hold">
                      <p:stCondLst>
                        <p:cond delay="indefinite"/>
                      </p:stCondLst>
                      <p:childTnLst>
                        <p:par>
                          <p:cTn id="73" fill="hold">
                            <p:stCondLst>
                              <p:cond delay="0"/>
                            </p:stCondLst>
                            <p:childTnLst>
                              <p:par>
                                <p:cTn id="74" presetID="3" presetClass="entr" presetSubtype="10" fill="hold" nodeType="clickEffect">
                                  <p:stCondLst>
                                    <p:cond delay="0"/>
                                  </p:stCondLst>
                                  <p:childTnLst>
                                    <p:set>
                                      <p:cBhvr>
                                        <p:cTn id="75" dur="1" fill="hold">
                                          <p:stCondLst>
                                            <p:cond delay="0"/>
                                          </p:stCondLst>
                                        </p:cTn>
                                        <p:tgtEl>
                                          <p:spTgt spid="25"/>
                                        </p:tgtEl>
                                        <p:attrNameLst>
                                          <p:attrName>style.visibility</p:attrName>
                                        </p:attrNameLst>
                                      </p:cBhvr>
                                      <p:to>
                                        <p:strVal val="visible"/>
                                      </p:to>
                                    </p:set>
                                    <p:animEffect transition="in" filter="blinds(horizontal)">
                                      <p:cBhvr>
                                        <p:cTn id="76"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4" grpId="0" animBg="1"/>
      <p:bldP spid="15" grpId="0" animBg="1"/>
      <p:bldP spid="16" grpId="0" animBg="1"/>
      <p:bldP spid="17" grpId="0" animBg="1"/>
      <p:bldP spid="18" grpId="0" animBg="1"/>
      <p:bldP spid="19" grpId="0"/>
      <p:bldP spid="20" grpId="0"/>
      <p:bldP spid="21"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laser ppt">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laser ppt</Template>
  <TotalTime>43</TotalTime>
  <Words>3609</Words>
  <Application>Microsoft Office PowerPoint</Application>
  <PresentationFormat>On-screen Show (4:3)</PresentationFormat>
  <Paragraphs>487</Paragraphs>
  <Slides>60</Slides>
  <Notes>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60</vt:i4>
      </vt:variant>
    </vt:vector>
  </HeadingPairs>
  <TitlesOfParts>
    <vt:vector size="63" baseType="lpstr">
      <vt:lpstr>laser ppt</vt:lpstr>
      <vt:lpstr>Equation</vt:lpstr>
      <vt:lpstr>ビットマップ イメージ</vt:lpstr>
      <vt:lpstr>Laser</vt:lpstr>
      <vt:lpstr>Introduction OF LASER</vt:lpstr>
      <vt:lpstr>Basic idea</vt:lpstr>
      <vt:lpstr> Mechanisms of Light Emission</vt:lpstr>
      <vt:lpstr>Slide 5</vt:lpstr>
      <vt:lpstr>Slide 6</vt:lpstr>
      <vt:lpstr>Slide 7</vt:lpstr>
      <vt:lpstr>Slide 8</vt:lpstr>
      <vt:lpstr>Slide 9</vt:lpstr>
      <vt:lpstr>Slide 10</vt:lpstr>
      <vt:lpstr>Laser Fundamentals</vt:lpstr>
      <vt:lpstr>Incandescent vs. Laser Light</vt:lpstr>
      <vt:lpstr>Slide 13</vt:lpstr>
      <vt:lpstr>Slide 14</vt:lpstr>
      <vt:lpstr>Slide 15</vt:lpstr>
      <vt:lpstr>Slide 16</vt:lpstr>
      <vt:lpstr>Slide 17</vt:lpstr>
      <vt:lpstr>Slide 18</vt:lpstr>
      <vt:lpstr>Slide 19</vt:lpstr>
      <vt:lpstr>Slide 20</vt:lpstr>
      <vt:lpstr>Lasing Action</vt:lpstr>
      <vt:lpstr>Lasing Action Diagram</vt:lpstr>
      <vt:lpstr>The Laser</vt:lpstr>
      <vt:lpstr>Laser Systems</vt:lpstr>
      <vt:lpstr>Slide 25</vt:lpstr>
      <vt:lpstr>Slide 26</vt:lpstr>
      <vt:lpstr>Slide 27</vt:lpstr>
      <vt:lpstr>Slide 28</vt:lpstr>
      <vt:lpstr>Slide 29</vt:lpstr>
      <vt:lpstr>Slide 30</vt:lpstr>
      <vt:lpstr>Ruby Laser</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Construction of Laser Diode</vt:lpstr>
      <vt:lpstr>Working of laser diode</vt:lpstr>
      <vt:lpstr>Slide 46</vt:lpstr>
      <vt:lpstr>Slide 47</vt:lpstr>
      <vt:lpstr>Slide 48</vt:lpstr>
      <vt:lpstr>Slide 49</vt:lpstr>
      <vt:lpstr>Working of hetro-junction s/c Diode laser</vt:lpstr>
      <vt:lpstr>Comparison chart for all the lasers</vt:lpstr>
      <vt:lpstr>Slide 52</vt:lpstr>
      <vt:lpstr>Slide 53</vt:lpstr>
      <vt:lpstr>Slide 54</vt:lpstr>
      <vt:lpstr>Slide 55</vt:lpstr>
      <vt:lpstr>Slide 56</vt:lpstr>
      <vt:lpstr>Slide 57</vt:lpstr>
      <vt:lpstr>Slide 58</vt:lpstr>
      <vt:lpstr>Slide 59</vt:lpstr>
      <vt:lpstr>Slide 60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Laser</dc:title>
  <dc:creator>Physics</dc:creator>
  <cp:lastModifiedBy>Mani</cp:lastModifiedBy>
  <cp:revision>11</cp:revision>
  <dcterms:created xsi:type="dcterms:W3CDTF">2018-01-04T05:58:23Z</dcterms:created>
  <dcterms:modified xsi:type="dcterms:W3CDTF">2020-06-17T08:34:13Z</dcterms:modified>
</cp:coreProperties>
</file>