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6" r:id="rId2"/>
    <p:sldId id="282" r:id="rId3"/>
    <p:sldId id="286" r:id="rId4"/>
    <p:sldId id="284" r:id="rId5"/>
    <p:sldId id="258" r:id="rId6"/>
    <p:sldId id="268" r:id="rId7"/>
    <p:sldId id="269" r:id="rId8"/>
    <p:sldId id="270" r:id="rId9"/>
    <p:sldId id="271" r:id="rId10"/>
    <p:sldId id="285" r:id="rId11"/>
    <p:sldId id="277" r:id="rId12"/>
    <p:sldId id="278" r:id="rId13"/>
    <p:sldId id="279" r:id="rId14"/>
    <p:sldId id="280" r:id="rId15"/>
    <p:sldId id="281" r:id="rId16"/>
    <p:sldId id="287" r:id="rId17"/>
    <p:sldId id="288" r:id="rId18"/>
    <p:sldId id="283" r:id="rId19"/>
  </p:sldIdLst>
  <p:sldSz cx="9144000" cy="6858000" type="screen4x3"/>
  <p:notesSz cx="6858000" cy="9144000"/>
  <p:custShowLst>
    <p:custShow name="Custom Show 1" id="0">
      <p:sldLst>
        <p:sld r:id="rId2"/>
        <p:sld r:id="rId3"/>
        <p:sld r:id="rId6"/>
        <p:sld r:id="rId7"/>
        <p:sld r:id="rId8"/>
        <p:sld r:id="rId9"/>
        <p:sld r:id="rId10"/>
        <p:sld r:id="rId12"/>
        <p:sld r:id="rId13"/>
        <p:sld r:id="rId14"/>
        <p:sld r:id="rId15"/>
        <p:sld r:id="rId16"/>
        <p:sld r:id="rId19"/>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765" autoAdjust="0"/>
    <p:restoredTop sz="94660"/>
  </p:normalViewPr>
  <p:slideViewPr>
    <p:cSldViewPr>
      <p:cViewPr>
        <p:scale>
          <a:sx n="100" d="100"/>
          <a:sy n="100" d="100"/>
        </p:scale>
        <p:origin x="-672" y="3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3B025F-A507-4D99-971C-1ABA011527B9}" type="datetimeFigureOut">
              <a:rPr lang="en-US" smtClean="0"/>
              <a:pPr/>
              <a:t>5/23/2020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4A3447-6770-4798-A12B-762BD82445F9}" type="slidenum">
              <a:rPr lang="en-US" smtClean="0"/>
              <a:pPr/>
              <a:t>‹#›</a:t>
            </a:fld>
            <a:endParaRPr lang="en-US"/>
          </a:p>
        </p:txBody>
      </p:sp>
    </p:spTree>
    <p:extLst>
      <p:ext uri="{BB962C8B-B14F-4D97-AF65-F5344CB8AC3E}">
        <p14:creationId xmlns:p14="http://schemas.microsoft.com/office/powerpoint/2010/main" xmlns="" val="4238439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9E69FC6-118B-4AAF-A606-E12B89311FF9}" type="datetimeFigureOut">
              <a:rPr lang="en-US" smtClean="0"/>
              <a:pPr/>
              <a:t>5/23/2020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63CCD29-66C8-4BDB-8491-2E359B9FE9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E69FC6-118B-4AAF-A606-E12B89311FF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E69FC6-118B-4AAF-A606-E12B89311FF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E69FC6-118B-4AAF-A606-E12B89311FF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9E69FC6-118B-4AAF-A606-E12B89311FF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CCD29-66C8-4BDB-8491-2E359B9FE9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E69FC6-118B-4AAF-A606-E12B89311FF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9E69FC6-118B-4AAF-A606-E12B89311FF9}" type="datetimeFigureOut">
              <a:rPr lang="en-US" smtClean="0"/>
              <a:pPr/>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9E69FC6-118B-4AAF-A606-E12B89311FF9}" type="datetimeFigureOut">
              <a:rPr lang="en-US" smtClean="0"/>
              <a:pPr/>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E69FC6-118B-4AAF-A606-E12B89311FF9}" type="datetimeFigureOut">
              <a:rPr lang="en-US" smtClean="0"/>
              <a:pPr/>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E69FC6-118B-4AAF-A606-E12B89311FF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CCD29-66C8-4BDB-8491-2E359B9FE9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E69FC6-118B-4AAF-A606-E12B89311FF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63CCD29-66C8-4BDB-8491-2E359B9FE90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E69FC6-118B-4AAF-A606-E12B89311FF9}" type="datetimeFigureOut">
              <a:rPr lang="en-US" smtClean="0"/>
              <a:pPr/>
              <a:t>5/23/2020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3CCD29-66C8-4BDB-8491-2E359B9FE90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m.wikipedia.org/wiki/List_of_English_language_poets" TargetMode="External"/><Relationship Id="rId2" Type="http://schemas.openxmlformats.org/officeDocument/2006/relationships/hyperlink" Target="https://en.m.wikipedia.org/wiki/Social_issu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n.m.wikipedia.org/wiki/Dactylic_hexameter" TargetMode="External"/><Relationship Id="rId3" Type="http://schemas.openxmlformats.org/officeDocument/2006/relationships/hyperlink" Target="https://en.m.wikipedia.org/wiki/Theocritus" TargetMode="External"/><Relationship Id="rId7" Type="http://schemas.openxmlformats.org/officeDocument/2006/relationships/hyperlink" Target="https://en.m.wikipedia.org/wiki/Classic_book" TargetMode="External"/><Relationship Id="rId2" Type="http://schemas.openxmlformats.org/officeDocument/2006/relationships/hyperlink" Target="https://en.m.wikipedia.org/wiki/Hellenistic" TargetMode="External"/><Relationship Id="rId1" Type="http://schemas.openxmlformats.org/officeDocument/2006/relationships/slideLayout" Target="../slideLayouts/slideLayout2.xml"/><Relationship Id="rId6" Type="http://schemas.openxmlformats.org/officeDocument/2006/relationships/hyperlink" Target="https://en.m.wikipedia.org/wiki/Pastoral_elegy" TargetMode="External"/><Relationship Id="rId5" Type="http://schemas.openxmlformats.org/officeDocument/2006/relationships/hyperlink" Target="https://en.m.wikipedia.org/wiki/Pastoral" TargetMode="External"/><Relationship Id="rId4" Type="http://schemas.openxmlformats.org/officeDocument/2006/relationships/hyperlink" Target="https://en.m.wikipedia.org/wiki/Virgil" TargetMode="External"/><Relationship Id="rId9" Type="http://schemas.openxmlformats.org/officeDocument/2006/relationships/hyperlink" Target="https://en.m.wikipedia.org/wiki/Poetry"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n.m.wikipedia.org/wiki/William_Carlos_Williams" TargetMode="External"/><Relationship Id="rId2" Type="http://schemas.openxmlformats.org/officeDocument/2006/relationships/hyperlink" Target="https://en.m.wikipedia.org/wiki/Alan_Dugan" TargetMode="External"/><Relationship Id="rId1" Type="http://schemas.openxmlformats.org/officeDocument/2006/relationships/slideLayout" Target="../slideLayouts/slideLayout2.xml"/><Relationship Id="rId5" Type="http://schemas.openxmlformats.org/officeDocument/2006/relationships/hyperlink" Target="https://en.m.wikipedia.org/wiki/Andrew_Hudgins" TargetMode="External"/><Relationship Id="rId4" Type="http://schemas.openxmlformats.org/officeDocument/2006/relationships/hyperlink" Target="https://en.m.wikipedia.org/wiki/W._H._Aude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en.m.wikipedia.org/wiki/Ireland" TargetMode="External"/><Relationship Id="rId13" Type="http://schemas.openxmlformats.org/officeDocument/2006/relationships/hyperlink" Target="https://en.m.wikipedia.org/wiki/Lives_of_the_Most_Eminent_English_Poets" TargetMode="External"/><Relationship Id="rId3" Type="http://schemas.openxmlformats.org/officeDocument/2006/relationships/hyperlink" Target="https://en.m.wikipedia.org/wiki/Lycidas" TargetMode="External"/><Relationship Id="rId7" Type="http://schemas.openxmlformats.org/officeDocument/2006/relationships/hyperlink" Target="https://en.m.wikipedia.org/wiki/Wales" TargetMode="External"/><Relationship Id="rId12" Type="http://schemas.openxmlformats.org/officeDocument/2006/relationships/hyperlink" Target="https://en.m.wikipedia.org/wiki/Laudianism" TargetMode="External"/><Relationship Id="rId17" Type="http://schemas.openxmlformats.org/officeDocument/2006/relationships/hyperlink" Target="https://en.m.wikipedia.org/wiki/Neptune_(mythology)" TargetMode="External"/><Relationship Id="rId2" Type="http://schemas.openxmlformats.org/officeDocument/2006/relationships/hyperlink" Target="https://en.m.wikipedia.org/wiki/John_Milton" TargetMode="External"/><Relationship Id="rId16" Type="http://schemas.openxmlformats.org/officeDocument/2006/relationships/hyperlink" Target="https://en.m.wikipedia.org/wiki/Jove" TargetMode="External"/><Relationship Id="rId1" Type="http://schemas.openxmlformats.org/officeDocument/2006/relationships/slideLayout" Target="../slideLayouts/slideLayout2.xml"/><Relationship Id="rId6" Type="http://schemas.openxmlformats.org/officeDocument/2006/relationships/hyperlink" Target="https://en.m.wikipedia.org/wiki/Cambridge_University" TargetMode="External"/><Relationship Id="rId11" Type="http://schemas.openxmlformats.org/officeDocument/2006/relationships/hyperlink" Target="https://en.m.wikipedia.org/wiki/Saint_Peter" TargetMode="External"/><Relationship Id="rId5" Type="http://schemas.openxmlformats.org/officeDocument/2006/relationships/hyperlink" Target="https://en.m.wikipedia.org/wiki/Latin" TargetMode="External"/><Relationship Id="rId15" Type="http://schemas.openxmlformats.org/officeDocument/2006/relationships/hyperlink" Target="https://en.m.wikipedia.org/wiki/Pastoral_elegy" TargetMode="External"/><Relationship Id="rId10" Type="http://schemas.openxmlformats.org/officeDocument/2006/relationships/hyperlink" Target="https://en.m.wikipedia.org/wiki/Phoebus" TargetMode="External"/><Relationship Id="rId4" Type="http://schemas.openxmlformats.org/officeDocument/2006/relationships/hyperlink" Target="https://en.m.wikipedia.org/wiki/English_language" TargetMode="External"/><Relationship Id="rId9" Type="http://schemas.openxmlformats.org/officeDocument/2006/relationships/hyperlink" Target="https://en.m.wikipedia.org/wiki/Persona" TargetMode="External"/><Relationship Id="rId14" Type="http://schemas.openxmlformats.org/officeDocument/2006/relationships/hyperlink" Target="https://en.m.wikipedia.org/wiki/Samuel_Johns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n.m.wikipedia.org/wiki/Joseph_Severn" TargetMode="External"/><Relationship Id="rId2" Type="http://schemas.openxmlformats.org/officeDocument/2006/relationships/hyperlink" Target="https://en.m.wikipedia.org/wiki/James_Henry_Leigh_Hunt" TargetMode="External"/><Relationship Id="rId1" Type="http://schemas.openxmlformats.org/officeDocument/2006/relationships/slideLayout" Target="../slideLayouts/slideLayout2.xml"/><Relationship Id="rId4" Type="http://schemas.openxmlformats.org/officeDocument/2006/relationships/hyperlink" Target="https://en.m.wikipedia.org/wiki/Thyrsis_(poe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n.m.wikipedia.org/wiki/Humanism" TargetMode="External"/><Relationship Id="rId2" Type="http://schemas.openxmlformats.org/officeDocument/2006/relationships/hyperlink" Target="https://en.m.wikipedia.org/wiki/English_Renaissan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terarydevices.net/walt-whitman/" TargetMode="External"/><Relationship Id="rId2" Type="http://schemas.openxmlformats.org/officeDocument/2006/relationships/hyperlink" Target="https://literarydevices.net/poe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literarydevices.net/plot/" TargetMode="External"/><Relationship Id="rId3" Type="http://schemas.openxmlformats.org/officeDocument/2006/relationships/hyperlink" Target="https://literarydevices.net/epic/" TargetMode="External"/><Relationship Id="rId7" Type="http://schemas.openxmlformats.org/officeDocument/2006/relationships/hyperlink" Target="https://literarydevices.net/subject/" TargetMode="External"/><Relationship Id="rId2" Type="http://schemas.openxmlformats.org/officeDocument/2006/relationships/hyperlink" Target="https://literarydevices.net/genre/" TargetMode="External"/><Relationship Id="rId1" Type="http://schemas.openxmlformats.org/officeDocument/2006/relationships/slideLayout" Target="../slideLayouts/slideLayout2.xml"/><Relationship Id="rId6" Type="http://schemas.openxmlformats.org/officeDocument/2006/relationships/hyperlink" Target="https://literarydevices.net/digression/" TargetMode="External"/><Relationship Id="rId5" Type="http://schemas.openxmlformats.org/officeDocument/2006/relationships/hyperlink" Target="https://literarydevices.net/comparison/" TargetMode="External"/><Relationship Id="rId4" Type="http://schemas.openxmlformats.org/officeDocument/2006/relationships/hyperlink" Target="https://literarydevices.net/phras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literarydevices.net/vers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literarydevices.net/objec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iterarydevices.net/humor/" TargetMode="External"/><Relationship Id="rId2" Type="http://schemas.openxmlformats.org/officeDocument/2006/relationships/hyperlink" Target="https://literarydevices.net/famous/" TargetMode="External"/><Relationship Id="rId1" Type="http://schemas.openxmlformats.org/officeDocument/2006/relationships/slideLayout" Target="../slideLayouts/slideLayout2.xml"/><Relationship Id="rId4" Type="http://schemas.openxmlformats.org/officeDocument/2006/relationships/hyperlink" Target="https://literarydevices.net/iron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8472268" cy="2868168"/>
          </a:xfrm>
        </p:spPr>
        <p:txBody>
          <a:bodyPr/>
          <a:lstStyle/>
          <a:p>
            <a:r>
              <a:rPr lang="en-US" sz="9600" dirty="0" smtClean="0">
                <a:latin typeface="Times New Roman" pitchFamily="18" charset="0"/>
                <a:cs typeface="Times New Roman" pitchFamily="18" charset="0"/>
              </a:rPr>
              <a:t>welcome</a:t>
            </a:r>
            <a:endParaRPr lang="en-US" sz="9600" dirty="0">
              <a:latin typeface="Times New Roman" pitchFamily="18" charset="0"/>
              <a:cs typeface="Times New Roman" pitchFamily="18" charset="0"/>
            </a:endParaRPr>
          </a:p>
        </p:txBody>
      </p:sp>
    </p:spTree>
  </p:cSld>
  <p:clrMapOvr>
    <a:masterClrMapping/>
  </p:clrMapOvr>
  <p:transition advTm="6113">
    <p:wheel spokes="3"/>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r>
              <a:rPr lang="en-US" sz="6000" dirty="0" smtClean="0">
                <a:solidFill>
                  <a:srgbClr val="7030A0"/>
                </a:solidFill>
                <a:latin typeface="Script MT Bold" panose="03040602040607080904" pitchFamily="66" charset="0"/>
              </a:rPr>
              <a:t>    </a:t>
            </a:r>
            <a:r>
              <a:rPr lang="en-US" sz="6000" dirty="0" smtClean="0"/>
              <a:t>An elegy is not same as a ‘eulogy’ which is a statement written in prose that is read aloud at a funeral, although an elegy might serve as a eulogy. Three elements are found in a traditional elegy-</a:t>
            </a:r>
          </a:p>
          <a:p>
            <a:r>
              <a:rPr lang="en-US" sz="6000" dirty="0" smtClean="0"/>
              <a:t>Firstly, it begins with mourn, a grief at the loss of something or someone.</a:t>
            </a:r>
          </a:p>
          <a:p>
            <a:r>
              <a:rPr lang="en-US" sz="6000" dirty="0" smtClean="0"/>
              <a:t>In the second stage, the poet shows admiration, listing qualities &amp; impressive deeds in the person’s lifetime.</a:t>
            </a:r>
          </a:p>
          <a:p>
            <a:r>
              <a:rPr lang="en-US" sz="6000" dirty="0" smtClean="0"/>
              <a:t>The poem then moves to the third stage of consolidation. This last element may be more religious.</a:t>
            </a:r>
          </a:p>
          <a:p>
            <a:r>
              <a:rPr lang="en-US" sz="6000" dirty="0" smtClean="0"/>
              <a:t>An elegy may be of different kinds-personal, impersonal or pastoral. Pastoral elegy represents both the poet &amp; the one he mourns for-who is usually also a poet-as Shepherds. In Pastoral Elegies like ‘</a:t>
            </a:r>
            <a:r>
              <a:rPr lang="en-US" sz="6000" i="1" dirty="0" err="1" smtClean="0"/>
              <a:t>Lycidas</a:t>
            </a:r>
            <a:r>
              <a:rPr lang="en-US" sz="6000" dirty="0" smtClean="0"/>
              <a:t>’, Milton mourns in the grief of a shepherd.</a:t>
            </a:r>
          </a:p>
          <a:p>
            <a:pPr marL="0" indent="0">
              <a:buNone/>
            </a:pPr>
            <a:endParaRPr lang="en-IN" sz="6000" dirty="0">
              <a:solidFill>
                <a:srgbClr val="7030A0"/>
              </a:solidFill>
              <a:latin typeface="Script MT Bold" panose="03040602040607080904" pitchFamily="66" charset="0"/>
            </a:endParaRPr>
          </a:p>
        </p:txBody>
      </p:sp>
    </p:spTree>
    <p:extLst>
      <p:ext uri="{BB962C8B-B14F-4D97-AF65-F5344CB8AC3E}">
        <p14:creationId xmlns:p14="http://schemas.microsoft.com/office/powerpoint/2010/main" xmlns="" val="321190487"/>
      </p:ext>
    </p:extLst>
  </p:cSld>
  <p:clrMapOvr>
    <a:masterClrMapping/>
  </p:clrMapOvr>
  <mc:AlternateContent xmlns:mc="http://schemas.openxmlformats.org/markup-compatibility/2006">
    <mc:Choice xmlns:p14="http://schemas.microsoft.com/office/powerpoint/2010/main" xmlns="" Requires="p14">
      <p:transition spd="slow" p14:dur="2000" advTm="2131"/>
    </mc:Choice>
    <mc:Fallback>
      <p:transition spd="slow" advTm="2131"/>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Pastoral Elegy?</a:t>
            </a:r>
            <a:br>
              <a:rPr lang="en-US" b="1" dirty="0" smtClean="0"/>
            </a:br>
            <a:endParaRPr lang="en-US" dirty="0"/>
          </a:p>
        </p:txBody>
      </p:sp>
      <p:sp>
        <p:nvSpPr>
          <p:cNvPr id="3" name="Content Placeholder 2"/>
          <p:cNvSpPr>
            <a:spLocks noGrp="1"/>
          </p:cNvSpPr>
          <p:nvPr>
            <p:ph idx="1"/>
          </p:nvPr>
        </p:nvSpPr>
        <p:spPr>
          <a:xfrm>
            <a:off x="228600" y="2057400"/>
            <a:ext cx="7696200" cy="4495800"/>
          </a:xfrm>
        </p:spPr>
        <p:txBody>
          <a:bodyPr>
            <a:normAutofit fontScale="62500" lnSpcReduction="20000"/>
          </a:bodyPr>
          <a:lstStyle/>
          <a:p>
            <a:pPr>
              <a:buNone/>
            </a:pPr>
            <a:endParaRPr lang="en-US" b="1" dirty="0" smtClean="0"/>
          </a:p>
          <a:p>
            <a:r>
              <a:rPr lang="en-US" dirty="0" smtClean="0"/>
              <a:t>An elegy is a poem on the death of someone. And pastoral suggest that the elegy is related to 'shepherd', and rustic life. Pastoral elegies are poems in which the poet speaks in the guise of a shepherd in a peaceful landscape and expresses his grief on the death of another shepherd. </a:t>
            </a:r>
          </a:p>
          <a:p>
            <a:r>
              <a:rPr lang="en-US" dirty="0" smtClean="0"/>
              <a:t>The pastoral is the form of poetry that deals with the urban poets’ nostalgic image of the peace and simplicity of the life of shepherds and other rural folk in an idealized natural setting. Classical poets described the pastoral life as possessing features of mythical ‘golden age’. But Christian pastoralists, like Milton himself, have combined the golden age of the pagan fables with the Garden of Eden so that religious symbolism could also be exploited especially Christ as shepherd and people as sheep. Pastoral poems other than the elegiac ones deal with the beautiful, harmonious and pleasing atmosphere and life. The ‘pastoral’ background to an elegiac poem serves to highlight the intensity of grief against a peaceful and pleasing atmosphere and pattern of life where death disrupts it all.</a:t>
            </a:r>
          </a:p>
          <a:p>
            <a:r>
              <a:rPr lang="en-US" dirty="0" smtClean="0"/>
              <a:t>Thus the pastoral elegy borrows images, allusions and even the setting from the pastoral world of antiquity. The pastoral elegy has a tradition going back to its earliest known writer </a:t>
            </a:r>
            <a:r>
              <a:rPr lang="en-US" dirty="0" err="1" smtClean="0"/>
              <a:t>Bion</a:t>
            </a:r>
            <a:r>
              <a:rPr lang="en-US" dirty="0" smtClean="0"/>
              <a:t> through Arnold, Shelley, Milton, Spenser, Petrarch, Virgil, Theocritus, and </a:t>
            </a:r>
            <a:r>
              <a:rPr lang="en-US" dirty="0" err="1" smtClean="0"/>
              <a:t>Moschus</a:t>
            </a:r>
            <a:r>
              <a:rPr lang="en-US" dirty="0" smtClean="0"/>
              <a:t>. Besides the personal grief of the individual shepherd-poet, the pastoral elegy says something about the world as a whole.</a:t>
            </a:r>
          </a:p>
          <a:p>
            <a:pPr>
              <a:buNone/>
            </a:pPr>
            <a:endParaRPr lang="en-US" u="sng" dirty="0" smtClean="0">
              <a:latin typeface="SansSerif" pitchFamily="2" charset="2"/>
            </a:endParaRPr>
          </a:p>
        </p:txBody>
      </p:sp>
    </p:spTree>
  </p:cSld>
  <p:clrMapOvr>
    <a:masterClrMapping/>
  </p:clrMapOvr>
  <p:transition advTm="2017">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Explanation of Pastoral poetry</a:t>
            </a:r>
            <a:br>
              <a:rPr lang="en-US" dirty="0" smtClean="0"/>
            </a:br>
            <a:endParaRPr lang="en-US" dirty="0"/>
          </a:p>
        </p:txBody>
      </p:sp>
      <p:sp>
        <p:nvSpPr>
          <p:cNvPr id="10" name="Rectangle 9"/>
          <p:cNvSpPr/>
          <p:nvPr/>
        </p:nvSpPr>
        <p:spPr>
          <a:xfrm>
            <a:off x="609600" y="1828801"/>
            <a:ext cx="8534400" cy="2954655"/>
          </a:xfrm>
          <a:prstGeom prst="rect">
            <a:avLst/>
          </a:prstGeom>
        </p:spPr>
        <p:txBody>
          <a:bodyPr wrap="square">
            <a:spAutoFit/>
          </a:bodyPr>
          <a:lstStyle/>
          <a:p>
            <a:endParaRPr lang="en-US" dirty="0" smtClean="0"/>
          </a:p>
          <a:p>
            <a:r>
              <a:rPr lang="en-US" sz="1200" dirty="0" smtClean="0"/>
              <a:t>     Pastoral poetry is a genre that typically relates to country/rural life and often depicts the lives of shepherds. This sort of poetry describes the simple and pure lives of shepherds, who exist free from the corruptions of city life. Rural life is depicted as being “pure” in pastoral poetry and is usually idealized. The most common themes that are written about in pastoral poetry are love and death, although religion, politics, and other </a:t>
            </a:r>
            <a:r>
              <a:rPr lang="en-US" sz="1200" dirty="0" smtClean="0">
                <a:hlinkClick r:id="rId2" tooltip="Social issues"/>
              </a:rPr>
              <a:t>social issues</a:t>
            </a:r>
            <a:r>
              <a:rPr lang="en-US" sz="1200" dirty="0" smtClean="0"/>
              <a:t> are common as well. Often, the poet and his friends are represented by the characters in the poem. Through these characters, the poet expresses his or her own social, moral, political, and literary views.</a:t>
            </a:r>
          </a:p>
          <a:p>
            <a:r>
              <a:rPr lang="en-US" sz="1200" dirty="0" smtClean="0"/>
              <a:t>          Pastoral poetry was first introduced by the Greek poet Theocritus in his Idylls. Set in the countryside, his poems reflect on folk traditions and involve dialogue between shepherds. This style of poetry was later adapted by the Roman poet Virgil, who frequently set his poems in Arcadia. Over time, the genre was adapted by a variety of different poets to include various themes, including romance, drama, courtship, seduction, and death. One of the most popular subgroups of pastoral poetry is the elegy, in which the poet mourns the death of a friend, often a fellow shepherd.</a:t>
            </a:r>
          </a:p>
          <a:p>
            <a:r>
              <a:rPr lang="en-US" sz="1200" dirty="0" smtClean="0"/>
              <a:t>            Eventually, pastoral poetry became popular among </a:t>
            </a:r>
            <a:r>
              <a:rPr lang="en-US" sz="1200" dirty="0" smtClean="0">
                <a:hlinkClick r:id="rId3" tooltip="List of English language poets"/>
              </a:rPr>
              <a:t>English poets</a:t>
            </a:r>
            <a:r>
              <a:rPr lang="en-US" sz="1200" dirty="0" smtClean="0"/>
              <a:t>, especially through Edmund Spenser's “The Shepherd’s Calendar,” which was published in 1579. One of the most famous examples of pastoral poetry is John Milton's “</a:t>
            </a:r>
            <a:r>
              <a:rPr lang="en-US" sz="1200" dirty="0" err="1" smtClean="0"/>
              <a:t>Lycidas</a:t>
            </a:r>
            <a:r>
              <a:rPr lang="en-US" sz="1200" dirty="0" smtClean="0"/>
              <a:t>.” Written in 1637, the poem is written about Edward King, a fellow student of Milton's who had died</a:t>
            </a:r>
          </a:p>
        </p:txBody>
      </p:sp>
      <p:sp>
        <p:nvSpPr>
          <p:cNvPr id="11" name="Right Arrow 10"/>
          <p:cNvSpPr/>
          <p:nvPr/>
        </p:nvSpPr>
        <p:spPr>
          <a:xfrm flipV="1">
            <a:off x="685800" y="2133600"/>
            <a:ext cx="152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advTm="1097">
    <p:wheel spokes="3"/>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Historical overview</a:t>
            </a:r>
            <a:br>
              <a:rPr lang="en-US" b="1" dirty="0" smtClean="0"/>
            </a:br>
            <a:endParaRPr lang="en-US" dirty="0"/>
          </a:p>
        </p:txBody>
      </p:sp>
      <p:sp>
        <p:nvSpPr>
          <p:cNvPr id="3" name="Content Placeholder 2"/>
          <p:cNvSpPr>
            <a:spLocks noGrp="1"/>
          </p:cNvSpPr>
          <p:nvPr>
            <p:ph idx="1"/>
          </p:nvPr>
        </p:nvSpPr>
        <p:spPr>
          <a:xfrm>
            <a:off x="228600" y="1905000"/>
            <a:ext cx="7696200" cy="4648200"/>
          </a:xfrm>
        </p:spPr>
        <p:txBody>
          <a:bodyPr>
            <a:normAutofit fontScale="62500" lnSpcReduction="20000"/>
          </a:bodyPr>
          <a:lstStyle/>
          <a:p>
            <a:pPr>
              <a:buNone/>
            </a:pPr>
            <a:endParaRPr lang="en-US" b="1" dirty="0" smtClean="0"/>
          </a:p>
          <a:p>
            <a:r>
              <a:rPr lang="en-US" b="1" dirty="0" smtClean="0"/>
              <a:t>History of pastoral poetry</a:t>
            </a:r>
            <a:r>
              <a:rPr lang="en-US" dirty="0" smtClean="0"/>
              <a:t> </a:t>
            </a:r>
          </a:p>
          <a:p>
            <a:r>
              <a:rPr lang="en-US" dirty="0" smtClean="0"/>
              <a:t>Pastoral elegy, a subcategory of the elegy form of poetry, has its roots in </a:t>
            </a:r>
            <a:r>
              <a:rPr lang="en-US" dirty="0" smtClean="0">
                <a:hlinkClick r:id="rId2" tooltip="Hellenistic"/>
              </a:rPr>
              <a:t>Hellenistic</a:t>
            </a:r>
            <a:r>
              <a:rPr lang="en-US" dirty="0" smtClean="0"/>
              <a:t> Greek poetry of the 3rd and 2nd centuries BCE. Pastoral poetry itself, which deals heavily with shepherds and other forms of rustic life, dates back to the 3rd century BC when </a:t>
            </a:r>
            <a:r>
              <a:rPr lang="en-US" dirty="0" smtClean="0">
                <a:hlinkClick r:id="rId3" tooltip="Theocritus"/>
              </a:rPr>
              <a:t>Theocritus</a:t>
            </a:r>
            <a:r>
              <a:rPr lang="en-US" dirty="0" smtClean="0"/>
              <a:t>, a Greek poet, wrote his idylls about rustic life in Sicily. The Roman poet </a:t>
            </a:r>
            <a:r>
              <a:rPr lang="en-US" dirty="0" smtClean="0">
                <a:hlinkClick r:id="rId4" tooltip="Virgil"/>
              </a:rPr>
              <a:t>Virgil</a:t>
            </a:r>
            <a:r>
              <a:rPr lang="en-US" dirty="0" smtClean="0"/>
              <a:t> was known for writing poems that depicted his sophisticated colleagues and himself as shepherds in simple, rustic settings. Virgil was also the first poet to set his elegies in Arcadia, a favorite location of </a:t>
            </a:r>
            <a:r>
              <a:rPr lang="en-US" dirty="0" smtClean="0">
                <a:hlinkClick r:id="rId5" tooltip="Pastoral"/>
              </a:rPr>
              <a:t>pastoral literature</a:t>
            </a:r>
            <a:r>
              <a:rPr lang="en-US" dirty="0" smtClean="0"/>
              <a:t> to come. Developed over centuries, pastoral elegies mourn a subject by representing the mourner and the subject as shepherds. Shakespeare and his contemporaries were known to imitate some of the conventions of traditional pastoral poetry, and many hundreds of years later, the pastoral elegy was still practiced by 19th-century Romantic and Victorian poets.</a:t>
            </a:r>
            <a:r>
              <a:rPr lang="en-US" baseline="30000" dirty="0" smtClean="0">
                <a:hlinkClick r:id="rId6"/>
              </a:rPr>
              <a:t>[6]</a:t>
            </a:r>
            <a:endParaRPr lang="en-US" dirty="0" smtClean="0"/>
          </a:p>
          <a:p>
            <a:r>
              <a:rPr lang="en-US" b="1" dirty="0" smtClean="0"/>
              <a:t>History of elegies</a:t>
            </a:r>
            <a:r>
              <a:rPr lang="en-US" dirty="0" smtClean="0"/>
              <a:t> </a:t>
            </a:r>
          </a:p>
          <a:p>
            <a:r>
              <a:rPr lang="en-US" dirty="0" smtClean="0"/>
              <a:t>In </a:t>
            </a:r>
            <a:r>
              <a:rPr lang="en-US" dirty="0" smtClean="0">
                <a:hlinkClick r:id="rId7" tooltip="Classic book"/>
              </a:rPr>
              <a:t>classic literature</a:t>
            </a:r>
            <a:r>
              <a:rPr lang="en-US" dirty="0" smtClean="0"/>
              <a:t>, an elegy was simply any poem written in elegiac meter and was not restricted by its subject. Elegiac meter was considered alternating lines of </a:t>
            </a:r>
            <a:r>
              <a:rPr lang="en-US" dirty="0" smtClean="0">
                <a:hlinkClick r:id="rId8" tooltip="Dactylic hexameter"/>
              </a:rPr>
              <a:t>dactylic hexameter</a:t>
            </a:r>
            <a:r>
              <a:rPr lang="en-US" dirty="0" smtClean="0"/>
              <a:t> and pentameter. Most classical elegies were actually </a:t>
            </a:r>
            <a:r>
              <a:rPr lang="en-US" dirty="0" smtClean="0">
                <a:hlinkClick r:id="rId9" tooltip="Poetry"/>
              </a:rPr>
              <a:t>love poems</a:t>
            </a:r>
            <a:r>
              <a:rPr lang="en-US" dirty="0" smtClean="0"/>
              <a:t>, not laments. In English literature since the 16th century CE, the elegy has come to mean specifically a poem of lamentation. Additionally, it may be written in any meter the poet chooses.</a:t>
            </a:r>
            <a:r>
              <a:rPr lang="en-US" baseline="30000" dirty="0" smtClean="0">
                <a:hlinkClick r:id="rId6"/>
              </a:rPr>
              <a:t>[7]</a:t>
            </a:r>
            <a:endParaRPr lang="en-US" dirty="0" smtClean="0"/>
          </a:p>
          <a:p>
            <a:pPr>
              <a:buNone/>
            </a:pPr>
            <a:endParaRPr lang="en-US" u="sng" dirty="0" smtClean="0">
              <a:latin typeface="SansSerif" pitchFamily="2" charset="2"/>
            </a:endParaRPr>
          </a:p>
        </p:txBody>
      </p:sp>
    </p:spTree>
  </p:cSld>
  <p:clrMapOvr>
    <a:masterClrMapping/>
  </p:clrMapOvr>
  <p:transition advTm="993">
    <p:wheel spokes="3"/>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SansSerif" pitchFamily="2" charset="2"/>
              </a:rPr>
              <a:t>   </a:t>
            </a:r>
            <a:endParaRPr lang="en-US" dirty="0"/>
          </a:p>
        </p:txBody>
      </p:sp>
      <p:sp>
        <p:nvSpPr>
          <p:cNvPr id="3" name="Content Placeholder 2"/>
          <p:cNvSpPr>
            <a:spLocks noGrp="1"/>
          </p:cNvSpPr>
          <p:nvPr>
            <p:ph idx="1"/>
          </p:nvPr>
        </p:nvSpPr>
        <p:spPr>
          <a:xfrm>
            <a:off x="228600" y="990600"/>
            <a:ext cx="7696200" cy="5562600"/>
          </a:xfrm>
        </p:spPr>
        <p:txBody>
          <a:bodyPr>
            <a:normAutofit/>
          </a:bodyPr>
          <a:lstStyle/>
          <a:p>
            <a:pPr>
              <a:buNone/>
            </a:pPr>
            <a:endParaRPr lang="en-US" u="sng" dirty="0" smtClean="0">
              <a:solidFill>
                <a:srgbClr val="FF0000"/>
              </a:solidFill>
              <a:latin typeface="Algerian" pitchFamily="82" charset="0"/>
            </a:endParaRPr>
          </a:p>
          <a:p>
            <a:pPr>
              <a:buNone/>
            </a:pPr>
            <a:endParaRPr lang="en-US" u="sng" dirty="0" smtClean="0">
              <a:latin typeface="SansSerif" pitchFamily="2" charset="2"/>
            </a:endParaRPr>
          </a:p>
        </p:txBody>
      </p:sp>
      <p:sp>
        <p:nvSpPr>
          <p:cNvPr id="10" name="Rectangle 9"/>
          <p:cNvSpPr/>
          <p:nvPr/>
        </p:nvSpPr>
        <p:spPr>
          <a:xfrm>
            <a:off x="609600" y="1676400"/>
            <a:ext cx="8077200" cy="3693319"/>
          </a:xfrm>
          <a:prstGeom prst="rect">
            <a:avLst/>
          </a:prstGeom>
        </p:spPr>
        <p:txBody>
          <a:bodyPr wrap="square">
            <a:spAutoFit/>
          </a:bodyPr>
          <a:lstStyle/>
          <a:p>
            <a:r>
              <a:rPr lang="en-US" b="1" dirty="0" smtClean="0"/>
              <a:t>The pastoral elegy in contemporary poetry</a:t>
            </a:r>
            <a:r>
              <a:rPr lang="en-US" dirty="0" smtClean="0"/>
              <a:t> </a:t>
            </a:r>
          </a:p>
          <a:p>
            <a:r>
              <a:rPr lang="en-US" dirty="0" smtClean="0"/>
              <a:t>Pastoral elegy poetry flourished in Europe between the Renaissance and the 19th century. However, modern poets, such as J.V. Cunningham and </a:t>
            </a:r>
            <a:r>
              <a:rPr lang="en-US" dirty="0" smtClean="0">
                <a:hlinkClick r:id="rId2" tooltip="Alan Dugan"/>
              </a:rPr>
              <a:t>Alan Dugan</a:t>
            </a:r>
            <a:r>
              <a:rPr lang="en-US" dirty="0" smtClean="0"/>
              <a:t>, have re-imaged the elegy in both subject and form, and pastoral elegies have recently shown up in more satirical forms. However, other modern poets, such as </a:t>
            </a:r>
            <a:r>
              <a:rPr lang="en-US" dirty="0" smtClean="0">
                <a:hlinkClick r:id="rId3" tooltip="William Carlos Williams"/>
              </a:rPr>
              <a:t>William Carlos Williams</a:t>
            </a:r>
            <a:r>
              <a:rPr lang="en-US" dirty="0" smtClean="0"/>
              <a:t> and </a:t>
            </a:r>
            <a:r>
              <a:rPr lang="en-US" dirty="0" smtClean="0">
                <a:hlinkClick r:id="rId4" tooltip="W. H. Auden"/>
              </a:rPr>
              <a:t>W. H. Auden</a:t>
            </a:r>
            <a:r>
              <a:rPr lang="en-US" dirty="0" smtClean="0"/>
              <a:t>, have written poems that maintain the traditional form and features of the pastoral elegy. </a:t>
            </a:r>
            <a:r>
              <a:rPr lang="en-US" dirty="0" smtClean="0">
                <a:hlinkClick r:id="rId5" tooltip="Andrew Hudgins"/>
              </a:rPr>
              <a:t>Andrew Hudgins</a:t>
            </a:r>
            <a:r>
              <a:rPr lang="en-US" dirty="0" smtClean="0"/>
              <a:t> has an interesting elegy in which he mourns the lonely gap that exists between him and his still-living father.</a:t>
            </a:r>
          </a:p>
          <a:p>
            <a:r>
              <a:rPr lang="en-US" dirty="0" smtClean="0"/>
              <a:t>The poem is considered an elegy in the original sense of the Greek word </a:t>
            </a:r>
            <a:r>
              <a:rPr lang="en-US" dirty="0" err="1" smtClean="0"/>
              <a:t>elegeia</a:t>
            </a:r>
            <a:r>
              <a:rPr lang="en-US" dirty="0" smtClean="0"/>
              <a:t>, because it laments the fact that the father and son diverge in life, so they will most likely diverge in death as well. Though in its prime, the pastoral elegy had wide appeal, it is now sometimes considered dead. </a:t>
            </a:r>
            <a:endParaRPr lang="en-US" dirty="0"/>
          </a:p>
        </p:txBody>
      </p:sp>
    </p:spTree>
  </p:cSld>
  <p:clrMapOvr>
    <a:masterClrMapping/>
  </p:clrMapOvr>
  <p:transition advTm="2186">
    <p:wheel spokes="3"/>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SansSerif" pitchFamily="2" charset="2"/>
              </a:rPr>
              <a:t>   </a:t>
            </a:r>
            <a:endParaRPr lang="en-US" dirty="0"/>
          </a:p>
        </p:txBody>
      </p:sp>
      <p:sp>
        <p:nvSpPr>
          <p:cNvPr id="3" name="Content Placeholder 2"/>
          <p:cNvSpPr>
            <a:spLocks noGrp="1"/>
          </p:cNvSpPr>
          <p:nvPr>
            <p:ph idx="1"/>
          </p:nvPr>
        </p:nvSpPr>
        <p:spPr>
          <a:xfrm>
            <a:off x="228600" y="990600"/>
            <a:ext cx="7696200" cy="5562600"/>
          </a:xfrm>
        </p:spPr>
        <p:txBody>
          <a:bodyPr>
            <a:normAutofit/>
          </a:bodyPr>
          <a:lstStyle/>
          <a:p>
            <a:r>
              <a:rPr lang="en-US" sz="1600" b="1" dirty="0" smtClean="0"/>
              <a:t>Examples of definitive pastoral elegies</a:t>
            </a:r>
          </a:p>
          <a:p>
            <a:r>
              <a:rPr lang="en-US" sz="1400" b="1" dirty="0" smtClean="0"/>
              <a:t>“</a:t>
            </a:r>
            <a:r>
              <a:rPr lang="en-US" sz="1400" b="1" dirty="0" err="1" smtClean="0"/>
              <a:t>Lycidas</a:t>
            </a:r>
            <a:r>
              <a:rPr lang="en-US" sz="1400" b="1" dirty="0" smtClean="0"/>
              <a:t>”</a:t>
            </a:r>
            <a:r>
              <a:rPr lang="en-US" sz="1400" dirty="0" smtClean="0"/>
              <a:t> </a:t>
            </a:r>
          </a:p>
          <a:p>
            <a:r>
              <a:rPr lang="en-US" sz="1000" dirty="0" smtClean="0"/>
              <a:t>Written by </a:t>
            </a:r>
            <a:r>
              <a:rPr lang="en-US" sz="1000" dirty="0" smtClean="0">
                <a:hlinkClick r:id="rId2" tooltip="John Milton"/>
              </a:rPr>
              <a:t>John Milton</a:t>
            </a:r>
            <a:r>
              <a:rPr lang="en-US" sz="1000" dirty="0" smtClean="0"/>
              <a:t>, "</a:t>
            </a:r>
            <a:r>
              <a:rPr lang="en-US" sz="1000" dirty="0" err="1" smtClean="0">
                <a:hlinkClick r:id="rId3" tooltip="Lycidas"/>
              </a:rPr>
              <a:t>Lycidas</a:t>
            </a:r>
            <a:r>
              <a:rPr lang="en-US" sz="1000" dirty="0" smtClean="0"/>
              <a:t>" is a pastoral elegy that first appeared in a 1638 collection of elegies in </a:t>
            </a:r>
            <a:r>
              <a:rPr lang="en-US" sz="1000" dirty="0" smtClean="0">
                <a:hlinkClick r:id="rId4" tooltip="English language"/>
              </a:rPr>
              <a:t>English</a:t>
            </a:r>
            <a:r>
              <a:rPr lang="en-US" sz="1000" dirty="0" smtClean="0"/>
              <a:t> and </a:t>
            </a:r>
            <a:r>
              <a:rPr lang="en-US" sz="1000" dirty="0" smtClean="0">
                <a:hlinkClick r:id="rId5" tooltip="Latin"/>
              </a:rPr>
              <a:t>Latin</a:t>
            </a:r>
            <a:r>
              <a:rPr lang="en-US" sz="1000" dirty="0" smtClean="0"/>
              <a:t> entitled </a:t>
            </a:r>
            <a:r>
              <a:rPr lang="en-US" sz="1000" i="1" dirty="0" err="1" smtClean="0"/>
              <a:t>Justa</a:t>
            </a:r>
            <a:r>
              <a:rPr lang="en-US" sz="1000" i="1" dirty="0" smtClean="0"/>
              <a:t> </a:t>
            </a:r>
            <a:r>
              <a:rPr lang="en-US" sz="1000" i="1" dirty="0" err="1" smtClean="0"/>
              <a:t>Edouardo</a:t>
            </a:r>
            <a:r>
              <a:rPr lang="en-US" sz="1000" i="1" dirty="0" smtClean="0"/>
              <a:t> King </a:t>
            </a:r>
            <a:r>
              <a:rPr lang="en-US" sz="1000" i="1" dirty="0" err="1" smtClean="0"/>
              <a:t>Naufrago</a:t>
            </a:r>
            <a:r>
              <a:rPr lang="en-US" sz="1000" dirty="0" smtClean="0"/>
              <a:t>. </a:t>
            </a:r>
            <a:r>
              <a:rPr lang="en-US" sz="1000" dirty="0" err="1" smtClean="0"/>
              <a:t>Lycidas</a:t>
            </a:r>
            <a:r>
              <a:rPr lang="en-US" sz="1000" dirty="0" smtClean="0"/>
              <a:t> serves as Milton's commemoration of his </a:t>
            </a:r>
            <a:r>
              <a:rPr lang="en-US" sz="1000" dirty="0" smtClean="0">
                <a:hlinkClick r:id="rId6" tooltip="Cambridge University"/>
              </a:rPr>
              <a:t>Cambridge</a:t>
            </a:r>
            <a:r>
              <a:rPr lang="en-US" sz="1000" dirty="0" smtClean="0"/>
              <a:t> college mate, Edward King, who drowned when his ship sank off the coast of </a:t>
            </a:r>
            <a:r>
              <a:rPr lang="en-US" sz="1000" dirty="0" smtClean="0">
                <a:hlinkClick r:id="rId7" tooltip="Wales"/>
              </a:rPr>
              <a:t>Wales</a:t>
            </a:r>
            <a:r>
              <a:rPr lang="en-US" sz="1000" dirty="0" smtClean="0"/>
              <a:t> in August 1637.</a:t>
            </a:r>
            <a:r>
              <a:rPr lang="en-US" sz="1000" baseline="30000" dirty="0" smtClean="0"/>
              <a:t>[</a:t>
            </a:r>
            <a:endParaRPr lang="en-US" sz="1000" dirty="0" smtClean="0"/>
          </a:p>
          <a:p>
            <a:r>
              <a:rPr lang="en-US" sz="1000" dirty="0" smtClean="0"/>
              <a:t>In the poem, Milton gives King the name </a:t>
            </a:r>
            <a:r>
              <a:rPr lang="en-US" sz="1000" dirty="0" err="1" smtClean="0"/>
              <a:t>Lycidas</a:t>
            </a:r>
            <a:r>
              <a:rPr lang="en-US" sz="1000" dirty="0" smtClean="0"/>
              <a:t>, a common name for shepherds in the pastoral poetry of both Theocritus and Virgil. King was both a poet and an aspiring minister, who had died on his way to </a:t>
            </a:r>
            <a:r>
              <a:rPr lang="en-US" sz="1000" dirty="0" smtClean="0">
                <a:hlinkClick r:id="rId8" tooltip="Ireland"/>
              </a:rPr>
              <a:t>Ireland</a:t>
            </a:r>
            <a:r>
              <a:rPr lang="en-US" sz="1000" dirty="0" smtClean="0"/>
              <a:t> to take up a religious posting. Milton uses the shepherd's traditional association with both the poet and the minister to portray the death of King as a grievous waste of poetic and spiritual potential. Milton's </a:t>
            </a:r>
            <a:r>
              <a:rPr lang="en-US" sz="1000" dirty="0" smtClean="0">
                <a:hlinkClick r:id="rId9" tooltip="Persona"/>
              </a:rPr>
              <a:t>persona</a:t>
            </a:r>
            <a:r>
              <a:rPr lang="en-US" sz="1000" dirty="0" smtClean="0"/>
              <a:t> is the "uncouth swain," a rustic shepherd with lofty poetic aspirations. The poet engages intensely with the pastoral tradition as he works through the crisis King's death evidently posed for him, considering the similarities between Milton and King.</a:t>
            </a:r>
          </a:p>
          <a:p>
            <a:r>
              <a:rPr lang="en-US" sz="1000" dirty="0" smtClean="0"/>
              <a:t>In its opening, "</a:t>
            </a:r>
            <a:r>
              <a:rPr lang="en-US" sz="1000" dirty="0" err="1" smtClean="0"/>
              <a:t>Lycidas</a:t>
            </a:r>
            <a:r>
              <a:rPr lang="en-US" sz="1000" dirty="0" smtClean="0"/>
              <a:t>" reflects the typical pastoral image of nature and country life tarnished by death. The swain describes seeing laurels and “Myrtle brown, with ivy never-sear,” an image of peace and tranquility that is disturbed when the speaker announces the death of </a:t>
            </a:r>
            <a:r>
              <a:rPr lang="en-US" sz="1000" dirty="0" err="1" smtClean="0"/>
              <a:t>Lycidas</a:t>
            </a:r>
            <a:r>
              <a:rPr lang="en-US" sz="1000" dirty="0" smtClean="0"/>
              <a:t>. This marks the beginning of the elegy and its subsequent presence throughout the poem. The poem rehearses the typical conventions of the pastoral elegy: nature's lament, the questioning of nymphs, repeated invocations of the muses, descriptions of flowers, and an apotheosis of the deceased. A series of other speakers interrupt the swain's mourning to interject their own thoughts and concerns into the poem. These speakers include </a:t>
            </a:r>
            <a:r>
              <a:rPr lang="en-US" sz="1000" dirty="0" smtClean="0">
                <a:hlinkClick r:id="rId10" tooltip="Phoebus"/>
              </a:rPr>
              <a:t>Phoebus</a:t>
            </a:r>
            <a:r>
              <a:rPr lang="en-US" sz="1000" dirty="0" smtClean="0"/>
              <a:t>, the classical sun god, who also represents poetry; and "the pilot of the Galilean Sea," </a:t>
            </a:r>
            <a:r>
              <a:rPr lang="en-US" sz="1000" dirty="0" smtClean="0">
                <a:hlinkClick r:id="rId11" tooltip="Saint Peter"/>
              </a:rPr>
              <a:t>St. Peter</a:t>
            </a:r>
            <a:r>
              <a:rPr lang="en-US" sz="1000" dirty="0" smtClean="0"/>
              <a:t>, whose "dread voice" momentarily banishes the pastoral mood of the poem while prophesying against the "corrupted clergy" of the </a:t>
            </a:r>
            <a:r>
              <a:rPr lang="en-US" sz="1000" dirty="0" err="1" smtClean="0">
                <a:hlinkClick r:id="rId12" tooltip="Laudianism"/>
              </a:rPr>
              <a:t>Laudian</a:t>
            </a:r>
            <a:r>
              <a:rPr lang="en-US" sz="1000" dirty="0" smtClean="0"/>
              <a:t> church in England. The balance between conventional pastoral imagery and these other elements has, over time, created the impression that </a:t>
            </a:r>
            <a:r>
              <a:rPr lang="en-US" sz="1000" i="1" dirty="0" err="1" smtClean="0"/>
              <a:t>Lycidas</a:t>
            </a:r>
            <a:r>
              <a:rPr lang="en-US" sz="1000" dirty="0" smtClean="0"/>
              <a:t> is one of the most innovative pastoral elegies.</a:t>
            </a:r>
          </a:p>
          <a:p>
            <a:r>
              <a:rPr lang="en-US" sz="1000" dirty="0" smtClean="0"/>
              <a:t>In "</a:t>
            </a:r>
            <a:r>
              <a:rPr lang="en-US" sz="1000" dirty="0" smtClean="0">
                <a:hlinkClick r:id="rId13" tooltip="Lives of the Most Eminent English Poets"/>
              </a:rPr>
              <a:t>The Life of Milton</a:t>
            </a:r>
            <a:r>
              <a:rPr lang="en-US" sz="1000" dirty="0" smtClean="0"/>
              <a:t>," the 18th-century literary critic and polymath </a:t>
            </a:r>
            <a:r>
              <a:rPr lang="en-US" sz="1000" dirty="0" smtClean="0">
                <a:hlinkClick r:id="rId14" tooltip="Samuel Johnson"/>
              </a:rPr>
              <a:t>Samuel Johnson</a:t>
            </a:r>
            <a:r>
              <a:rPr lang="en-US" sz="1000" dirty="0" smtClean="0"/>
              <a:t> infamously called the pastoral form "easy, vulgar, and therefore disgusting," and said of "</a:t>
            </a:r>
            <a:r>
              <a:rPr lang="en-US" sz="1000" dirty="0" err="1" smtClean="0"/>
              <a:t>Lycidas</a:t>
            </a:r>
            <a:r>
              <a:rPr lang="en-US" sz="1000" dirty="0" smtClean="0"/>
              <a:t>": </a:t>
            </a:r>
          </a:p>
          <a:p>
            <a:r>
              <a:rPr lang="en-US" sz="1000" dirty="0" smtClean="0"/>
              <a:t>It is not to be considered as the effusion of real passion; for passion runs not after remote allusions and obscure opinions. Passion plucks no berries from the myrtle and ivy, nor calls upon </a:t>
            </a:r>
            <a:r>
              <a:rPr lang="en-US" sz="1000" dirty="0" err="1" smtClean="0"/>
              <a:t>Arethuse</a:t>
            </a:r>
            <a:r>
              <a:rPr lang="en-US" sz="1000" dirty="0" smtClean="0"/>
              <a:t> and </a:t>
            </a:r>
            <a:r>
              <a:rPr lang="en-US" sz="1000" dirty="0" err="1" smtClean="0"/>
              <a:t>Mincius</a:t>
            </a:r>
            <a:r>
              <a:rPr lang="en-US" sz="1000" dirty="0" smtClean="0"/>
              <a:t>, nor tells of rough satyrs and fauns with cloven heel. Where there is leisure for fiction there is little grief.</a:t>
            </a:r>
            <a:r>
              <a:rPr lang="en-US" sz="1000" baseline="30000" dirty="0" smtClean="0">
                <a:hlinkClick r:id="rId15"/>
              </a:rPr>
              <a:t>[12]</a:t>
            </a:r>
            <a:r>
              <a:rPr lang="en-US" sz="1000" dirty="0" smtClean="0"/>
              <a:t> Johnson was reacting to what he saw as the irrelevance of the pastoral idiom in Milton's age and his own, and to its ineffectiveness at conveying genuine emotion. Johnson said that conventional pastoral images—for instance, the representation of the speaker and the deceased as shepherds—were "long ago exhausted," and so improbable that they "always forces dissatisfaction on the mind." Johnson also criticized the blending of Christian and pagan images and themes in "</a:t>
            </a:r>
            <a:r>
              <a:rPr lang="en-US" sz="1000" dirty="0" err="1" smtClean="0"/>
              <a:t>Lyciads</a:t>
            </a:r>
            <a:r>
              <a:rPr lang="en-US" sz="1000" dirty="0" smtClean="0"/>
              <a:t>," which he saw as the poem's "grosser fault." He said "</a:t>
            </a:r>
            <a:r>
              <a:rPr lang="en-US" sz="1000" dirty="0" err="1" smtClean="0"/>
              <a:t>Lycidas</a:t>
            </a:r>
            <a:r>
              <a:rPr lang="en-US" sz="1000" dirty="0" smtClean="0"/>
              <a:t>" positions the “trifling fictions” of “heathen deities—</a:t>
            </a:r>
            <a:r>
              <a:rPr lang="en-US" sz="1000" dirty="0" smtClean="0">
                <a:hlinkClick r:id="rId16" tooltip="Jove"/>
              </a:rPr>
              <a:t>Jove</a:t>
            </a:r>
            <a:r>
              <a:rPr lang="en-US" sz="1000" dirty="0" smtClean="0"/>
              <a:t> and </a:t>
            </a:r>
            <a:r>
              <a:rPr lang="en-US" sz="1000" dirty="0" err="1" smtClean="0"/>
              <a:t>Pheobus</a:t>
            </a:r>
            <a:r>
              <a:rPr lang="en-US" sz="1000" dirty="0" smtClean="0"/>
              <a:t>, </a:t>
            </a:r>
            <a:r>
              <a:rPr lang="en-US" sz="1000" dirty="0" smtClean="0">
                <a:hlinkClick r:id="rId17" tooltip="Neptune (mythology)"/>
              </a:rPr>
              <a:t>Neptune</a:t>
            </a:r>
            <a:r>
              <a:rPr lang="en-US" sz="1000" dirty="0" smtClean="0"/>
              <a:t> and </a:t>
            </a:r>
            <a:r>
              <a:rPr lang="en-US" sz="1000" dirty="0" err="1" smtClean="0"/>
              <a:t>Æolus</a:t>
            </a:r>
            <a:r>
              <a:rPr lang="en-US" sz="1000" dirty="0" smtClean="0"/>
              <a:t>” alongside “the most awful and sacred truths, such as ought never to be polluted with such </a:t>
            </a:r>
            <a:r>
              <a:rPr lang="en-US" sz="1000" dirty="0" err="1" smtClean="0"/>
              <a:t>irreverend</a:t>
            </a:r>
            <a:r>
              <a:rPr lang="en-US" sz="1000" dirty="0" smtClean="0"/>
              <a:t> combinations.</a:t>
            </a:r>
          </a:p>
          <a:p>
            <a:r>
              <a:rPr lang="en-US" sz="1000" dirty="0" smtClean="0"/>
              <a:t>Johnson concludes: "Surely no man could have fancied that he read </a:t>
            </a:r>
            <a:r>
              <a:rPr lang="en-US" sz="1000" i="1" dirty="0" err="1" smtClean="0"/>
              <a:t>Lycidas</a:t>
            </a:r>
            <a:r>
              <a:rPr lang="en-US" sz="1000" dirty="0" smtClean="0"/>
              <a:t> with pleasure had he not known its author.</a:t>
            </a:r>
          </a:p>
          <a:p>
            <a:pPr>
              <a:buNone/>
            </a:pPr>
            <a:endParaRPr lang="en-US" sz="1000" u="sng" dirty="0" smtClean="0">
              <a:latin typeface="SansSerif" pitchFamily="2" charset="2"/>
            </a:endParaRPr>
          </a:p>
        </p:txBody>
      </p:sp>
    </p:spTree>
  </p:cSld>
  <p:clrMapOvr>
    <a:masterClrMapping/>
  </p:clrMapOvr>
  <p:transition advTm="1129">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t>
            </a:r>
            <a:r>
              <a:rPr lang="en-US" b="1" dirty="0" err="1" smtClean="0"/>
              <a:t>Adonaïs</a:t>
            </a:r>
            <a:r>
              <a:rPr lang="en-US" b="1" dirty="0" smtClean="0"/>
              <a:t>”</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pPr>
              <a:buNone/>
            </a:pPr>
            <a:endParaRPr lang="en-US" dirty="0" smtClean="0"/>
          </a:p>
          <a:p>
            <a:r>
              <a:rPr lang="en-US" dirty="0" smtClean="0"/>
              <a:t>Percy </a:t>
            </a:r>
            <a:r>
              <a:rPr lang="en-US" dirty="0" err="1" smtClean="0"/>
              <a:t>Bysshe</a:t>
            </a:r>
            <a:r>
              <a:rPr lang="en-US" dirty="0" smtClean="0"/>
              <a:t> Shelley's </a:t>
            </a:r>
            <a:r>
              <a:rPr lang="en-US" i="1" dirty="0" err="1" smtClean="0"/>
              <a:t>Adonaïs</a:t>
            </a:r>
            <a:r>
              <a:rPr lang="en-US" dirty="0" smtClean="0"/>
              <a:t> is a pastoral elegy written by Shelley immediately after hearing about the death of John Keats. The elegy is 495 lines long, consisting of a total of 55 Spenserian stanzas. </a:t>
            </a:r>
            <a:r>
              <a:rPr lang="en-US" i="1" dirty="0" err="1" smtClean="0"/>
              <a:t>Adonaïs</a:t>
            </a:r>
            <a:r>
              <a:rPr lang="en-US" dirty="0" smtClean="0"/>
              <a:t> was composed during the spring of 1821 and was eventually published in July 1821. Studying the works of many classical pastoral elegies himself, Shelley admired Milton's poetic voice and form in </a:t>
            </a:r>
            <a:r>
              <a:rPr lang="en-US" i="1" dirty="0" err="1" smtClean="0"/>
              <a:t>Lycidas</a:t>
            </a:r>
            <a:r>
              <a:rPr lang="en-US" dirty="0" smtClean="0"/>
              <a:t>. Thus, Shelley composed </a:t>
            </a:r>
            <a:r>
              <a:rPr lang="en-US" i="1" dirty="0" err="1" smtClean="0"/>
              <a:t>Adonaïs</a:t>
            </a:r>
            <a:r>
              <a:rPr lang="en-US" dirty="0" smtClean="0"/>
              <a:t> specifically in the tradition of Milton's </a:t>
            </a:r>
            <a:r>
              <a:rPr lang="en-US" i="1" dirty="0" err="1" smtClean="0"/>
              <a:t>Lycidas</a:t>
            </a:r>
            <a:r>
              <a:rPr lang="en-US" i="1" baseline="30000" dirty="0" smtClean="0"/>
              <a:t>.</a:t>
            </a:r>
            <a:endParaRPr lang="en-US" dirty="0" smtClean="0"/>
          </a:p>
          <a:p>
            <a:r>
              <a:rPr lang="en-US" dirty="0" smtClean="0"/>
              <a:t>Introduced to each other by their mutual friend </a:t>
            </a:r>
            <a:r>
              <a:rPr lang="en-US" dirty="0" smtClean="0">
                <a:hlinkClick r:id="rId2" tooltip="James Henry Leigh Hunt"/>
              </a:rPr>
              <a:t>Leigh Hunt</a:t>
            </a:r>
            <a:r>
              <a:rPr lang="en-US" dirty="0" smtClean="0"/>
              <a:t> in late 1816, Shelley and Keats often exchanged letters of advice about their works of poetry. With the maturation of Keats's genius, Shelly eventually became a devout and enthusiastic admirer of Keats. Keats's eventual illness, believed by Shelley to be directly related to the harsh criticism and negative reviews of Keats's poetry, prompted Shelley to invite Keats to stay with him in Italy. Keats declined Shelley's request, traveling instead with his companion </a:t>
            </a:r>
            <a:r>
              <a:rPr lang="en-US" dirty="0" smtClean="0">
                <a:hlinkClick r:id="rId3" tooltip="Joseph Severn"/>
              </a:rPr>
              <a:t>Joseph Severn</a:t>
            </a:r>
            <a:r>
              <a:rPr lang="en-US" dirty="0" smtClean="0"/>
              <a:t>. Later proven to be suffering from tuberculosis, Keats died on February 23, 1821. Mourning the death of his friend, Shelley's grief is captured in the first stanza of the poem where the death of </a:t>
            </a:r>
            <a:r>
              <a:rPr lang="en-US" dirty="0" err="1" smtClean="0"/>
              <a:t>Adonaïs</a:t>
            </a:r>
            <a:r>
              <a:rPr lang="en-US" dirty="0" smtClean="0"/>
              <a:t>, who represents Keats, is announced. Shelley's grief is also palpable in the subsequent mourning.</a:t>
            </a:r>
          </a:p>
          <a:p>
            <a:r>
              <a:rPr lang="en-US" dirty="0" smtClean="0"/>
              <a:t>"I weep for </a:t>
            </a:r>
            <a:r>
              <a:rPr lang="en-US" dirty="0" err="1" smtClean="0"/>
              <a:t>Adonaïs</a:t>
            </a:r>
            <a:r>
              <a:rPr lang="en-US" dirty="0" smtClean="0"/>
              <a:t> - he is dead! </a:t>
            </a:r>
          </a:p>
          <a:p>
            <a:r>
              <a:rPr lang="en-US" dirty="0" smtClean="0"/>
              <a:t>Oh, weep for </a:t>
            </a:r>
            <a:r>
              <a:rPr lang="en-US" dirty="0" err="1" smtClean="0"/>
              <a:t>Adonaïs</a:t>
            </a:r>
            <a:r>
              <a:rPr lang="en-US" dirty="0" smtClean="0"/>
              <a:t>! though our tears Thaw not the frost which binds so dear a head! And thou, sad Hour, selected from all years To mourn our loss, rouse thy obscure compeers, And teach them </a:t>
            </a:r>
            <a:r>
              <a:rPr lang="en-US" dirty="0" err="1" smtClean="0"/>
              <a:t>thine</a:t>
            </a:r>
            <a:r>
              <a:rPr lang="en-US" dirty="0" smtClean="0"/>
              <a:t> own sorrow, say: ‘With me Died </a:t>
            </a:r>
            <a:r>
              <a:rPr lang="en-US" dirty="0" err="1" smtClean="0"/>
              <a:t>Adonaïs</a:t>
            </a:r>
            <a:r>
              <a:rPr lang="en-US" dirty="0" smtClean="0"/>
              <a:t>; till the Future dares Forget the Past, his fate and fame shall be </a:t>
            </a:r>
          </a:p>
          <a:p>
            <a:r>
              <a:rPr lang="en-US" dirty="0" smtClean="0"/>
              <a:t>An echo and a light unto eternity!"</a:t>
            </a:r>
          </a:p>
          <a:p>
            <a:pPr algn="ctr"/>
            <a:r>
              <a:rPr lang="en-US" b="1" i="1" dirty="0" err="1" smtClean="0"/>
              <a:t>Thyrsis</a:t>
            </a:r>
            <a:r>
              <a:rPr lang="en-US" dirty="0" smtClean="0"/>
              <a:t> </a:t>
            </a:r>
          </a:p>
          <a:p>
            <a:r>
              <a:rPr lang="en-US" dirty="0" smtClean="0"/>
              <a:t>Written by Matthew Arnold in December 1865, </a:t>
            </a:r>
            <a:r>
              <a:rPr lang="en-US" i="1" dirty="0" err="1" smtClean="0">
                <a:hlinkClick r:id="rId4" tooltip="Thyrsis (poem)"/>
              </a:rPr>
              <a:t>Thyrsis</a:t>
            </a:r>
            <a:r>
              <a:rPr lang="en-US" dirty="0" smtClean="0"/>
              <a:t> is a personal elegy that mourns the death of Matthew's friend Arthur Hugh Clough. Clough died in November 1861 at the age of 42. The poem's plot revolves around the main character </a:t>
            </a:r>
            <a:r>
              <a:rPr lang="en-US" dirty="0" err="1" smtClean="0"/>
              <a:t>Thyrsis</a:t>
            </a:r>
            <a:r>
              <a:rPr lang="en-US" dirty="0" smtClean="0"/>
              <a:t>, a shepherd in Virgil's seventh Eclogue, who loses a singing match against Corydon. Matthew Arnold's character </a:t>
            </a:r>
            <a:r>
              <a:rPr lang="en-US" dirty="0" err="1" smtClean="0"/>
              <a:t>Thyrsis</a:t>
            </a:r>
            <a:r>
              <a:rPr lang="en-US" dirty="0" smtClean="0"/>
              <a:t> represents Matthew's friend Arthur Clough. Keeping with the tradition of pastoral elegy poetry, Arnold displays pastoral elements in the poem as he describes the nature surrounding Oxford.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534400" cy="990600"/>
          </a:xfrm>
        </p:spPr>
        <p:txBody>
          <a:bodyPr>
            <a:normAutofit/>
          </a:bodyPr>
          <a:lstStyle/>
          <a:p>
            <a:r>
              <a:rPr lang="en-US" dirty="0" smtClean="0"/>
              <a:t>Literary criticism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pastoral is a literary style that presents a conventionalized picture of rural life, the naturalness and innocence of which is seen in contrast to the corruption and artificiality of city and court. Although pastoral works are written from the point of view of shepherds or rustics, they are always penned by highly sophisticated, urban poets. Some of the criticism towards this genre stems from its tensions between nature and art, the real and the ideal, and the actual and the mythical. </a:t>
            </a:r>
            <a:r>
              <a:rPr lang="en-US" dirty="0" smtClean="0">
                <a:hlinkClick r:id="rId2" tooltip="English Renaissance"/>
              </a:rPr>
              <a:t>English Renaissance</a:t>
            </a:r>
            <a:r>
              <a:rPr lang="en-US" dirty="0" smtClean="0"/>
              <a:t> pastoral has classical roots, but contains distinctly contemporary English elements, including </a:t>
            </a:r>
            <a:r>
              <a:rPr lang="en-US" dirty="0" smtClean="0">
                <a:hlinkClick r:id="rId3" tooltip="Humanism"/>
              </a:rPr>
              <a:t>humanism</a:t>
            </a:r>
            <a:r>
              <a:rPr lang="en-US" dirty="0" smtClean="0"/>
              <a:t>, sentimentality, depictions of courtly reality, a concern with real life, and the use of satire and comedy</a:t>
            </a:r>
            <a:r>
              <a:rPr lang="en-US" baseline="30000" dirty="0" smtClean="0"/>
              <a:t>.</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533400"/>
            <a:ext cx="6110068" cy="2868168"/>
          </a:xfrm>
        </p:spPr>
        <p:txBody>
          <a:bodyPr/>
          <a:lstStyle/>
          <a:p>
            <a:r>
              <a:rPr lang="en-US" sz="9600" dirty="0" smtClean="0"/>
              <a:t>Thank</a:t>
            </a:r>
            <a:endParaRPr lang="en-US" sz="9600" dirty="0"/>
          </a:p>
        </p:txBody>
      </p:sp>
      <p:sp>
        <p:nvSpPr>
          <p:cNvPr id="5" name="Rectangle 4"/>
          <p:cNvSpPr/>
          <p:nvPr/>
        </p:nvSpPr>
        <p:spPr>
          <a:xfrm>
            <a:off x="5124450" y="3124200"/>
            <a:ext cx="4019550" cy="1569660"/>
          </a:xfrm>
          <a:prstGeom prst="rect">
            <a:avLst/>
          </a:prstGeom>
        </p:spPr>
        <p:txBody>
          <a:bodyPr wrap="square">
            <a:spAutoFit/>
          </a:bodyPr>
          <a:lstStyle/>
          <a:p>
            <a:r>
              <a:rPr lang="en-US" sz="9600" b="1" cap="all"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a typeface="+mj-ea"/>
                <a:cs typeface="+mj-cs"/>
              </a:rPr>
              <a:t>you</a:t>
            </a:r>
            <a:endParaRPr lang="en-US" dirty="0"/>
          </a:p>
        </p:txBody>
      </p:sp>
    </p:spTree>
  </p:cSld>
  <p:clrMapOvr>
    <a:masterClrMapping/>
  </p:clrMapOvr>
  <p:transition advTm="1008">
    <p:wheel spokes="3"/>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600200"/>
            <a:ext cx="6248400" cy="4114800"/>
          </a:xfrm>
        </p:spPr>
        <p:txBody>
          <a:bodyPr/>
          <a:lstStyle/>
          <a:p>
            <a:pPr marL="0" indent="0">
              <a:buNone/>
            </a:pPr>
            <a:r>
              <a:rPr lang="en-US" sz="3600" b="1" dirty="0" smtClean="0">
                <a:solidFill>
                  <a:srgbClr val="C00000"/>
                </a:solidFill>
                <a:effectLst>
                  <a:outerShdw blurRad="38100" dist="38100" dir="2700000" algn="tl">
                    <a:srgbClr val="000000">
                      <a:alpha val="43137"/>
                    </a:srgbClr>
                  </a:outerShdw>
                </a:effectLst>
              </a:rPr>
              <a:t>K.DEEPA</a:t>
            </a:r>
          </a:p>
          <a:p>
            <a:pPr marL="0" indent="0">
              <a:buNone/>
            </a:pPr>
            <a:r>
              <a:rPr lang="en-US" sz="3600" b="1" smtClean="0">
                <a:solidFill>
                  <a:srgbClr val="C00000"/>
                </a:solidFill>
                <a:effectLst>
                  <a:outerShdw blurRad="38100" dist="38100" dir="2700000" algn="tl">
                    <a:srgbClr val="000000">
                      <a:alpha val="43137"/>
                    </a:srgbClr>
                  </a:outerShdw>
                </a:effectLst>
              </a:rPr>
              <a:t>ASSISTANT PROFESSOR OF ENGLISH BON SECOURS COLLEGE FOR WOMEN THANJAVUR.</a:t>
            </a:r>
            <a:endParaRPr lang="en-US" sz="3600" dirty="0">
              <a:solidFill>
                <a:srgbClr val="C00000"/>
              </a:solidFill>
              <a:effectLst>
                <a:outerShdw blurRad="38100" dist="38100" dir="2700000" algn="tl">
                  <a:srgbClr val="000000">
                    <a:alpha val="43137"/>
                  </a:srgbClr>
                </a:outerShdw>
              </a:effectLst>
            </a:endParaRPr>
          </a:p>
        </p:txBody>
      </p:sp>
    </p:spTree>
  </p:cSld>
  <p:clrMapOvr>
    <a:masterClrMapping/>
  </p:clrMapOvr>
  <p:transition advTm="2972">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048000"/>
            <a:ext cx="7239000" cy="3407736"/>
          </a:xfrm>
        </p:spPr>
        <p:txBody>
          <a:bodyPr>
            <a:normAutofit/>
          </a:bodyPr>
          <a:lstStyle/>
          <a:p>
            <a:pPr algn="ctr"/>
            <a:r>
              <a:rPr lang="en-US" sz="8000" dirty="0" smtClean="0">
                <a:latin typeface="Times New Roman" pitchFamily="18" charset="0"/>
                <a:cs typeface="Times New Roman" pitchFamily="18" charset="0"/>
              </a:rPr>
              <a:t>ELEGY</a:t>
            </a:r>
            <a:endParaRPr lang="en-US" sz="80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24153992"/>
      </p:ext>
    </p:extLst>
  </p:cSld>
  <p:clrMapOvr>
    <a:masterClrMapping/>
  </p:clrMapOvr>
  <mc:AlternateContent xmlns:mc="http://schemas.openxmlformats.org/markup-compatibility/2006">
    <mc:Choice xmlns:p14="http://schemas.microsoft.com/office/powerpoint/2010/main" xmlns="" Requires="p14">
      <p:transition spd="slow" p14:dur="2000" advTm="1299"/>
    </mc:Choice>
    <mc:Fallback>
      <p:transition spd="slow" advTm="129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a:bodyPr>
          <a:lstStyle/>
          <a:p>
            <a:r>
              <a:rPr lang="en-US" b="1" dirty="0" smtClean="0"/>
              <a:t>Elegy Definition</a:t>
            </a:r>
          </a:p>
          <a:p>
            <a:r>
              <a:rPr lang="en-US" dirty="0" smtClean="0"/>
              <a:t>Elegy is a form of literature that can be defined as a </a:t>
            </a:r>
            <a:r>
              <a:rPr lang="en-US" dirty="0" smtClean="0">
                <a:hlinkClick r:id="rId2"/>
              </a:rPr>
              <a:t>poem</a:t>
            </a:r>
            <a:r>
              <a:rPr lang="en-US" dirty="0" smtClean="0"/>
              <a:t> or song in the form of elegiac couplets, written in honor of someone deceased. It typically laments or mourns the death of the individual.</a:t>
            </a:r>
          </a:p>
          <a:p>
            <a:r>
              <a:rPr lang="en-US" dirty="0" smtClean="0"/>
              <a:t>Elegy is derived from the Greek work </a:t>
            </a:r>
            <a:r>
              <a:rPr lang="en-US" i="1" dirty="0" err="1" smtClean="0"/>
              <a:t>elegus</a:t>
            </a:r>
            <a:r>
              <a:rPr lang="en-US" dirty="0" smtClean="0"/>
              <a:t>, which means a song of bereavement sung along with a flute. The forms of elegy we see today were introduced in the 16th century. </a:t>
            </a:r>
            <a:r>
              <a:rPr lang="en-US" i="1" dirty="0" smtClean="0"/>
              <a:t>Elegy Written in a Country Churchyard</a:t>
            </a:r>
            <a:r>
              <a:rPr lang="en-US" dirty="0" smtClean="0"/>
              <a:t>, by Thomas Gray, and </a:t>
            </a:r>
            <a:r>
              <a:rPr lang="en-US" i="1" dirty="0" smtClean="0"/>
              <a:t>When Lilacs Last in the Dooryard </a:t>
            </a:r>
            <a:r>
              <a:rPr lang="en-US" i="1" dirty="0" err="1" smtClean="0"/>
              <a:t>Bloom’d</a:t>
            </a:r>
            <a:r>
              <a:rPr lang="en-US" dirty="0" smtClean="0"/>
              <a:t>, by </a:t>
            </a:r>
            <a:r>
              <a:rPr lang="en-US" dirty="0" smtClean="0">
                <a:hlinkClick r:id="rId3"/>
              </a:rPr>
              <a:t>Walt Whitman</a:t>
            </a:r>
            <a:r>
              <a:rPr lang="en-US" dirty="0" smtClean="0"/>
              <a:t> are the two most popular examples of elegy.</a:t>
            </a:r>
          </a:p>
          <a:p>
            <a:pPr>
              <a:buNone/>
            </a:pPr>
            <a:endParaRPr lang="en-US" dirty="0"/>
          </a:p>
        </p:txBody>
      </p:sp>
    </p:spTree>
    <p:extLst>
      <p:ext uri="{BB962C8B-B14F-4D97-AF65-F5344CB8AC3E}">
        <p14:creationId xmlns:p14="http://schemas.microsoft.com/office/powerpoint/2010/main" xmlns="" val="1390844683"/>
      </p:ext>
    </p:extLst>
  </p:cSld>
  <p:clrMapOvr>
    <a:masterClrMapping/>
  </p:clrMapOvr>
  <mc:AlternateContent xmlns:mc="http://schemas.openxmlformats.org/markup-compatibility/2006">
    <mc:Choice xmlns:p14="http://schemas.microsoft.com/office/powerpoint/2010/main" xmlns="" Requires="p14">
      <p:transition spd="slow" p14:dur="2000" advTm="1035"/>
    </mc:Choice>
    <mc:Fallback>
      <p:transition spd="slow" advTm="103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Features of Elegy</a:t>
            </a:r>
            <a:br>
              <a:rPr lang="en-US" b="1" dirty="0" smtClean="0"/>
            </a:br>
            <a:endParaRPr lang="en-US" dirty="0"/>
          </a:p>
        </p:txBody>
      </p:sp>
      <p:sp>
        <p:nvSpPr>
          <p:cNvPr id="3" name="Content Placeholder 2"/>
          <p:cNvSpPr>
            <a:spLocks noGrp="1"/>
          </p:cNvSpPr>
          <p:nvPr>
            <p:ph idx="1"/>
          </p:nvPr>
        </p:nvSpPr>
        <p:spPr>
          <a:xfrm>
            <a:off x="228600" y="2514600"/>
            <a:ext cx="7696200" cy="4038600"/>
          </a:xfrm>
        </p:spPr>
        <p:txBody>
          <a:bodyPr>
            <a:normAutofit fontScale="62500" lnSpcReduction="20000"/>
          </a:bodyPr>
          <a:lstStyle/>
          <a:p>
            <a:pPr>
              <a:buNone/>
            </a:pPr>
            <a:endParaRPr lang="en-US" b="1" dirty="0" smtClean="0"/>
          </a:p>
          <a:p>
            <a:r>
              <a:rPr lang="en-US" dirty="0" smtClean="0"/>
              <a:t>Usually, elegies are identified by several characteristics of </a:t>
            </a:r>
            <a:r>
              <a:rPr lang="en-US" dirty="0" smtClean="0">
                <a:hlinkClick r:id="rId2"/>
              </a:rPr>
              <a:t>genre</a:t>
            </a:r>
            <a:r>
              <a:rPr lang="en-US" dirty="0" smtClean="0"/>
              <a:t>:</a:t>
            </a:r>
          </a:p>
          <a:p>
            <a:r>
              <a:rPr lang="en-US" dirty="0" smtClean="0"/>
              <a:t>Just like a classical </a:t>
            </a:r>
            <a:r>
              <a:rPr lang="en-US" dirty="0" smtClean="0">
                <a:hlinkClick r:id="rId3"/>
              </a:rPr>
              <a:t>epic</a:t>
            </a:r>
            <a:r>
              <a:rPr lang="en-US" dirty="0" smtClean="0"/>
              <a:t>, an elegy typically starts with the invocation of the muse, and then proceeds by referencing traditional mythology.</a:t>
            </a:r>
          </a:p>
          <a:p>
            <a:r>
              <a:rPr lang="en-US" dirty="0" smtClean="0"/>
              <a:t>It often involves a poet who knows how to </a:t>
            </a:r>
            <a:r>
              <a:rPr lang="en-US" dirty="0" smtClean="0">
                <a:hlinkClick r:id="rId4"/>
              </a:rPr>
              <a:t>phrase</a:t>
            </a:r>
            <a:r>
              <a:rPr lang="en-US" dirty="0" smtClean="0"/>
              <a:t> thoughts imaginatively in the first person.</a:t>
            </a:r>
          </a:p>
          <a:p>
            <a:r>
              <a:rPr lang="en-US" dirty="0" smtClean="0"/>
              <a:t>Questions are raised by the poet about destiny, justice, and fate.</a:t>
            </a:r>
          </a:p>
          <a:p>
            <a:r>
              <a:rPr lang="en-US" dirty="0" smtClean="0"/>
              <a:t>The poet associates the events of the deceased with events in his own life by drawing a subtle </a:t>
            </a:r>
            <a:r>
              <a:rPr lang="en-US" dirty="0" smtClean="0">
                <a:hlinkClick r:id="rId5"/>
              </a:rPr>
              <a:t>comparison</a:t>
            </a:r>
            <a:r>
              <a:rPr lang="en-US" dirty="0" smtClean="0"/>
              <a:t>.</a:t>
            </a:r>
          </a:p>
          <a:p>
            <a:r>
              <a:rPr lang="en-US" dirty="0" smtClean="0"/>
              <a:t>This kind of </a:t>
            </a:r>
            <a:r>
              <a:rPr lang="en-US" dirty="0" smtClean="0">
                <a:hlinkClick r:id="rId6"/>
              </a:rPr>
              <a:t>digression</a:t>
            </a:r>
            <a:r>
              <a:rPr lang="en-US" dirty="0" smtClean="0"/>
              <a:t> gives the poet space to go beyond the main or crude </a:t>
            </a:r>
            <a:r>
              <a:rPr lang="en-US" dirty="0" smtClean="0">
                <a:hlinkClick r:id="rId7"/>
              </a:rPr>
              <a:t>subject</a:t>
            </a:r>
            <a:r>
              <a:rPr lang="en-US" dirty="0" smtClean="0"/>
              <a:t> to a deeper level where the connotations might be metaphorical.</a:t>
            </a:r>
          </a:p>
          <a:p>
            <a:r>
              <a:rPr lang="en-US" dirty="0" smtClean="0"/>
              <a:t>Towards the end the poet generally tries to provide comfort to ease the pain of the situation. Christian elegies usually proceed from sorrow and misery, to hope and happiness because they say that death is just a hindrance in the way of passing from the mortal state into the eternal state.</a:t>
            </a:r>
          </a:p>
          <a:p>
            <a:r>
              <a:rPr lang="en-US" dirty="0" smtClean="0"/>
              <a:t>An elegy is not always based on a </a:t>
            </a:r>
            <a:r>
              <a:rPr lang="en-US" dirty="0" smtClean="0">
                <a:hlinkClick r:id="rId8"/>
              </a:rPr>
              <a:t>plot</a:t>
            </a:r>
            <a:r>
              <a:rPr lang="en-US" dirty="0" smtClean="0"/>
              <a:t>.</a:t>
            </a: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a:latin typeface="SansSerif" pitchFamily="2" charset="2"/>
            </a:endParaRPr>
          </a:p>
        </p:txBody>
      </p:sp>
    </p:spTree>
  </p:cSld>
  <p:clrMapOvr>
    <a:masterClrMapping/>
  </p:clrMapOvr>
  <p:transition advTm="2058">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Examples of Elegy from Literature</a:t>
            </a:r>
            <a:br>
              <a:rPr lang="en-US" b="1" i="1" dirty="0" smtClean="0"/>
            </a:br>
            <a:endParaRPr lang="en-US" dirty="0"/>
          </a:p>
        </p:txBody>
      </p:sp>
      <p:sp>
        <p:nvSpPr>
          <p:cNvPr id="3" name="Content Placeholder 2"/>
          <p:cNvSpPr>
            <a:spLocks noGrp="1"/>
          </p:cNvSpPr>
          <p:nvPr>
            <p:ph idx="1"/>
          </p:nvPr>
        </p:nvSpPr>
        <p:spPr>
          <a:xfrm>
            <a:off x="228600" y="2209800"/>
            <a:ext cx="7696200" cy="4343400"/>
          </a:xfrm>
        </p:spPr>
        <p:txBody>
          <a:bodyPr>
            <a:normAutofit lnSpcReduction="10000"/>
          </a:bodyPr>
          <a:lstStyle/>
          <a:p>
            <a:pPr>
              <a:buNone/>
            </a:pPr>
            <a:endParaRPr lang="en-US" b="1" i="1" dirty="0" smtClean="0"/>
          </a:p>
          <a:p>
            <a:r>
              <a:rPr lang="en-US" b="1" i="1" dirty="0" smtClean="0"/>
              <a:t>Example #1: In Memory of W. B. Yeats</a:t>
            </a:r>
            <a:r>
              <a:rPr lang="en-US" b="1" dirty="0" smtClean="0"/>
              <a:t> (By W. H. Auden)</a:t>
            </a:r>
          </a:p>
          <a:p>
            <a:r>
              <a:rPr lang="en-US" dirty="0" smtClean="0"/>
              <a:t>“With the farming of a </a:t>
            </a:r>
            <a:r>
              <a:rPr lang="en-US" dirty="0" smtClean="0">
                <a:hlinkClick r:id="rId2"/>
              </a:rPr>
              <a:t>verse</a:t>
            </a:r>
            <a:r>
              <a:rPr lang="en-US" dirty="0" smtClean="0"/>
              <a:t/>
            </a:r>
            <a:br>
              <a:rPr lang="en-US" dirty="0" smtClean="0"/>
            </a:br>
            <a:r>
              <a:rPr lang="en-US" dirty="0" smtClean="0"/>
              <a:t>Make a vineyard of the curse,</a:t>
            </a:r>
            <a:br>
              <a:rPr lang="en-US" dirty="0" smtClean="0"/>
            </a:br>
            <a:r>
              <a:rPr lang="en-US" dirty="0" smtClean="0"/>
              <a:t>Sing of human </a:t>
            </a:r>
            <a:r>
              <a:rPr lang="en-US" dirty="0" err="1" smtClean="0"/>
              <a:t>unsuccess</a:t>
            </a:r>
            <a:r>
              <a:rPr lang="en-US" dirty="0" smtClean="0"/>
              <a:t/>
            </a:r>
            <a:br>
              <a:rPr lang="en-US" dirty="0" smtClean="0"/>
            </a:br>
            <a:r>
              <a:rPr lang="en-US" dirty="0" smtClean="0"/>
              <a:t>In a rapture of distress;</a:t>
            </a:r>
            <a:br>
              <a:rPr lang="en-US" dirty="0" smtClean="0"/>
            </a:br>
            <a:r>
              <a:rPr lang="en-US" dirty="0" smtClean="0"/>
              <a:t>In the deserts of the heart</a:t>
            </a:r>
            <a:br>
              <a:rPr lang="en-US" dirty="0" smtClean="0"/>
            </a:br>
            <a:r>
              <a:rPr lang="en-US" dirty="0" smtClean="0"/>
              <a:t>Let the healing fountain start,</a:t>
            </a:r>
            <a:br>
              <a:rPr lang="en-US" dirty="0" smtClean="0"/>
            </a:br>
            <a:r>
              <a:rPr lang="en-US" dirty="0" smtClean="0"/>
              <a:t>In the prison of his days</a:t>
            </a:r>
            <a:br>
              <a:rPr lang="en-US" dirty="0" smtClean="0"/>
            </a:br>
            <a:r>
              <a:rPr lang="en-US" dirty="0" smtClean="0"/>
              <a:t>Teach the free man how to praise.”</a:t>
            </a:r>
          </a:p>
          <a:p>
            <a:pPr>
              <a:buNone/>
            </a:pPr>
            <a:endParaRPr lang="en-US" u="sng" dirty="0" smtClean="0">
              <a:latin typeface="SansSerif" pitchFamily="2" charset="2"/>
            </a:endParaRPr>
          </a:p>
          <a:p>
            <a:pPr>
              <a:buNone/>
            </a:pPr>
            <a:endParaRPr lang="en-US" u="sng" dirty="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p:txBody>
      </p:sp>
    </p:spTree>
  </p:cSld>
  <p:clrMapOvr>
    <a:masterClrMapping/>
  </p:clrMapOvr>
  <p:transition advTm="2998">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 #2: </a:t>
            </a:r>
            <a:r>
              <a:rPr lang="en-US" b="1" i="1" dirty="0" smtClean="0"/>
              <a:t>O Captain! My Captain!</a:t>
            </a:r>
            <a:r>
              <a:rPr lang="en-US" b="1" dirty="0" smtClean="0"/>
              <a:t> (By Walt Whitman)</a:t>
            </a:r>
            <a:br>
              <a:rPr lang="en-US" b="1" dirty="0" smtClean="0"/>
            </a:br>
            <a:endParaRPr lang="en-US" dirty="0"/>
          </a:p>
        </p:txBody>
      </p:sp>
      <p:sp>
        <p:nvSpPr>
          <p:cNvPr id="3" name="Content Placeholder 2"/>
          <p:cNvSpPr>
            <a:spLocks noGrp="1"/>
          </p:cNvSpPr>
          <p:nvPr>
            <p:ph idx="1"/>
          </p:nvPr>
        </p:nvSpPr>
        <p:spPr>
          <a:xfrm>
            <a:off x="228600" y="2209800"/>
            <a:ext cx="7696200" cy="4343400"/>
          </a:xfrm>
        </p:spPr>
        <p:txBody>
          <a:bodyPr>
            <a:normAutofit fontScale="47500" lnSpcReduction="20000"/>
          </a:bodyPr>
          <a:lstStyle/>
          <a:p>
            <a:pPr>
              <a:buNone/>
            </a:pPr>
            <a:endParaRPr lang="en-US" u="sng" dirty="0" smtClean="0">
              <a:latin typeface="SansSerif" pitchFamily="2" charset="2"/>
            </a:endParaRPr>
          </a:p>
          <a:p>
            <a:pPr>
              <a:buNone/>
            </a:pPr>
            <a:endParaRPr lang="en-US" b="1" dirty="0" smtClean="0"/>
          </a:p>
          <a:p>
            <a:r>
              <a:rPr lang="en-US" dirty="0" smtClean="0"/>
              <a:t>“O CAPTAIN! My Captain! our fearful trip is done;</a:t>
            </a:r>
            <a:br>
              <a:rPr lang="en-US" dirty="0" smtClean="0"/>
            </a:br>
            <a:r>
              <a:rPr lang="en-US" dirty="0" smtClean="0"/>
              <a:t>The ship has </a:t>
            </a:r>
            <a:r>
              <a:rPr lang="en-US" dirty="0" err="1" smtClean="0"/>
              <a:t>weather’d</a:t>
            </a:r>
            <a:r>
              <a:rPr lang="en-US" dirty="0" smtClean="0"/>
              <a:t> every rack, the prize we sought is won;</a:t>
            </a:r>
            <a:br>
              <a:rPr lang="en-US" dirty="0" smtClean="0"/>
            </a:br>
            <a:r>
              <a:rPr lang="en-US" dirty="0" smtClean="0"/>
              <a:t>The port is near, the bells I hear, the people all exulting,</a:t>
            </a:r>
            <a:br>
              <a:rPr lang="en-US" dirty="0" smtClean="0"/>
            </a:br>
            <a:r>
              <a:rPr lang="en-US" dirty="0" smtClean="0"/>
              <a:t>While follow eyes the steady keel, the vessel grim and daring:</a:t>
            </a:r>
            <a:br>
              <a:rPr lang="en-US" dirty="0" smtClean="0"/>
            </a:br>
            <a:r>
              <a:rPr lang="en-US" dirty="0" smtClean="0"/>
              <a:t>But O heart! Heart! Heart!</a:t>
            </a:r>
            <a:br>
              <a:rPr lang="en-US" dirty="0" smtClean="0"/>
            </a:br>
            <a:r>
              <a:rPr lang="en-US" dirty="0" smtClean="0"/>
              <a:t>O the bleeding drops of red,</a:t>
            </a:r>
            <a:br>
              <a:rPr lang="en-US" dirty="0" smtClean="0"/>
            </a:br>
            <a:r>
              <a:rPr lang="en-US" dirty="0" smtClean="0"/>
              <a:t>Where on the deck my Captain lies,</a:t>
            </a:r>
            <a:br>
              <a:rPr lang="en-US" dirty="0" smtClean="0"/>
            </a:br>
            <a:r>
              <a:rPr lang="en-US" dirty="0" smtClean="0"/>
              <a:t>Fallen cold and </a:t>
            </a:r>
            <a:r>
              <a:rPr lang="en-US" dirty="0" err="1" smtClean="0"/>
              <a:t>dead.O</a:t>
            </a:r>
            <a:r>
              <a:rPr lang="en-US" dirty="0" smtClean="0"/>
              <a:t> Captain! My Captain! rise up and hear the bells;</a:t>
            </a:r>
            <a:br>
              <a:rPr lang="en-US" dirty="0" smtClean="0"/>
            </a:br>
            <a:r>
              <a:rPr lang="en-US" dirty="0" smtClean="0"/>
              <a:t>Rise up–for you the flag is flung–for you the bugle trills; 10</a:t>
            </a:r>
            <a:br>
              <a:rPr lang="en-US" dirty="0" smtClean="0"/>
            </a:br>
            <a:r>
              <a:rPr lang="en-US" dirty="0" smtClean="0"/>
              <a:t>For you bouquets and </a:t>
            </a:r>
            <a:r>
              <a:rPr lang="en-US" dirty="0" err="1" smtClean="0"/>
              <a:t>ribbon’d</a:t>
            </a:r>
            <a:r>
              <a:rPr lang="en-US" dirty="0" smtClean="0"/>
              <a:t> wreaths–for you the shores a-crowding;</a:t>
            </a:r>
            <a:br>
              <a:rPr lang="en-US" dirty="0" smtClean="0"/>
            </a:br>
            <a:r>
              <a:rPr lang="en-US" dirty="0" smtClean="0"/>
              <a:t>For you they call, the swaying mass, their eager faces turning;</a:t>
            </a:r>
            <a:br>
              <a:rPr lang="en-US" dirty="0" smtClean="0"/>
            </a:br>
            <a:r>
              <a:rPr lang="en-US" dirty="0" smtClean="0"/>
              <a:t>Here Captain! Dear father!</a:t>
            </a:r>
            <a:br>
              <a:rPr lang="en-US" dirty="0" smtClean="0"/>
            </a:br>
            <a:r>
              <a:rPr lang="en-US" dirty="0" smtClean="0"/>
              <a:t>This arm beneath your head;</a:t>
            </a:r>
            <a:br>
              <a:rPr lang="en-US" dirty="0" smtClean="0"/>
            </a:br>
            <a:r>
              <a:rPr lang="en-US" dirty="0" smtClean="0"/>
              <a:t>It is some dream that on the deck,</a:t>
            </a:r>
            <a:br>
              <a:rPr lang="en-US" dirty="0" smtClean="0"/>
            </a:br>
            <a:r>
              <a:rPr lang="en-US" dirty="0" smtClean="0"/>
              <a:t>You’ve fallen cold and dead.</a:t>
            </a:r>
          </a:p>
          <a:p>
            <a:r>
              <a:rPr lang="en-US" dirty="0" smtClean="0"/>
              <a:t>My Captain does not answer, his lips are pale and still;</a:t>
            </a:r>
            <a:br>
              <a:rPr lang="en-US" dirty="0" smtClean="0"/>
            </a:br>
            <a:r>
              <a:rPr lang="en-US" dirty="0" smtClean="0"/>
              <a:t>My father does not feel my arm, he has no pulse nor will;</a:t>
            </a:r>
            <a:br>
              <a:rPr lang="en-US" dirty="0" smtClean="0"/>
            </a:br>
            <a:r>
              <a:rPr lang="en-US" dirty="0" smtClean="0"/>
              <a:t>The ship is </a:t>
            </a:r>
            <a:r>
              <a:rPr lang="en-US" dirty="0" err="1" smtClean="0"/>
              <a:t>anchor’d</a:t>
            </a:r>
            <a:r>
              <a:rPr lang="en-US" dirty="0" smtClean="0"/>
              <a:t> safe and sound, its voyage closed and done;</a:t>
            </a:r>
            <a:br>
              <a:rPr lang="en-US" dirty="0" smtClean="0"/>
            </a:br>
            <a:r>
              <a:rPr lang="en-US" dirty="0" smtClean="0"/>
              <a:t>From fearful trip, the victor ship, comes in with </a:t>
            </a:r>
            <a:r>
              <a:rPr lang="en-US" dirty="0" smtClean="0">
                <a:hlinkClick r:id="rId2"/>
              </a:rPr>
              <a:t>object</a:t>
            </a:r>
            <a:r>
              <a:rPr lang="en-US" dirty="0" smtClean="0"/>
              <a:t> won; 20</a:t>
            </a:r>
            <a:br>
              <a:rPr lang="en-US" dirty="0" smtClean="0"/>
            </a:br>
            <a:r>
              <a:rPr lang="en-US" dirty="0" smtClean="0"/>
              <a:t>Exult, O shores, and ring, O bells!</a:t>
            </a:r>
            <a:br>
              <a:rPr lang="en-US" dirty="0" smtClean="0"/>
            </a:br>
            <a:r>
              <a:rPr lang="en-US" dirty="0" smtClean="0"/>
              <a:t>But I, with mournful tread,</a:t>
            </a:r>
            <a:br>
              <a:rPr lang="en-US" dirty="0" smtClean="0"/>
            </a:br>
            <a:r>
              <a:rPr lang="en-US" dirty="0" smtClean="0"/>
              <a:t>Walk the deck my Captain lies,</a:t>
            </a:r>
            <a:br>
              <a:rPr lang="en-US" dirty="0" smtClean="0"/>
            </a:br>
            <a:r>
              <a:rPr lang="en-US" dirty="0" smtClean="0"/>
              <a:t>Fallen cold and dead.”</a:t>
            </a:r>
          </a:p>
          <a:p>
            <a:r>
              <a:rPr lang="en-US" dirty="0" smtClean="0"/>
              <a:t>Whitman wrote this elegy for Abraham Lincoln (16th president of the United States).</a:t>
            </a: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p:txBody>
      </p:sp>
    </p:spTree>
  </p:cSld>
  <p:clrMapOvr>
    <a:masterClrMapping/>
  </p:clrMapOvr>
  <p:transition advTm="1093">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 of Elegy</a:t>
            </a:r>
            <a:br>
              <a:rPr lang="en-US" b="1" dirty="0" smtClean="0"/>
            </a:br>
            <a:endParaRPr lang="en-US" dirty="0"/>
          </a:p>
        </p:txBody>
      </p:sp>
      <p:sp>
        <p:nvSpPr>
          <p:cNvPr id="3" name="Content Placeholder 2"/>
          <p:cNvSpPr>
            <a:spLocks noGrp="1"/>
          </p:cNvSpPr>
          <p:nvPr>
            <p:ph idx="1"/>
          </p:nvPr>
        </p:nvSpPr>
        <p:spPr>
          <a:xfrm>
            <a:off x="228600" y="2590800"/>
            <a:ext cx="7696200" cy="3962400"/>
          </a:xfrm>
        </p:spPr>
        <p:txBody>
          <a:bodyPr>
            <a:normAutofit fontScale="62500" lnSpcReduction="20000"/>
          </a:bodyPr>
          <a:lstStyle/>
          <a:p>
            <a:pPr>
              <a:buNone/>
            </a:pPr>
            <a:endParaRPr lang="en-US" b="1" dirty="0" smtClean="0"/>
          </a:p>
          <a:p>
            <a:r>
              <a:rPr lang="en-US" dirty="0" smtClean="0"/>
              <a:t>Elegy is one of the richest literary forms because it has the capacity to express emotions that deeply influence people. The strongest of the tools elegy uses is its reliance on memories of those who are no more. Most of the poets who wrote elegies were evidently awed by the frailty of human beings, and how the world completely forgets about the deceased at some point.</a:t>
            </a:r>
          </a:p>
          <a:p>
            <a:r>
              <a:rPr lang="en-US" dirty="0" smtClean="0"/>
              <a:t>However, the function of elegy is not as limited as it is thought. Whenever we take a look at elegy examples, what comes to mind are feelings like sorrow, grief, and lamentation; but, a study of the Latin elegy tells us otherwise. A great deal of genre created in western literature was inspired by Latin elegy, which was not always so somber. The most </a:t>
            </a:r>
            <a:r>
              <a:rPr lang="en-US" dirty="0" smtClean="0">
                <a:hlinkClick r:id="rId2"/>
              </a:rPr>
              <a:t>famous</a:t>
            </a:r>
            <a:r>
              <a:rPr lang="en-US" dirty="0" smtClean="0"/>
              <a:t> elegiac poets in Latin literature, such as </a:t>
            </a:r>
            <a:r>
              <a:rPr lang="en-US" i="1" dirty="0" smtClean="0"/>
              <a:t>Catullus, Ovid,</a:t>
            </a:r>
            <a:r>
              <a:rPr lang="en-US" dirty="0" smtClean="0"/>
              <a:t> and </a:t>
            </a:r>
            <a:r>
              <a:rPr lang="en-US" i="1" dirty="0" smtClean="0"/>
              <a:t>Propertius</a:t>
            </a:r>
            <a:r>
              <a:rPr lang="en-US" dirty="0" smtClean="0"/>
              <a:t>, used </a:t>
            </a:r>
            <a:r>
              <a:rPr lang="en-US" dirty="0" smtClean="0">
                <a:hlinkClick r:id="rId3"/>
              </a:rPr>
              <a:t>humor</a:t>
            </a:r>
            <a:r>
              <a:rPr lang="en-US" dirty="0" smtClean="0"/>
              <a:t>, </a:t>
            </a:r>
            <a:r>
              <a:rPr lang="en-US" dirty="0" smtClean="0">
                <a:hlinkClick r:id="rId4"/>
              </a:rPr>
              <a:t>irony</a:t>
            </a:r>
            <a:r>
              <a:rPr lang="en-US" dirty="0" smtClean="0"/>
              <a:t>, even slotted narratives into a poem and still called them elegy.</a:t>
            </a:r>
          </a:p>
          <a:p>
            <a:pPr>
              <a:buNone/>
            </a:pPr>
            <a:endParaRPr lang="en-US" u="sng" dirty="0" smtClean="0">
              <a:solidFill>
                <a:srgbClr val="FF0000"/>
              </a:solidFill>
              <a:latin typeface="Algerian" pitchFamily="82" charset="0"/>
            </a:endParaRPr>
          </a:p>
          <a:p>
            <a:pPr>
              <a:buNone/>
            </a:pPr>
            <a:endParaRPr lang="en-US" u="sng" dirty="0" smtClean="0">
              <a:solidFill>
                <a:srgbClr val="FF0000"/>
              </a:solidFill>
              <a:latin typeface="Algerian" pitchFamily="82" charset="0"/>
            </a:endParaRPr>
          </a:p>
          <a:p>
            <a:pPr>
              <a:buNone/>
            </a:pPr>
            <a:endParaRPr lang="en-US" dirty="0" smtClean="0">
              <a:latin typeface="Algerian" pitchFamily="82" charset="0"/>
            </a:endParaRPr>
          </a:p>
          <a:p>
            <a:pPr>
              <a:buNone/>
            </a:pPr>
            <a:r>
              <a:rPr lang="en-US" dirty="0" smtClean="0">
                <a:latin typeface="Algerian" pitchFamily="82" charset="0"/>
              </a:rPr>
              <a:t>     </a:t>
            </a:r>
            <a:r>
              <a:rPr lang="en-US" u="sng" dirty="0" smtClean="0">
                <a:latin typeface="SansSerif" pitchFamily="2" charset="2"/>
              </a:rPr>
              <a:t>    </a:t>
            </a: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p:txBody>
      </p:sp>
    </p:spTree>
  </p:cSld>
  <p:clrMapOvr>
    <a:masterClrMapping/>
  </p:clrMapOvr>
  <p:transition advTm="2054">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a:t>
            </a:r>
            <a:br>
              <a:rPr lang="en-US" b="1" dirty="0" smtClean="0"/>
            </a:br>
            <a:endParaRPr lang="en-US" dirty="0"/>
          </a:p>
        </p:txBody>
      </p:sp>
      <p:sp>
        <p:nvSpPr>
          <p:cNvPr id="3" name="Content Placeholder 2"/>
          <p:cNvSpPr>
            <a:spLocks noGrp="1"/>
          </p:cNvSpPr>
          <p:nvPr>
            <p:ph idx="1"/>
          </p:nvPr>
        </p:nvSpPr>
        <p:spPr>
          <a:xfrm>
            <a:off x="228600" y="2057400"/>
            <a:ext cx="7696200" cy="3200400"/>
          </a:xfrm>
        </p:spPr>
        <p:txBody>
          <a:bodyPr>
            <a:normAutofit fontScale="62500" lnSpcReduction="20000"/>
          </a:bodyPr>
          <a:lstStyle/>
          <a:p>
            <a:pPr>
              <a:buNone/>
            </a:pPr>
            <a:endParaRPr lang="en-US" b="1" dirty="0" smtClean="0"/>
          </a:p>
          <a:p>
            <a:r>
              <a:rPr lang="en-US" dirty="0" smtClean="0"/>
              <a:t>It is a type of lyric &amp; focuses on expressing emotions or thoughts.</a:t>
            </a:r>
          </a:p>
          <a:p>
            <a:r>
              <a:rPr lang="en-US" dirty="0" smtClean="0"/>
              <a:t>It uses formal language &amp; structure.</a:t>
            </a:r>
          </a:p>
          <a:p>
            <a:r>
              <a:rPr lang="en-US" dirty="0" smtClean="0"/>
              <a:t>It may mourn the passing of life &amp; beauty or someone dear to the speaker.</a:t>
            </a:r>
          </a:p>
          <a:p>
            <a:r>
              <a:rPr lang="en-US" dirty="0" smtClean="0"/>
              <a:t>It may explore questions about nature of life &amp; death or immorality of soul.</a:t>
            </a:r>
          </a:p>
          <a:p>
            <a:r>
              <a:rPr lang="en-US" dirty="0" smtClean="0"/>
              <a:t>It may express the speaker’s anger about death.</a:t>
            </a:r>
          </a:p>
          <a:p>
            <a:pPr>
              <a:buNone/>
            </a:pPr>
            <a:endParaRPr lang="en-US" u="sng" dirty="0" smtClean="0">
              <a:solidFill>
                <a:srgbClr val="FF0000"/>
              </a:solidFill>
              <a:latin typeface="Algerian" pitchFamily="82" charset="0"/>
            </a:endParaRPr>
          </a:p>
          <a:p>
            <a:pPr>
              <a:buNone/>
            </a:pPr>
            <a:endParaRPr lang="en-US" u="sng" dirty="0" smtClean="0">
              <a:solidFill>
                <a:srgbClr val="FF0000"/>
              </a:solidFill>
              <a:latin typeface="Algerian" pitchFamily="82" charset="0"/>
            </a:endParaRPr>
          </a:p>
          <a:p>
            <a:pPr>
              <a:buNone/>
            </a:pPr>
            <a:endParaRPr lang="en-US" u="sng" dirty="0" smtClean="0">
              <a:solidFill>
                <a:srgbClr val="FF0000"/>
              </a:solidFill>
              <a:latin typeface="Algerian" pitchFamily="82" charset="0"/>
            </a:endParaRPr>
          </a:p>
          <a:p>
            <a:pPr>
              <a:buNone/>
            </a:pPr>
            <a:endParaRPr lang="en-US" dirty="0" smtClean="0">
              <a:latin typeface="Algerian" pitchFamily="82" charset="0"/>
            </a:endParaRPr>
          </a:p>
          <a:p>
            <a:pPr>
              <a:buNone/>
            </a:pPr>
            <a:r>
              <a:rPr lang="en-US" dirty="0" smtClean="0">
                <a:latin typeface="Algerian" pitchFamily="82" charset="0"/>
              </a:rPr>
              <a:t>     </a:t>
            </a:r>
            <a:endParaRPr lang="en-US" u="sng" dirty="0" smtClean="0">
              <a:latin typeface="SansSerif" pitchFamily="2" charset="2"/>
            </a:endParaRPr>
          </a:p>
          <a:p>
            <a:pPr>
              <a:buNone/>
            </a:pPr>
            <a:r>
              <a:rPr lang="en-US" u="sng" dirty="0" smtClean="0">
                <a:latin typeface="SansSerif" pitchFamily="2" charset="2"/>
              </a:rPr>
              <a:t>     </a:t>
            </a: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a:p>
            <a:pPr>
              <a:buNone/>
            </a:pPr>
            <a:endParaRPr lang="en-US" u="sng" dirty="0">
              <a:latin typeface="SansSerif" pitchFamily="2" charset="2"/>
            </a:endParaRPr>
          </a:p>
          <a:p>
            <a:pPr>
              <a:buNone/>
            </a:pPr>
            <a:endParaRPr lang="en-US" u="sng" dirty="0" smtClean="0">
              <a:latin typeface="SansSerif" pitchFamily="2" charset="2"/>
            </a:endParaRPr>
          </a:p>
          <a:p>
            <a:pPr>
              <a:buNone/>
            </a:pPr>
            <a:endParaRPr lang="en-US" u="sng" dirty="0" smtClean="0">
              <a:latin typeface="SansSerif" pitchFamily="2" charset="2"/>
            </a:endParaRPr>
          </a:p>
        </p:txBody>
      </p:sp>
    </p:spTree>
  </p:cSld>
  <p:clrMapOvr>
    <a:masterClrMapping/>
  </p:clrMapOvr>
  <p:transition advTm="2014">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TotalTime>
  <Words>2979</Words>
  <Application>Microsoft Office PowerPoint</Application>
  <PresentationFormat>On-screen Show (4:3)</PresentationFormat>
  <Paragraphs>111</Paragraphs>
  <Slides>18</Slides>
  <Notes>0</Notes>
  <HiddenSlides>0</HiddenSlides>
  <MMClips>0</MMClips>
  <ScaleCrop>false</ScaleCrop>
  <HeadingPairs>
    <vt:vector size="6" baseType="variant">
      <vt:variant>
        <vt:lpstr>Theme</vt:lpstr>
      </vt:variant>
      <vt:variant>
        <vt:i4>1</vt:i4>
      </vt:variant>
      <vt:variant>
        <vt:lpstr>Slide Titles</vt:lpstr>
      </vt:variant>
      <vt:variant>
        <vt:i4>18</vt:i4>
      </vt:variant>
      <vt:variant>
        <vt:lpstr>Custom Shows</vt:lpstr>
      </vt:variant>
      <vt:variant>
        <vt:i4>1</vt:i4>
      </vt:variant>
    </vt:vector>
  </HeadingPairs>
  <TitlesOfParts>
    <vt:vector size="20" baseType="lpstr">
      <vt:lpstr>Flow</vt:lpstr>
      <vt:lpstr>welcome</vt:lpstr>
      <vt:lpstr>Slide 2</vt:lpstr>
      <vt:lpstr>Slide 3</vt:lpstr>
      <vt:lpstr>Slide 4</vt:lpstr>
      <vt:lpstr>Features of Elegy </vt:lpstr>
      <vt:lpstr>Examples of Elegy from Literature </vt:lpstr>
      <vt:lpstr>Example #2: O Captain! My Captain! (By Walt Whitman) </vt:lpstr>
      <vt:lpstr>Function of Elegy </vt:lpstr>
      <vt:lpstr>Characteristics </vt:lpstr>
      <vt:lpstr>Slide 10</vt:lpstr>
      <vt:lpstr>What is Pastoral Elegy? </vt:lpstr>
      <vt:lpstr>Explanation of Pastoral poetry </vt:lpstr>
      <vt:lpstr>Historical overview </vt:lpstr>
      <vt:lpstr>   </vt:lpstr>
      <vt:lpstr>   </vt:lpstr>
      <vt:lpstr>“Adonaïs”  </vt:lpstr>
      <vt:lpstr>Literary criticism</vt:lpstr>
      <vt:lpstr>Thank</vt:lpstr>
      <vt:lpstr>Custom Show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DELL</cp:lastModifiedBy>
  <cp:revision>53</cp:revision>
  <dcterms:created xsi:type="dcterms:W3CDTF">2019-01-06T15:03:44Z</dcterms:created>
  <dcterms:modified xsi:type="dcterms:W3CDTF">2020-05-23T11:42:56Z</dcterms:modified>
</cp:coreProperties>
</file>