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67B009-502C-493F-857F-895D94095545}"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C0A74D-7B7A-48E7-8BAE-1F720C80955D}" type="datetimeFigureOut">
              <a:rPr lang="en-IN" smtClean="0"/>
              <a:t>23-May-2020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C0A74D-7B7A-48E7-8BAE-1F720C80955D}" type="datetimeFigureOut">
              <a:rPr lang="en-IN" smtClean="0"/>
              <a:t>23-May-2020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0A74D-7B7A-48E7-8BAE-1F720C80955D}" type="datetimeFigureOut">
              <a:rPr lang="en-IN" smtClean="0"/>
              <a:t>23-May-2020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367B009-502C-493F-857F-895D94095545}"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9C0A74D-7B7A-48E7-8BAE-1F720C80955D}" type="datetimeFigureOut">
              <a:rPr lang="en-IN" smtClean="0"/>
              <a:t>23-May-2020</a:t>
            </a:fld>
            <a:endParaRPr lang="en-IN"/>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IN"/>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367B009-502C-493F-857F-895D94095545}"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5976" y="2996952"/>
            <a:ext cx="4788024" cy="3456384"/>
          </a:xfrm>
        </p:spPr>
        <p:txBody>
          <a:bodyPr>
            <a:normAutofit/>
          </a:bodyPr>
          <a:lstStyle/>
          <a:p>
            <a:endParaRPr lang="en-US" dirty="0" smtClean="0"/>
          </a:p>
          <a:p>
            <a:r>
              <a:rPr lang="en-US" dirty="0" smtClean="0"/>
              <a:t> </a:t>
            </a:r>
          </a:p>
          <a:p>
            <a:r>
              <a:rPr lang="en-US" dirty="0" smtClean="0">
                <a:latin typeface="Agency FB" pitchFamily="34" charset="0"/>
              </a:rPr>
              <a:t>ABINAYA. A</a:t>
            </a:r>
          </a:p>
          <a:p>
            <a:r>
              <a:rPr lang="en-US" dirty="0" smtClean="0">
                <a:latin typeface="Agency FB" pitchFamily="34" charset="0"/>
              </a:rPr>
              <a:t>Asst. Professor of English</a:t>
            </a:r>
          </a:p>
          <a:p>
            <a:r>
              <a:rPr lang="en-US" dirty="0" smtClean="0">
                <a:latin typeface="Agency FB" pitchFamily="34" charset="0"/>
              </a:rPr>
              <a:t>Bon Secours College For Women</a:t>
            </a:r>
            <a:endParaRPr lang="en-US" dirty="0">
              <a:latin typeface="Agency FB" pitchFamily="34" charset="0"/>
            </a:endParaRPr>
          </a:p>
          <a:p>
            <a:endParaRPr lang="en-IN" dirty="0"/>
          </a:p>
        </p:txBody>
      </p:sp>
      <p:sp>
        <p:nvSpPr>
          <p:cNvPr id="4" name="Text Placeholder 3"/>
          <p:cNvSpPr>
            <a:spLocks noGrp="1"/>
          </p:cNvSpPr>
          <p:nvPr>
            <p:ph type="body" sz="half" idx="2"/>
          </p:nvPr>
        </p:nvSpPr>
        <p:spPr>
          <a:xfrm rot="19140000">
            <a:off x="1083533" y="2483921"/>
            <a:ext cx="5797541" cy="584301"/>
          </a:xfrm>
        </p:spPr>
        <p:style>
          <a:lnRef idx="3">
            <a:schemeClr val="lt1"/>
          </a:lnRef>
          <a:fillRef idx="1">
            <a:schemeClr val="accent2"/>
          </a:fillRef>
          <a:effectRef idx="1">
            <a:schemeClr val="accent2"/>
          </a:effectRef>
          <a:fontRef idx="minor">
            <a:schemeClr val="lt1"/>
          </a:fontRef>
        </p:style>
        <p:txBody>
          <a:bodyPr/>
          <a:lstStyle/>
          <a:p>
            <a:r>
              <a:rPr lang="en-US" sz="2000" dirty="0" smtClean="0">
                <a:latin typeface="Algerian" pitchFamily="82" charset="0"/>
              </a:rPr>
              <a:t>             Life </a:t>
            </a:r>
            <a:r>
              <a:rPr lang="en-US" sz="2000" dirty="0">
                <a:latin typeface="Algerian" pitchFamily="82" charset="0"/>
              </a:rPr>
              <a:t>&amp; works of Richardson</a:t>
            </a:r>
            <a:endParaRPr lang="en-IN" sz="2000" dirty="0">
              <a:latin typeface="Algerian" pitchFamily="82" charset="0"/>
            </a:endParaRPr>
          </a:p>
          <a:p>
            <a:endParaRPr lang="en-IN" dirty="0"/>
          </a:p>
        </p:txBody>
      </p:sp>
      <p:sp>
        <p:nvSpPr>
          <p:cNvPr id="5" name="Title 1"/>
          <p:cNvSpPr>
            <a:spLocks noGrp="1"/>
          </p:cNvSpPr>
          <p:nvPr>
            <p:ph type="title"/>
          </p:nvPr>
        </p:nvSpPr>
        <p:spPr>
          <a:xfrm rot="19140000">
            <a:off x="398694" y="1737063"/>
            <a:ext cx="5874060" cy="812694"/>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sz="2400" dirty="0" smtClean="0">
                <a:latin typeface="Algerian" pitchFamily="82" charset="0"/>
              </a:rPr>
              <a:t>   History of </a:t>
            </a:r>
            <a:r>
              <a:rPr lang="en-US" sz="2400" dirty="0" err="1" smtClean="0">
                <a:latin typeface="Algerian" pitchFamily="82" charset="0"/>
              </a:rPr>
              <a:t>english</a:t>
            </a:r>
            <a:r>
              <a:rPr lang="en-US" sz="2400" dirty="0" smtClean="0">
                <a:latin typeface="Algerian" pitchFamily="82" charset="0"/>
              </a:rPr>
              <a:t> literature- ii</a:t>
            </a:r>
            <a:endParaRPr lang="en-IN" sz="2400" dirty="0">
              <a:latin typeface="Algerian" pitchFamily="82" charset="0"/>
            </a:endParaRPr>
          </a:p>
        </p:txBody>
      </p:sp>
    </p:spTree>
    <p:extLst>
      <p:ext uri="{BB962C8B-B14F-4D97-AF65-F5344CB8AC3E}">
        <p14:creationId xmlns:p14="http://schemas.microsoft.com/office/powerpoint/2010/main" val="190074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lgerian" pitchFamily="82" charset="0"/>
              </a:rPr>
              <a:t>LIFE OF </a:t>
            </a:r>
            <a:r>
              <a:rPr lang="en-US" sz="3600" dirty="0" smtClean="0">
                <a:latin typeface="Algerian" pitchFamily="82" charset="0"/>
              </a:rPr>
              <a:t>Richardson</a:t>
            </a:r>
            <a:endParaRPr lang="en-IN" sz="3600" dirty="0">
              <a:latin typeface="Algerian" pitchFamily="82"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0" dirty="0" smtClean="0">
                <a:latin typeface="Times New Roman" pitchFamily="18" charset="0"/>
                <a:cs typeface="Times New Roman" pitchFamily="18" charset="0"/>
              </a:rPr>
              <a:t>Samuel Richardson was born on 19</a:t>
            </a:r>
            <a:r>
              <a:rPr lang="en-US" sz="2400" b="0" baseline="30000" dirty="0" smtClean="0">
                <a:latin typeface="Times New Roman" pitchFamily="18" charset="0"/>
                <a:cs typeface="Times New Roman" pitchFamily="18" charset="0"/>
              </a:rPr>
              <a:t>th</a:t>
            </a:r>
            <a:r>
              <a:rPr lang="en-US" sz="2400" b="0" dirty="0" smtClean="0">
                <a:latin typeface="Times New Roman" pitchFamily="18" charset="0"/>
                <a:cs typeface="Times New Roman" pitchFamily="18" charset="0"/>
              </a:rPr>
              <a:t> Aug 1698, in </a:t>
            </a:r>
            <a:r>
              <a:rPr lang="en-US" sz="2400" b="0" dirty="0" err="1" smtClean="0">
                <a:latin typeface="Times New Roman" pitchFamily="18" charset="0"/>
                <a:cs typeface="Times New Roman" pitchFamily="18" charset="0"/>
              </a:rPr>
              <a:t>Mackworth</a:t>
            </a:r>
            <a:r>
              <a:rPr lang="en-US" sz="2400" b="0" dirty="0" smtClean="0">
                <a:latin typeface="Times New Roman" pitchFamily="18" charset="0"/>
                <a:cs typeface="Times New Roman" pitchFamily="18" charset="0"/>
              </a:rPr>
              <a:t>, Derbyshire.</a:t>
            </a:r>
          </a:p>
          <a:p>
            <a:pPr>
              <a:buFont typeface="Wingdings" pitchFamily="2" charset="2"/>
              <a:buChar char="Ø"/>
            </a:pPr>
            <a:r>
              <a:rPr lang="en-US" sz="2400" b="0" dirty="0" smtClean="0">
                <a:latin typeface="Times New Roman" pitchFamily="18" charset="0"/>
                <a:cs typeface="Times New Roman" pitchFamily="18" charset="0"/>
              </a:rPr>
              <a:t>He received little education owing to his father’s poverty.</a:t>
            </a:r>
          </a:p>
          <a:p>
            <a:pPr>
              <a:buFont typeface="Wingdings" pitchFamily="2" charset="2"/>
              <a:buChar char="Ø"/>
            </a:pPr>
            <a:r>
              <a:rPr lang="en-US" sz="2400" b="0" dirty="0" smtClean="0">
                <a:latin typeface="Times New Roman" pitchFamily="18" charset="0"/>
                <a:cs typeface="Times New Roman" pitchFamily="18" charset="0"/>
              </a:rPr>
              <a:t>In 1706 he was apprenticed to a printer and soon set up his own printer shop.</a:t>
            </a:r>
          </a:p>
          <a:p>
            <a:pPr>
              <a:buFont typeface="Wingdings" pitchFamily="2" charset="2"/>
              <a:buChar char="Ø"/>
            </a:pPr>
            <a:r>
              <a:rPr lang="en-US" sz="2400" b="0" dirty="0" smtClean="0">
                <a:latin typeface="Times New Roman" pitchFamily="18" charset="0"/>
                <a:cs typeface="Times New Roman" pitchFamily="18" charset="0"/>
              </a:rPr>
              <a:t>He wrote many novels in the epistolary form. He died in the year 1761.</a:t>
            </a:r>
            <a:endParaRPr lang="en-IN" sz="2400" b="0" dirty="0">
              <a:latin typeface="Times New Roman" pitchFamily="18" charset="0"/>
              <a:cs typeface="Times New Roman" pitchFamily="18" charset="0"/>
            </a:endParaRPr>
          </a:p>
        </p:txBody>
      </p:sp>
    </p:spTree>
    <p:extLst>
      <p:ext uri="{BB962C8B-B14F-4D97-AF65-F5344CB8AC3E}">
        <p14:creationId xmlns:p14="http://schemas.microsoft.com/office/powerpoint/2010/main" val="347701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lgerian" pitchFamily="82" charset="0"/>
              </a:rPr>
              <a:t>HIS WORKS</a:t>
            </a:r>
            <a:endParaRPr lang="en-IN" sz="3600" dirty="0">
              <a:latin typeface="Algerian" pitchFamily="82"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0" dirty="0" smtClean="0">
                <a:latin typeface="Times New Roman" pitchFamily="18" charset="0"/>
                <a:cs typeface="Times New Roman" pitchFamily="18" charset="0"/>
              </a:rPr>
              <a:t>Richardson published his </a:t>
            </a:r>
            <a:r>
              <a:rPr lang="en-US" sz="2400" b="0" dirty="0">
                <a:latin typeface="Times New Roman" pitchFamily="18" charset="0"/>
                <a:cs typeface="Times New Roman" pitchFamily="18" charset="0"/>
              </a:rPr>
              <a:t>f</a:t>
            </a:r>
            <a:r>
              <a:rPr lang="en-US" sz="2400" b="0" dirty="0" smtClean="0">
                <a:latin typeface="Times New Roman" pitchFamily="18" charset="0"/>
                <a:cs typeface="Times New Roman" pitchFamily="18" charset="0"/>
              </a:rPr>
              <a:t>irst </a:t>
            </a:r>
            <a:r>
              <a:rPr lang="en-US" sz="2400" b="0" dirty="0">
                <a:latin typeface="Times New Roman" pitchFamily="18" charset="0"/>
                <a:cs typeface="Times New Roman" pitchFamily="18" charset="0"/>
              </a:rPr>
              <a:t>n</a:t>
            </a:r>
            <a:r>
              <a:rPr lang="en-US" sz="2400" b="0" dirty="0" smtClean="0">
                <a:latin typeface="Times New Roman" pitchFamily="18" charset="0"/>
                <a:cs typeface="Times New Roman" pitchFamily="18" charset="0"/>
              </a:rPr>
              <a:t>ovel Pamela:</a:t>
            </a:r>
          </a:p>
          <a:p>
            <a:pPr>
              <a:buFont typeface="Wingdings" pitchFamily="2" charset="2"/>
              <a:buChar char="Ø"/>
            </a:pPr>
            <a:r>
              <a:rPr lang="en-US" sz="2400" b="0" dirty="0" smtClean="0">
                <a:latin typeface="Times New Roman" pitchFamily="18" charset="0"/>
                <a:cs typeface="Times New Roman" pitchFamily="18" charset="0"/>
              </a:rPr>
              <a:t>Virtue Rewarded in 1740 followed by Clarissa:</a:t>
            </a:r>
          </a:p>
          <a:p>
            <a:pPr>
              <a:buFont typeface="Wingdings" pitchFamily="2" charset="2"/>
              <a:buChar char="Ø"/>
            </a:pPr>
            <a:r>
              <a:rPr lang="en-US" sz="2400" b="0" dirty="0" smtClean="0">
                <a:latin typeface="Times New Roman" pitchFamily="18" charset="0"/>
                <a:cs typeface="Times New Roman" pitchFamily="18" charset="0"/>
              </a:rPr>
              <a:t>The History of a young Lady and The History of Sir Charles </a:t>
            </a:r>
            <a:r>
              <a:rPr lang="en-US" sz="2400" b="0" dirty="0" err="1" smtClean="0">
                <a:latin typeface="Times New Roman" pitchFamily="18" charset="0"/>
                <a:cs typeface="Times New Roman" pitchFamily="18" charset="0"/>
              </a:rPr>
              <a:t>Grandison</a:t>
            </a:r>
            <a:r>
              <a:rPr lang="en-US" sz="2400" b="0" dirty="0" smtClean="0">
                <a:latin typeface="Times New Roman" pitchFamily="18" charset="0"/>
                <a:cs typeface="Times New Roman" pitchFamily="18" charset="0"/>
              </a:rPr>
              <a:t>. He is generally agreed to be one of the chief founders of the modern novel.</a:t>
            </a:r>
          </a:p>
          <a:p>
            <a:pPr>
              <a:buFont typeface="Wingdings" pitchFamily="2" charset="2"/>
              <a:buChar char="Ø"/>
            </a:pPr>
            <a:r>
              <a:rPr lang="en-US" sz="2400" b="0" dirty="0" smtClean="0">
                <a:latin typeface="Times New Roman" pitchFamily="18" charset="0"/>
                <a:cs typeface="Times New Roman" pitchFamily="18" charset="0"/>
              </a:rPr>
              <a:t>All his novels were epistolary (a story written in the form of letters). </a:t>
            </a:r>
            <a:endParaRPr lang="en-IN" sz="2400" b="0" dirty="0">
              <a:latin typeface="Times New Roman" pitchFamily="18" charset="0"/>
              <a:cs typeface="Times New Roman" pitchFamily="18" charset="0"/>
            </a:endParaRPr>
          </a:p>
        </p:txBody>
      </p:sp>
    </p:spTree>
    <p:extLst>
      <p:ext uri="{BB962C8B-B14F-4D97-AF65-F5344CB8AC3E}">
        <p14:creationId xmlns:p14="http://schemas.microsoft.com/office/powerpoint/2010/main" val="15083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19256" cy="6048672"/>
          </a:xfrm>
        </p:spPr>
        <p:txBody>
          <a:bodyPr/>
          <a:lstStyle/>
          <a:p>
            <a:pPr marL="0" indent="0">
              <a:buNone/>
            </a:pPr>
            <a:r>
              <a:rPr lang="en-US" sz="3200" b="0" dirty="0" smtClean="0">
                <a:latin typeface="Algerian" pitchFamily="82" charset="0"/>
              </a:rPr>
              <a:t>Pamela</a:t>
            </a:r>
          </a:p>
          <a:p>
            <a:pPr>
              <a:buFont typeface="Wingdings" pitchFamily="2" charset="2"/>
              <a:buChar char="Ø"/>
            </a:pPr>
            <a:r>
              <a:rPr lang="en-US" sz="2300" b="0" dirty="0" smtClean="0">
                <a:latin typeface="Times New Roman" pitchFamily="18" charset="0"/>
                <a:cs typeface="Times New Roman" pitchFamily="18" charset="0"/>
              </a:rPr>
              <a:t>The novel was an experiment, but it allowed Richardson to create a complex heroine through of her letters.  It was the first example of a best seller in the history of the English </a:t>
            </a:r>
            <a:r>
              <a:rPr lang="en-US" sz="2200" b="0" dirty="0" smtClean="0">
                <a:latin typeface="Times New Roman" pitchFamily="18" charset="0"/>
                <a:cs typeface="Times New Roman" pitchFamily="18" charset="0"/>
              </a:rPr>
              <a:t>novel</a:t>
            </a:r>
            <a:r>
              <a:rPr lang="en-US" sz="2300" b="0" dirty="0" smtClean="0">
                <a:latin typeface="Times New Roman" pitchFamily="18" charset="0"/>
                <a:cs typeface="Times New Roman" pitchFamily="18" charset="0"/>
              </a:rPr>
              <a:t>.</a:t>
            </a:r>
          </a:p>
          <a:p>
            <a:pPr>
              <a:buFont typeface="Wingdings" pitchFamily="2" charset="2"/>
              <a:buChar char="Ø"/>
            </a:pPr>
            <a:r>
              <a:rPr lang="en-US" sz="2300" b="0" dirty="0" smtClean="0">
                <a:latin typeface="Times New Roman" pitchFamily="18" charset="0"/>
                <a:cs typeface="Times New Roman" pitchFamily="18" charset="0"/>
              </a:rPr>
              <a:t>This is an epistolary novel, most of the letters are written by the protagonist, Pamela Andrews, a young servant girl, to her servants. </a:t>
            </a:r>
          </a:p>
          <a:p>
            <a:pPr>
              <a:buFont typeface="Wingdings" pitchFamily="2" charset="2"/>
              <a:buChar char="Ø"/>
            </a:pPr>
            <a:r>
              <a:rPr lang="en-US" sz="2300" b="0" dirty="0" smtClean="0">
                <a:latin typeface="Times New Roman" pitchFamily="18" charset="0"/>
                <a:cs typeface="Times New Roman" pitchFamily="18" charset="0"/>
              </a:rPr>
              <a:t>Despite its simplicity of subject, it was so fresh in character and interest that it scored an instant and sensational success. </a:t>
            </a:r>
          </a:p>
          <a:p>
            <a:pPr>
              <a:buFont typeface="Wingdings" pitchFamily="2" charset="2"/>
              <a:buChar char="Ø"/>
            </a:pPr>
            <a:r>
              <a:rPr lang="en-US" sz="2300" b="0" dirty="0" smtClean="0">
                <a:latin typeface="Times New Roman" pitchFamily="18" charset="0"/>
                <a:cs typeface="Times New Roman" pitchFamily="18" charset="0"/>
              </a:rPr>
              <a:t>The novel was immensely popular not only in </a:t>
            </a:r>
            <a:r>
              <a:rPr lang="en-US" sz="2300" b="0" dirty="0">
                <a:latin typeface="Times New Roman" pitchFamily="18" charset="0"/>
                <a:cs typeface="Times New Roman" pitchFamily="18" charset="0"/>
              </a:rPr>
              <a:t>E</a:t>
            </a:r>
            <a:r>
              <a:rPr lang="en-US" sz="2300" b="0" dirty="0" smtClean="0">
                <a:latin typeface="Times New Roman" pitchFamily="18" charset="0"/>
                <a:cs typeface="Times New Roman" pitchFamily="18" charset="0"/>
              </a:rPr>
              <a:t>ngland but also in </a:t>
            </a:r>
            <a:r>
              <a:rPr lang="en-US" sz="2300" b="0" dirty="0" err="1" smtClean="0">
                <a:latin typeface="Times New Roman" pitchFamily="18" charset="0"/>
                <a:cs typeface="Times New Roman" pitchFamily="18" charset="0"/>
              </a:rPr>
              <a:t>Eurpoe</a:t>
            </a:r>
            <a:r>
              <a:rPr lang="en-US" sz="2300" b="0" dirty="0" smtClean="0">
                <a:latin typeface="Times New Roman" pitchFamily="18" charset="0"/>
                <a:cs typeface="Times New Roman" pitchFamily="18" charset="0"/>
              </a:rPr>
              <a:t> where it was soon translated into all the major language and turned into a play</a:t>
            </a:r>
            <a:r>
              <a:rPr lang="en-US" sz="2300" dirty="0" smtClean="0">
                <a:latin typeface="Times New Roman" pitchFamily="18" charset="0"/>
                <a:cs typeface="Times New Roman" pitchFamily="18" charset="0"/>
              </a:rPr>
              <a:t>.</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57995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332656"/>
            <a:ext cx="7732340" cy="4536504"/>
          </a:xfrm>
        </p:spPr>
        <p:txBody>
          <a:bodyPr>
            <a:normAutofit lnSpcReduction="10000"/>
          </a:bodyPr>
          <a:lstStyle/>
          <a:p>
            <a:r>
              <a:rPr lang="en-US" sz="3200" b="0" dirty="0" smtClean="0">
                <a:latin typeface="Algerian" pitchFamily="82" charset="0"/>
              </a:rPr>
              <a:t>Clarissa</a:t>
            </a:r>
          </a:p>
          <a:p>
            <a:pPr>
              <a:buFont typeface="Wingdings" pitchFamily="2" charset="2"/>
              <a:buChar char="Ø"/>
            </a:pPr>
            <a:r>
              <a:rPr lang="en-US" sz="2200" b="0" dirty="0">
                <a:latin typeface="Times New Roman" pitchFamily="18" charset="0"/>
                <a:cs typeface="Times New Roman" pitchFamily="18" charset="0"/>
              </a:rPr>
              <a:t>T</a:t>
            </a:r>
            <a:r>
              <a:rPr lang="en-US" sz="2200" b="0" dirty="0" smtClean="0">
                <a:latin typeface="Times New Roman" pitchFamily="18" charset="0"/>
                <a:cs typeface="Times New Roman" pitchFamily="18" charset="0"/>
              </a:rPr>
              <a:t>he Adventures of a young Lady is </a:t>
            </a:r>
            <a:r>
              <a:rPr lang="en-US" sz="2200" b="0" dirty="0" err="1" smtClean="0">
                <a:latin typeface="Times New Roman" pitchFamily="18" charset="0"/>
                <a:cs typeface="Times New Roman" pitchFamily="18" charset="0"/>
              </a:rPr>
              <a:t>Richarson’s</a:t>
            </a:r>
            <a:r>
              <a:rPr lang="en-US" sz="2200" b="0" dirty="0" smtClean="0">
                <a:latin typeface="Times New Roman" pitchFamily="18" charset="0"/>
                <a:cs typeface="Times New Roman" pitchFamily="18" charset="0"/>
              </a:rPr>
              <a:t> Masterpiece, also written in epistolary form.</a:t>
            </a:r>
          </a:p>
          <a:p>
            <a:pPr>
              <a:buFont typeface="Wingdings" pitchFamily="2" charset="2"/>
              <a:buChar char="Ø"/>
            </a:pPr>
            <a:r>
              <a:rPr lang="en-US" sz="2200" b="0" dirty="0" smtClean="0">
                <a:latin typeface="Times New Roman" pitchFamily="18" charset="0"/>
                <a:cs typeface="Times New Roman" pitchFamily="18" charset="0"/>
              </a:rPr>
              <a:t>It is still regarded as, in its own way, one of the greatest of 18</a:t>
            </a:r>
            <a:r>
              <a:rPr lang="en-US" sz="2200" b="0" baseline="30000" dirty="0" smtClean="0">
                <a:latin typeface="Times New Roman" pitchFamily="18" charset="0"/>
                <a:cs typeface="Times New Roman" pitchFamily="18" charset="0"/>
              </a:rPr>
              <a:t>th</a:t>
            </a:r>
            <a:r>
              <a:rPr lang="en-US" sz="2200" b="0" dirty="0" smtClean="0">
                <a:latin typeface="Times New Roman" pitchFamily="18" charset="0"/>
                <a:cs typeface="Times New Roman" pitchFamily="18" charset="0"/>
              </a:rPr>
              <a:t> century novels.</a:t>
            </a:r>
          </a:p>
          <a:p>
            <a:pPr>
              <a:buFont typeface="Wingdings" pitchFamily="2" charset="2"/>
              <a:buChar char="Ø"/>
            </a:pPr>
            <a:r>
              <a:rPr lang="en-US" sz="2200" b="0" dirty="0" smtClean="0">
                <a:latin typeface="Times New Roman" pitchFamily="18" charset="0"/>
                <a:cs typeface="Times New Roman" pitchFamily="18" charset="0"/>
              </a:rPr>
              <a:t>Clarissa </a:t>
            </a:r>
            <a:r>
              <a:rPr lang="en-US" sz="2200" b="0" dirty="0" err="1" smtClean="0">
                <a:latin typeface="Times New Roman" pitchFamily="18" charset="0"/>
                <a:cs typeface="Times New Roman" pitchFamily="18" charset="0"/>
              </a:rPr>
              <a:t>Harlowe</a:t>
            </a:r>
            <a:r>
              <a:rPr lang="en-US" sz="2200" b="0" dirty="0" smtClean="0">
                <a:latin typeface="Times New Roman" pitchFamily="18" charset="0"/>
                <a:cs typeface="Times New Roman" pitchFamily="18" charset="0"/>
              </a:rPr>
              <a:t> is a beautiful 18year old woman considered an exemplary woman by everyone around her, but the members of the family are avaricious and eager to improve their standing in the world.</a:t>
            </a:r>
          </a:p>
          <a:p>
            <a:pPr>
              <a:buFont typeface="Wingdings" pitchFamily="2" charset="2"/>
              <a:buChar char="Ø"/>
            </a:pPr>
            <a:r>
              <a:rPr lang="en-US" sz="2200" b="0" dirty="0" smtClean="0">
                <a:latin typeface="Times New Roman" pitchFamily="18" charset="0"/>
                <a:cs typeface="Times New Roman" pitchFamily="18" charset="0"/>
              </a:rPr>
              <a:t>It is also noteworthy as containing Richardson’s most remarkable character study in the </a:t>
            </a:r>
            <a:r>
              <a:rPr lang="en-US" sz="2200" b="0" dirty="0" err="1" smtClean="0">
                <a:latin typeface="Times New Roman" pitchFamily="18" charset="0"/>
                <a:cs typeface="Times New Roman" pitchFamily="18" charset="0"/>
              </a:rPr>
              <a:t>scoundreal</a:t>
            </a:r>
            <a:r>
              <a:rPr lang="en-US" sz="2200" b="0" dirty="0" smtClean="0">
                <a:latin typeface="Times New Roman" pitchFamily="18" charset="0"/>
                <a:cs typeface="Times New Roman" pitchFamily="18" charset="0"/>
              </a:rPr>
              <a:t>, </a:t>
            </a:r>
            <a:r>
              <a:rPr lang="en-US" sz="2200" b="0" dirty="0" err="1" smtClean="0">
                <a:latin typeface="Times New Roman" pitchFamily="18" charset="0"/>
                <a:cs typeface="Times New Roman" pitchFamily="18" charset="0"/>
              </a:rPr>
              <a:t>Lovelac</a:t>
            </a:r>
            <a:r>
              <a:rPr lang="en-US" sz="2200" b="0" dirty="0" smtClean="0">
                <a:latin typeface="Times New Roman" pitchFamily="18" charset="0"/>
                <a:cs typeface="Times New Roman" pitchFamily="18" charset="0"/>
              </a:rPr>
              <a:t>, whose name has become proverbial. </a:t>
            </a:r>
            <a:endParaRPr lang="en-US" sz="2200" dirty="0" smtClean="0">
              <a:latin typeface="Times New Roman" pitchFamily="18" charset="0"/>
              <a:cs typeface="Times New Roman" pitchFamily="18" charset="0"/>
            </a:endParaRPr>
          </a:p>
          <a:p>
            <a:pPr marL="457200" indent="-457200">
              <a:buFont typeface="Wingdings" pitchFamily="2" charset="2"/>
              <a:buChar char="Ø"/>
            </a:pPr>
            <a:endParaRPr lang="en-IN"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653588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Sir </a:t>
            </a:r>
            <a:r>
              <a:rPr lang="en-US" dirty="0" err="1" smtClean="0">
                <a:latin typeface="Algerian" pitchFamily="82" charset="0"/>
              </a:rPr>
              <a:t>charles</a:t>
            </a:r>
            <a:r>
              <a:rPr lang="en-US" dirty="0" smtClean="0">
                <a:latin typeface="Algerian" pitchFamily="82" charset="0"/>
              </a:rPr>
              <a:t> </a:t>
            </a:r>
            <a:r>
              <a:rPr lang="en-US" dirty="0" err="1" smtClean="0">
                <a:latin typeface="Algerian" pitchFamily="82" charset="0"/>
              </a:rPr>
              <a:t>grandison</a:t>
            </a:r>
            <a:endParaRPr lang="en-IN" dirty="0">
              <a:latin typeface="Algerian" pitchFamily="82" charset="0"/>
            </a:endParaRPr>
          </a:p>
        </p:txBody>
      </p:sp>
      <p:sp>
        <p:nvSpPr>
          <p:cNvPr id="3" name="Content Placeholder 2"/>
          <p:cNvSpPr>
            <a:spLocks noGrp="1"/>
          </p:cNvSpPr>
          <p:nvPr>
            <p:ph idx="1"/>
          </p:nvPr>
        </p:nvSpPr>
        <p:spPr>
          <a:xfrm>
            <a:off x="822960" y="1100628"/>
            <a:ext cx="7520940" cy="3984556"/>
          </a:xfrm>
        </p:spPr>
        <p:txBody>
          <a:bodyPr>
            <a:normAutofit/>
          </a:bodyPr>
          <a:lstStyle/>
          <a:p>
            <a:pPr>
              <a:buFont typeface="Wingdings" pitchFamily="2" charset="2"/>
              <a:buChar char="Ø"/>
            </a:pPr>
            <a:r>
              <a:rPr lang="en-US" sz="2300" b="0" dirty="0" smtClean="0">
                <a:latin typeface="Times New Roman" pitchFamily="18" charset="0"/>
                <a:cs typeface="Times New Roman" pitchFamily="18" charset="0"/>
              </a:rPr>
              <a:t>Third epistolary novel </a:t>
            </a:r>
          </a:p>
          <a:p>
            <a:pPr>
              <a:buFont typeface="Wingdings" pitchFamily="2" charset="2"/>
              <a:buChar char="Ø"/>
            </a:pPr>
            <a:r>
              <a:rPr lang="en-US" sz="2300" b="0" dirty="0" smtClean="0">
                <a:latin typeface="Times New Roman" pitchFamily="18" charset="0"/>
                <a:cs typeface="Times New Roman" pitchFamily="18" charset="0"/>
              </a:rPr>
              <a:t>It transforms the letter writing from telling of personal insights and explaining feelings into a means for people to communicate their thoughts on the actions of others and for the public to celebrate virtue.</a:t>
            </a:r>
          </a:p>
          <a:p>
            <a:pPr>
              <a:buFont typeface="Wingdings" pitchFamily="2" charset="2"/>
              <a:buChar char="Ø"/>
            </a:pPr>
            <a:r>
              <a:rPr lang="en-US" sz="2300" b="0" dirty="0" smtClean="0">
                <a:latin typeface="Times New Roman" pitchFamily="18" charset="0"/>
                <a:cs typeface="Times New Roman" pitchFamily="18" charset="0"/>
              </a:rPr>
              <a:t>The hero of the novel was intended to be a model of aristocratic manners and virtues for the middle-class people.</a:t>
            </a:r>
            <a:endParaRPr lang="en-IN" sz="2300" b="0" dirty="0">
              <a:latin typeface="Times New Roman" pitchFamily="18" charset="0"/>
              <a:cs typeface="Times New Roman" pitchFamily="18" charset="0"/>
            </a:endParaRPr>
          </a:p>
        </p:txBody>
      </p:sp>
    </p:spTree>
    <p:extLst>
      <p:ext uri="{BB962C8B-B14F-4D97-AF65-F5344CB8AC3E}">
        <p14:creationId xmlns:p14="http://schemas.microsoft.com/office/powerpoint/2010/main" val="115634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5760"/>
            <a:ext cx="8136904" cy="548640"/>
          </a:xfrm>
        </p:spPr>
        <p:txBody>
          <a:bodyPr/>
          <a:lstStyle/>
          <a:p>
            <a:r>
              <a:rPr lang="en-US" dirty="0" smtClean="0">
                <a:latin typeface="Algerian" pitchFamily="82" charset="0"/>
              </a:rPr>
              <a:t>  Merits &amp; demerits of </a:t>
            </a:r>
            <a:r>
              <a:rPr lang="en-US" dirty="0" err="1" smtClean="0">
                <a:latin typeface="Algerian" pitchFamily="82" charset="0"/>
              </a:rPr>
              <a:t>richardson’s</a:t>
            </a:r>
            <a:r>
              <a:rPr lang="en-US" dirty="0" smtClean="0">
                <a:latin typeface="Algerian" pitchFamily="82" charset="0"/>
              </a:rPr>
              <a:t> novels</a:t>
            </a:r>
            <a:endParaRPr lang="en-IN" dirty="0">
              <a:latin typeface="Algerian" pitchFamily="82" charset="0"/>
            </a:endParaRPr>
          </a:p>
        </p:txBody>
      </p:sp>
      <p:sp>
        <p:nvSpPr>
          <p:cNvPr id="3" name="Content Placeholder 2"/>
          <p:cNvSpPr>
            <a:spLocks noGrp="1"/>
          </p:cNvSpPr>
          <p:nvPr>
            <p:ph idx="1"/>
          </p:nvPr>
        </p:nvSpPr>
        <p:spPr>
          <a:xfrm>
            <a:off x="822960" y="1100628"/>
            <a:ext cx="7520940" cy="4632628"/>
          </a:xfrm>
        </p:spPr>
        <p:txBody>
          <a:bodyPr>
            <a:noAutofit/>
          </a:bodyPr>
          <a:lstStyle/>
          <a:p>
            <a:pPr>
              <a:buFont typeface="Wingdings" pitchFamily="2" charset="2"/>
              <a:buChar char="Ø"/>
            </a:pPr>
            <a:r>
              <a:rPr lang="en-US" sz="2200" b="0" dirty="0" smtClean="0">
                <a:latin typeface="Times New Roman" pitchFamily="18" charset="0"/>
                <a:cs typeface="Times New Roman" pitchFamily="18" charset="0"/>
              </a:rPr>
              <a:t>Richardson is generally agreed to be one of the chief of the modern novel</a:t>
            </a:r>
          </a:p>
          <a:p>
            <a:pPr>
              <a:buFont typeface="Wingdings" pitchFamily="2" charset="2"/>
              <a:buChar char="Ø"/>
            </a:pPr>
            <a:r>
              <a:rPr lang="en-US" sz="2200" b="0" dirty="0" smtClean="0">
                <a:latin typeface="Times New Roman" pitchFamily="18" charset="0"/>
                <a:cs typeface="Times New Roman" pitchFamily="18" charset="0"/>
              </a:rPr>
              <a:t>All his novels were epistolary, a form he took earlier works in </a:t>
            </a:r>
            <a:r>
              <a:rPr lang="en-US" sz="2200" b="0" dirty="0">
                <a:latin typeface="Times New Roman" pitchFamily="18" charset="0"/>
                <a:cs typeface="Times New Roman" pitchFamily="18" charset="0"/>
              </a:rPr>
              <a:t>E</a:t>
            </a:r>
            <a:r>
              <a:rPr lang="en-US" sz="2200" b="0" dirty="0" smtClean="0">
                <a:latin typeface="Times New Roman" pitchFamily="18" charset="0"/>
                <a:cs typeface="Times New Roman" pitchFamily="18" charset="0"/>
              </a:rPr>
              <a:t>nglish and French and which he raised to a level not attained by any of his predecessors.</a:t>
            </a:r>
          </a:p>
          <a:p>
            <a:pPr>
              <a:buFont typeface="Wingdings" pitchFamily="2" charset="2"/>
              <a:buChar char="Ø"/>
            </a:pPr>
            <a:r>
              <a:rPr lang="en-US" sz="2200" b="0" dirty="0" smtClean="0">
                <a:latin typeface="Times New Roman" pitchFamily="18" charset="0"/>
                <a:cs typeface="Times New Roman" pitchFamily="18" charset="0"/>
              </a:rPr>
              <a:t>His stories </a:t>
            </a:r>
            <a:r>
              <a:rPr lang="en-US" sz="2200" b="0" dirty="0" err="1" smtClean="0">
                <a:latin typeface="Times New Roman" pitchFamily="18" charset="0"/>
                <a:cs typeface="Times New Roman" pitchFamily="18" charset="0"/>
              </a:rPr>
              <a:t>drga</a:t>
            </a:r>
            <a:r>
              <a:rPr lang="en-US" sz="2200" b="0" dirty="0" smtClean="0">
                <a:latin typeface="Times New Roman" pitchFamily="18" charset="0"/>
                <a:cs typeface="Times New Roman" pitchFamily="18" charset="0"/>
              </a:rPr>
              <a:t>; and their machinery is very clumsy. His is the art of the infinitely little, and his effects are built up out of thousands of small and seemingly trivial things. In many of its fundamental characteristics his genius was rather </a:t>
            </a:r>
            <a:r>
              <a:rPr lang="en-US" sz="2200" b="0" dirty="0" err="1" smtClean="0">
                <a:latin typeface="Times New Roman" pitchFamily="18" charset="0"/>
                <a:cs typeface="Times New Roman" pitchFamily="18" charset="0"/>
              </a:rPr>
              <a:t>femine</a:t>
            </a:r>
            <a:r>
              <a:rPr lang="en-US" sz="2200" b="0" dirty="0" smtClean="0">
                <a:latin typeface="Times New Roman" pitchFamily="18" charset="0"/>
                <a:cs typeface="Times New Roman" pitchFamily="18" charset="0"/>
              </a:rPr>
              <a:t> than </a:t>
            </a:r>
            <a:r>
              <a:rPr lang="en-US" sz="2200" b="0" dirty="0" err="1" smtClean="0">
                <a:latin typeface="Times New Roman" pitchFamily="18" charset="0"/>
                <a:cs typeface="Times New Roman" pitchFamily="18" charset="0"/>
              </a:rPr>
              <a:t>masuline</a:t>
            </a:r>
            <a:r>
              <a:rPr lang="en-US" sz="2200" b="0" dirty="0" smtClean="0">
                <a:latin typeface="Times New Roman" pitchFamily="18" charset="0"/>
                <a:cs typeface="Times New Roman" pitchFamily="18" charset="0"/>
              </a:rPr>
              <a:t>.</a:t>
            </a:r>
          </a:p>
          <a:p>
            <a:pPr>
              <a:buFont typeface="Wingdings" pitchFamily="2" charset="2"/>
              <a:buChar char="Ø"/>
            </a:pPr>
            <a:r>
              <a:rPr lang="en-US" sz="2200" b="0" dirty="0" smtClean="0">
                <a:latin typeface="Times New Roman" pitchFamily="18" charset="0"/>
                <a:cs typeface="Times New Roman" pitchFamily="18" charset="0"/>
              </a:rPr>
              <a:t>His first-hand knowledge of the world was small, and his view extremely narrow, and the moral element in his work suffered greatly in consequence. </a:t>
            </a:r>
            <a:endParaRPr lang="en-IN"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5721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9872" y="2618912"/>
            <a:ext cx="5472608" cy="3324687"/>
          </a:xfrm>
        </p:spPr>
        <p:txBody>
          <a:bodyPr/>
          <a:lstStyle/>
          <a:p>
            <a:endParaRPr lang="en-US" dirty="0" smtClean="0"/>
          </a:p>
          <a:p>
            <a:endParaRPr lang="en-US" dirty="0"/>
          </a:p>
          <a:p>
            <a:r>
              <a:rPr lang="en-US" b="0" dirty="0" smtClean="0">
                <a:latin typeface="Algerian" pitchFamily="82" charset="0"/>
              </a:rPr>
              <a:t>         </a:t>
            </a:r>
            <a:r>
              <a:rPr lang="en-US" sz="5400" b="0" dirty="0" smtClean="0">
                <a:latin typeface="Algerian" pitchFamily="82" charset="0"/>
              </a:rPr>
              <a:t>Thank you</a:t>
            </a:r>
            <a:endParaRPr lang="en-IN" sz="5400" b="0" dirty="0">
              <a:latin typeface="Algerian" pitchFamily="82" charset="0"/>
            </a:endParaRPr>
          </a:p>
        </p:txBody>
      </p:sp>
    </p:spTree>
    <p:extLst>
      <p:ext uri="{BB962C8B-B14F-4D97-AF65-F5344CB8AC3E}">
        <p14:creationId xmlns:p14="http://schemas.microsoft.com/office/powerpoint/2010/main" val="34997009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103</TotalTime>
  <Words>555</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   History of english literature- ii</vt:lpstr>
      <vt:lpstr>LIFE OF Richardson</vt:lpstr>
      <vt:lpstr>HIS WORKS</vt:lpstr>
      <vt:lpstr>PowerPoint Presentation</vt:lpstr>
      <vt:lpstr>PowerPoint Presentation</vt:lpstr>
      <vt:lpstr>Sir charles grandison</vt:lpstr>
      <vt:lpstr>  Merits &amp; demerits of richardson’s novels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&amp; works of Richardson</dc:title>
  <dc:creator>Amala</dc:creator>
  <cp:lastModifiedBy>Amala</cp:lastModifiedBy>
  <cp:revision>11</cp:revision>
  <dcterms:created xsi:type="dcterms:W3CDTF">2020-05-23T08:42:33Z</dcterms:created>
  <dcterms:modified xsi:type="dcterms:W3CDTF">2020-05-23T14:24:19Z</dcterms:modified>
</cp:coreProperties>
</file>