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3" r:id="rId27"/>
    <p:sldId id="284" r:id="rId28"/>
    <p:sldId id="285" r:id="rId29"/>
    <p:sldId id="281" r:id="rId30"/>
    <p:sldId id="282" r:id="rId31"/>
    <p:sldId id="28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00FF"/>
    <a:srgbClr val="FF00FF"/>
    <a:srgbClr val="FF0000"/>
    <a:srgbClr val="00FF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4" autoAdjust="0"/>
    <p:restoredTop sz="94624" autoAdjust="0"/>
  </p:normalViewPr>
  <p:slideViewPr>
    <p:cSldViewPr>
      <p:cViewPr varScale="1">
        <p:scale>
          <a:sx n="70" d="100"/>
          <a:sy n="70" d="100"/>
        </p:scale>
        <p:origin x="-1386" y="-234"/>
      </p:cViewPr>
      <p:guideLst>
        <p:guide orient="horz" pos="2160"/>
        <p:guide pos="2880"/>
      </p:guideLst>
    </p:cSldViewPr>
  </p:slideViewPr>
  <p:outlineViewPr>
    <p:cViewPr>
      <p:scale>
        <a:sx n="50" d="100"/>
        <a:sy n="50" d="100"/>
      </p:scale>
      <p:origin x="42" y="0"/>
    </p:cViewPr>
    <p:sldLst>
      <p:sld r:id="rId1" collapse="1"/>
    </p:sldLst>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0E48A1B-9252-48F0-8FFB-98B4DD777218}" type="datetimeFigureOut">
              <a:rPr lang="en-US" smtClean="0"/>
              <a:pPr/>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051CA-D724-4017-9BB1-EE837D05F2E1}" type="slidenum">
              <a:rPr lang="en-US" smtClean="0"/>
              <a:pPr/>
              <a:t>‹#›</a:t>
            </a:fld>
            <a:endParaRPr lang="en-US"/>
          </a:p>
        </p:txBody>
      </p:sp>
    </p:spTree>
  </p:cSld>
  <p:clrMapOvr>
    <a:masterClrMapping/>
  </p:clrMapOvr>
  <p:transition spd="med">
    <p:wedge/>
    <p:sndAc>
      <p:stSnd>
        <p:snd r:embed="rId1" name="hammer.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E48A1B-9252-48F0-8FFB-98B4DD777218}" type="datetimeFigureOut">
              <a:rPr lang="en-US" smtClean="0"/>
              <a:pPr/>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051CA-D724-4017-9BB1-EE837D05F2E1}" type="slidenum">
              <a:rPr lang="en-US" smtClean="0"/>
              <a:pPr/>
              <a:t>‹#›</a:t>
            </a:fld>
            <a:endParaRPr lang="en-US"/>
          </a:p>
        </p:txBody>
      </p:sp>
    </p:spTree>
  </p:cSld>
  <p:clrMapOvr>
    <a:masterClrMapping/>
  </p:clrMapOvr>
  <p:transition spd="med">
    <p:wedge/>
    <p:sndAc>
      <p:stSnd>
        <p:snd r:embed="rId1" name="hammer.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E48A1B-9252-48F0-8FFB-98B4DD777218}" type="datetimeFigureOut">
              <a:rPr lang="en-US" smtClean="0"/>
              <a:pPr/>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051CA-D724-4017-9BB1-EE837D05F2E1}" type="slidenum">
              <a:rPr lang="en-US" smtClean="0"/>
              <a:pPr/>
              <a:t>‹#›</a:t>
            </a:fld>
            <a:endParaRPr lang="en-US"/>
          </a:p>
        </p:txBody>
      </p:sp>
    </p:spTree>
  </p:cSld>
  <p:clrMapOvr>
    <a:masterClrMapping/>
  </p:clrMapOvr>
  <p:transition spd="med">
    <p:wedge/>
    <p:sndAc>
      <p:stSnd>
        <p:snd r:embed="rId1" name="hammer.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E48A1B-9252-48F0-8FFB-98B4DD777218}" type="datetimeFigureOut">
              <a:rPr lang="en-US" smtClean="0"/>
              <a:pPr/>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051CA-D724-4017-9BB1-EE837D05F2E1}" type="slidenum">
              <a:rPr lang="en-US" smtClean="0"/>
              <a:pPr/>
              <a:t>‹#›</a:t>
            </a:fld>
            <a:endParaRPr lang="en-US"/>
          </a:p>
        </p:txBody>
      </p:sp>
    </p:spTree>
  </p:cSld>
  <p:clrMapOvr>
    <a:masterClrMapping/>
  </p:clrMapOvr>
  <p:transition spd="med">
    <p:wedge/>
    <p:sndAc>
      <p:stSnd>
        <p:snd r:embed="rId1" name="hammer.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E48A1B-9252-48F0-8FFB-98B4DD777218}" type="datetimeFigureOut">
              <a:rPr lang="en-US" smtClean="0"/>
              <a:pPr/>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051CA-D724-4017-9BB1-EE837D05F2E1}" type="slidenum">
              <a:rPr lang="en-US" smtClean="0"/>
              <a:pPr/>
              <a:t>‹#›</a:t>
            </a:fld>
            <a:endParaRPr lang="en-US"/>
          </a:p>
        </p:txBody>
      </p:sp>
    </p:spTree>
  </p:cSld>
  <p:clrMapOvr>
    <a:masterClrMapping/>
  </p:clrMapOvr>
  <p:transition spd="med">
    <p:wedge/>
    <p:sndAc>
      <p:stSnd>
        <p:snd r:embed="rId1" name="hammer.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0E48A1B-9252-48F0-8FFB-98B4DD777218}" type="datetimeFigureOut">
              <a:rPr lang="en-US" smtClean="0"/>
              <a:pPr/>
              <a:t>5/19/2020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7051CA-D724-4017-9BB1-EE837D05F2E1}" type="slidenum">
              <a:rPr lang="en-US" smtClean="0"/>
              <a:pPr/>
              <a:t>‹#›</a:t>
            </a:fld>
            <a:endParaRPr lang="en-US"/>
          </a:p>
        </p:txBody>
      </p:sp>
    </p:spTree>
  </p:cSld>
  <p:clrMapOvr>
    <a:masterClrMapping/>
  </p:clrMapOvr>
  <p:transition spd="med">
    <p:wedge/>
    <p:sndAc>
      <p:stSnd>
        <p:snd r:embed="rId1" name="hammer.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0E48A1B-9252-48F0-8FFB-98B4DD777218}" type="datetimeFigureOut">
              <a:rPr lang="en-US" smtClean="0"/>
              <a:pPr/>
              <a:t>5/19/2020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051CA-D724-4017-9BB1-EE837D05F2E1}" type="slidenum">
              <a:rPr lang="en-US" smtClean="0"/>
              <a:pPr/>
              <a:t>‹#›</a:t>
            </a:fld>
            <a:endParaRPr lang="en-US"/>
          </a:p>
        </p:txBody>
      </p:sp>
    </p:spTree>
  </p:cSld>
  <p:clrMapOvr>
    <a:masterClrMapping/>
  </p:clrMapOvr>
  <p:transition spd="med">
    <p:wedge/>
    <p:sndAc>
      <p:stSnd>
        <p:snd r:embed="rId1" name="hammer.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0E48A1B-9252-48F0-8FFB-98B4DD777218}" type="datetimeFigureOut">
              <a:rPr lang="en-US" smtClean="0"/>
              <a:pPr/>
              <a:t>5/19/2020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7051CA-D724-4017-9BB1-EE837D05F2E1}" type="slidenum">
              <a:rPr lang="en-US" smtClean="0"/>
              <a:pPr/>
              <a:t>‹#›</a:t>
            </a:fld>
            <a:endParaRPr lang="en-US"/>
          </a:p>
        </p:txBody>
      </p:sp>
    </p:spTree>
  </p:cSld>
  <p:clrMapOvr>
    <a:masterClrMapping/>
  </p:clrMapOvr>
  <p:transition spd="med">
    <p:wedge/>
    <p:sndAc>
      <p:stSnd>
        <p:snd r:embed="rId1" name="hammer.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E48A1B-9252-48F0-8FFB-98B4DD777218}" type="datetimeFigureOut">
              <a:rPr lang="en-US" smtClean="0"/>
              <a:pPr/>
              <a:t>5/19/2020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7051CA-D724-4017-9BB1-EE837D05F2E1}" type="slidenum">
              <a:rPr lang="en-US" smtClean="0"/>
              <a:pPr/>
              <a:t>‹#›</a:t>
            </a:fld>
            <a:endParaRPr lang="en-US"/>
          </a:p>
        </p:txBody>
      </p:sp>
    </p:spTree>
  </p:cSld>
  <p:clrMapOvr>
    <a:masterClrMapping/>
  </p:clrMapOvr>
  <p:transition spd="med">
    <p:wedge/>
    <p:sndAc>
      <p:stSnd>
        <p:snd r:embed="rId1" name="hammer.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E48A1B-9252-48F0-8FFB-98B4DD777218}" type="datetimeFigureOut">
              <a:rPr lang="en-US" smtClean="0"/>
              <a:pPr/>
              <a:t>5/19/2020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7051CA-D724-4017-9BB1-EE837D05F2E1}" type="slidenum">
              <a:rPr lang="en-US" smtClean="0"/>
              <a:pPr/>
              <a:t>‹#›</a:t>
            </a:fld>
            <a:endParaRPr lang="en-US"/>
          </a:p>
        </p:txBody>
      </p:sp>
    </p:spTree>
  </p:cSld>
  <p:clrMapOvr>
    <a:masterClrMapping/>
  </p:clrMapOvr>
  <p:transition spd="med">
    <p:wedge/>
    <p:sndAc>
      <p:stSnd>
        <p:snd r:embed="rId1" name="hammer.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E48A1B-9252-48F0-8FFB-98B4DD777218}" type="datetimeFigureOut">
              <a:rPr lang="en-US" smtClean="0"/>
              <a:pPr/>
              <a:t>5/19/2020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7051CA-D724-4017-9BB1-EE837D05F2E1}" type="slidenum">
              <a:rPr lang="en-US" smtClean="0"/>
              <a:pPr/>
              <a:t>‹#›</a:t>
            </a:fld>
            <a:endParaRPr lang="en-US"/>
          </a:p>
        </p:txBody>
      </p:sp>
    </p:spTree>
  </p:cSld>
  <p:clrMapOvr>
    <a:masterClrMapping/>
  </p:clrMapOvr>
  <p:transition spd="med">
    <p:wedge/>
    <p:sndAc>
      <p:stSnd>
        <p:snd r:embed="rId1" name="hammer.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E48A1B-9252-48F0-8FFB-98B4DD777218}" type="datetimeFigureOut">
              <a:rPr lang="en-US" smtClean="0"/>
              <a:pPr/>
              <a:t>5/19/2020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7051CA-D724-4017-9BB1-EE837D05F2E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wedge/>
    <p:sndAc>
      <p:stSnd>
        <p:snd r:embed="rId13" name="hammer.wav"/>
      </p:stSnd>
    </p:sndAc>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hyperlink" Target="http://image.slidesharecdn.com/thehouseoflordsfunctions-140304074447-phpapp01/95/the-house-of-lords-functions-7-638.jpg?cb=1393940732"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hyperlink" Target="http://image.slidesharecdn.com/thehouseoflordsfunctions-140304074447-phpapp01/95/the-house-of-lords-functions-8-638.jpg?cb=1393940732"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hyperlink" Target="http://image.slidesharecdn.com/thehouseoflordsfunctions-140304074447-phpapp01/95/the-house-of-lords-functions-9-638.jpg?cb=1393940732"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hyperlink" Target="http://image.slidesharecdn.com/thehouseoflordsfunctions-140304074447-phpapp01/95/the-house-of-lords-functions-10-638.jpg?cb=1393940732"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hyperlink" Target="http://image.slidesharecdn.com/thehouseoflordsfunctions-140304074447-phpapp01/95/the-house-of-lords-functions-11-638.jpg?cb=1393940732"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hyperlink" Target="http://image.slidesharecdn.com/thehouseoflordsfunctions-140304074447-phpapp01/95/the-house-of-lords-functions-12-638.jpg?cb=1393940732"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hyperlink" Target="http://image.slidesharecdn.com/thehouseoflordsfunctions-140304074447-phpapp01/95/the-house-of-lords-functions-2-638.jpg?cb=1393940732"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hyperlink" Target="http://image.slidesharecdn.com/thehouseoflordsfunctions-140304074447-phpapp01/95/the-house-of-lords-functions-18-638.jpg?cb=1393940732"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hyperlink" Target="http://image.slidesharecdn.com/thehouseoflordsfunctions-140304074447-phpapp01/95/the-house-of-lords-functions-3-638.jpg?cb=1393940732"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hyperlink" Target="http://image.slidesharecdn.com/thehouseoflordsfunctions-140304074447-phpapp01/95/the-house-of-lords-functions-4-638.jpg?cb=1393940732"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hyperlink" Target="http://image.slidesharecdn.com/thehouseoflordsfunctions-140304074447-phpapp01/95/the-house-of-lords-functions-5-638.jpg?cb=1393940732"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B.Ed. ORIENTED\PPT SLIDES\Slides 2\41.jpg"/>
          <p:cNvPicPr>
            <a:picLocks noChangeAspect="1" noChangeArrowheads="1"/>
          </p:cNvPicPr>
          <p:nvPr/>
        </p:nvPicPr>
        <p:blipFill>
          <a:blip r:embed="rId3"/>
          <a:srcRect/>
          <a:stretch>
            <a:fillRect/>
          </a:stretch>
        </p:blipFill>
        <p:spPr bwMode="auto">
          <a:xfrm>
            <a:off x="-228600" y="-457200"/>
            <a:ext cx="9753600" cy="7315200"/>
          </a:xfrm>
          <a:prstGeom prst="rect">
            <a:avLst/>
          </a:prstGeom>
          <a:noFill/>
        </p:spPr>
      </p:pic>
      <p:sp>
        <p:nvSpPr>
          <p:cNvPr id="2" name="Title 1"/>
          <p:cNvSpPr>
            <a:spLocks noGrp="1"/>
          </p:cNvSpPr>
          <p:nvPr>
            <p:ph type="ctrTitle"/>
          </p:nvPr>
        </p:nvSpPr>
        <p:spPr>
          <a:xfrm>
            <a:off x="685800" y="152401"/>
            <a:ext cx="7772400" cy="1752600"/>
          </a:xfrm>
        </p:spPr>
        <p:txBody>
          <a:bodyPr/>
          <a:lstStyle/>
          <a:p>
            <a:r>
              <a:rPr lang="en-US" dirty="0" smtClean="0">
                <a:latin typeface="Stencil" pitchFamily="82" charset="0"/>
              </a:rPr>
              <a:t>HOUSE OF LORD</a:t>
            </a:r>
            <a:endParaRPr lang="en-US" dirty="0">
              <a:latin typeface="Stencil" pitchFamily="82" charset="0"/>
            </a:endParaRPr>
          </a:p>
        </p:txBody>
      </p:sp>
      <p:sp>
        <p:nvSpPr>
          <p:cNvPr id="3" name="Subtitle 2"/>
          <p:cNvSpPr>
            <a:spLocks noGrp="1"/>
          </p:cNvSpPr>
          <p:nvPr>
            <p:ph type="subTitle" idx="1"/>
          </p:nvPr>
        </p:nvSpPr>
        <p:spPr>
          <a:xfrm>
            <a:off x="-76200" y="1752600"/>
            <a:ext cx="9448800" cy="2133600"/>
          </a:xfrm>
        </p:spPr>
        <p:txBody>
          <a:bodyPr>
            <a:normAutofit/>
          </a:bodyPr>
          <a:lstStyle/>
          <a:p>
            <a:r>
              <a:rPr lang="en-US" sz="2400" b="1" dirty="0" smtClean="0">
                <a:solidFill>
                  <a:schemeClr val="tx1"/>
                </a:solidFill>
                <a:latin typeface="Lucida Calligraphy" pitchFamily="66" charset="0"/>
                <a:ea typeface="Batang" pitchFamily="18" charset="-127"/>
              </a:rPr>
              <a:t>Mrs. R. BRAHATHAMBAL</a:t>
            </a:r>
            <a:r>
              <a:rPr lang="en-US" sz="2400" b="1" dirty="0" smtClean="0">
                <a:solidFill>
                  <a:schemeClr val="tx1"/>
                </a:solidFill>
                <a:latin typeface="Lucida Calligraphy" pitchFamily="66" charset="0"/>
                <a:ea typeface="Batang" pitchFamily="18" charset="-127"/>
              </a:rPr>
              <a:t>.,</a:t>
            </a:r>
            <a:r>
              <a:rPr lang="en-US" sz="2400" b="1" dirty="0" smtClean="0">
                <a:solidFill>
                  <a:schemeClr val="tx1"/>
                </a:solidFill>
                <a:latin typeface="Lucida Calligraphy" pitchFamily="66" charset="0"/>
                <a:ea typeface="Batang" pitchFamily="18" charset="-127"/>
              </a:rPr>
              <a:t>M.A</a:t>
            </a:r>
            <a:r>
              <a:rPr lang="en-US" sz="2400" b="1" dirty="0" smtClean="0">
                <a:solidFill>
                  <a:schemeClr val="tx1"/>
                </a:solidFill>
                <a:latin typeface="Lucida Calligraphy" pitchFamily="66" charset="0"/>
                <a:ea typeface="Batang" pitchFamily="18" charset="-127"/>
              </a:rPr>
              <a:t>.,M.PHIL</a:t>
            </a:r>
            <a:r>
              <a:rPr lang="en-US" sz="2400" b="1" dirty="0" smtClean="0">
                <a:solidFill>
                  <a:schemeClr val="tx1"/>
                </a:solidFill>
                <a:latin typeface="Lucida Calligraphy" pitchFamily="66" charset="0"/>
                <a:ea typeface="Batang" pitchFamily="18" charset="-127"/>
              </a:rPr>
              <a:t>.,</a:t>
            </a:r>
            <a:r>
              <a:rPr lang="en-US" sz="2400" b="1" dirty="0" err="1" smtClean="0">
                <a:solidFill>
                  <a:schemeClr val="tx1"/>
                </a:solidFill>
                <a:latin typeface="Lucida Calligraphy" pitchFamily="66" charset="0"/>
                <a:ea typeface="Batang" pitchFamily="18" charset="-127"/>
              </a:rPr>
              <a:t>Ph.D</a:t>
            </a:r>
            <a:r>
              <a:rPr lang="en-US" sz="2400" b="1" dirty="0" smtClean="0">
                <a:solidFill>
                  <a:schemeClr val="tx1"/>
                </a:solidFill>
                <a:latin typeface="Lucida Calligraphy" pitchFamily="66" charset="0"/>
                <a:ea typeface="Batang" pitchFamily="18" charset="-127"/>
              </a:rPr>
              <a:t>.,</a:t>
            </a:r>
            <a:br>
              <a:rPr lang="en-US" sz="2400" b="1" dirty="0" smtClean="0">
                <a:solidFill>
                  <a:schemeClr val="tx1"/>
                </a:solidFill>
                <a:latin typeface="Lucida Calligraphy" pitchFamily="66" charset="0"/>
                <a:ea typeface="Batang" pitchFamily="18" charset="-127"/>
              </a:rPr>
            </a:br>
            <a:r>
              <a:rPr lang="en-US" sz="2400" b="1" dirty="0" err="1" smtClean="0">
                <a:solidFill>
                  <a:schemeClr val="tx1"/>
                </a:solidFill>
                <a:latin typeface="Lucida Calligraphy" pitchFamily="66" charset="0"/>
                <a:ea typeface="Batang" pitchFamily="18" charset="-127"/>
              </a:rPr>
              <a:t>Asst.Professor</a:t>
            </a:r>
            <a:r>
              <a:rPr lang="en-US" sz="2400" b="1" dirty="0" smtClean="0">
                <a:solidFill>
                  <a:schemeClr val="tx1"/>
                </a:solidFill>
                <a:latin typeface="Lucida Calligraphy" pitchFamily="66" charset="0"/>
                <a:ea typeface="Batang" pitchFamily="18" charset="-127"/>
              </a:rPr>
              <a:t/>
            </a:r>
            <a:br>
              <a:rPr lang="en-US" sz="2400" b="1" dirty="0" smtClean="0">
                <a:solidFill>
                  <a:schemeClr val="tx1"/>
                </a:solidFill>
                <a:latin typeface="Lucida Calligraphy" pitchFamily="66" charset="0"/>
                <a:ea typeface="Batang" pitchFamily="18" charset="-127"/>
              </a:rPr>
            </a:br>
            <a:r>
              <a:rPr lang="en-US" sz="2400" b="1" dirty="0" smtClean="0">
                <a:solidFill>
                  <a:schemeClr val="tx1"/>
                </a:solidFill>
                <a:latin typeface="Lucida Calligraphy" pitchFamily="66" charset="0"/>
                <a:ea typeface="Batang" pitchFamily="18" charset="-127"/>
              </a:rPr>
              <a:t>Department of History</a:t>
            </a:r>
            <a:br>
              <a:rPr lang="en-US" sz="2400" b="1" dirty="0" smtClean="0">
                <a:solidFill>
                  <a:schemeClr val="tx1"/>
                </a:solidFill>
                <a:latin typeface="Lucida Calligraphy" pitchFamily="66" charset="0"/>
                <a:ea typeface="Batang" pitchFamily="18" charset="-127"/>
              </a:rPr>
            </a:br>
            <a:r>
              <a:rPr lang="en-US" sz="2400" b="1" dirty="0" smtClean="0">
                <a:solidFill>
                  <a:schemeClr val="tx1"/>
                </a:solidFill>
                <a:latin typeface="Lucida Calligraphy" pitchFamily="66" charset="0"/>
                <a:ea typeface="Batang" pitchFamily="18" charset="-127"/>
              </a:rPr>
              <a:t>Bon Secours College for Women</a:t>
            </a:r>
            <a:br>
              <a:rPr lang="en-US" sz="2400" b="1" dirty="0" smtClean="0">
                <a:solidFill>
                  <a:schemeClr val="tx1"/>
                </a:solidFill>
                <a:latin typeface="Lucida Calligraphy" pitchFamily="66" charset="0"/>
                <a:ea typeface="Batang" pitchFamily="18" charset="-127"/>
              </a:rPr>
            </a:br>
            <a:r>
              <a:rPr lang="en-US" sz="2400" b="1" dirty="0" err="1" smtClean="0">
                <a:solidFill>
                  <a:schemeClr val="tx1"/>
                </a:solidFill>
                <a:latin typeface="Lucida Calligraphy" pitchFamily="66" charset="0"/>
                <a:ea typeface="Batang" pitchFamily="18" charset="-127"/>
              </a:rPr>
              <a:t>Thanjavur</a:t>
            </a:r>
            <a:endParaRPr lang="en-US" sz="2400" dirty="0">
              <a:solidFill>
                <a:schemeClr val="tx1"/>
              </a:solidFill>
            </a:endParaRPr>
          </a:p>
        </p:txBody>
      </p:sp>
    </p:spTree>
  </p:cSld>
  <p:clrMapOvr>
    <a:masterClrMapping/>
  </p:clrMapOvr>
  <p:transition spd="med">
    <p:wedge/>
    <p:sndAc>
      <p:stSnd>
        <p:snd r:embed="rId2" name="hammer.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50000"/>
              </a:lnSpc>
            </a:pPr>
            <a:endParaRPr lang="en-US" sz="2400" dirty="0">
              <a:latin typeface="Cambria" pitchFamily="18" charset="0"/>
            </a:endParaRPr>
          </a:p>
        </p:txBody>
      </p:sp>
      <p:sp>
        <p:nvSpPr>
          <p:cNvPr id="3" name="Content Placeholder 2"/>
          <p:cNvSpPr>
            <a:spLocks noGrp="1"/>
          </p:cNvSpPr>
          <p:nvPr>
            <p:ph idx="1"/>
          </p:nvPr>
        </p:nvSpPr>
        <p:spPr/>
        <p:txBody>
          <a:bodyPr/>
          <a:lstStyle/>
          <a:p>
            <a:endParaRPr lang="en-US"/>
          </a:p>
        </p:txBody>
      </p:sp>
      <p:pic>
        <p:nvPicPr>
          <p:cNvPr id="4" name="Picture 2" descr="E:\B.Ed. ORIENTED\PPT SLIDES\Slides 2\14.jpg"/>
          <p:cNvPicPr>
            <a:picLocks noChangeAspect="1" noChangeArrowheads="1"/>
          </p:cNvPicPr>
          <p:nvPr/>
        </p:nvPicPr>
        <p:blipFill>
          <a:blip r:embed="rId3"/>
          <a:srcRect/>
          <a:stretch>
            <a:fillRect/>
          </a:stretch>
        </p:blipFill>
        <p:spPr bwMode="auto">
          <a:xfrm>
            <a:off x="1" y="0"/>
            <a:ext cx="9144000" cy="6892148"/>
          </a:xfrm>
          <a:prstGeom prst="rect">
            <a:avLst/>
          </a:prstGeom>
          <a:noFill/>
        </p:spPr>
      </p:pic>
      <p:sp>
        <p:nvSpPr>
          <p:cNvPr id="5" name="Rectangle 4"/>
          <p:cNvSpPr/>
          <p:nvPr/>
        </p:nvSpPr>
        <p:spPr>
          <a:xfrm>
            <a:off x="381000" y="228599"/>
            <a:ext cx="8382000" cy="5632311"/>
          </a:xfrm>
          <a:prstGeom prst="rect">
            <a:avLst/>
          </a:prstGeom>
        </p:spPr>
        <p:txBody>
          <a:bodyPr wrap="square">
            <a:spAutoFit/>
          </a:bodyPr>
          <a:lstStyle/>
          <a:p>
            <a:pPr algn="just">
              <a:lnSpc>
                <a:spcPct val="150000"/>
              </a:lnSpc>
            </a:pPr>
            <a:endParaRPr lang="en-US" sz="2400" b="1" dirty="0" smtClean="0">
              <a:latin typeface="Stencil" pitchFamily="82" charset="0"/>
            </a:endParaRPr>
          </a:p>
          <a:p>
            <a:pPr algn="ctr">
              <a:lnSpc>
                <a:spcPct val="150000"/>
              </a:lnSpc>
            </a:pPr>
            <a:r>
              <a:rPr lang="en-US" sz="2400" b="1" dirty="0" smtClean="0">
                <a:latin typeface="Stencil" pitchFamily="82" charset="0"/>
              </a:rPr>
              <a:t>Mental Health Bill Issues and Concerns </a:t>
            </a:r>
          </a:p>
          <a:p>
            <a:pPr algn="just">
              <a:lnSpc>
                <a:spcPct val="150000"/>
              </a:lnSpc>
            </a:pPr>
            <a:endParaRPr lang="en-US" sz="2400" b="1" dirty="0" smtClean="0">
              <a:latin typeface="Stencil" pitchFamily="82" charset="0"/>
            </a:endParaRPr>
          </a:p>
          <a:p>
            <a:pPr algn="just">
              <a:lnSpc>
                <a:spcPct val="150000"/>
              </a:lnSpc>
            </a:pPr>
            <a:r>
              <a:rPr lang="en-US" sz="2400" b="1" dirty="0" smtClean="0">
                <a:latin typeface="Stencil" pitchFamily="82" charset="0"/>
              </a:rPr>
              <a:t>	</a:t>
            </a:r>
            <a:r>
              <a:rPr lang="en-US" sz="2400" b="1" dirty="0" smtClean="0">
                <a:latin typeface="Cambria" pitchFamily="18" charset="0"/>
              </a:rPr>
              <a:t>– There were concerns that the Bill had too many powers to detain patients, without enough safeguards to protect them. </a:t>
            </a:r>
          </a:p>
          <a:p>
            <a:pPr algn="just">
              <a:lnSpc>
                <a:spcPct val="150000"/>
              </a:lnSpc>
            </a:pPr>
            <a:endParaRPr lang="en-US" sz="2400" b="1" dirty="0" smtClean="0">
              <a:latin typeface="Cambria" pitchFamily="18" charset="0"/>
            </a:endParaRPr>
          </a:p>
          <a:p>
            <a:pPr algn="just">
              <a:lnSpc>
                <a:spcPct val="150000"/>
              </a:lnSpc>
            </a:pPr>
            <a:r>
              <a:rPr lang="en-US" sz="2400" b="1" dirty="0" smtClean="0">
                <a:latin typeface="Cambria" pitchFamily="18" charset="0"/>
              </a:rPr>
              <a:t>	For example, people could be detained or put under 	a CTO without actually committing an offence or 	even if there was no treatment for their conditions. </a:t>
            </a:r>
            <a:endParaRPr lang="en-US" sz="2400" b="1" dirty="0">
              <a:latin typeface="Cambria" pitchFamily="18" charset="0"/>
            </a:endParaRPr>
          </a:p>
        </p:txBody>
      </p:sp>
    </p:spTree>
  </p:cSld>
  <p:clrMapOvr>
    <a:masterClrMapping/>
  </p:clrMapOvr>
  <p:transition spd="med">
    <p:wedge/>
    <p:sndAc>
      <p:stSnd>
        <p:snd r:embed="rId2" name="hammer.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50000"/>
              </a:lnSpc>
            </a:pPr>
            <a:endParaRPr lang="en-US" sz="2400" dirty="0">
              <a:latin typeface="Cambria" pitchFamily="18" charset="0"/>
            </a:endParaRPr>
          </a:p>
        </p:txBody>
      </p:sp>
      <p:sp>
        <p:nvSpPr>
          <p:cNvPr id="3" name="Content Placeholder 2"/>
          <p:cNvSpPr>
            <a:spLocks noGrp="1"/>
          </p:cNvSpPr>
          <p:nvPr>
            <p:ph idx="1"/>
          </p:nvPr>
        </p:nvSpPr>
        <p:spPr/>
        <p:txBody>
          <a:bodyPr/>
          <a:lstStyle/>
          <a:p>
            <a:endParaRPr lang="en-US"/>
          </a:p>
        </p:txBody>
      </p:sp>
      <p:pic>
        <p:nvPicPr>
          <p:cNvPr id="4098" name="Picture 2" descr="E:\B.Ed. ORIENTED\PPT SLIDES\Slides 2\16.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5" name="Rectangle 4"/>
          <p:cNvSpPr/>
          <p:nvPr/>
        </p:nvSpPr>
        <p:spPr>
          <a:xfrm>
            <a:off x="429491" y="381000"/>
            <a:ext cx="8181109" cy="6186309"/>
          </a:xfrm>
          <a:prstGeom prst="rect">
            <a:avLst/>
          </a:prstGeom>
        </p:spPr>
        <p:txBody>
          <a:bodyPr wrap="square">
            <a:spAutoFit/>
          </a:bodyPr>
          <a:lstStyle/>
          <a:p>
            <a:pPr algn="just">
              <a:lnSpc>
                <a:spcPct val="150000"/>
              </a:lnSpc>
              <a:buFont typeface="Wingdings" pitchFamily="2" charset="2"/>
              <a:buChar char="Ø"/>
            </a:pPr>
            <a:r>
              <a:rPr lang="en-US" sz="2400" b="1" dirty="0" smtClean="0">
                <a:latin typeface="Cambria" pitchFamily="18" charset="0"/>
              </a:rPr>
              <a:t>Members identified that better care and resources were needed, not preventative detention. </a:t>
            </a:r>
          </a:p>
          <a:p>
            <a:pPr algn="just">
              <a:lnSpc>
                <a:spcPct val="150000"/>
              </a:lnSpc>
              <a:buFont typeface="Wingdings" pitchFamily="2" charset="2"/>
              <a:buChar char="Ø"/>
            </a:pPr>
            <a:endParaRPr lang="en-US" sz="2400" b="1" dirty="0" smtClean="0">
              <a:latin typeface="Cambria" pitchFamily="18" charset="0"/>
            </a:endParaRPr>
          </a:p>
          <a:p>
            <a:pPr algn="just">
              <a:lnSpc>
                <a:spcPct val="150000"/>
              </a:lnSpc>
              <a:buFont typeface="Wingdings" pitchFamily="2" charset="2"/>
              <a:buChar char="Ø"/>
            </a:pPr>
            <a:r>
              <a:rPr lang="en-US" sz="2400" b="1" dirty="0" smtClean="0">
                <a:latin typeface="Cambria" pitchFamily="18" charset="0"/>
              </a:rPr>
              <a:t>Changes by the Lords included : - Safeguards to ensure that people could only be detained if treatment was likely to improve their condition – or prevent it from getting worse. </a:t>
            </a:r>
          </a:p>
          <a:p>
            <a:pPr algn="just">
              <a:lnSpc>
                <a:spcPct val="150000"/>
              </a:lnSpc>
              <a:buFont typeface="Wingdings" pitchFamily="2" charset="2"/>
              <a:buChar char="Ø"/>
            </a:pPr>
            <a:endParaRPr lang="en-US" sz="2400" b="1" dirty="0" smtClean="0">
              <a:latin typeface="Cambria" pitchFamily="18" charset="0"/>
            </a:endParaRPr>
          </a:p>
          <a:p>
            <a:pPr algn="just">
              <a:lnSpc>
                <a:spcPct val="150000"/>
              </a:lnSpc>
              <a:buFont typeface="Wingdings" pitchFamily="2" charset="2"/>
              <a:buChar char="Ø"/>
            </a:pPr>
            <a:r>
              <a:rPr lang="en-US" sz="2400" b="1" dirty="0" smtClean="0">
                <a:latin typeface="Cambria" pitchFamily="18" charset="0"/>
              </a:rPr>
              <a:t> - Measures so that people could not be considered to have a mental disorder solely on the grounds of sexuality, criminality or cultural, political or religious beliefs</a:t>
            </a:r>
            <a:endParaRPr lang="en-US" sz="2400" b="1" dirty="0">
              <a:latin typeface="Cambria" pitchFamily="18" charset="0"/>
            </a:endParaRPr>
          </a:p>
        </p:txBody>
      </p:sp>
    </p:spTree>
  </p:cSld>
  <p:clrMapOvr>
    <a:masterClrMapping/>
  </p:clrMapOvr>
  <p:transition spd="med">
    <p:wedge/>
    <p:sndAc>
      <p:stSnd>
        <p:snd r:embed="rId2" name="hammer.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50000"/>
              </a:lnSpc>
            </a:pPr>
            <a:endParaRPr lang="en-US" sz="2400" dirty="0">
              <a:latin typeface="Cambria" pitchFamily="18" charset="0"/>
            </a:endParaRPr>
          </a:p>
        </p:txBody>
      </p:sp>
      <p:sp>
        <p:nvSpPr>
          <p:cNvPr id="3" name="Content Placeholder 2"/>
          <p:cNvSpPr>
            <a:spLocks noGrp="1"/>
          </p:cNvSpPr>
          <p:nvPr>
            <p:ph idx="1"/>
          </p:nvPr>
        </p:nvSpPr>
        <p:spPr/>
        <p:txBody>
          <a:bodyPr/>
          <a:lstStyle/>
          <a:p>
            <a:endParaRPr lang="en-US"/>
          </a:p>
        </p:txBody>
      </p:sp>
      <p:pic>
        <p:nvPicPr>
          <p:cNvPr id="4" name="Picture 2" descr="E:\B.Ed. ORIENTED\PPT SLIDES\Slides 2\16.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5" name="Rectangle 4"/>
          <p:cNvSpPr/>
          <p:nvPr/>
        </p:nvSpPr>
        <p:spPr>
          <a:xfrm>
            <a:off x="609600" y="533400"/>
            <a:ext cx="8153400" cy="4524315"/>
          </a:xfrm>
          <a:prstGeom prst="rect">
            <a:avLst/>
          </a:prstGeom>
        </p:spPr>
        <p:txBody>
          <a:bodyPr wrap="square">
            <a:spAutoFit/>
          </a:bodyPr>
          <a:lstStyle/>
          <a:p>
            <a:pPr>
              <a:lnSpc>
                <a:spcPct val="150000"/>
              </a:lnSpc>
            </a:pPr>
            <a:r>
              <a:rPr lang="en-US" sz="2400" dirty="0" smtClean="0">
                <a:latin typeface="Cambria" pitchFamily="18" charset="0"/>
              </a:rPr>
              <a:t>. </a:t>
            </a:r>
          </a:p>
          <a:p>
            <a:pPr>
              <a:lnSpc>
                <a:spcPct val="150000"/>
              </a:lnSpc>
            </a:pPr>
            <a:r>
              <a:rPr lang="en-US" sz="2400" b="1" dirty="0" smtClean="0">
                <a:latin typeface="Cambria" pitchFamily="18" charset="0"/>
              </a:rPr>
              <a:t>- Renewal of detention only if the patient had been examined by a medical practitioner. </a:t>
            </a:r>
          </a:p>
          <a:p>
            <a:pPr>
              <a:lnSpc>
                <a:spcPct val="150000"/>
              </a:lnSpc>
            </a:pPr>
            <a:endParaRPr lang="en-US" sz="2400" b="1" dirty="0" smtClean="0">
              <a:latin typeface="Cambria" pitchFamily="18" charset="0"/>
            </a:endParaRPr>
          </a:p>
          <a:p>
            <a:pPr>
              <a:lnSpc>
                <a:spcPct val="150000"/>
              </a:lnSpc>
            </a:pPr>
            <a:r>
              <a:rPr lang="en-US" sz="2400" b="1" dirty="0" smtClean="0">
                <a:latin typeface="Cambria" pitchFamily="18" charset="0"/>
              </a:rPr>
              <a:t>- As a result the Lords won valuable concessions to the Bill by way of right to advocacy, grounds for diagnosis, guaranteed age appropriate services for children and safeguards on the use of some types of therapy.</a:t>
            </a:r>
            <a:endParaRPr lang="en-US" sz="2400" b="1" dirty="0">
              <a:latin typeface="Cambria" pitchFamily="18" charset="0"/>
            </a:endParaRPr>
          </a:p>
        </p:txBody>
      </p:sp>
    </p:spTree>
  </p:cSld>
  <p:clrMapOvr>
    <a:masterClrMapping/>
  </p:clrMapOvr>
  <p:transition spd="med">
    <p:wedge/>
    <p:sndAc>
      <p:stSnd>
        <p:snd r:embed="rId2" name="hammer.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50000"/>
              </a:lnSpc>
            </a:pPr>
            <a:endParaRPr lang="en-US" sz="2400" dirty="0">
              <a:latin typeface="Cambria" pitchFamily="18" charset="0"/>
            </a:endParaRPr>
          </a:p>
        </p:txBody>
      </p:sp>
      <p:sp>
        <p:nvSpPr>
          <p:cNvPr id="3" name="Content Placeholder 2"/>
          <p:cNvSpPr>
            <a:spLocks noGrp="1"/>
          </p:cNvSpPr>
          <p:nvPr>
            <p:ph idx="1"/>
          </p:nvPr>
        </p:nvSpPr>
        <p:spPr/>
        <p:txBody>
          <a:bodyPr/>
          <a:lstStyle/>
          <a:p>
            <a:endParaRPr lang="en-US"/>
          </a:p>
        </p:txBody>
      </p:sp>
      <p:pic>
        <p:nvPicPr>
          <p:cNvPr id="4" name="Picture 2" descr="E:\B.Ed. ORIENTED\PPT SLIDES\Slides 2\16.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5" name="Rectangle 4"/>
          <p:cNvSpPr/>
          <p:nvPr/>
        </p:nvSpPr>
        <p:spPr>
          <a:xfrm>
            <a:off x="1371600" y="1219200"/>
            <a:ext cx="5867400" cy="5078313"/>
          </a:xfrm>
          <a:prstGeom prst="rect">
            <a:avLst/>
          </a:prstGeom>
        </p:spPr>
        <p:txBody>
          <a:bodyPr wrap="square">
            <a:spAutoFit/>
          </a:bodyPr>
          <a:lstStyle/>
          <a:p>
            <a:pPr>
              <a:lnSpc>
                <a:spcPct val="150000"/>
              </a:lnSpc>
            </a:pPr>
            <a:r>
              <a:rPr lang="en-US" sz="2400" b="1" dirty="0" smtClean="0">
                <a:latin typeface="Cambria" pitchFamily="18" charset="0"/>
                <a:hlinkClick r:id="rId4" tooltip="View slide 7 image"/>
              </a:rPr>
              <a:t>7. </a:t>
            </a:r>
            <a:r>
              <a:rPr lang="en-US" sz="2400" b="1" dirty="0" smtClean="0">
                <a:latin typeface="Cambria" pitchFamily="18" charset="0"/>
              </a:rPr>
              <a:t>‘Its small but significant powers over legislation can be used to make a government think again and draw public attention to issues across party divisions, especially civil liberties, on which the Lords has become a powerful and much needed pressure group’ Vernon </a:t>
            </a:r>
            <a:r>
              <a:rPr lang="en-US" sz="2400" b="1" dirty="0" err="1" smtClean="0">
                <a:latin typeface="Cambria" pitchFamily="18" charset="0"/>
              </a:rPr>
              <a:t>Bogdanor</a:t>
            </a:r>
            <a:r>
              <a:rPr lang="en-US" sz="2400" b="1" dirty="0" smtClean="0">
                <a:latin typeface="Cambria" pitchFamily="18" charset="0"/>
              </a:rPr>
              <a:t>, Professor of Government, Oxford University</a:t>
            </a:r>
            <a:endParaRPr lang="en-US" sz="2400" b="1" dirty="0">
              <a:latin typeface="Cambria" pitchFamily="18" charset="0"/>
            </a:endParaRPr>
          </a:p>
        </p:txBody>
      </p:sp>
    </p:spTree>
  </p:cSld>
  <p:clrMapOvr>
    <a:masterClrMapping/>
  </p:clrMapOvr>
  <p:transition spd="med">
    <p:wedge/>
    <p:sndAc>
      <p:stSnd>
        <p:snd r:embed="rId2" name="hammer.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50000"/>
              </a:lnSpc>
            </a:pPr>
            <a:endParaRPr lang="en-US" sz="2400" dirty="0">
              <a:latin typeface="Cambria" pitchFamily="18" charset="0"/>
            </a:endParaRPr>
          </a:p>
        </p:txBody>
      </p:sp>
      <p:sp>
        <p:nvSpPr>
          <p:cNvPr id="3" name="Content Placeholder 2"/>
          <p:cNvSpPr>
            <a:spLocks noGrp="1"/>
          </p:cNvSpPr>
          <p:nvPr>
            <p:ph idx="1"/>
          </p:nvPr>
        </p:nvSpPr>
        <p:spPr/>
        <p:txBody>
          <a:bodyPr/>
          <a:lstStyle/>
          <a:p>
            <a:endParaRPr lang="en-US"/>
          </a:p>
        </p:txBody>
      </p:sp>
      <p:pic>
        <p:nvPicPr>
          <p:cNvPr id="4" name="Picture 2" descr="E:\B.Ed. ORIENTED\PPT SLIDES\Slides 2\16.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5" name="Rectangle 4"/>
          <p:cNvSpPr/>
          <p:nvPr/>
        </p:nvSpPr>
        <p:spPr>
          <a:xfrm>
            <a:off x="304800" y="457200"/>
            <a:ext cx="8458200" cy="6186309"/>
          </a:xfrm>
          <a:prstGeom prst="rect">
            <a:avLst/>
          </a:prstGeom>
        </p:spPr>
        <p:txBody>
          <a:bodyPr wrap="square">
            <a:spAutoFit/>
          </a:bodyPr>
          <a:lstStyle/>
          <a:p>
            <a:pPr algn="ctr">
              <a:lnSpc>
                <a:spcPct val="150000"/>
              </a:lnSpc>
            </a:pPr>
            <a:r>
              <a:rPr lang="en-US" sz="2400" b="1" dirty="0" smtClean="0">
                <a:latin typeface="Stencil" pitchFamily="82" charset="0"/>
                <a:hlinkClick r:id="rId4" tooltip="View slide 8 image"/>
              </a:rPr>
              <a:t>8. </a:t>
            </a:r>
            <a:r>
              <a:rPr lang="en-US" sz="2400" b="1" dirty="0" smtClean="0">
                <a:latin typeface="Stencil" pitchFamily="82" charset="0"/>
              </a:rPr>
              <a:t>Function Two - Holding Government to Account </a:t>
            </a:r>
          </a:p>
          <a:p>
            <a:pPr algn="just">
              <a:lnSpc>
                <a:spcPct val="150000"/>
              </a:lnSpc>
              <a:buFont typeface="Wingdings" pitchFamily="2" charset="2"/>
              <a:buChar char="Ø"/>
            </a:pPr>
            <a:r>
              <a:rPr lang="en-US" sz="2400" b="1" dirty="0" smtClean="0">
                <a:latin typeface="Cambria" pitchFamily="18" charset="0"/>
              </a:rPr>
              <a:t>Key role of Parliament as a whole is to examine executive action, challenge policy and hold government to account.</a:t>
            </a:r>
          </a:p>
          <a:p>
            <a:pPr algn="just">
              <a:lnSpc>
                <a:spcPct val="150000"/>
              </a:lnSpc>
              <a:buFont typeface="Wingdings" pitchFamily="2" charset="2"/>
              <a:buChar char="Ø"/>
            </a:pPr>
            <a:endParaRPr lang="en-US" sz="2400" b="1" dirty="0" smtClean="0">
              <a:latin typeface="Cambria" pitchFamily="18" charset="0"/>
            </a:endParaRPr>
          </a:p>
          <a:p>
            <a:pPr algn="just">
              <a:lnSpc>
                <a:spcPct val="150000"/>
              </a:lnSpc>
              <a:buFont typeface="Wingdings" pitchFamily="2" charset="2"/>
              <a:buChar char="Ø"/>
            </a:pPr>
            <a:r>
              <a:rPr lang="en-US" sz="2400" b="1" dirty="0" smtClean="0">
                <a:latin typeface="Cambria" pitchFamily="18" charset="0"/>
              </a:rPr>
              <a:t>The House of Lords spends around 40% of its time in the Chamber </a:t>
            </a:r>
            <a:r>
              <a:rPr lang="en-US" sz="2400" b="1" dirty="0" err="1" smtClean="0">
                <a:latin typeface="Cambria" pitchFamily="18" charset="0"/>
              </a:rPr>
              <a:t>scrutinising</a:t>
            </a:r>
            <a:r>
              <a:rPr lang="en-US" sz="2400" b="1" dirty="0" smtClean="0">
                <a:latin typeface="Cambria" pitchFamily="18" charset="0"/>
              </a:rPr>
              <a:t> government. </a:t>
            </a:r>
          </a:p>
          <a:p>
            <a:pPr algn="just">
              <a:lnSpc>
                <a:spcPct val="150000"/>
              </a:lnSpc>
              <a:buFont typeface="Wingdings" pitchFamily="2" charset="2"/>
              <a:buChar char="Ø"/>
            </a:pPr>
            <a:endParaRPr lang="en-US" sz="2400" b="1" dirty="0" smtClean="0">
              <a:latin typeface="Cambria" pitchFamily="18" charset="0"/>
            </a:endParaRPr>
          </a:p>
          <a:p>
            <a:pPr algn="just">
              <a:lnSpc>
                <a:spcPct val="150000"/>
              </a:lnSpc>
              <a:buFont typeface="Wingdings" pitchFamily="2" charset="2"/>
              <a:buChar char="Ø"/>
            </a:pPr>
            <a:r>
              <a:rPr lang="en-US" sz="2400" b="1" dirty="0" smtClean="0">
                <a:latin typeface="Cambria" pitchFamily="18" charset="0"/>
              </a:rPr>
              <a:t>Members of the house do this in two main ways:   Questioning government ministers and seeking information Debating government policies and important developments or events</a:t>
            </a:r>
            <a:endParaRPr lang="en-US" sz="2400" b="1" dirty="0">
              <a:latin typeface="Cambria" pitchFamily="18" charset="0"/>
            </a:endParaRPr>
          </a:p>
        </p:txBody>
      </p:sp>
    </p:spTree>
  </p:cSld>
  <p:clrMapOvr>
    <a:masterClrMapping/>
  </p:clrMapOvr>
  <p:transition spd="med">
    <p:wedge/>
    <p:sndAc>
      <p:stSnd>
        <p:snd r:embed="rId2" name="hammer.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50000"/>
              </a:lnSpc>
            </a:pPr>
            <a:endParaRPr lang="en-US" sz="2400" dirty="0">
              <a:latin typeface="Cambria" pitchFamily="18" charset="0"/>
            </a:endParaRPr>
          </a:p>
        </p:txBody>
      </p:sp>
      <p:sp>
        <p:nvSpPr>
          <p:cNvPr id="3" name="Content Placeholder 2"/>
          <p:cNvSpPr>
            <a:spLocks noGrp="1"/>
          </p:cNvSpPr>
          <p:nvPr>
            <p:ph idx="1"/>
          </p:nvPr>
        </p:nvSpPr>
        <p:spPr/>
        <p:txBody>
          <a:bodyPr/>
          <a:lstStyle/>
          <a:p>
            <a:endParaRPr lang="en-US"/>
          </a:p>
        </p:txBody>
      </p:sp>
      <p:pic>
        <p:nvPicPr>
          <p:cNvPr id="4" name="Picture 2" descr="E:\B.Ed. ORIENTED\PPT SLIDES\Slides 2\16.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5" name="Rectangle 4"/>
          <p:cNvSpPr/>
          <p:nvPr/>
        </p:nvSpPr>
        <p:spPr>
          <a:xfrm>
            <a:off x="533400" y="1166843"/>
            <a:ext cx="8077200" cy="5078313"/>
          </a:xfrm>
          <a:prstGeom prst="rect">
            <a:avLst/>
          </a:prstGeom>
        </p:spPr>
        <p:txBody>
          <a:bodyPr wrap="square">
            <a:spAutoFit/>
          </a:bodyPr>
          <a:lstStyle/>
          <a:p>
            <a:pPr algn="ctr">
              <a:lnSpc>
                <a:spcPct val="150000"/>
              </a:lnSpc>
            </a:pPr>
            <a:r>
              <a:rPr lang="en-US" sz="2400" dirty="0" smtClean="0">
                <a:latin typeface="Stencil" pitchFamily="82" charset="0"/>
                <a:hlinkClick r:id="rId4" tooltip="View slide 9 image"/>
              </a:rPr>
              <a:t>9. </a:t>
            </a:r>
            <a:r>
              <a:rPr lang="en-US" sz="2400" dirty="0" smtClean="0">
                <a:latin typeface="Stencil" pitchFamily="82" charset="0"/>
              </a:rPr>
              <a:t>Questions </a:t>
            </a:r>
          </a:p>
          <a:p>
            <a:pPr algn="just">
              <a:lnSpc>
                <a:spcPct val="150000"/>
              </a:lnSpc>
            </a:pPr>
            <a:endParaRPr lang="en-US" sz="2400" dirty="0" smtClean="0">
              <a:latin typeface="Stencil" pitchFamily="82" charset="0"/>
            </a:endParaRPr>
          </a:p>
          <a:p>
            <a:pPr algn="just">
              <a:lnSpc>
                <a:spcPct val="150000"/>
              </a:lnSpc>
              <a:buFont typeface="Wingdings" pitchFamily="2" charset="2"/>
              <a:buChar char="Ø"/>
            </a:pPr>
            <a:r>
              <a:rPr lang="en-US" sz="2400" b="1" dirty="0" smtClean="0">
                <a:latin typeface="Cambria" pitchFamily="18" charset="0"/>
              </a:rPr>
              <a:t>Questions are used as an important tool in keeping a check on government activities , to raise issues of concern about government policy or to seek information . </a:t>
            </a:r>
          </a:p>
          <a:p>
            <a:pPr algn="just">
              <a:lnSpc>
                <a:spcPct val="150000"/>
              </a:lnSpc>
              <a:buFont typeface="Wingdings" pitchFamily="2" charset="2"/>
              <a:buChar char="Ø"/>
            </a:pPr>
            <a:r>
              <a:rPr lang="en-US" sz="2400" b="1" dirty="0" smtClean="0">
                <a:latin typeface="Cambria" pitchFamily="18" charset="0"/>
              </a:rPr>
              <a:t>Oral Questions – Four oral questions (starred questions) are allowed to be asked on any subject for half an hour at the beginning of business</a:t>
            </a:r>
            <a:r>
              <a:rPr lang="en-US" sz="2400" dirty="0" smtClean="0">
                <a:latin typeface="Cambria" pitchFamily="18" charset="0"/>
              </a:rPr>
              <a:t>. </a:t>
            </a:r>
            <a:endParaRPr lang="en-US" sz="2400" dirty="0">
              <a:latin typeface="Cambria" pitchFamily="18" charset="0"/>
            </a:endParaRPr>
          </a:p>
        </p:txBody>
      </p:sp>
    </p:spTree>
  </p:cSld>
  <p:clrMapOvr>
    <a:masterClrMapping/>
  </p:clrMapOvr>
  <p:transition spd="med">
    <p:wedge/>
    <p:sndAc>
      <p:stSnd>
        <p:snd r:embed="rId2" name="hammer.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50000"/>
              </a:lnSpc>
            </a:pPr>
            <a:endParaRPr lang="en-US" sz="2400" dirty="0">
              <a:latin typeface="Cambria" pitchFamily="18" charset="0"/>
            </a:endParaRPr>
          </a:p>
        </p:txBody>
      </p:sp>
      <p:pic>
        <p:nvPicPr>
          <p:cNvPr id="5122" name="Picture 2" descr="E:\B.Ed. ORIENTED\PPT SLIDES\Slides 2\02.jpg"/>
          <p:cNvPicPr>
            <a:picLocks noGrp="1" noChangeAspect="1" noChangeArrowheads="1"/>
          </p:cNvPicPr>
          <p:nvPr>
            <p:ph idx="1"/>
          </p:nvPr>
        </p:nvPicPr>
        <p:blipFill>
          <a:blip r:embed="rId3"/>
          <a:srcRect/>
          <a:stretch>
            <a:fillRect/>
          </a:stretch>
        </p:blipFill>
        <p:spPr bwMode="auto">
          <a:xfrm>
            <a:off x="0" y="0"/>
            <a:ext cx="9144000" cy="6857999"/>
          </a:xfrm>
          <a:prstGeom prst="rect">
            <a:avLst/>
          </a:prstGeom>
          <a:noFill/>
        </p:spPr>
      </p:pic>
      <p:sp>
        <p:nvSpPr>
          <p:cNvPr id="5" name="Rectangle 4"/>
          <p:cNvSpPr/>
          <p:nvPr/>
        </p:nvSpPr>
        <p:spPr>
          <a:xfrm>
            <a:off x="381000" y="381000"/>
            <a:ext cx="8382000" cy="6186309"/>
          </a:xfrm>
          <a:prstGeom prst="rect">
            <a:avLst/>
          </a:prstGeom>
        </p:spPr>
        <p:txBody>
          <a:bodyPr wrap="square">
            <a:spAutoFit/>
          </a:bodyPr>
          <a:lstStyle/>
          <a:p>
            <a:pPr>
              <a:lnSpc>
                <a:spcPct val="150000"/>
              </a:lnSpc>
              <a:buFont typeface="Wingdings" pitchFamily="2" charset="2"/>
              <a:buChar char="Ø"/>
            </a:pPr>
            <a:r>
              <a:rPr lang="en-US" sz="2400" b="1" dirty="0" smtClean="0">
                <a:solidFill>
                  <a:srgbClr val="FFFF00"/>
                </a:solidFill>
                <a:latin typeface="Cambria" pitchFamily="18" charset="0"/>
              </a:rPr>
              <a:t>These questions are directed at the government as a whole, not specific government departments on set days (as in the commons). </a:t>
            </a:r>
          </a:p>
          <a:p>
            <a:pPr>
              <a:lnSpc>
                <a:spcPct val="150000"/>
              </a:lnSpc>
              <a:buFont typeface="Wingdings" pitchFamily="2" charset="2"/>
              <a:buChar char="Ø"/>
            </a:pPr>
            <a:endParaRPr lang="en-US" sz="2400" b="1" dirty="0" smtClean="0">
              <a:solidFill>
                <a:srgbClr val="FFFF00"/>
              </a:solidFill>
              <a:latin typeface="Cambria" pitchFamily="18" charset="0"/>
            </a:endParaRPr>
          </a:p>
          <a:p>
            <a:pPr>
              <a:lnSpc>
                <a:spcPct val="150000"/>
              </a:lnSpc>
              <a:buFont typeface="Wingdings" pitchFamily="2" charset="2"/>
              <a:buChar char="Ø"/>
            </a:pPr>
            <a:r>
              <a:rPr lang="en-US" sz="2400" b="1" dirty="0" smtClean="0">
                <a:solidFill>
                  <a:srgbClr val="FFFF00"/>
                </a:solidFill>
                <a:latin typeface="Cambria" pitchFamily="18" charset="0"/>
              </a:rPr>
              <a:t>In addition, over 5,000 Written Questions were asked in 2006-07. </a:t>
            </a:r>
          </a:p>
          <a:p>
            <a:pPr>
              <a:lnSpc>
                <a:spcPct val="150000"/>
              </a:lnSpc>
              <a:buFont typeface="Wingdings" pitchFamily="2" charset="2"/>
              <a:buChar char="Ø"/>
            </a:pPr>
            <a:endParaRPr lang="en-US" sz="2400" b="1" dirty="0" smtClean="0">
              <a:solidFill>
                <a:srgbClr val="FFFF00"/>
              </a:solidFill>
              <a:latin typeface="Cambria" pitchFamily="18" charset="0"/>
            </a:endParaRPr>
          </a:p>
          <a:p>
            <a:pPr>
              <a:lnSpc>
                <a:spcPct val="150000"/>
              </a:lnSpc>
              <a:buFont typeface="Wingdings" pitchFamily="2" charset="2"/>
              <a:buChar char="Ø"/>
            </a:pPr>
            <a:r>
              <a:rPr lang="en-US" sz="2400" b="1" dirty="0" smtClean="0">
                <a:solidFill>
                  <a:srgbClr val="FF0000"/>
                </a:solidFill>
                <a:latin typeface="Cambria" pitchFamily="18" charset="0"/>
              </a:rPr>
              <a:t>The use of such questioning to extract information has risen dramatically from over 1,000 per session 20 years ago to over 5,000 in 2006-07.</a:t>
            </a:r>
          </a:p>
          <a:p>
            <a:pPr>
              <a:lnSpc>
                <a:spcPct val="150000"/>
              </a:lnSpc>
              <a:buFont typeface="Wingdings" pitchFamily="2" charset="2"/>
              <a:buChar char="Ø"/>
            </a:pPr>
            <a:r>
              <a:rPr lang="en-US" sz="2400" b="1" dirty="0" smtClean="0">
                <a:solidFill>
                  <a:srgbClr val="FF0000"/>
                </a:solidFill>
                <a:latin typeface="Cambria" pitchFamily="18" charset="0"/>
              </a:rPr>
              <a:t>Answers are expected within 14 days.</a:t>
            </a:r>
            <a:endParaRPr lang="en-US" sz="2400" b="1" dirty="0">
              <a:solidFill>
                <a:srgbClr val="FF0000"/>
              </a:solidFill>
              <a:latin typeface="Cambria" pitchFamily="18" charset="0"/>
            </a:endParaRPr>
          </a:p>
        </p:txBody>
      </p:sp>
    </p:spTree>
  </p:cSld>
  <p:clrMapOvr>
    <a:masterClrMapping/>
  </p:clrMapOvr>
  <p:transition spd="med">
    <p:wedge/>
    <p:sndAc>
      <p:stSnd>
        <p:snd r:embed="rId2" name="hammer.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50000"/>
              </a:lnSpc>
            </a:pPr>
            <a:endParaRPr lang="en-US" sz="2400" dirty="0">
              <a:latin typeface="Cambria" pitchFamily="18" charset="0"/>
            </a:endParaRPr>
          </a:p>
        </p:txBody>
      </p:sp>
      <p:sp>
        <p:nvSpPr>
          <p:cNvPr id="3" name="Content Placeholder 2"/>
          <p:cNvSpPr>
            <a:spLocks noGrp="1"/>
          </p:cNvSpPr>
          <p:nvPr>
            <p:ph idx="1"/>
          </p:nvPr>
        </p:nvSpPr>
        <p:spPr/>
        <p:txBody>
          <a:bodyPr/>
          <a:lstStyle/>
          <a:p>
            <a:endParaRPr lang="en-US"/>
          </a:p>
        </p:txBody>
      </p:sp>
      <p:pic>
        <p:nvPicPr>
          <p:cNvPr id="4" name="Picture 2" descr="E:\B.Ed. ORIENTED\PPT SLIDES\Slides 2\02.jpg"/>
          <p:cNvPicPr>
            <a:picLocks noChangeAspect="1" noChangeArrowheads="1"/>
          </p:cNvPicPr>
          <p:nvPr/>
        </p:nvPicPr>
        <p:blipFill>
          <a:blip r:embed="rId3"/>
          <a:srcRect/>
          <a:stretch>
            <a:fillRect/>
          </a:stretch>
        </p:blipFill>
        <p:spPr bwMode="auto">
          <a:xfrm>
            <a:off x="0" y="0"/>
            <a:ext cx="9144000" cy="6857999"/>
          </a:xfrm>
          <a:prstGeom prst="rect">
            <a:avLst/>
          </a:prstGeom>
          <a:noFill/>
        </p:spPr>
      </p:pic>
      <p:sp>
        <p:nvSpPr>
          <p:cNvPr id="5" name="Rectangle 4"/>
          <p:cNvSpPr/>
          <p:nvPr/>
        </p:nvSpPr>
        <p:spPr>
          <a:xfrm>
            <a:off x="228600" y="381000"/>
            <a:ext cx="8610600" cy="4524315"/>
          </a:xfrm>
          <a:prstGeom prst="rect">
            <a:avLst/>
          </a:prstGeom>
        </p:spPr>
        <p:txBody>
          <a:bodyPr wrap="square">
            <a:spAutoFit/>
          </a:bodyPr>
          <a:lstStyle/>
          <a:p>
            <a:pPr algn="ctr">
              <a:lnSpc>
                <a:spcPct val="150000"/>
              </a:lnSpc>
            </a:pPr>
            <a:r>
              <a:rPr lang="en-US" dirty="0" smtClean="0">
                <a:solidFill>
                  <a:srgbClr val="FFFF00"/>
                </a:solidFill>
                <a:latin typeface="Stencil" pitchFamily="82" charset="0"/>
                <a:hlinkClick r:id="rId4" tooltip="View slide 10 image"/>
              </a:rPr>
              <a:t>10.</a:t>
            </a:r>
            <a:r>
              <a:rPr lang="en-US" sz="2400" dirty="0" smtClean="0">
                <a:solidFill>
                  <a:srgbClr val="FFFF00"/>
                </a:solidFill>
                <a:latin typeface="Stencil" pitchFamily="82" charset="0"/>
                <a:hlinkClick r:id="rId4" tooltip="View slide 10 image"/>
              </a:rPr>
              <a:t> </a:t>
            </a:r>
            <a:r>
              <a:rPr lang="en-US" sz="2400" dirty="0" smtClean="0">
                <a:solidFill>
                  <a:srgbClr val="FFFF00"/>
                </a:solidFill>
                <a:latin typeface="Stencil" pitchFamily="82" charset="0"/>
              </a:rPr>
              <a:t>Statements </a:t>
            </a:r>
          </a:p>
          <a:p>
            <a:pPr>
              <a:lnSpc>
                <a:spcPct val="150000"/>
              </a:lnSpc>
              <a:buFont typeface="Wingdings" pitchFamily="2" charset="2"/>
              <a:buChar char="Ø"/>
            </a:pPr>
            <a:r>
              <a:rPr lang="en-US" sz="2400" dirty="0" smtClean="0">
                <a:solidFill>
                  <a:srgbClr val="FFFF00"/>
                </a:solidFill>
                <a:latin typeface="Cambria" pitchFamily="18" charset="0"/>
              </a:rPr>
              <a:t> </a:t>
            </a:r>
            <a:r>
              <a:rPr lang="en-US" sz="2400" b="1" dirty="0" smtClean="0">
                <a:solidFill>
                  <a:srgbClr val="FFFF00"/>
                </a:solidFill>
                <a:latin typeface="Cambria" pitchFamily="18" charset="0"/>
              </a:rPr>
              <a:t>Statements are made in the chamber by a government minister responsible for the subject in the House of Lords. </a:t>
            </a:r>
          </a:p>
          <a:p>
            <a:pPr>
              <a:lnSpc>
                <a:spcPct val="150000"/>
              </a:lnSpc>
              <a:buFont typeface="Wingdings" pitchFamily="2" charset="2"/>
              <a:buChar char="Ø"/>
            </a:pPr>
            <a:endParaRPr lang="en-US" sz="2400" b="1" dirty="0" smtClean="0">
              <a:solidFill>
                <a:srgbClr val="FFFF00"/>
              </a:solidFill>
              <a:latin typeface="Cambria" pitchFamily="18" charset="0"/>
            </a:endParaRPr>
          </a:p>
          <a:p>
            <a:pPr>
              <a:lnSpc>
                <a:spcPct val="150000"/>
              </a:lnSpc>
              <a:buFont typeface="Wingdings" pitchFamily="2" charset="2"/>
              <a:buChar char="Ø"/>
            </a:pPr>
            <a:r>
              <a:rPr lang="en-US" sz="2400" b="1" dirty="0" smtClean="0">
                <a:solidFill>
                  <a:srgbClr val="FFFF00"/>
                </a:solidFill>
                <a:latin typeface="Cambria" pitchFamily="18" charset="0"/>
              </a:rPr>
              <a:t>Such statements commonly inform the house of an important development or an emergency . </a:t>
            </a:r>
          </a:p>
          <a:p>
            <a:pPr>
              <a:lnSpc>
                <a:spcPct val="150000"/>
              </a:lnSpc>
            </a:pPr>
            <a:r>
              <a:rPr lang="en-US" sz="2400" b="1" dirty="0" smtClean="0">
                <a:solidFill>
                  <a:srgbClr val="FFFF00"/>
                </a:solidFill>
                <a:latin typeface="Cambria" pitchFamily="18" charset="0"/>
              </a:rPr>
              <a:t>	For example when suspected bombs were left outside a 	London nightclub. </a:t>
            </a:r>
            <a:endParaRPr lang="en-US" sz="2400" b="1" dirty="0">
              <a:solidFill>
                <a:srgbClr val="FFFF00"/>
              </a:solidFill>
              <a:latin typeface="Cambria" pitchFamily="18" charset="0"/>
            </a:endParaRPr>
          </a:p>
        </p:txBody>
      </p:sp>
    </p:spTree>
  </p:cSld>
  <p:clrMapOvr>
    <a:masterClrMapping/>
  </p:clrMapOvr>
  <p:transition spd="med">
    <p:wedge/>
    <p:sndAc>
      <p:stSnd>
        <p:snd r:embed="rId2" name="hammer.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50000"/>
              </a:lnSpc>
            </a:pPr>
            <a:endParaRPr lang="en-US" sz="2400" dirty="0">
              <a:latin typeface="Cambria" pitchFamily="18" charset="0"/>
            </a:endParaRPr>
          </a:p>
        </p:txBody>
      </p:sp>
      <p:sp>
        <p:nvSpPr>
          <p:cNvPr id="3" name="Content Placeholder 2"/>
          <p:cNvSpPr>
            <a:spLocks noGrp="1"/>
          </p:cNvSpPr>
          <p:nvPr>
            <p:ph idx="1"/>
          </p:nvPr>
        </p:nvSpPr>
        <p:spPr/>
        <p:txBody>
          <a:bodyPr/>
          <a:lstStyle/>
          <a:p>
            <a:endParaRPr lang="en-US"/>
          </a:p>
        </p:txBody>
      </p:sp>
      <p:pic>
        <p:nvPicPr>
          <p:cNvPr id="4" name="Picture 2" descr="E:\B.Ed. ORIENTED\PPT SLIDES\Slides 2\02.jpg"/>
          <p:cNvPicPr>
            <a:picLocks noChangeAspect="1" noChangeArrowheads="1"/>
          </p:cNvPicPr>
          <p:nvPr/>
        </p:nvPicPr>
        <p:blipFill>
          <a:blip r:embed="rId3"/>
          <a:srcRect/>
          <a:stretch>
            <a:fillRect/>
          </a:stretch>
        </p:blipFill>
        <p:spPr bwMode="auto">
          <a:xfrm>
            <a:off x="0" y="0"/>
            <a:ext cx="9144000" cy="6857999"/>
          </a:xfrm>
          <a:prstGeom prst="rect">
            <a:avLst/>
          </a:prstGeom>
          <a:noFill/>
        </p:spPr>
      </p:pic>
      <p:sp>
        <p:nvSpPr>
          <p:cNvPr id="5" name="Rectangle 4"/>
          <p:cNvSpPr/>
          <p:nvPr/>
        </p:nvSpPr>
        <p:spPr>
          <a:xfrm>
            <a:off x="381000" y="381000"/>
            <a:ext cx="8458200" cy="3970318"/>
          </a:xfrm>
          <a:prstGeom prst="rect">
            <a:avLst/>
          </a:prstGeom>
        </p:spPr>
        <p:txBody>
          <a:bodyPr wrap="square">
            <a:spAutoFit/>
          </a:bodyPr>
          <a:lstStyle/>
          <a:p>
            <a:pPr>
              <a:lnSpc>
                <a:spcPct val="150000"/>
              </a:lnSpc>
              <a:buFont typeface="Wingdings" pitchFamily="2" charset="2"/>
              <a:buChar char="Ø"/>
            </a:pPr>
            <a:r>
              <a:rPr lang="en-US" sz="2400" b="1" dirty="0" smtClean="0">
                <a:solidFill>
                  <a:srgbClr val="FFFF00"/>
                </a:solidFill>
                <a:latin typeface="Cambria" pitchFamily="18" charset="0"/>
              </a:rPr>
              <a:t>Most statements are made in the commons, and repeated in the lords by a junior minister followed by a limited time for immediate questioning of the Minister. </a:t>
            </a:r>
          </a:p>
          <a:p>
            <a:pPr>
              <a:lnSpc>
                <a:spcPct val="150000"/>
              </a:lnSpc>
              <a:buFont typeface="Wingdings" pitchFamily="2" charset="2"/>
              <a:buChar char="Ø"/>
            </a:pPr>
            <a:endParaRPr lang="en-US" sz="2400" b="1" dirty="0" smtClean="0">
              <a:solidFill>
                <a:srgbClr val="FFFF00"/>
              </a:solidFill>
              <a:latin typeface="Cambria" pitchFamily="18" charset="0"/>
            </a:endParaRPr>
          </a:p>
          <a:p>
            <a:pPr>
              <a:lnSpc>
                <a:spcPct val="150000"/>
              </a:lnSpc>
              <a:buFont typeface="Wingdings" pitchFamily="2" charset="2"/>
              <a:buChar char="Ø"/>
            </a:pPr>
            <a:r>
              <a:rPr lang="en-US" sz="2400" b="1" dirty="0" smtClean="0">
                <a:solidFill>
                  <a:srgbClr val="FFFF00"/>
                </a:solidFill>
                <a:latin typeface="Cambria" pitchFamily="18" charset="0"/>
              </a:rPr>
              <a:t>In 2006-07 there were 59 oral statements, subjects included the summer flooding and the seizure of Royal Navy personnel by Iran.</a:t>
            </a:r>
            <a:endParaRPr lang="en-US" sz="2400" b="1" dirty="0">
              <a:solidFill>
                <a:srgbClr val="FFFF00"/>
              </a:solidFill>
              <a:latin typeface="Cambria" pitchFamily="18" charset="0"/>
            </a:endParaRPr>
          </a:p>
        </p:txBody>
      </p:sp>
    </p:spTree>
  </p:cSld>
  <p:clrMapOvr>
    <a:masterClrMapping/>
  </p:clrMapOvr>
  <p:transition spd="med">
    <p:wedge/>
    <p:sndAc>
      <p:stSnd>
        <p:snd r:embed="rId2" name="hammer.wav"/>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50000"/>
              </a:lnSpc>
            </a:pPr>
            <a:endParaRPr lang="en-US" sz="2400" dirty="0">
              <a:latin typeface="Cambria" pitchFamily="18" charset="0"/>
            </a:endParaRPr>
          </a:p>
        </p:txBody>
      </p:sp>
      <p:sp>
        <p:nvSpPr>
          <p:cNvPr id="3" name="Content Placeholder 2"/>
          <p:cNvSpPr>
            <a:spLocks noGrp="1"/>
          </p:cNvSpPr>
          <p:nvPr>
            <p:ph idx="1"/>
          </p:nvPr>
        </p:nvSpPr>
        <p:spPr/>
        <p:txBody>
          <a:bodyPr/>
          <a:lstStyle/>
          <a:p>
            <a:endParaRPr lang="en-US"/>
          </a:p>
        </p:txBody>
      </p:sp>
      <p:pic>
        <p:nvPicPr>
          <p:cNvPr id="4" name="Picture 2" descr="E:\B.Ed. ORIENTED\PPT SLIDES\Slides 2\02.jpg"/>
          <p:cNvPicPr>
            <a:picLocks noChangeAspect="1" noChangeArrowheads="1"/>
          </p:cNvPicPr>
          <p:nvPr/>
        </p:nvPicPr>
        <p:blipFill>
          <a:blip r:embed="rId3"/>
          <a:srcRect/>
          <a:stretch>
            <a:fillRect/>
          </a:stretch>
        </p:blipFill>
        <p:spPr bwMode="auto">
          <a:xfrm>
            <a:off x="0" y="1"/>
            <a:ext cx="9144000" cy="6857999"/>
          </a:xfrm>
          <a:prstGeom prst="rect">
            <a:avLst/>
          </a:prstGeom>
          <a:noFill/>
        </p:spPr>
      </p:pic>
      <p:sp>
        <p:nvSpPr>
          <p:cNvPr id="5" name="Rectangle 4"/>
          <p:cNvSpPr/>
          <p:nvPr/>
        </p:nvSpPr>
        <p:spPr>
          <a:xfrm>
            <a:off x="304800" y="381000"/>
            <a:ext cx="8534400" cy="4524315"/>
          </a:xfrm>
          <a:prstGeom prst="rect">
            <a:avLst/>
          </a:prstGeom>
        </p:spPr>
        <p:txBody>
          <a:bodyPr wrap="square">
            <a:spAutoFit/>
          </a:bodyPr>
          <a:lstStyle/>
          <a:p>
            <a:pPr lvl="1" algn="ctr">
              <a:lnSpc>
                <a:spcPct val="150000"/>
              </a:lnSpc>
            </a:pPr>
            <a:r>
              <a:rPr lang="en-US" sz="2400" dirty="0" smtClean="0">
                <a:solidFill>
                  <a:srgbClr val="FFFF00"/>
                </a:solidFill>
                <a:latin typeface="Stencil" pitchFamily="82" charset="0"/>
                <a:hlinkClick r:id="rId4" tooltip="View slide 11 image"/>
              </a:rPr>
              <a:t>11. </a:t>
            </a:r>
            <a:r>
              <a:rPr lang="en-US" sz="2400" dirty="0" smtClean="0">
                <a:solidFill>
                  <a:srgbClr val="FFFF00"/>
                </a:solidFill>
                <a:latin typeface="Stencil" pitchFamily="82" charset="0"/>
              </a:rPr>
              <a:t>Debates </a:t>
            </a:r>
          </a:p>
          <a:p>
            <a:pPr lvl="1" algn="just">
              <a:lnSpc>
                <a:spcPct val="150000"/>
              </a:lnSpc>
              <a:buFont typeface="Wingdings" pitchFamily="2" charset="2"/>
              <a:buChar char="Ø"/>
            </a:pPr>
            <a:r>
              <a:rPr lang="en-US" sz="2400" b="1" dirty="0" smtClean="0">
                <a:solidFill>
                  <a:srgbClr val="FFFF00"/>
                </a:solidFill>
                <a:latin typeface="Cambria" pitchFamily="18" charset="0"/>
              </a:rPr>
              <a:t>The debates that take place in the House of Lords draw on the many specialists and professionals with relevant experience of particular topics under discussion. </a:t>
            </a:r>
          </a:p>
          <a:p>
            <a:pPr lvl="1" algn="just">
              <a:lnSpc>
                <a:spcPct val="150000"/>
              </a:lnSpc>
            </a:pPr>
            <a:r>
              <a:rPr lang="en-US" sz="2400" b="1" dirty="0" smtClean="0">
                <a:solidFill>
                  <a:srgbClr val="FFFF00"/>
                </a:solidFill>
                <a:latin typeface="Cambria" pitchFamily="18" charset="0"/>
              </a:rPr>
              <a:t>	For example, a debate on the future of policing 	included 	former police officers and representatives 	of police 	`authorities, barristers, judges and other 	legal experts. </a:t>
            </a:r>
            <a:endParaRPr lang="en-US" sz="2400" b="1" dirty="0">
              <a:solidFill>
                <a:srgbClr val="FFFF00"/>
              </a:solidFill>
              <a:latin typeface="Cambria" pitchFamily="18" charset="0"/>
            </a:endParaRPr>
          </a:p>
        </p:txBody>
      </p:sp>
    </p:spTree>
  </p:cSld>
  <p:clrMapOvr>
    <a:masterClrMapping/>
  </p:clrMapOvr>
  <p:transition spd="med">
    <p:wedge/>
    <p:sndAc>
      <p:stSnd>
        <p:snd r:embed="rId2" name="hammer.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pic>
        <p:nvPicPr>
          <p:cNvPr id="2050" name="Picture 2" descr="E:\B.Ed. ORIENTED\PPT SLIDES\Slides 2\51.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5" name="Rectangle 4"/>
          <p:cNvSpPr/>
          <p:nvPr/>
        </p:nvSpPr>
        <p:spPr>
          <a:xfrm>
            <a:off x="1524000" y="1828800"/>
            <a:ext cx="6248399" cy="1938992"/>
          </a:xfrm>
          <a:prstGeom prst="rect">
            <a:avLst/>
          </a:prstGeom>
        </p:spPr>
        <p:txBody>
          <a:bodyPr wrap="square">
            <a:spAutoFit/>
          </a:bodyPr>
          <a:lstStyle/>
          <a:p>
            <a:pPr algn="ctr">
              <a:lnSpc>
                <a:spcPct val="150000"/>
              </a:lnSpc>
            </a:pPr>
            <a:r>
              <a:rPr lang="en-US" sz="4000" dirty="0" smtClean="0">
                <a:latin typeface="Stencil" pitchFamily="82" charset="0"/>
              </a:rPr>
              <a:t>1. - The House of Lords – Functions/Roles</a:t>
            </a:r>
            <a:endParaRPr lang="en-US" sz="4000" dirty="0">
              <a:latin typeface="Stencil" pitchFamily="82" charset="0"/>
            </a:endParaRPr>
          </a:p>
        </p:txBody>
      </p:sp>
    </p:spTree>
  </p:cSld>
  <p:clrMapOvr>
    <a:masterClrMapping/>
  </p:clrMapOvr>
  <p:transition spd="med">
    <p:wedge/>
    <p:sndAc>
      <p:stSnd>
        <p:snd r:embed="rId2" name="hammer.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50000"/>
              </a:lnSpc>
            </a:pPr>
            <a:endParaRPr lang="en-US" sz="2400" dirty="0">
              <a:latin typeface="Cambria" pitchFamily="18" charset="0"/>
            </a:endParaRPr>
          </a:p>
        </p:txBody>
      </p:sp>
      <p:sp>
        <p:nvSpPr>
          <p:cNvPr id="3" name="Content Placeholder 2"/>
          <p:cNvSpPr>
            <a:spLocks noGrp="1"/>
          </p:cNvSpPr>
          <p:nvPr>
            <p:ph idx="1"/>
          </p:nvPr>
        </p:nvSpPr>
        <p:spPr/>
        <p:txBody>
          <a:bodyPr/>
          <a:lstStyle/>
          <a:p>
            <a:endParaRPr lang="en-US"/>
          </a:p>
        </p:txBody>
      </p:sp>
      <p:pic>
        <p:nvPicPr>
          <p:cNvPr id="4" name="Picture 2" descr="E:\B.Ed. ORIENTED\PPT SLIDES\Slides 2\02.jpg"/>
          <p:cNvPicPr>
            <a:picLocks noChangeAspect="1" noChangeArrowheads="1"/>
          </p:cNvPicPr>
          <p:nvPr/>
        </p:nvPicPr>
        <p:blipFill>
          <a:blip r:embed="rId3"/>
          <a:srcRect/>
          <a:stretch>
            <a:fillRect/>
          </a:stretch>
        </p:blipFill>
        <p:spPr bwMode="auto">
          <a:xfrm>
            <a:off x="0" y="0"/>
            <a:ext cx="9144000" cy="6857999"/>
          </a:xfrm>
          <a:prstGeom prst="rect">
            <a:avLst/>
          </a:prstGeom>
          <a:noFill/>
        </p:spPr>
      </p:pic>
      <p:sp>
        <p:nvSpPr>
          <p:cNvPr id="5" name="Rectangle 4"/>
          <p:cNvSpPr/>
          <p:nvPr/>
        </p:nvSpPr>
        <p:spPr>
          <a:xfrm>
            <a:off x="381000" y="457200"/>
            <a:ext cx="8305800" cy="3901774"/>
          </a:xfrm>
          <a:prstGeom prst="rect">
            <a:avLst/>
          </a:prstGeom>
        </p:spPr>
        <p:txBody>
          <a:bodyPr wrap="square">
            <a:spAutoFit/>
          </a:bodyPr>
          <a:lstStyle/>
          <a:p>
            <a:pPr>
              <a:lnSpc>
                <a:spcPct val="150000"/>
              </a:lnSpc>
              <a:buFont typeface="Wingdings" pitchFamily="2" charset="2"/>
              <a:buChar char="Ø"/>
            </a:pPr>
            <a:r>
              <a:rPr lang="en-US" sz="2400" b="1" dirty="0" smtClean="0">
                <a:solidFill>
                  <a:srgbClr val="FFFF00"/>
                </a:solidFill>
                <a:latin typeface="Cambria" pitchFamily="18" charset="0"/>
              </a:rPr>
              <a:t>Further, former Home Office ministers and a former chief inspector of prisons were present at this debate.</a:t>
            </a:r>
          </a:p>
          <a:p>
            <a:pPr>
              <a:lnSpc>
                <a:spcPct val="150000"/>
              </a:lnSpc>
              <a:buFont typeface="Wingdings" pitchFamily="2" charset="2"/>
              <a:buChar char="Ø"/>
            </a:pPr>
            <a:endParaRPr lang="en-US" sz="2400" b="1" dirty="0" smtClean="0">
              <a:solidFill>
                <a:srgbClr val="FFFF00"/>
              </a:solidFill>
              <a:latin typeface="Cambria" pitchFamily="18" charset="0"/>
            </a:endParaRPr>
          </a:p>
          <a:p>
            <a:pPr>
              <a:lnSpc>
                <a:spcPct val="150000"/>
              </a:lnSpc>
              <a:buFont typeface="Wingdings" pitchFamily="2" charset="2"/>
              <a:buChar char="Ø"/>
            </a:pPr>
            <a:r>
              <a:rPr lang="en-US" sz="2400" b="1" dirty="0" smtClean="0">
                <a:solidFill>
                  <a:srgbClr val="FFFF00"/>
                </a:solidFill>
                <a:latin typeface="Cambria" pitchFamily="18" charset="0"/>
              </a:rPr>
              <a:t> Whilst debates on stroke victims, the NHS and stroke victims had contributions from doctors, a dentist, a former governor of the National Heart Hospital and Health Experts.</a:t>
            </a:r>
            <a:endParaRPr lang="en-US" sz="2400" b="1" dirty="0">
              <a:solidFill>
                <a:srgbClr val="FFFF00"/>
              </a:solidFill>
              <a:latin typeface="Cambria" pitchFamily="18" charset="0"/>
            </a:endParaRPr>
          </a:p>
        </p:txBody>
      </p:sp>
    </p:spTree>
  </p:cSld>
  <p:clrMapOvr>
    <a:masterClrMapping/>
  </p:clrMapOvr>
  <p:transition spd="med">
    <p:wedge/>
    <p:sndAc>
      <p:stSnd>
        <p:snd r:embed="rId2" name="hammer.wav"/>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pic>
        <p:nvPicPr>
          <p:cNvPr id="6146" name="Picture 2" descr="E:\B.Ed. ORIENTED\PPT SLIDES\Slides 2\30.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6" name="Rectangle 5"/>
          <p:cNvSpPr/>
          <p:nvPr/>
        </p:nvSpPr>
        <p:spPr>
          <a:xfrm>
            <a:off x="533400" y="304800"/>
            <a:ext cx="8077200" cy="5078313"/>
          </a:xfrm>
          <a:prstGeom prst="rect">
            <a:avLst/>
          </a:prstGeom>
        </p:spPr>
        <p:txBody>
          <a:bodyPr wrap="square">
            <a:spAutoFit/>
          </a:bodyPr>
          <a:lstStyle/>
          <a:p>
            <a:pPr algn="ctr">
              <a:lnSpc>
                <a:spcPct val="150000"/>
              </a:lnSpc>
            </a:pPr>
            <a:r>
              <a:rPr lang="en-US" sz="2400" b="1" dirty="0" smtClean="0">
                <a:solidFill>
                  <a:srgbClr val="FFFF00"/>
                </a:solidFill>
                <a:latin typeface="Stencil" pitchFamily="82" charset="0"/>
                <a:hlinkClick r:id="rId4" tooltip="View slide 12 image"/>
              </a:rPr>
              <a:t>12. </a:t>
            </a:r>
            <a:r>
              <a:rPr lang="en-US" sz="2400" b="1" dirty="0" smtClean="0">
                <a:solidFill>
                  <a:srgbClr val="FFFF00"/>
                </a:solidFill>
                <a:latin typeface="Stencil" pitchFamily="82" charset="0"/>
              </a:rPr>
              <a:t>Function Three –</a:t>
            </a:r>
          </a:p>
          <a:p>
            <a:pPr>
              <a:lnSpc>
                <a:spcPct val="150000"/>
              </a:lnSpc>
              <a:buFont typeface="Wingdings" pitchFamily="2" charset="2"/>
              <a:buChar char="Ø"/>
            </a:pPr>
            <a:r>
              <a:rPr lang="en-US" sz="2400" b="1" dirty="0" smtClean="0">
                <a:solidFill>
                  <a:srgbClr val="FFFF00"/>
                </a:solidFill>
                <a:latin typeface="Cambria" pitchFamily="18" charset="0"/>
              </a:rPr>
              <a:t> Act as a forum of Independent Expertise </a:t>
            </a:r>
          </a:p>
          <a:p>
            <a:pPr>
              <a:lnSpc>
                <a:spcPct val="150000"/>
              </a:lnSpc>
              <a:buFont typeface="Wingdings" pitchFamily="2" charset="2"/>
              <a:buChar char="Ø"/>
            </a:pPr>
            <a:r>
              <a:rPr lang="en-US" sz="2400" b="1" dirty="0" smtClean="0">
                <a:solidFill>
                  <a:srgbClr val="FFFF00"/>
                </a:solidFill>
                <a:latin typeface="Cambria" pitchFamily="18" charset="0"/>
              </a:rPr>
              <a:t>Lords committees reports, based on evidence gathered during an inquiry, help to shape public policy and keep a check on government activity. Permanent Committees include: European </a:t>
            </a:r>
          </a:p>
          <a:p>
            <a:pPr>
              <a:lnSpc>
                <a:spcPct val="150000"/>
              </a:lnSpc>
              <a:buFont typeface="Wingdings" pitchFamily="2" charset="2"/>
              <a:buChar char="Ø"/>
            </a:pPr>
            <a:r>
              <a:rPr lang="en-US" sz="2400" b="1" dirty="0" smtClean="0">
                <a:solidFill>
                  <a:srgbClr val="FFFF00"/>
                </a:solidFill>
                <a:latin typeface="Cambria" pitchFamily="18" charset="0"/>
              </a:rPr>
              <a:t>Union Committee , </a:t>
            </a:r>
          </a:p>
          <a:p>
            <a:pPr>
              <a:lnSpc>
                <a:spcPct val="150000"/>
              </a:lnSpc>
              <a:buFont typeface="Wingdings" pitchFamily="2" charset="2"/>
              <a:buChar char="Ø"/>
            </a:pPr>
            <a:r>
              <a:rPr lang="en-US" sz="2400" b="1" dirty="0" smtClean="0">
                <a:solidFill>
                  <a:srgbClr val="FFFF00"/>
                </a:solidFill>
                <a:latin typeface="Cambria" pitchFamily="18" charset="0"/>
              </a:rPr>
              <a:t>Economic Affairs Committee and t</a:t>
            </a:r>
          </a:p>
          <a:p>
            <a:pPr>
              <a:lnSpc>
                <a:spcPct val="150000"/>
              </a:lnSpc>
              <a:buFont typeface="Wingdings" pitchFamily="2" charset="2"/>
              <a:buChar char="Ø"/>
            </a:pPr>
            <a:r>
              <a:rPr lang="en-US" sz="2400" b="1" dirty="0" smtClean="0">
                <a:solidFill>
                  <a:srgbClr val="FFFF00"/>
                </a:solidFill>
                <a:latin typeface="Cambria" pitchFamily="18" charset="0"/>
              </a:rPr>
              <a:t>he Science and Technology Committee . </a:t>
            </a:r>
            <a:endParaRPr lang="en-US" sz="2400" b="1" dirty="0">
              <a:solidFill>
                <a:srgbClr val="FFFF00"/>
              </a:solidFill>
              <a:latin typeface="Cambria" pitchFamily="18" charset="0"/>
            </a:endParaRPr>
          </a:p>
        </p:txBody>
      </p:sp>
    </p:spTree>
  </p:cSld>
  <p:clrMapOvr>
    <a:masterClrMapping/>
  </p:clrMapOvr>
  <p:transition spd="med">
    <p:wedge/>
    <p:sndAc>
      <p:stSnd>
        <p:snd r:embed="rId2" name="hammer.wav"/>
      </p:st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pic>
        <p:nvPicPr>
          <p:cNvPr id="4" name="Picture 2" descr="E:\B.Ed. ORIENTED\PPT SLIDES\Slides 2\30.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5" name="Rectangle 4"/>
          <p:cNvSpPr/>
          <p:nvPr/>
        </p:nvSpPr>
        <p:spPr>
          <a:xfrm>
            <a:off x="381000" y="228600"/>
            <a:ext cx="8458200" cy="6186309"/>
          </a:xfrm>
          <a:prstGeom prst="rect">
            <a:avLst/>
          </a:prstGeom>
        </p:spPr>
        <p:txBody>
          <a:bodyPr wrap="square">
            <a:spAutoFit/>
          </a:bodyPr>
          <a:lstStyle/>
          <a:p>
            <a:pPr algn="just">
              <a:lnSpc>
                <a:spcPct val="150000"/>
              </a:lnSpc>
            </a:pPr>
            <a:r>
              <a:rPr lang="en-US" sz="2400" b="1" dirty="0" smtClean="0">
                <a:solidFill>
                  <a:srgbClr val="FFFF00"/>
                </a:solidFill>
                <a:latin typeface="Stencil" pitchFamily="82" charset="0"/>
              </a:rPr>
              <a:t>Advantages of committee work includes: </a:t>
            </a:r>
          </a:p>
          <a:p>
            <a:pPr algn="just">
              <a:lnSpc>
                <a:spcPct val="150000"/>
              </a:lnSpc>
              <a:buFont typeface="Wingdings" pitchFamily="2" charset="2"/>
              <a:buChar char="§"/>
            </a:pPr>
            <a:r>
              <a:rPr lang="en-US" sz="2400" b="1" dirty="0" smtClean="0">
                <a:solidFill>
                  <a:srgbClr val="FFFF00"/>
                </a:solidFill>
                <a:latin typeface="Cambria" pitchFamily="18" charset="0"/>
              </a:rPr>
              <a:t>Members of groups include experts in many fields, who bring authority to committee findings and relevant experience – for example – </a:t>
            </a:r>
          </a:p>
          <a:p>
            <a:pPr lvl="1" algn="just">
              <a:lnSpc>
                <a:spcPct val="150000"/>
              </a:lnSpc>
            </a:pPr>
            <a:r>
              <a:rPr lang="en-US" sz="2400" b="1" dirty="0" smtClean="0">
                <a:solidFill>
                  <a:srgbClr val="FFFF00"/>
                </a:solidFill>
                <a:latin typeface="Cambria" pitchFamily="18" charset="0"/>
              </a:rPr>
              <a:t>the Science and Technology Committees members include a former president of the Royal Society, dentist, civil engineer and health care worker.</a:t>
            </a:r>
          </a:p>
          <a:p>
            <a:pPr lvl="1" algn="just">
              <a:lnSpc>
                <a:spcPct val="150000"/>
              </a:lnSpc>
            </a:pPr>
            <a:endParaRPr lang="en-US" sz="2400" b="1" dirty="0" smtClean="0">
              <a:solidFill>
                <a:srgbClr val="FFFF00"/>
              </a:solidFill>
              <a:latin typeface="Cambria" pitchFamily="18" charset="0"/>
            </a:endParaRPr>
          </a:p>
          <a:p>
            <a:pPr algn="just">
              <a:lnSpc>
                <a:spcPct val="150000"/>
              </a:lnSpc>
              <a:buFont typeface="Wingdings" pitchFamily="2" charset="2"/>
              <a:buChar char="§"/>
            </a:pPr>
            <a:r>
              <a:rPr lang="en-US" sz="2400" b="1" dirty="0" smtClean="0">
                <a:solidFill>
                  <a:srgbClr val="FFFF00"/>
                </a:solidFill>
                <a:latin typeface="Cambria" pitchFamily="18" charset="0"/>
              </a:rPr>
              <a:t> As party politics are less heated in the Lords , this can lead to a more deliberative approach. Further, as they do not have constituents to represent means they can</a:t>
            </a:r>
            <a:endParaRPr lang="en-US" sz="2400" b="1" dirty="0">
              <a:solidFill>
                <a:srgbClr val="FFFF00"/>
              </a:solidFill>
              <a:latin typeface="Cambria" pitchFamily="18" charset="0"/>
            </a:endParaRPr>
          </a:p>
        </p:txBody>
      </p:sp>
    </p:spTree>
  </p:cSld>
  <p:clrMapOvr>
    <a:masterClrMapping/>
  </p:clrMapOvr>
  <p:transition spd="med">
    <p:wedge/>
    <p:sndAc>
      <p:stSnd>
        <p:snd r:embed="rId2" name="hammer.wav"/>
      </p:stSnd>
    </p:sndAc>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pic>
        <p:nvPicPr>
          <p:cNvPr id="4" name="Picture 2" descr="E:\B.Ed. ORIENTED\PPT SLIDES\Slides 2\30.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5" name="Rectangle 4"/>
          <p:cNvSpPr/>
          <p:nvPr/>
        </p:nvSpPr>
        <p:spPr>
          <a:xfrm>
            <a:off x="457200" y="751344"/>
            <a:ext cx="8382000" cy="2677656"/>
          </a:xfrm>
          <a:prstGeom prst="rect">
            <a:avLst/>
          </a:prstGeom>
        </p:spPr>
        <p:txBody>
          <a:bodyPr wrap="square">
            <a:spAutoFit/>
          </a:bodyPr>
          <a:lstStyle/>
          <a:p>
            <a:r>
              <a:rPr lang="en-US" sz="2400" b="1" dirty="0" smtClean="0">
                <a:solidFill>
                  <a:srgbClr val="FFFF00"/>
                </a:solidFill>
                <a:latin typeface="Cambria" pitchFamily="18" charset="0"/>
              </a:rPr>
              <a:t>Function Four - Carry out Judicial Work – It is the Highest Court in the UK  The House of Lords acts as the final court on points of law for the whole of the UK in civil cases and for England, Wales and Northern Ireland in criminal cases. Its decisions are binding for all other UK courts.     Such judicial work is carried out by highly qualified and full time judges, known as Law Lords . </a:t>
            </a:r>
            <a:endParaRPr lang="en-US" sz="2400" b="1" dirty="0">
              <a:solidFill>
                <a:srgbClr val="FFFF00"/>
              </a:solidFill>
              <a:latin typeface="Cambria" pitchFamily="18" charset="0"/>
            </a:endParaRPr>
          </a:p>
        </p:txBody>
      </p:sp>
    </p:spTree>
  </p:cSld>
  <p:clrMapOvr>
    <a:masterClrMapping/>
  </p:clrMapOvr>
  <p:transition spd="med">
    <p:wedge/>
    <p:sndAc>
      <p:stSnd>
        <p:snd r:embed="rId2" name="hammer.wav"/>
      </p:stSnd>
    </p:sndAc>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pic>
        <p:nvPicPr>
          <p:cNvPr id="4" name="Picture 2" descr="E:\B.Ed. ORIENTED\PPT SLIDES\Slides 2\30.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5" name="Rectangle 4"/>
          <p:cNvSpPr/>
          <p:nvPr/>
        </p:nvSpPr>
        <p:spPr>
          <a:xfrm>
            <a:off x="457200" y="0"/>
            <a:ext cx="8458200" cy="6968907"/>
          </a:xfrm>
          <a:prstGeom prst="rect">
            <a:avLst/>
          </a:prstGeom>
        </p:spPr>
        <p:txBody>
          <a:bodyPr wrap="square">
            <a:spAutoFit/>
          </a:bodyPr>
          <a:lstStyle/>
          <a:p>
            <a:pPr>
              <a:lnSpc>
                <a:spcPct val="150000"/>
              </a:lnSpc>
              <a:buFont typeface="Wingdings" pitchFamily="2" charset="2"/>
              <a:buChar char="Ø"/>
            </a:pPr>
            <a:r>
              <a:rPr lang="en-US" sz="2400" b="1" dirty="0" smtClean="0">
                <a:solidFill>
                  <a:srgbClr val="FFFF00"/>
                </a:solidFill>
                <a:latin typeface="Cambria" pitchFamily="18" charset="0"/>
              </a:rPr>
              <a:t>There are 12 and are equivalent to supreme court judges in other countries. </a:t>
            </a:r>
          </a:p>
          <a:p>
            <a:pPr>
              <a:lnSpc>
                <a:spcPct val="150000"/>
              </a:lnSpc>
              <a:buFont typeface="Wingdings" pitchFamily="2" charset="2"/>
              <a:buChar char="Ø"/>
            </a:pPr>
            <a:endParaRPr lang="en-US" sz="2400" b="1" dirty="0" smtClean="0">
              <a:solidFill>
                <a:srgbClr val="FFFF00"/>
              </a:solidFill>
              <a:latin typeface="Cambria" pitchFamily="18" charset="0"/>
            </a:endParaRPr>
          </a:p>
          <a:p>
            <a:pPr>
              <a:lnSpc>
                <a:spcPct val="150000"/>
              </a:lnSpc>
              <a:buFont typeface="Wingdings" pitchFamily="2" charset="2"/>
              <a:buChar char="Ø"/>
            </a:pPr>
            <a:r>
              <a:rPr lang="en-US" sz="2400" b="1" dirty="0" smtClean="0">
                <a:solidFill>
                  <a:srgbClr val="FFFF00"/>
                </a:solidFill>
                <a:latin typeface="Cambria" pitchFamily="18" charset="0"/>
              </a:rPr>
              <a:t>They rarely take part in legislative business because they may be ineligible to sit judicially if they express an opinion which later might be relevant to an appeal. </a:t>
            </a:r>
          </a:p>
          <a:p>
            <a:pPr>
              <a:lnSpc>
                <a:spcPct val="150000"/>
              </a:lnSpc>
              <a:buFont typeface="Wingdings" pitchFamily="2" charset="2"/>
              <a:buChar char="Ø"/>
            </a:pPr>
            <a:endParaRPr lang="en-US" sz="2400" b="1" dirty="0" smtClean="0">
              <a:solidFill>
                <a:srgbClr val="FFFF00"/>
              </a:solidFill>
              <a:latin typeface="Cambria" pitchFamily="18" charset="0"/>
            </a:endParaRPr>
          </a:p>
          <a:p>
            <a:pPr>
              <a:lnSpc>
                <a:spcPct val="150000"/>
              </a:lnSpc>
              <a:buFont typeface="Wingdings" pitchFamily="2" charset="2"/>
              <a:buChar char="Ø"/>
            </a:pPr>
            <a:r>
              <a:rPr lang="en-US" sz="2400" b="1" dirty="0" smtClean="0">
                <a:solidFill>
                  <a:srgbClr val="FFFF00"/>
                </a:solidFill>
                <a:latin typeface="Cambria" pitchFamily="18" charset="0"/>
              </a:rPr>
              <a:t>Law Lords act as representatives of the British legal system, in the UK and abroad. </a:t>
            </a:r>
          </a:p>
          <a:p>
            <a:pPr>
              <a:lnSpc>
                <a:spcPct val="150000"/>
              </a:lnSpc>
              <a:buFont typeface="Wingdings" pitchFamily="2" charset="2"/>
              <a:buChar char="Ø"/>
            </a:pPr>
            <a:endParaRPr lang="en-US" sz="2400" b="1" dirty="0" smtClean="0">
              <a:solidFill>
                <a:srgbClr val="FFFF00"/>
              </a:solidFill>
              <a:latin typeface="Cambria" pitchFamily="18" charset="0"/>
            </a:endParaRPr>
          </a:p>
          <a:p>
            <a:pPr>
              <a:lnSpc>
                <a:spcPct val="150000"/>
              </a:lnSpc>
              <a:buFont typeface="Wingdings" pitchFamily="2" charset="2"/>
              <a:buChar char="Ø"/>
            </a:pPr>
            <a:r>
              <a:rPr lang="en-US" sz="2400" b="1" dirty="0" smtClean="0">
                <a:solidFill>
                  <a:srgbClr val="FFFF00"/>
                </a:solidFill>
                <a:latin typeface="Cambria" pitchFamily="18" charset="0"/>
              </a:rPr>
              <a:t>They chair major public enquiries – Lord </a:t>
            </a:r>
            <a:r>
              <a:rPr lang="en-US" sz="2400" b="1" dirty="0" err="1" smtClean="0">
                <a:solidFill>
                  <a:srgbClr val="FFFF00"/>
                </a:solidFill>
                <a:latin typeface="Cambria" pitchFamily="18" charset="0"/>
              </a:rPr>
              <a:t>Saville</a:t>
            </a:r>
            <a:r>
              <a:rPr lang="en-US" sz="2400" b="1" dirty="0" smtClean="0">
                <a:solidFill>
                  <a:srgbClr val="FFFF00"/>
                </a:solidFill>
                <a:latin typeface="Cambria" pitchFamily="18" charset="0"/>
              </a:rPr>
              <a:t> chairs the Bloody Sunday inquiry and they also give lectures.</a:t>
            </a:r>
            <a:endParaRPr lang="en-US" sz="2400" b="1" dirty="0">
              <a:solidFill>
                <a:srgbClr val="FFFF00"/>
              </a:solidFill>
              <a:latin typeface="Cambria" pitchFamily="18" charset="0"/>
            </a:endParaRPr>
          </a:p>
        </p:txBody>
      </p:sp>
    </p:spTree>
  </p:cSld>
  <p:clrMapOvr>
    <a:masterClrMapping/>
  </p:clrMapOvr>
  <p:transition spd="med">
    <p:wedge/>
    <p:sndAc>
      <p:stSnd>
        <p:snd r:embed="rId2" name="hammer.wav"/>
      </p:stSnd>
    </p:sndAc>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pic>
        <p:nvPicPr>
          <p:cNvPr id="4" name="Picture 2" descr="E:\B.Ed. ORIENTED\PPT SLIDES\Slides 2\30.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5" name="Rectangle 4"/>
          <p:cNvSpPr/>
          <p:nvPr/>
        </p:nvSpPr>
        <p:spPr>
          <a:xfrm>
            <a:off x="304800" y="152400"/>
            <a:ext cx="8534400" cy="6186309"/>
          </a:xfrm>
          <a:prstGeom prst="rect">
            <a:avLst/>
          </a:prstGeom>
        </p:spPr>
        <p:txBody>
          <a:bodyPr wrap="square">
            <a:spAutoFit/>
          </a:bodyPr>
          <a:lstStyle/>
          <a:p>
            <a:pPr algn="ctr">
              <a:lnSpc>
                <a:spcPct val="150000"/>
              </a:lnSpc>
            </a:pPr>
            <a:r>
              <a:rPr lang="en-US" sz="2400" b="1" dirty="0" smtClean="0">
                <a:solidFill>
                  <a:srgbClr val="FFFF00"/>
                </a:solidFill>
                <a:latin typeface="Stencil" pitchFamily="82" charset="0"/>
              </a:rPr>
              <a:t>The Powers of the Lords </a:t>
            </a:r>
          </a:p>
          <a:p>
            <a:pPr marL="457200" indent="-457200">
              <a:lnSpc>
                <a:spcPct val="150000"/>
              </a:lnSpc>
              <a:buFont typeface="+mj-lt"/>
              <a:buAutoNum type="arabicPeriod"/>
            </a:pPr>
            <a:r>
              <a:rPr lang="en-US" sz="2400" b="1" dirty="0" smtClean="0">
                <a:solidFill>
                  <a:srgbClr val="FFFF00"/>
                </a:solidFill>
                <a:latin typeface="Cambria" pitchFamily="18" charset="0"/>
              </a:rPr>
              <a:t>The 1911 and 1949 Parliament Acts limited the powers of the House of Lords. </a:t>
            </a:r>
          </a:p>
          <a:p>
            <a:pPr marL="457200" indent="-457200">
              <a:lnSpc>
                <a:spcPct val="150000"/>
              </a:lnSpc>
              <a:buFont typeface="+mj-lt"/>
              <a:buAutoNum type="arabicPeriod"/>
            </a:pPr>
            <a:r>
              <a:rPr lang="en-US" sz="2400" b="1" dirty="0" smtClean="0">
                <a:solidFill>
                  <a:srgbClr val="FFFF00"/>
                </a:solidFill>
                <a:latin typeface="Cambria" pitchFamily="18" charset="0"/>
              </a:rPr>
              <a:t>The 1911 Act limited the legislation-blocking powers of the House of Lords.</a:t>
            </a:r>
          </a:p>
          <a:p>
            <a:pPr marL="457200" indent="-457200">
              <a:lnSpc>
                <a:spcPct val="150000"/>
              </a:lnSpc>
              <a:buFont typeface="+mj-lt"/>
              <a:buAutoNum type="arabicPeriod"/>
            </a:pPr>
            <a:r>
              <a:rPr lang="en-US" sz="2400" b="1" dirty="0" smtClean="0">
                <a:solidFill>
                  <a:srgbClr val="FFFF00"/>
                </a:solidFill>
                <a:latin typeface="Cambria" pitchFamily="18" charset="0"/>
              </a:rPr>
              <a:t> Provided provisions of the Act are met, legislation can be passed without the approval of the House of Lords. </a:t>
            </a:r>
          </a:p>
          <a:p>
            <a:pPr marL="457200" indent="-457200">
              <a:lnSpc>
                <a:spcPct val="150000"/>
              </a:lnSpc>
              <a:buFont typeface="+mj-lt"/>
              <a:buAutoNum type="arabicPeriod"/>
            </a:pPr>
            <a:r>
              <a:rPr lang="en-US" sz="2400" b="1" dirty="0" smtClean="0">
                <a:solidFill>
                  <a:srgbClr val="FFFF00"/>
                </a:solidFill>
                <a:latin typeface="Cambria" pitchFamily="18" charset="0"/>
              </a:rPr>
              <a:t>The first Parliament Act was amended by the second Parliament Act, the Parliament Act 1949 which further limited the power of the Lords by reducing the time that they could delay bills, from two years to one..</a:t>
            </a:r>
            <a:endParaRPr lang="en-US" sz="2400" b="1" dirty="0">
              <a:solidFill>
                <a:srgbClr val="FFFF00"/>
              </a:solidFill>
              <a:latin typeface="Cambria" pitchFamily="18" charset="0"/>
            </a:endParaRPr>
          </a:p>
        </p:txBody>
      </p:sp>
    </p:spTree>
  </p:cSld>
  <p:clrMapOvr>
    <a:masterClrMapping/>
  </p:clrMapOvr>
  <p:transition spd="med">
    <p:wedge/>
    <p:sndAc>
      <p:stSnd>
        <p:snd r:embed="rId2" name="hammer.wav"/>
      </p:stSnd>
    </p:sndAc>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7170" name="Picture 2" descr="E:\B.Ed. ORIENTED\PPT SLIDES\Slides 2\08.jpg"/>
          <p:cNvPicPr>
            <a:picLocks noGrp="1" noChangeAspect="1" noChangeArrowheads="1"/>
          </p:cNvPicPr>
          <p:nvPr>
            <p:ph idx="1"/>
          </p:nvPr>
        </p:nvPicPr>
        <p:blipFill>
          <a:blip r:embed="rId3"/>
          <a:srcRect/>
          <a:stretch>
            <a:fillRect/>
          </a:stretch>
        </p:blipFill>
        <p:spPr bwMode="auto">
          <a:xfrm>
            <a:off x="0" y="0"/>
            <a:ext cx="9143999" cy="6858000"/>
          </a:xfrm>
          <a:prstGeom prst="rect">
            <a:avLst/>
          </a:prstGeom>
          <a:noFill/>
        </p:spPr>
      </p:pic>
      <p:sp>
        <p:nvSpPr>
          <p:cNvPr id="5" name="Rectangle 4"/>
          <p:cNvSpPr/>
          <p:nvPr/>
        </p:nvSpPr>
        <p:spPr>
          <a:xfrm>
            <a:off x="381000" y="474345"/>
            <a:ext cx="8305800" cy="5078313"/>
          </a:xfrm>
          <a:prstGeom prst="rect">
            <a:avLst/>
          </a:prstGeom>
        </p:spPr>
        <p:txBody>
          <a:bodyPr wrap="square">
            <a:spAutoFit/>
          </a:bodyPr>
          <a:lstStyle/>
          <a:p>
            <a:pPr marL="457200" indent="-457200">
              <a:lnSpc>
                <a:spcPct val="150000"/>
              </a:lnSpc>
              <a:buFont typeface="Wingdings" pitchFamily="2" charset="2"/>
              <a:buChar char="q"/>
            </a:pPr>
            <a:r>
              <a:rPr lang="en-US" sz="2400" b="1" dirty="0" smtClean="0">
                <a:solidFill>
                  <a:srgbClr val="FF00FF"/>
                </a:solidFill>
                <a:latin typeface="Cambria" pitchFamily="18" charset="0"/>
              </a:rPr>
              <a:t>Whilst the Acts removed the powers of the Lords to amend any Bills concerning money. </a:t>
            </a:r>
          </a:p>
          <a:p>
            <a:pPr marL="457200" indent="-457200">
              <a:lnSpc>
                <a:spcPct val="150000"/>
              </a:lnSpc>
              <a:buFont typeface="Wingdings" pitchFamily="2" charset="2"/>
              <a:buChar char="q"/>
            </a:pPr>
            <a:r>
              <a:rPr lang="en-US" sz="2400" b="1" dirty="0" smtClean="0">
                <a:solidFill>
                  <a:srgbClr val="FF00FF"/>
                </a:solidFill>
                <a:latin typeface="Cambria" pitchFamily="18" charset="0"/>
              </a:rPr>
              <a:t>However, The House of Lords is an integral part of the law making process. </a:t>
            </a:r>
          </a:p>
          <a:p>
            <a:pPr marL="457200" indent="-457200">
              <a:lnSpc>
                <a:spcPct val="150000"/>
              </a:lnSpc>
              <a:buFont typeface="Wingdings" pitchFamily="2" charset="2"/>
              <a:buChar char="q"/>
            </a:pPr>
            <a:r>
              <a:rPr lang="en-US" sz="2400" b="1" dirty="0" smtClean="0">
                <a:solidFill>
                  <a:srgbClr val="FF00FF"/>
                </a:solidFill>
                <a:latin typeface="Cambria" pitchFamily="18" charset="0"/>
              </a:rPr>
              <a:t>All laws must be agreed by both the House of Commons and Lords, before receiving the Queens approval. </a:t>
            </a:r>
          </a:p>
          <a:p>
            <a:pPr marL="457200" indent="-457200">
              <a:lnSpc>
                <a:spcPct val="150000"/>
              </a:lnSpc>
              <a:buFont typeface="Wingdings" pitchFamily="2" charset="2"/>
              <a:buChar char="q"/>
            </a:pPr>
            <a:r>
              <a:rPr lang="en-US" sz="2400" b="1" dirty="0" smtClean="0">
                <a:solidFill>
                  <a:srgbClr val="FF00FF"/>
                </a:solidFill>
                <a:latin typeface="Cambria" pitchFamily="18" charset="0"/>
              </a:rPr>
              <a:t>The House of Lords reviews bills sponsored by government which come from the Commons. </a:t>
            </a:r>
            <a:endParaRPr lang="en-US" sz="2400" b="1" dirty="0">
              <a:solidFill>
                <a:srgbClr val="FF00FF"/>
              </a:solidFill>
              <a:latin typeface="Cambria" pitchFamily="18" charset="0"/>
            </a:endParaRPr>
          </a:p>
        </p:txBody>
      </p:sp>
    </p:spTree>
  </p:cSld>
  <p:clrMapOvr>
    <a:masterClrMapping/>
  </p:clrMapOvr>
  <p:transition spd="med">
    <p:wedge/>
    <p:sndAc>
      <p:stSnd>
        <p:snd r:embed="rId2" name="hammer.wav"/>
      </p:stSnd>
    </p:sndAc>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pic>
        <p:nvPicPr>
          <p:cNvPr id="4" name="Picture 2" descr="E:\B.Ed. ORIENTED\PPT SLIDES\Slides 2\08.jpg"/>
          <p:cNvPicPr>
            <a:picLocks noChangeAspect="1" noChangeArrowheads="1"/>
          </p:cNvPicPr>
          <p:nvPr/>
        </p:nvPicPr>
        <p:blipFill>
          <a:blip r:embed="rId3"/>
          <a:srcRect/>
          <a:stretch>
            <a:fillRect/>
          </a:stretch>
        </p:blipFill>
        <p:spPr bwMode="auto">
          <a:xfrm>
            <a:off x="0" y="0"/>
            <a:ext cx="9143999" cy="6858000"/>
          </a:xfrm>
          <a:prstGeom prst="rect">
            <a:avLst/>
          </a:prstGeom>
          <a:noFill/>
        </p:spPr>
      </p:pic>
      <p:sp>
        <p:nvSpPr>
          <p:cNvPr id="5" name="Rectangle 4"/>
          <p:cNvSpPr/>
          <p:nvPr/>
        </p:nvSpPr>
        <p:spPr>
          <a:xfrm>
            <a:off x="228600" y="228601"/>
            <a:ext cx="8686800" cy="6740307"/>
          </a:xfrm>
          <a:prstGeom prst="rect">
            <a:avLst/>
          </a:prstGeom>
        </p:spPr>
        <p:txBody>
          <a:bodyPr wrap="square">
            <a:spAutoFit/>
          </a:bodyPr>
          <a:lstStyle/>
          <a:p>
            <a:pPr>
              <a:lnSpc>
                <a:spcPct val="150000"/>
              </a:lnSpc>
              <a:buFont typeface="Wingdings" pitchFamily="2" charset="2"/>
              <a:buChar char="q"/>
            </a:pPr>
            <a:r>
              <a:rPr lang="en-US" sz="2400" b="1" dirty="0" smtClean="0">
                <a:solidFill>
                  <a:srgbClr val="FF00FF"/>
                </a:solidFill>
                <a:latin typeface="Cambria" pitchFamily="18" charset="0"/>
              </a:rPr>
              <a:t>A sizeable number of bills begin in the House of Lords each year, often because the bill is technical rather than political but also to spread the legislative workload more evenly between the two houses. </a:t>
            </a:r>
          </a:p>
          <a:p>
            <a:pPr>
              <a:lnSpc>
                <a:spcPct val="150000"/>
              </a:lnSpc>
              <a:buFont typeface="Wingdings" pitchFamily="2" charset="2"/>
              <a:buChar char="q"/>
            </a:pPr>
            <a:r>
              <a:rPr lang="en-US" sz="2400" b="1" dirty="0" smtClean="0">
                <a:solidFill>
                  <a:srgbClr val="FF00FF"/>
                </a:solidFill>
                <a:latin typeface="Cambria" pitchFamily="18" charset="0"/>
              </a:rPr>
              <a:t>The House of Lords can propose and make changes known as </a:t>
            </a:r>
            <a:r>
              <a:rPr lang="en-US" sz="2400" b="1" dirty="0" err="1" smtClean="0">
                <a:solidFill>
                  <a:srgbClr val="FF00FF"/>
                </a:solidFill>
                <a:latin typeface="Cambria" pitchFamily="18" charset="0"/>
              </a:rPr>
              <a:t>ammendments</a:t>
            </a:r>
            <a:r>
              <a:rPr lang="en-US" sz="2400" b="1" dirty="0" smtClean="0">
                <a:solidFill>
                  <a:srgbClr val="FF00FF"/>
                </a:solidFill>
                <a:latin typeface="Cambria" pitchFamily="18" charset="0"/>
              </a:rPr>
              <a:t>. </a:t>
            </a:r>
          </a:p>
          <a:p>
            <a:pPr>
              <a:lnSpc>
                <a:spcPct val="150000"/>
              </a:lnSpc>
              <a:buFont typeface="Wingdings" pitchFamily="2" charset="2"/>
              <a:buChar char="q"/>
            </a:pPr>
            <a:r>
              <a:rPr lang="en-US" sz="2400" b="1" dirty="0" smtClean="0">
                <a:solidFill>
                  <a:srgbClr val="FF00FF"/>
                </a:solidFill>
                <a:latin typeface="Cambria" pitchFamily="18" charset="0"/>
              </a:rPr>
              <a:t>However its powers are limited: If it doesn’t approve a piece of legislation, it can only delay its passage into law for up to a year. </a:t>
            </a:r>
          </a:p>
          <a:p>
            <a:pPr>
              <a:lnSpc>
                <a:spcPct val="150000"/>
              </a:lnSpc>
              <a:buFont typeface="Wingdings" pitchFamily="2" charset="2"/>
              <a:buChar char="q"/>
            </a:pPr>
            <a:r>
              <a:rPr lang="en-US" sz="2400" b="1" dirty="0" smtClean="0">
                <a:solidFill>
                  <a:srgbClr val="FF00FF"/>
                </a:solidFill>
                <a:latin typeface="Cambria" pitchFamily="18" charset="0"/>
              </a:rPr>
              <a:t>After this period, there are rules to ensure that the wishes of the House of Commons and the Government of the day prevail</a:t>
            </a:r>
            <a:endParaRPr lang="en-US" sz="2400" b="1" dirty="0">
              <a:solidFill>
                <a:srgbClr val="FF00FF"/>
              </a:solidFill>
              <a:latin typeface="Cambria" pitchFamily="18" charset="0"/>
            </a:endParaRPr>
          </a:p>
        </p:txBody>
      </p:sp>
    </p:spTree>
  </p:cSld>
  <p:clrMapOvr>
    <a:masterClrMapping/>
  </p:clrMapOvr>
  <p:transition spd="med">
    <p:wedge/>
    <p:sndAc>
      <p:stSnd>
        <p:snd r:embed="rId2" name="hammer.wav"/>
      </p:stSnd>
    </p:sndAc>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pic>
        <p:nvPicPr>
          <p:cNvPr id="4" name="Picture 2" descr="E:\B.Ed. ORIENTED\PPT SLIDES\Slides 2\08.jpg"/>
          <p:cNvPicPr>
            <a:picLocks noChangeAspect="1" noChangeArrowheads="1"/>
          </p:cNvPicPr>
          <p:nvPr/>
        </p:nvPicPr>
        <p:blipFill>
          <a:blip r:embed="rId3"/>
          <a:srcRect/>
          <a:stretch>
            <a:fillRect/>
          </a:stretch>
        </p:blipFill>
        <p:spPr bwMode="auto">
          <a:xfrm>
            <a:off x="0" y="0"/>
            <a:ext cx="9143999" cy="6858000"/>
          </a:xfrm>
          <a:prstGeom prst="rect">
            <a:avLst/>
          </a:prstGeom>
          <a:noFill/>
        </p:spPr>
      </p:pic>
      <p:sp>
        <p:nvSpPr>
          <p:cNvPr id="5" name="Rectangle 4"/>
          <p:cNvSpPr/>
          <p:nvPr/>
        </p:nvSpPr>
        <p:spPr>
          <a:xfrm>
            <a:off x="304800" y="838200"/>
            <a:ext cx="8610600" cy="4524315"/>
          </a:xfrm>
          <a:prstGeom prst="rect">
            <a:avLst/>
          </a:prstGeom>
        </p:spPr>
        <p:txBody>
          <a:bodyPr wrap="square">
            <a:spAutoFit/>
          </a:bodyPr>
          <a:lstStyle/>
          <a:p>
            <a:pPr algn="ctr">
              <a:lnSpc>
                <a:spcPct val="150000"/>
              </a:lnSpc>
            </a:pPr>
            <a:r>
              <a:rPr lang="en-US" sz="2400" dirty="0" smtClean="0">
                <a:solidFill>
                  <a:srgbClr val="FF00FF"/>
                </a:solidFill>
                <a:latin typeface="Stencil" pitchFamily="82" charset="0"/>
              </a:rPr>
              <a:t>The Powers of The Lords Continued </a:t>
            </a:r>
          </a:p>
          <a:p>
            <a:pPr algn="ctr">
              <a:lnSpc>
                <a:spcPct val="150000"/>
              </a:lnSpc>
            </a:pPr>
            <a:endParaRPr lang="en-US" sz="2400" dirty="0" smtClean="0">
              <a:solidFill>
                <a:srgbClr val="FF00FF"/>
              </a:solidFill>
              <a:latin typeface="Stencil" pitchFamily="82" charset="0"/>
            </a:endParaRPr>
          </a:p>
          <a:p>
            <a:pPr>
              <a:lnSpc>
                <a:spcPct val="150000"/>
              </a:lnSpc>
              <a:buFont typeface="Wingdings" pitchFamily="2" charset="2"/>
              <a:buChar char="q"/>
            </a:pPr>
            <a:r>
              <a:rPr lang="en-US" sz="2400" b="1" dirty="0" smtClean="0">
                <a:solidFill>
                  <a:srgbClr val="FF00FF"/>
                </a:solidFill>
                <a:latin typeface="Cambria" pitchFamily="18" charset="0"/>
              </a:rPr>
              <a:t> In general the Lords can up hold most bills they disagree with for about a year but ultimately the elected House of Commons can reintroduce it in the following session and pass it without the Lords consent, except for: - Bills prolonging the length of a parliament beyond 5 years. - Private Bills. </a:t>
            </a:r>
            <a:endParaRPr lang="en-US" sz="2400" b="1" dirty="0">
              <a:solidFill>
                <a:srgbClr val="FF00FF"/>
              </a:solidFill>
              <a:latin typeface="Cambria" pitchFamily="18" charset="0"/>
            </a:endParaRPr>
          </a:p>
        </p:txBody>
      </p:sp>
    </p:spTree>
  </p:cSld>
  <p:clrMapOvr>
    <a:masterClrMapping/>
  </p:clrMapOvr>
  <p:transition spd="med">
    <p:wedge/>
    <p:sndAc>
      <p:stSnd>
        <p:snd r:embed="rId2" name="hammer.wav"/>
      </p:stSnd>
    </p:sndAc>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pic>
        <p:nvPicPr>
          <p:cNvPr id="4" name="Picture 2" descr="E:\B.Ed. ORIENTED\PPT SLIDES\Slides 2\08.jpg"/>
          <p:cNvPicPr>
            <a:picLocks noChangeAspect="1" noChangeArrowheads="1"/>
          </p:cNvPicPr>
          <p:nvPr/>
        </p:nvPicPr>
        <p:blipFill>
          <a:blip r:embed="rId3"/>
          <a:srcRect/>
          <a:stretch>
            <a:fillRect/>
          </a:stretch>
        </p:blipFill>
        <p:spPr bwMode="auto">
          <a:xfrm>
            <a:off x="0" y="0"/>
            <a:ext cx="9143999" cy="6858000"/>
          </a:xfrm>
          <a:prstGeom prst="rect">
            <a:avLst/>
          </a:prstGeom>
          <a:noFill/>
        </p:spPr>
      </p:pic>
      <p:sp>
        <p:nvSpPr>
          <p:cNvPr id="5" name="Rectangle 4"/>
          <p:cNvSpPr/>
          <p:nvPr/>
        </p:nvSpPr>
        <p:spPr>
          <a:xfrm>
            <a:off x="228600" y="304800"/>
            <a:ext cx="8610600" cy="5078313"/>
          </a:xfrm>
          <a:prstGeom prst="rect">
            <a:avLst/>
          </a:prstGeom>
        </p:spPr>
        <p:txBody>
          <a:bodyPr wrap="square">
            <a:spAutoFit/>
          </a:bodyPr>
          <a:lstStyle/>
          <a:p>
            <a:pPr>
              <a:lnSpc>
                <a:spcPct val="150000"/>
              </a:lnSpc>
              <a:buFont typeface="Wingdings" pitchFamily="2" charset="2"/>
              <a:buChar char="Ø"/>
            </a:pPr>
            <a:r>
              <a:rPr lang="en-US" sz="2400" b="1" dirty="0" smtClean="0">
                <a:solidFill>
                  <a:srgbClr val="FF00FF"/>
                </a:solidFill>
                <a:latin typeface="Cambria" pitchFamily="18" charset="0"/>
              </a:rPr>
              <a:t>These are bills that are specific to one area or group of people. An example is the Kent County Council Act 2001.</a:t>
            </a:r>
          </a:p>
          <a:p>
            <a:pPr>
              <a:lnSpc>
                <a:spcPct val="150000"/>
              </a:lnSpc>
              <a:buFont typeface="Wingdings" pitchFamily="2" charset="2"/>
              <a:buChar char="Ø"/>
            </a:pPr>
            <a:endParaRPr lang="en-US" sz="2400" b="1" dirty="0" smtClean="0">
              <a:solidFill>
                <a:srgbClr val="FF00FF"/>
              </a:solidFill>
              <a:latin typeface="Cambria" pitchFamily="18" charset="0"/>
            </a:endParaRPr>
          </a:p>
          <a:p>
            <a:pPr>
              <a:lnSpc>
                <a:spcPct val="150000"/>
              </a:lnSpc>
              <a:buFont typeface="Wingdings" pitchFamily="2" charset="2"/>
              <a:buChar char="Ø"/>
            </a:pPr>
            <a:r>
              <a:rPr lang="en-US" sz="2400" b="1" dirty="0" smtClean="0">
                <a:solidFill>
                  <a:srgbClr val="FF00FF"/>
                </a:solidFill>
                <a:latin typeface="Cambria" pitchFamily="18" charset="0"/>
              </a:rPr>
              <a:t> - Bills sent up to the Lords less than a month before the start of a session.</a:t>
            </a:r>
          </a:p>
          <a:p>
            <a:pPr>
              <a:lnSpc>
                <a:spcPct val="150000"/>
              </a:lnSpc>
              <a:buFont typeface="Wingdings" pitchFamily="2" charset="2"/>
              <a:buChar char="Ø"/>
            </a:pPr>
            <a:endParaRPr lang="en-US" sz="2400" b="1" dirty="0" smtClean="0">
              <a:solidFill>
                <a:srgbClr val="FF00FF"/>
              </a:solidFill>
              <a:latin typeface="Cambria" pitchFamily="18" charset="0"/>
            </a:endParaRPr>
          </a:p>
          <a:p>
            <a:pPr>
              <a:lnSpc>
                <a:spcPct val="150000"/>
              </a:lnSpc>
              <a:buFont typeface="Wingdings" pitchFamily="2" charset="2"/>
              <a:buChar char="Ø"/>
            </a:pPr>
            <a:r>
              <a:rPr lang="en-US" sz="2400" b="1" dirty="0" smtClean="0">
                <a:solidFill>
                  <a:srgbClr val="FF00FF"/>
                </a:solidFill>
                <a:latin typeface="Cambria" pitchFamily="18" charset="0"/>
              </a:rPr>
              <a:t> - Bills which start in the Lords. Despite this limited power, the House of Lords is still an integral part of the British political system.</a:t>
            </a:r>
            <a:endParaRPr lang="en-US" sz="2400" b="1" dirty="0">
              <a:solidFill>
                <a:srgbClr val="FF00FF"/>
              </a:solidFill>
              <a:latin typeface="Cambria" pitchFamily="18" charset="0"/>
            </a:endParaRPr>
          </a:p>
        </p:txBody>
      </p:sp>
    </p:spTree>
  </p:cSld>
  <p:clrMapOvr>
    <a:masterClrMapping/>
  </p:clrMapOvr>
  <p:transition spd="med">
    <p:wedge/>
    <p:sndAc>
      <p:stSnd>
        <p:snd r:embed="rId2" name="hammer.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50000"/>
              </a:lnSpc>
            </a:pPr>
            <a:endParaRPr lang="en-US" sz="2400" dirty="0">
              <a:latin typeface="Cambria" pitchFamily="18" charset="0"/>
            </a:endParaRPr>
          </a:p>
        </p:txBody>
      </p:sp>
      <p:sp>
        <p:nvSpPr>
          <p:cNvPr id="3" name="Content Placeholder 2"/>
          <p:cNvSpPr>
            <a:spLocks noGrp="1"/>
          </p:cNvSpPr>
          <p:nvPr>
            <p:ph idx="1"/>
          </p:nvPr>
        </p:nvSpPr>
        <p:spPr/>
        <p:txBody>
          <a:bodyPr/>
          <a:lstStyle/>
          <a:p>
            <a:endParaRPr lang="en-US"/>
          </a:p>
        </p:txBody>
      </p:sp>
      <p:pic>
        <p:nvPicPr>
          <p:cNvPr id="4" name="Picture 2" descr="E:\B.Ed. ORIENTED\PPT SLIDES\Slides 2\51.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5" name="Rectangle 4"/>
          <p:cNvSpPr/>
          <p:nvPr/>
        </p:nvSpPr>
        <p:spPr>
          <a:xfrm>
            <a:off x="457200" y="304800"/>
            <a:ext cx="8382000" cy="5632311"/>
          </a:xfrm>
          <a:prstGeom prst="rect">
            <a:avLst/>
          </a:prstGeom>
        </p:spPr>
        <p:txBody>
          <a:bodyPr wrap="square">
            <a:spAutoFit/>
          </a:bodyPr>
          <a:lstStyle/>
          <a:p>
            <a:pPr>
              <a:lnSpc>
                <a:spcPct val="150000"/>
              </a:lnSpc>
            </a:pPr>
            <a:r>
              <a:rPr lang="en-US" sz="2400" dirty="0" smtClean="0">
                <a:latin typeface="Stencil" pitchFamily="82" charset="0"/>
                <a:hlinkClick r:id="rId4" tooltip="View slide 2 image"/>
              </a:rPr>
              <a:t>2. </a:t>
            </a:r>
            <a:r>
              <a:rPr lang="en-US" sz="2400" dirty="0" smtClean="0">
                <a:latin typeface="Stencil" pitchFamily="82" charset="0"/>
              </a:rPr>
              <a:t>The Core Functions of the House of Lords </a:t>
            </a:r>
          </a:p>
          <a:p>
            <a:pPr>
              <a:lnSpc>
                <a:spcPct val="150000"/>
              </a:lnSpc>
            </a:pPr>
            <a:endParaRPr lang="en-US" sz="2400" dirty="0" smtClean="0">
              <a:latin typeface="Stencil" pitchFamily="82" charset="0"/>
            </a:endParaRPr>
          </a:p>
          <a:p>
            <a:pPr>
              <a:lnSpc>
                <a:spcPct val="150000"/>
              </a:lnSpc>
              <a:buFont typeface="Wingdings" pitchFamily="2" charset="2"/>
              <a:buChar char="Ø"/>
            </a:pPr>
            <a:r>
              <a:rPr lang="en-US" sz="2400" b="1" dirty="0" smtClean="0">
                <a:solidFill>
                  <a:srgbClr val="FF0000"/>
                </a:solidFill>
                <a:latin typeface="Cambria" pitchFamily="18" charset="0"/>
              </a:rPr>
              <a:t>The House of Lords is the second chamber of the United Kingdom Parliament. </a:t>
            </a:r>
          </a:p>
          <a:p>
            <a:pPr>
              <a:lnSpc>
                <a:spcPct val="150000"/>
              </a:lnSpc>
              <a:buFont typeface="Wingdings" pitchFamily="2" charset="2"/>
              <a:buChar char="Ø"/>
            </a:pPr>
            <a:endParaRPr lang="en-US" sz="2400" b="1" dirty="0" smtClean="0">
              <a:solidFill>
                <a:srgbClr val="FF0000"/>
              </a:solidFill>
              <a:latin typeface="Cambria" pitchFamily="18" charset="0"/>
            </a:endParaRPr>
          </a:p>
          <a:p>
            <a:pPr>
              <a:lnSpc>
                <a:spcPct val="150000"/>
              </a:lnSpc>
              <a:buFont typeface="Wingdings" pitchFamily="2" charset="2"/>
              <a:buChar char="Ø"/>
            </a:pPr>
            <a:r>
              <a:rPr lang="en-US" sz="2400" b="1" dirty="0" smtClean="0">
                <a:solidFill>
                  <a:srgbClr val="FF0000"/>
                </a:solidFill>
                <a:latin typeface="Cambria" pitchFamily="18" charset="0"/>
              </a:rPr>
              <a:t>It plays an intrinsic role in revising legislation and keeps governments accountable by </a:t>
            </a:r>
            <a:r>
              <a:rPr lang="en-US" sz="2400" b="1" dirty="0" err="1" smtClean="0">
                <a:solidFill>
                  <a:srgbClr val="FF0000"/>
                </a:solidFill>
                <a:latin typeface="Cambria" pitchFamily="18" charset="0"/>
              </a:rPr>
              <a:t>scrutinising</a:t>
            </a:r>
            <a:r>
              <a:rPr lang="en-US" sz="2400" b="1" dirty="0" smtClean="0">
                <a:solidFill>
                  <a:srgbClr val="FF0000"/>
                </a:solidFill>
                <a:latin typeface="Cambria" pitchFamily="18" charset="0"/>
              </a:rPr>
              <a:t> their activities .</a:t>
            </a:r>
          </a:p>
          <a:p>
            <a:pPr>
              <a:lnSpc>
                <a:spcPct val="150000"/>
              </a:lnSpc>
              <a:buFont typeface="Wingdings" pitchFamily="2" charset="2"/>
              <a:buChar char="Ø"/>
            </a:pPr>
            <a:endParaRPr lang="en-US" sz="2400" b="1" dirty="0" smtClean="0">
              <a:solidFill>
                <a:srgbClr val="FF0000"/>
              </a:solidFill>
              <a:latin typeface="Cambria" pitchFamily="18" charset="0"/>
            </a:endParaRPr>
          </a:p>
          <a:p>
            <a:pPr>
              <a:lnSpc>
                <a:spcPct val="150000"/>
              </a:lnSpc>
              <a:buFont typeface="Wingdings" pitchFamily="2" charset="2"/>
              <a:buChar char="Ø"/>
            </a:pPr>
            <a:r>
              <a:rPr lang="en-US" sz="2400" b="1" dirty="0" smtClean="0">
                <a:solidFill>
                  <a:srgbClr val="FF0000"/>
                </a:solidFill>
                <a:latin typeface="Cambria" pitchFamily="18" charset="0"/>
              </a:rPr>
              <a:t> The house complements the work of the commons, whilst members of the Lords are not elected and unpaid. </a:t>
            </a:r>
            <a:endParaRPr lang="en-US" sz="2400" b="1" dirty="0">
              <a:solidFill>
                <a:srgbClr val="FF0000"/>
              </a:solidFill>
              <a:latin typeface="Cambria" pitchFamily="18" charset="0"/>
            </a:endParaRPr>
          </a:p>
        </p:txBody>
      </p:sp>
    </p:spTree>
  </p:cSld>
  <p:clrMapOvr>
    <a:masterClrMapping/>
  </p:clrMapOvr>
  <p:transition spd="med">
    <p:wedge/>
    <p:sndAc>
      <p:stSnd>
        <p:snd r:embed="rId2" name="hammer.wav"/>
      </p:stSnd>
    </p:sndAc>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pic>
        <p:nvPicPr>
          <p:cNvPr id="4" name="Picture 2" descr="E:\B.Ed. ORIENTED\PPT SLIDES\Slides 2\08.jpg"/>
          <p:cNvPicPr>
            <a:picLocks noChangeAspect="1" noChangeArrowheads="1"/>
          </p:cNvPicPr>
          <p:nvPr/>
        </p:nvPicPr>
        <p:blipFill>
          <a:blip r:embed="rId3"/>
          <a:srcRect/>
          <a:stretch>
            <a:fillRect/>
          </a:stretch>
        </p:blipFill>
        <p:spPr bwMode="auto">
          <a:xfrm>
            <a:off x="0" y="0"/>
            <a:ext cx="9143999" cy="6858000"/>
          </a:xfrm>
          <a:prstGeom prst="rect">
            <a:avLst/>
          </a:prstGeom>
          <a:noFill/>
        </p:spPr>
      </p:pic>
      <p:sp>
        <p:nvSpPr>
          <p:cNvPr id="5" name="Rectangle 4"/>
          <p:cNvSpPr/>
          <p:nvPr/>
        </p:nvSpPr>
        <p:spPr>
          <a:xfrm>
            <a:off x="304800" y="457200"/>
            <a:ext cx="8382000" cy="2793778"/>
          </a:xfrm>
          <a:prstGeom prst="rect">
            <a:avLst/>
          </a:prstGeom>
        </p:spPr>
        <p:txBody>
          <a:bodyPr wrap="square">
            <a:spAutoFit/>
          </a:bodyPr>
          <a:lstStyle/>
          <a:p>
            <a:pPr>
              <a:lnSpc>
                <a:spcPct val="150000"/>
              </a:lnSpc>
            </a:pPr>
            <a:r>
              <a:rPr lang="en-US" dirty="0" smtClean="0">
                <a:hlinkClick r:id="rId4" tooltip="View slide 18 image"/>
              </a:rPr>
              <a:t> </a:t>
            </a:r>
            <a:r>
              <a:rPr lang="en-US" sz="2400" b="1" dirty="0" smtClean="0">
                <a:solidFill>
                  <a:srgbClr val="FF00FF"/>
                </a:solidFill>
                <a:latin typeface="Cambria" pitchFamily="18" charset="0"/>
              </a:rPr>
              <a:t>House of Lords Bingo Law Lords Hereditary Peers Life Peers Oral Questions Written Questions Crossbenchers Science and Technology Committee Debates 1999 Lords committees Upper House Reform Act Mental Health Bill Private Bills</a:t>
            </a:r>
            <a:endParaRPr lang="en-US" sz="2400" b="1" dirty="0">
              <a:solidFill>
                <a:srgbClr val="FF00FF"/>
              </a:solidFill>
              <a:latin typeface="Cambria" pitchFamily="18" charset="0"/>
            </a:endParaRPr>
          </a:p>
        </p:txBody>
      </p:sp>
    </p:spTree>
  </p:cSld>
  <p:clrMapOvr>
    <a:masterClrMapping/>
  </p:clrMapOvr>
  <p:transition spd="med">
    <p:wedge/>
    <p:sndAc>
      <p:stSnd>
        <p:snd r:embed="rId2" name="hammer.wav"/>
      </p:stSnd>
    </p:sndAc>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8194" name="Picture 2" descr="E:\B.Ed. ORIENTED\PPT SLIDES\Slides 2\40.jpg"/>
          <p:cNvPicPr>
            <a:picLocks noGrp="1" noChangeAspect="1" noChangeArrowheads="1"/>
          </p:cNvPicPr>
          <p:nvPr>
            <p:ph idx="1"/>
          </p:nvPr>
        </p:nvPicPr>
        <p:blipFill>
          <a:blip r:embed="rId3"/>
          <a:srcRect/>
          <a:stretch>
            <a:fillRect/>
          </a:stretch>
        </p:blipFill>
        <p:spPr bwMode="auto">
          <a:xfrm>
            <a:off x="0" y="0"/>
            <a:ext cx="9144000" cy="6847456"/>
          </a:xfrm>
          <a:prstGeom prst="rect">
            <a:avLst/>
          </a:prstGeom>
          <a:noFill/>
        </p:spPr>
      </p:pic>
      <p:sp>
        <p:nvSpPr>
          <p:cNvPr id="6" name="Rectangle 5"/>
          <p:cNvSpPr/>
          <p:nvPr/>
        </p:nvSpPr>
        <p:spPr>
          <a:xfrm>
            <a:off x="457200" y="304800"/>
            <a:ext cx="8305800" cy="5632311"/>
          </a:xfrm>
          <a:prstGeom prst="rect">
            <a:avLst/>
          </a:prstGeom>
        </p:spPr>
        <p:txBody>
          <a:bodyPr wrap="square">
            <a:spAutoFit/>
          </a:bodyPr>
          <a:lstStyle/>
          <a:p>
            <a:pPr fontAlgn="base">
              <a:lnSpc>
                <a:spcPct val="150000"/>
              </a:lnSpc>
              <a:buFont typeface="Wingdings" pitchFamily="2" charset="2"/>
              <a:buChar char="Ø"/>
            </a:pPr>
            <a:r>
              <a:rPr lang="en-US" sz="2400" b="1" dirty="0" smtClean="0">
                <a:solidFill>
                  <a:srgbClr val="FFFF00"/>
                </a:solidFill>
                <a:latin typeface="Cambria" pitchFamily="18" charset="0"/>
              </a:rPr>
              <a:t>The House of Lords is the second chamber of the UK Parliament. </a:t>
            </a:r>
          </a:p>
          <a:p>
            <a:pPr fontAlgn="base">
              <a:lnSpc>
                <a:spcPct val="150000"/>
              </a:lnSpc>
              <a:buFont typeface="Wingdings" pitchFamily="2" charset="2"/>
              <a:buChar char="Ø"/>
            </a:pPr>
            <a:r>
              <a:rPr lang="en-US" sz="2400" b="1" dirty="0" smtClean="0">
                <a:solidFill>
                  <a:srgbClr val="FFFF00"/>
                </a:solidFill>
                <a:latin typeface="Cambria" pitchFamily="18" charset="0"/>
              </a:rPr>
              <a:t>It works with the House of Commons to:</a:t>
            </a:r>
          </a:p>
          <a:p>
            <a:pPr fontAlgn="base">
              <a:lnSpc>
                <a:spcPct val="150000"/>
              </a:lnSpc>
              <a:buFont typeface="Wingdings" pitchFamily="2" charset="2"/>
              <a:buChar char="Ø"/>
            </a:pPr>
            <a:r>
              <a:rPr lang="en-US" sz="2400" b="1" dirty="0" smtClean="0">
                <a:solidFill>
                  <a:srgbClr val="FFFF00"/>
                </a:solidFill>
                <a:latin typeface="Cambria" pitchFamily="18" charset="0"/>
              </a:rPr>
              <a:t>make laws check and challenge the actions of the government, and provide a forum of independent expertise </a:t>
            </a:r>
          </a:p>
          <a:p>
            <a:pPr fontAlgn="base">
              <a:lnSpc>
                <a:spcPct val="150000"/>
              </a:lnSpc>
              <a:buFont typeface="Wingdings" pitchFamily="2" charset="2"/>
              <a:buChar char="Ø"/>
            </a:pPr>
            <a:r>
              <a:rPr lang="en-US" sz="2400" b="1" dirty="0" smtClean="0">
                <a:solidFill>
                  <a:srgbClr val="FFFF00"/>
                </a:solidFill>
                <a:latin typeface="Cambria" pitchFamily="18" charset="0"/>
              </a:rPr>
              <a:t>The House of Lords Chamber spends about 60% of its time on legislation; the other 40% is spent on scrutiny – questioning Government and debating issues and policy. Committee work takes place outside the Chamber.</a:t>
            </a:r>
            <a:endParaRPr lang="en-US" sz="2400" b="1" dirty="0">
              <a:solidFill>
                <a:srgbClr val="FFFF00"/>
              </a:solidFill>
              <a:latin typeface="Cambria" pitchFamily="18" charset="0"/>
            </a:endParaRPr>
          </a:p>
        </p:txBody>
      </p:sp>
    </p:spTree>
  </p:cSld>
  <p:clrMapOvr>
    <a:masterClrMapping/>
  </p:clrMapOvr>
  <p:transition spd="med">
    <p:wedge/>
    <p:sndAc>
      <p:stSnd>
        <p:snd r:embed="rId2" name="hammer.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50000"/>
              </a:lnSpc>
            </a:pPr>
            <a:endParaRPr lang="en-US" sz="2400" dirty="0">
              <a:latin typeface="Cambria" pitchFamily="18" charset="0"/>
            </a:endParaRPr>
          </a:p>
        </p:txBody>
      </p:sp>
      <p:sp>
        <p:nvSpPr>
          <p:cNvPr id="3" name="Content Placeholder 2"/>
          <p:cNvSpPr>
            <a:spLocks noGrp="1"/>
          </p:cNvSpPr>
          <p:nvPr>
            <p:ph idx="1"/>
          </p:nvPr>
        </p:nvSpPr>
        <p:spPr/>
        <p:txBody>
          <a:bodyPr/>
          <a:lstStyle/>
          <a:p>
            <a:endParaRPr lang="en-US"/>
          </a:p>
        </p:txBody>
      </p:sp>
      <p:pic>
        <p:nvPicPr>
          <p:cNvPr id="4" name="Picture 2" descr="E:\B.Ed. ORIENTED\PPT SLIDES\Slides 2\51.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5" name="Rectangle 4"/>
          <p:cNvSpPr/>
          <p:nvPr/>
        </p:nvSpPr>
        <p:spPr>
          <a:xfrm>
            <a:off x="381000" y="457200"/>
            <a:ext cx="8153400" cy="5632311"/>
          </a:xfrm>
          <a:prstGeom prst="rect">
            <a:avLst/>
          </a:prstGeom>
        </p:spPr>
        <p:txBody>
          <a:bodyPr wrap="square">
            <a:spAutoFit/>
          </a:bodyPr>
          <a:lstStyle/>
          <a:p>
            <a:pPr algn="just">
              <a:lnSpc>
                <a:spcPct val="150000"/>
              </a:lnSpc>
              <a:buFont typeface="Wingdings" pitchFamily="2" charset="2"/>
              <a:buChar char="Ø"/>
            </a:pPr>
            <a:r>
              <a:rPr lang="en-US" sz="2400" b="1" dirty="0" smtClean="0">
                <a:solidFill>
                  <a:srgbClr val="FF0000"/>
                </a:solidFill>
                <a:latin typeface="Cambria" pitchFamily="18" charset="0"/>
              </a:rPr>
              <a:t>The house also has a wide range of experience and provides a source of independent expertise .</a:t>
            </a:r>
          </a:p>
          <a:p>
            <a:pPr algn="just">
              <a:lnSpc>
                <a:spcPct val="150000"/>
              </a:lnSpc>
              <a:buFont typeface="Wingdings" pitchFamily="2" charset="2"/>
              <a:buChar char="Ø"/>
            </a:pPr>
            <a:endParaRPr lang="en-US" sz="2400" b="1" dirty="0" smtClean="0">
              <a:solidFill>
                <a:srgbClr val="FF0000"/>
              </a:solidFill>
              <a:latin typeface="Cambria" pitchFamily="18" charset="0"/>
            </a:endParaRPr>
          </a:p>
          <a:p>
            <a:pPr algn="just">
              <a:lnSpc>
                <a:spcPct val="150000"/>
              </a:lnSpc>
              <a:buFont typeface="Wingdings" pitchFamily="2" charset="2"/>
              <a:buChar char="Ø"/>
            </a:pPr>
            <a:r>
              <a:rPr lang="en-US" sz="2400" b="1" dirty="0" smtClean="0">
                <a:solidFill>
                  <a:srgbClr val="FF0000"/>
                </a:solidFill>
                <a:latin typeface="Cambria" pitchFamily="18" charset="0"/>
              </a:rPr>
              <a:t> Further, it also has a judicial role as the final court of appeal.</a:t>
            </a:r>
          </a:p>
          <a:p>
            <a:pPr algn="just">
              <a:lnSpc>
                <a:spcPct val="150000"/>
              </a:lnSpc>
              <a:buFont typeface="Wingdings" pitchFamily="2" charset="2"/>
              <a:buChar char="Ø"/>
            </a:pPr>
            <a:endParaRPr lang="en-US" sz="2400" b="1" dirty="0" smtClean="0">
              <a:solidFill>
                <a:srgbClr val="FF0000"/>
              </a:solidFill>
              <a:latin typeface="Cambria" pitchFamily="18" charset="0"/>
            </a:endParaRPr>
          </a:p>
          <a:p>
            <a:pPr algn="just">
              <a:lnSpc>
                <a:spcPct val="150000"/>
              </a:lnSpc>
              <a:buFont typeface="Wingdings" pitchFamily="2" charset="2"/>
              <a:buChar char="Ø"/>
            </a:pPr>
            <a:r>
              <a:rPr lang="en-US" sz="2400" b="1" dirty="0" smtClean="0">
                <a:solidFill>
                  <a:srgbClr val="FF0000"/>
                </a:solidFill>
                <a:latin typeface="Cambria" pitchFamily="18" charset="0"/>
              </a:rPr>
              <a:t> Thus, its core functions are: </a:t>
            </a:r>
          </a:p>
          <a:p>
            <a:pPr algn="just">
              <a:lnSpc>
                <a:spcPct val="150000"/>
              </a:lnSpc>
            </a:pPr>
            <a:r>
              <a:rPr lang="en-US" sz="2400" b="1" dirty="0" smtClean="0">
                <a:solidFill>
                  <a:srgbClr val="FF0000"/>
                </a:solidFill>
                <a:latin typeface="Cambria" pitchFamily="18" charset="0"/>
              </a:rPr>
              <a:t>	 Make laws Holding Government to Account Act as a forum of independent expertise Carry out judicial work –It is the highest court in the UK</a:t>
            </a:r>
            <a:endParaRPr lang="en-US" sz="2400" b="1" dirty="0">
              <a:solidFill>
                <a:srgbClr val="FF0000"/>
              </a:solidFill>
              <a:latin typeface="Cambria" pitchFamily="18" charset="0"/>
            </a:endParaRPr>
          </a:p>
        </p:txBody>
      </p:sp>
    </p:spTree>
  </p:cSld>
  <p:clrMapOvr>
    <a:masterClrMapping/>
  </p:clrMapOvr>
  <p:transition spd="med">
    <p:wedge/>
    <p:sndAc>
      <p:stSnd>
        <p:snd r:embed="rId2" name="hammer.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50000"/>
              </a:lnSpc>
            </a:pPr>
            <a:endParaRPr lang="en-US" sz="2400" dirty="0">
              <a:latin typeface="Cambria" pitchFamily="18" charset="0"/>
            </a:endParaRPr>
          </a:p>
        </p:txBody>
      </p:sp>
      <p:sp>
        <p:nvSpPr>
          <p:cNvPr id="3" name="Content Placeholder 2"/>
          <p:cNvSpPr>
            <a:spLocks noGrp="1"/>
          </p:cNvSpPr>
          <p:nvPr>
            <p:ph idx="1"/>
          </p:nvPr>
        </p:nvSpPr>
        <p:spPr/>
        <p:txBody>
          <a:bodyPr/>
          <a:lstStyle/>
          <a:p>
            <a:endParaRPr lang="en-US"/>
          </a:p>
        </p:txBody>
      </p:sp>
      <p:pic>
        <p:nvPicPr>
          <p:cNvPr id="4" name="Picture 2" descr="E:\B.Ed. ORIENTED\PPT SLIDES\Slides 2\51.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5" name="Rectangle 4"/>
          <p:cNvSpPr/>
          <p:nvPr/>
        </p:nvSpPr>
        <p:spPr>
          <a:xfrm>
            <a:off x="1981200" y="762000"/>
            <a:ext cx="6629400" cy="4524315"/>
          </a:xfrm>
          <a:prstGeom prst="rect">
            <a:avLst/>
          </a:prstGeom>
        </p:spPr>
        <p:txBody>
          <a:bodyPr wrap="square">
            <a:spAutoFit/>
          </a:bodyPr>
          <a:lstStyle/>
          <a:p>
            <a:pPr algn="just">
              <a:lnSpc>
                <a:spcPct val="150000"/>
              </a:lnSpc>
            </a:pPr>
            <a:r>
              <a:rPr lang="en-US" sz="2400" b="1" dirty="0" smtClean="0">
                <a:solidFill>
                  <a:srgbClr val="FF0000"/>
                </a:solidFill>
                <a:latin typeface="Cambria" pitchFamily="18" charset="0"/>
                <a:hlinkClick r:id="rId4" tooltip="View slide 3 image"/>
              </a:rPr>
              <a:t>3. </a:t>
            </a:r>
            <a:r>
              <a:rPr lang="en-US" sz="2400" b="1" dirty="0" smtClean="0">
                <a:solidFill>
                  <a:srgbClr val="FF0000"/>
                </a:solidFill>
                <a:latin typeface="Cambria" pitchFamily="18" charset="0"/>
              </a:rPr>
              <a:t>How Time is Spent in The Chamber Scrutiny 40% Of which: </a:t>
            </a:r>
          </a:p>
          <a:p>
            <a:pPr algn="just">
              <a:lnSpc>
                <a:spcPct val="150000"/>
              </a:lnSpc>
              <a:buFont typeface="Wingdings" pitchFamily="2" charset="2"/>
              <a:buChar char="Ø"/>
            </a:pPr>
            <a:r>
              <a:rPr lang="en-US" sz="2400" b="1" dirty="0" smtClean="0">
                <a:solidFill>
                  <a:srgbClr val="FF0000"/>
                </a:solidFill>
                <a:latin typeface="Cambria" pitchFamily="18" charset="0"/>
              </a:rPr>
              <a:t>	Debates 22% </a:t>
            </a:r>
          </a:p>
          <a:p>
            <a:pPr algn="just">
              <a:lnSpc>
                <a:spcPct val="150000"/>
              </a:lnSpc>
              <a:buFont typeface="Wingdings" pitchFamily="2" charset="2"/>
              <a:buChar char="Ø"/>
            </a:pPr>
            <a:r>
              <a:rPr lang="en-US" sz="2400" b="1" dirty="0" smtClean="0">
                <a:solidFill>
                  <a:srgbClr val="FF0000"/>
                </a:solidFill>
                <a:latin typeface="Cambria" pitchFamily="18" charset="0"/>
              </a:rPr>
              <a:t>	Questions 14% </a:t>
            </a:r>
          </a:p>
          <a:p>
            <a:pPr algn="just">
              <a:lnSpc>
                <a:spcPct val="150000"/>
              </a:lnSpc>
              <a:buFont typeface="Wingdings" pitchFamily="2" charset="2"/>
              <a:buChar char="Ø"/>
            </a:pPr>
            <a:r>
              <a:rPr lang="en-US" sz="2400" b="1" dirty="0" smtClean="0">
                <a:solidFill>
                  <a:srgbClr val="FF0000"/>
                </a:solidFill>
                <a:latin typeface="Cambria" pitchFamily="18" charset="0"/>
              </a:rPr>
              <a:t>	Statements 4% </a:t>
            </a:r>
          </a:p>
          <a:p>
            <a:pPr algn="just">
              <a:lnSpc>
                <a:spcPct val="150000"/>
              </a:lnSpc>
              <a:buFont typeface="Wingdings" pitchFamily="2" charset="2"/>
              <a:buChar char="Ø"/>
            </a:pPr>
            <a:r>
              <a:rPr lang="en-US" sz="2400" b="1" dirty="0" smtClean="0">
                <a:solidFill>
                  <a:srgbClr val="FF0000"/>
                </a:solidFill>
                <a:latin typeface="Cambria" pitchFamily="18" charset="0"/>
              </a:rPr>
              <a:t>	Legislation 60% Of which: </a:t>
            </a:r>
          </a:p>
          <a:p>
            <a:pPr algn="just">
              <a:lnSpc>
                <a:spcPct val="150000"/>
              </a:lnSpc>
            </a:pPr>
            <a:r>
              <a:rPr lang="en-US" sz="2400" b="1" dirty="0" smtClean="0">
                <a:solidFill>
                  <a:srgbClr val="FF0000"/>
                </a:solidFill>
                <a:latin typeface="Cambria" pitchFamily="18" charset="0"/>
              </a:rPr>
              <a:t>		Bills 55% </a:t>
            </a:r>
          </a:p>
          <a:p>
            <a:pPr algn="just">
              <a:lnSpc>
                <a:spcPct val="150000"/>
              </a:lnSpc>
            </a:pPr>
            <a:r>
              <a:rPr lang="en-US" sz="2400" b="1" dirty="0" smtClean="0">
                <a:solidFill>
                  <a:srgbClr val="FF0000"/>
                </a:solidFill>
                <a:latin typeface="Cambria" pitchFamily="18" charset="0"/>
              </a:rPr>
              <a:t>		Statutory Instruments 5%</a:t>
            </a:r>
            <a:endParaRPr lang="en-US" sz="2400" b="1" dirty="0">
              <a:solidFill>
                <a:srgbClr val="FF0000"/>
              </a:solidFill>
              <a:latin typeface="Cambria" pitchFamily="18" charset="0"/>
            </a:endParaRPr>
          </a:p>
        </p:txBody>
      </p:sp>
    </p:spTree>
  </p:cSld>
  <p:clrMapOvr>
    <a:masterClrMapping/>
  </p:clrMapOvr>
  <p:transition spd="med">
    <p:wedge/>
    <p:sndAc>
      <p:stSnd>
        <p:snd r:embed="rId2" name="hammer.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50000"/>
              </a:lnSpc>
            </a:pPr>
            <a:endParaRPr lang="en-US" sz="2400" dirty="0">
              <a:latin typeface="Cambria" pitchFamily="18" charset="0"/>
            </a:endParaRPr>
          </a:p>
        </p:txBody>
      </p:sp>
      <p:pic>
        <p:nvPicPr>
          <p:cNvPr id="3074" name="Picture 2" descr="E:\B.Ed. ORIENTED\PPT SLIDES\Slides 2\14.jpg"/>
          <p:cNvPicPr>
            <a:picLocks noGrp="1" noChangeAspect="1" noChangeArrowheads="1"/>
          </p:cNvPicPr>
          <p:nvPr>
            <p:ph idx="1"/>
          </p:nvPr>
        </p:nvPicPr>
        <p:blipFill>
          <a:blip r:embed="rId3"/>
          <a:srcRect/>
          <a:stretch>
            <a:fillRect/>
          </a:stretch>
        </p:blipFill>
        <p:spPr bwMode="auto">
          <a:xfrm>
            <a:off x="1" y="0"/>
            <a:ext cx="9144000" cy="6892148"/>
          </a:xfrm>
          <a:prstGeom prst="rect">
            <a:avLst/>
          </a:prstGeom>
          <a:noFill/>
        </p:spPr>
      </p:pic>
      <p:sp>
        <p:nvSpPr>
          <p:cNvPr id="5" name="Rectangle 4"/>
          <p:cNvSpPr/>
          <p:nvPr/>
        </p:nvSpPr>
        <p:spPr>
          <a:xfrm>
            <a:off x="381000" y="685800"/>
            <a:ext cx="8001000" cy="5632311"/>
          </a:xfrm>
          <a:prstGeom prst="rect">
            <a:avLst/>
          </a:prstGeom>
        </p:spPr>
        <p:txBody>
          <a:bodyPr wrap="square">
            <a:spAutoFit/>
          </a:bodyPr>
          <a:lstStyle/>
          <a:p>
            <a:pPr algn="just">
              <a:lnSpc>
                <a:spcPct val="150000"/>
              </a:lnSpc>
            </a:pPr>
            <a:r>
              <a:rPr lang="en-US" sz="2400" dirty="0" smtClean="0">
                <a:latin typeface="Stencil" pitchFamily="82" charset="0"/>
                <a:hlinkClick r:id="rId4" tooltip="View slide 4 image"/>
              </a:rPr>
              <a:t>4. </a:t>
            </a:r>
            <a:r>
              <a:rPr lang="en-US" sz="2400" dirty="0" smtClean="0">
                <a:latin typeface="Stencil" pitchFamily="82" charset="0"/>
              </a:rPr>
              <a:t>Function One - Making Laws </a:t>
            </a:r>
          </a:p>
          <a:p>
            <a:pPr algn="just">
              <a:lnSpc>
                <a:spcPct val="150000"/>
              </a:lnSpc>
              <a:buFont typeface="Wingdings" pitchFamily="2" charset="2"/>
              <a:buChar char="Ø"/>
            </a:pPr>
            <a:r>
              <a:rPr lang="en-US" sz="2400" b="1" dirty="0" smtClean="0">
                <a:latin typeface="Cambria" pitchFamily="18" charset="0"/>
              </a:rPr>
              <a:t>The House of Lords makes a major contribution to initiating, scrutinizing and revising legislation.</a:t>
            </a:r>
          </a:p>
          <a:p>
            <a:pPr algn="just">
              <a:lnSpc>
                <a:spcPct val="150000"/>
              </a:lnSpc>
              <a:buFont typeface="Wingdings" pitchFamily="2" charset="2"/>
              <a:buChar char="Ø"/>
            </a:pPr>
            <a:endParaRPr lang="en-US" sz="2400" b="1" dirty="0" smtClean="0">
              <a:latin typeface="Cambria" pitchFamily="18" charset="0"/>
            </a:endParaRPr>
          </a:p>
          <a:p>
            <a:pPr algn="just">
              <a:lnSpc>
                <a:spcPct val="150000"/>
              </a:lnSpc>
              <a:buFont typeface="Wingdings" pitchFamily="2" charset="2"/>
              <a:buChar char="Ø"/>
            </a:pPr>
            <a:r>
              <a:rPr lang="en-US" sz="2400" b="1" dirty="0" smtClean="0">
                <a:latin typeface="Cambria" pitchFamily="18" charset="0"/>
              </a:rPr>
              <a:t>Nearly 2/3 of time spent in the Chamber is devoted to legislation.</a:t>
            </a:r>
          </a:p>
          <a:p>
            <a:pPr algn="just">
              <a:lnSpc>
                <a:spcPct val="150000"/>
              </a:lnSpc>
              <a:buFont typeface="Wingdings" pitchFamily="2" charset="2"/>
              <a:buChar char="Ø"/>
            </a:pPr>
            <a:endParaRPr lang="en-US" sz="2400" b="1" dirty="0" smtClean="0">
              <a:latin typeface="Cambria" pitchFamily="18" charset="0"/>
            </a:endParaRPr>
          </a:p>
          <a:p>
            <a:pPr algn="just">
              <a:lnSpc>
                <a:spcPct val="150000"/>
              </a:lnSpc>
              <a:buFont typeface="Wingdings" pitchFamily="2" charset="2"/>
              <a:buChar char="Ø"/>
            </a:pPr>
            <a:r>
              <a:rPr lang="en-US" sz="2400" b="1" dirty="0" smtClean="0">
                <a:latin typeface="Cambria" pitchFamily="18" charset="0"/>
              </a:rPr>
              <a:t> Further, detailed scrutiny of Bills in ‘Grand Committee’ amounted to the equivalent of 21 working days in 2006-07. </a:t>
            </a:r>
            <a:endParaRPr lang="en-US" sz="2400" b="1" dirty="0">
              <a:latin typeface="Cambria" pitchFamily="18" charset="0"/>
            </a:endParaRPr>
          </a:p>
        </p:txBody>
      </p:sp>
    </p:spTree>
  </p:cSld>
  <p:clrMapOvr>
    <a:masterClrMapping/>
  </p:clrMapOvr>
  <p:transition spd="med">
    <p:wedge/>
    <p:sndAc>
      <p:stSnd>
        <p:snd r:embed="rId2" name="hammer.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50000"/>
              </a:lnSpc>
            </a:pPr>
            <a:endParaRPr lang="en-US" sz="2400" dirty="0">
              <a:latin typeface="Cambria" pitchFamily="18" charset="0"/>
            </a:endParaRPr>
          </a:p>
        </p:txBody>
      </p:sp>
      <p:sp>
        <p:nvSpPr>
          <p:cNvPr id="3" name="Content Placeholder 2"/>
          <p:cNvSpPr>
            <a:spLocks noGrp="1"/>
          </p:cNvSpPr>
          <p:nvPr>
            <p:ph idx="1"/>
          </p:nvPr>
        </p:nvSpPr>
        <p:spPr/>
        <p:txBody>
          <a:bodyPr/>
          <a:lstStyle/>
          <a:p>
            <a:endParaRPr lang="en-US"/>
          </a:p>
        </p:txBody>
      </p:sp>
      <p:pic>
        <p:nvPicPr>
          <p:cNvPr id="4" name="Picture 2" descr="E:\B.Ed. ORIENTED\PPT SLIDES\Slides 2\14.jpg"/>
          <p:cNvPicPr>
            <a:picLocks noChangeAspect="1" noChangeArrowheads="1"/>
          </p:cNvPicPr>
          <p:nvPr/>
        </p:nvPicPr>
        <p:blipFill>
          <a:blip r:embed="rId3"/>
          <a:srcRect/>
          <a:stretch>
            <a:fillRect/>
          </a:stretch>
        </p:blipFill>
        <p:spPr bwMode="auto">
          <a:xfrm>
            <a:off x="1" y="0"/>
            <a:ext cx="9144000" cy="6892148"/>
          </a:xfrm>
          <a:prstGeom prst="rect">
            <a:avLst/>
          </a:prstGeom>
          <a:noFill/>
        </p:spPr>
      </p:pic>
      <p:sp>
        <p:nvSpPr>
          <p:cNvPr id="5" name="Rectangle 4"/>
          <p:cNvSpPr/>
          <p:nvPr/>
        </p:nvSpPr>
        <p:spPr>
          <a:xfrm>
            <a:off x="838200" y="457200"/>
            <a:ext cx="7315200" cy="6186309"/>
          </a:xfrm>
          <a:prstGeom prst="rect">
            <a:avLst/>
          </a:prstGeom>
        </p:spPr>
        <p:txBody>
          <a:bodyPr wrap="square">
            <a:spAutoFit/>
          </a:bodyPr>
          <a:lstStyle/>
          <a:p>
            <a:pPr algn="just">
              <a:lnSpc>
                <a:spcPct val="150000"/>
              </a:lnSpc>
              <a:buFont typeface="Wingdings" pitchFamily="2" charset="2"/>
              <a:buChar char="Ø"/>
            </a:pPr>
            <a:r>
              <a:rPr lang="en-US" sz="2400" b="1" dirty="0" smtClean="0">
                <a:latin typeface="Cambria" pitchFamily="18" charset="0"/>
              </a:rPr>
              <a:t>Members spend hours preparing for the formal stages, both individually and in groups with their own parties, independent crossbenchers and the Bishops.</a:t>
            </a:r>
          </a:p>
          <a:p>
            <a:pPr algn="just">
              <a:lnSpc>
                <a:spcPct val="150000"/>
              </a:lnSpc>
              <a:buFont typeface="Wingdings" pitchFamily="2" charset="2"/>
              <a:buChar char="Ø"/>
            </a:pPr>
            <a:endParaRPr lang="en-US" sz="2400" b="1" dirty="0" smtClean="0">
              <a:latin typeface="Cambria" pitchFamily="18" charset="0"/>
            </a:endParaRPr>
          </a:p>
          <a:p>
            <a:pPr algn="just">
              <a:lnSpc>
                <a:spcPct val="150000"/>
              </a:lnSpc>
              <a:buFont typeface="Wingdings" pitchFamily="2" charset="2"/>
              <a:buChar char="Ø"/>
            </a:pPr>
            <a:r>
              <a:rPr lang="en-US" sz="2400" b="1" dirty="0" smtClean="0">
                <a:latin typeface="Cambria" pitchFamily="18" charset="0"/>
              </a:rPr>
              <a:t>Whilst relevant outside groups affected by the proposed legislation also meet to discuss proposed changes. </a:t>
            </a:r>
          </a:p>
          <a:p>
            <a:pPr algn="just">
              <a:lnSpc>
                <a:spcPct val="150000"/>
              </a:lnSpc>
              <a:buFont typeface="Wingdings" pitchFamily="2" charset="2"/>
              <a:buChar char="Ø"/>
            </a:pPr>
            <a:endParaRPr lang="en-US" sz="2400" b="1" dirty="0" smtClean="0">
              <a:latin typeface="Cambria" pitchFamily="18" charset="0"/>
            </a:endParaRPr>
          </a:p>
          <a:p>
            <a:pPr algn="just">
              <a:lnSpc>
                <a:spcPct val="150000"/>
              </a:lnSpc>
              <a:buFont typeface="Wingdings" pitchFamily="2" charset="2"/>
              <a:buChar char="Ø"/>
            </a:pPr>
            <a:r>
              <a:rPr lang="en-US" sz="2400" b="1" dirty="0" smtClean="0">
                <a:latin typeface="Cambria" pitchFamily="18" charset="0"/>
              </a:rPr>
              <a:t>Importantly, there is much consultation and negotiation with MPs in the Commons</a:t>
            </a:r>
            <a:endParaRPr lang="en-US" sz="2400" b="1" dirty="0">
              <a:latin typeface="Cambria" pitchFamily="18" charset="0"/>
            </a:endParaRPr>
          </a:p>
        </p:txBody>
      </p:sp>
    </p:spTree>
  </p:cSld>
  <p:clrMapOvr>
    <a:masterClrMapping/>
  </p:clrMapOvr>
  <p:transition spd="med">
    <p:wedge/>
    <p:sndAc>
      <p:stSnd>
        <p:snd r:embed="rId2" name="hammer.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50000"/>
              </a:lnSpc>
            </a:pPr>
            <a:endParaRPr lang="en-US" sz="2400" dirty="0">
              <a:latin typeface="Cambria" pitchFamily="18" charset="0"/>
            </a:endParaRPr>
          </a:p>
        </p:txBody>
      </p:sp>
      <p:sp>
        <p:nvSpPr>
          <p:cNvPr id="3" name="Content Placeholder 2"/>
          <p:cNvSpPr>
            <a:spLocks noGrp="1"/>
          </p:cNvSpPr>
          <p:nvPr>
            <p:ph idx="1"/>
          </p:nvPr>
        </p:nvSpPr>
        <p:spPr/>
        <p:txBody>
          <a:bodyPr/>
          <a:lstStyle/>
          <a:p>
            <a:endParaRPr lang="en-US"/>
          </a:p>
        </p:txBody>
      </p:sp>
      <p:pic>
        <p:nvPicPr>
          <p:cNvPr id="4" name="Picture 2" descr="E:\B.Ed. ORIENTED\PPT SLIDES\Slides 2\14.jpg"/>
          <p:cNvPicPr>
            <a:picLocks noChangeAspect="1" noChangeArrowheads="1"/>
          </p:cNvPicPr>
          <p:nvPr/>
        </p:nvPicPr>
        <p:blipFill>
          <a:blip r:embed="rId3"/>
          <a:srcRect/>
          <a:stretch>
            <a:fillRect/>
          </a:stretch>
        </p:blipFill>
        <p:spPr bwMode="auto">
          <a:xfrm>
            <a:off x="1" y="0"/>
            <a:ext cx="9144000" cy="6892148"/>
          </a:xfrm>
          <a:prstGeom prst="rect">
            <a:avLst/>
          </a:prstGeom>
          <a:noFill/>
        </p:spPr>
      </p:pic>
      <p:sp>
        <p:nvSpPr>
          <p:cNvPr id="5" name="Rectangle 4"/>
          <p:cNvSpPr/>
          <p:nvPr/>
        </p:nvSpPr>
        <p:spPr>
          <a:xfrm>
            <a:off x="457200" y="228600"/>
            <a:ext cx="8305800" cy="6740307"/>
          </a:xfrm>
          <a:prstGeom prst="rect">
            <a:avLst/>
          </a:prstGeom>
        </p:spPr>
        <p:txBody>
          <a:bodyPr wrap="square">
            <a:spAutoFit/>
          </a:bodyPr>
          <a:lstStyle/>
          <a:p>
            <a:pPr>
              <a:lnSpc>
                <a:spcPct val="150000"/>
              </a:lnSpc>
              <a:buFont typeface="Wingdings" pitchFamily="2" charset="2"/>
              <a:buChar char="Ø"/>
            </a:pPr>
            <a:r>
              <a:rPr lang="en-US" sz="2400" b="1" dirty="0" smtClean="0">
                <a:latin typeface="Stencil" pitchFamily="82" charset="0"/>
                <a:hlinkClick r:id="rId4" tooltip="View slide 5 image"/>
              </a:rPr>
              <a:t>5. </a:t>
            </a:r>
            <a:r>
              <a:rPr lang="en-US" sz="2400" b="1" dirty="0" smtClean="0">
                <a:latin typeface="Stencil" pitchFamily="82" charset="0"/>
              </a:rPr>
              <a:t>Pre Legislative Scrutiny </a:t>
            </a:r>
            <a:endParaRPr lang="en-US" sz="2400" b="1" dirty="0" smtClean="0">
              <a:latin typeface="Cambria" pitchFamily="18" charset="0"/>
            </a:endParaRPr>
          </a:p>
          <a:p>
            <a:pPr>
              <a:lnSpc>
                <a:spcPct val="150000"/>
              </a:lnSpc>
              <a:buFont typeface="Wingdings" pitchFamily="2" charset="2"/>
              <a:buChar char="Ø"/>
            </a:pPr>
            <a:r>
              <a:rPr lang="en-US" sz="2400" b="1" dirty="0" smtClean="0">
                <a:latin typeface="Cambria" pitchFamily="18" charset="0"/>
              </a:rPr>
              <a:t> This involves an establishment of a committee , often made up of Members from both houses, in the session prior to a Bill’s introduction. </a:t>
            </a:r>
          </a:p>
          <a:p>
            <a:pPr>
              <a:lnSpc>
                <a:spcPct val="150000"/>
              </a:lnSpc>
              <a:buFont typeface="Wingdings" pitchFamily="2" charset="2"/>
              <a:buChar char="Ø"/>
            </a:pPr>
            <a:endParaRPr lang="en-US" sz="2400" b="1" dirty="0" smtClean="0">
              <a:latin typeface="Cambria" pitchFamily="18" charset="0"/>
            </a:endParaRPr>
          </a:p>
          <a:p>
            <a:pPr>
              <a:lnSpc>
                <a:spcPct val="150000"/>
              </a:lnSpc>
              <a:buFont typeface="Wingdings" pitchFamily="2" charset="2"/>
              <a:buChar char="Ø"/>
            </a:pPr>
            <a:r>
              <a:rPr lang="en-US" sz="2400" b="1" dirty="0" smtClean="0">
                <a:latin typeface="Cambria" pitchFamily="18" charset="0"/>
              </a:rPr>
              <a:t>This process allows Members to hear evidence from those affected by a bill, examine the policies underlying it, identify potential problems and make recommendations for improvement to the government .</a:t>
            </a:r>
          </a:p>
          <a:p>
            <a:pPr>
              <a:lnSpc>
                <a:spcPct val="150000"/>
              </a:lnSpc>
              <a:buFont typeface="Wingdings" pitchFamily="2" charset="2"/>
              <a:buChar char="Ø"/>
            </a:pPr>
            <a:endParaRPr lang="en-US" sz="2400" b="1" dirty="0" smtClean="0">
              <a:latin typeface="Cambria" pitchFamily="18" charset="0"/>
            </a:endParaRPr>
          </a:p>
          <a:p>
            <a:pPr>
              <a:lnSpc>
                <a:spcPct val="150000"/>
              </a:lnSpc>
              <a:buFont typeface="Wingdings" pitchFamily="2" charset="2"/>
              <a:buChar char="Ø"/>
            </a:pPr>
            <a:r>
              <a:rPr lang="en-US" sz="2400" b="1" dirty="0" smtClean="0">
                <a:latin typeface="Cambria" pitchFamily="18" charset="0"/>
              </a:rPr>
              <a:t> This happens before a bill is drafted and formally considered</a:t>
            </a:r>
            <a:r>
              <a:rPr lang="en-US" dirty="0" smtClean="0"/>
              <a:t>. </a:t>
            </a:r>
            <a:endParaRPr lang="en-US" dirty="0"/>
          </a:p>
        </p:txBody>
      </p:sp>
    </p:spTree>
  </p:cSld>
  <p:clrMapOvr>
    <a:masterClrMapping/>
  </p:clrMapOvr>
  <p:transition spd="med">
    <p:wedge/>
    <p:sndAc>
      <p:stSnd>
        <p:snd r:embed="rId2" name="hammer.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50000"/>
              </a:lnSpc>
            </a:pPr>
            <a:endParaRPr lang="en-US" sz="2400" dirty="0">
              <a:latin typeface="Cambria" pitchFamily="18" charset="0"/>
            </a:endParaRPr>
          </a:p>
        </p:txBody>
      </p:sp>
      <p:sp>
        <p:nvSpPr>
          <p:cNvPr id="3" name="Content Placeholder 2"/>
          <p:cNvSpPr>
            <a:spLocks noGrp="1"/>
          </p:cNvSpPr>
          <p:nvPr>
            <p:ph idx="1"/>
          </p:nvPr>
        </p:nvSpPr>
        <p:spPr/>
        <p:txBody>
          <a:bodyPr/>
          <a:lstStyle/>
          <a:p>
            <a:endParaRPr lang="en-US"/>
          </a:p>
        </p:txBody>
      </p:sp>
      <p:pic>
        <p:nvPicPr>
          <p:cNvPr id="4" name="Picture 2" descr="E:\B.Ed. ORIENTED\PPT SLIDES\Slides 2\14.jpg"/>
          <p:cNvPicPr>
            <a:picLocks noChangeAspect="1" noChangeArrowheads="1"/>
          </p:cNvPicPr>
          <p:nvPr/>
        </p:nvPicPr>
        <p:blipFill>
          <a:blip r:embed="rId3"/>
          <a:srcRect/>
          <a:stretch>
            <a:fillRect/>
          </a:stretch>
        </p:blipFill>
        <p:spPr bwMode="auto">
          <a:xfrm>
            <a:off x="1" y="0"/>
            <a:ext cx="9144000" cy="6892148"/>
          </a:xfrm>
          <a:prstGeom prst="rect">
            <a:avLst/>
          </a:prstGeom>
          <a:noFill/>
        </p:spPr>
      </p:pic>
      <p:sp>
        <p:nvSpPr>
          <p:cNvPr id="5" name="Rectangle 4"/>
          <p:cNvSpPr/>
          <p:nvPr/>
        </p:nvSpPr>
        <p:spPr>
          <a:xfrm>
            <a:off x="457200" y="304800"/>
            <a:ext cx="8001000" cy="6186309"/>
          </a:xfrm>
          <a:prstGeom prst="rect">
            <a:avLst/>
          </a:prstGeom>
        </p:spPr>
        <p:txBody>
          <a:bodyPr wrap="square">
            <a:spAutoFit/>
          </a:bodyPr>
          <a:lstStyle/>
          <a:p>
            <a:pPr>
              <a:lnSpc>
                <a:spcPct val="150000"/>
              </a:lnSpc>
              <a:buFont typeface="Wingdings" pitchFamily="2" charset="2"/>
              <a:buChar char="Ø"/>
            </a:pPr>
            <a:r>
              <a:rPr lang="en-US" sz="2400" b="1" dirty="0" smtClean="0">
                <a:latin typeface="Cambria" pitchFamily="18" charset="0"/>
              </a:rPr>
              <a:t>The purpose of such scrutiny is to lead more-informed debates and may save time in its passage through both Houses . </a:t>
            </a:r>
          </a:p>
          <a:p>
            <a:pPr>
              <a:lnSpc>
                <a:spcPct val="150000"/>
              </a:lnSpc>
            </a:pPr>
            <a:r>
              <a:rPr lang="en-US" sz="2400" b="1" dirty="0" smtClean="0">
                <a:latin typeface="Cambria" pitchFamily="18" charset="0"/>
              </a:rPr>
              <a:t>	Example – Mental Health Bill – </a:t>
            </a:r>
          </a:p>
          <a:p>
            <a:pPr>
              <a:lnSpc>
                <a:spcPct val="150000"/>
              </a:lnSpc>
            </a:pPr>
            <a:endParaRPr lang="en-US" sz="2400" b="1" dirty="0" smtClean="0">
              <a:latin typeface="Cambria" pitchFamily="18" charset="0"/>
            </a:endParaRPr>
          </a:p>
          <a:p>
            <a:pPr>
              <a:lnSpc>
                <a:spcPct val="150000"/>
              </a:lnSpc>
              <a:buFont typeface="Wingdings" pitchFamily="2" charset="2"/>
              <a:buChar char="Ø"/>
            </a:pPr>
            <a:r>
              <a:rPr lang="en-US" sz="2400" b="1" dirty="0" smtClean="0">
                <a:latin typeface="Cambria" pitchFamily="18" charset="0"/>
              </a:rPr>
              <a:t>The purpose of this bill was to address the way people with mental health problems were treated. </a:t>
            </a:r>
          </a:p>
          <a:p>
            <a:pPr>
              <a:lnSpc>
                <a:spcPct val="150000"/>
              </a:lnSpc>
              <a:buFont typeface="Wingdings" pitchFamily="2" charset="2"/>
              <a:buChar char="Ø"/>
            </a:pPr>
            <a:endParaRPr lang="en-US" sz="2400" b="1" dirty="0" smtClean="0">
              <a:latin typeface="Cambria" pitchFamily="18" charset="0"/>
            </a:endParaRPr>
          </a:p>
          <a:p>
            <a:pPr>
              <a:lnSpc>
                <a:spcPct val="150000"/>
              </a:lnSpc>
              <a:buFont typeface="Wingdings" pitchFamily="2" charset="2"/>
              <a:buChar char="Ø"/>
            </a:pPr>
            <a:r>
              <a:rPr lang="en-US" sz="2400" b="1" dirty="0" smtClean="0">
                <a:latin typeface="Cambria" pitchFamily="18" charset="0"/>
              </a:rPr>
              <a:t>The Bill introduced Community Treatment Orders (CTO’s) so those with mental health problems could be monitored without being detained in hospitals.</a:t>
            </a:r>
            <a:endParaRPr lang="en-US" sz="2400" b="1" dirty="0">
              <a:latin typeface="Cambria" pitchFamily="18" charset="0"/>
            </a:endParaRPr>
          </a:p>
        </p:txBody>
      </p:sp>
    </p:spTree>
  </p:cSld>
  <p:clrMapOvr>
    <a:masterClrMapping/>
  </p:clrMapOvr>
  <p:transition spd="med">
    <p:wedge/>
    <p:sndAc>
      <p:stSnd>
        <p:snd r:embed="rId2" name="hammer.wav"/>
      </p:stSnd>
    </p:sndAc>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204</TotalTime>
  <Words>1146</Words>
  <Application>Microsoft Office PowerPoint</Application>
  <PresentationFormat>On-screen Show (4:3)</PresentationFormat>
  <Paragraphs>137</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HOUSE OF LORD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HOUSE OF LORD</dc:title>
  <dc:creator>agalya</dc:creator>
  <cp:lastModifiedBy>BSC</cp:lastModifiedBy>
  <cp:revision>21</cp:revision>
  <dcterms:created xsi:type="dcterms:W3CDTF">2014-12-10T13:59:22Z</dcterms:created>
  <dcterms:modified xsi:type="dcterms:W3CDTF">2020-05-19T16:00:45Z</dcterms:modified>
</cp:coreProperties>
</file>