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140" r:id="rId1"/>
  </p:sldMasterIdLst>
  <p:sldIdLst>
    <p:sldId id="256" r:id="rId2"/>
    <p:sldId id="257" r:id="rId3"/>
    <p:sldId id="258" r:id="rId4"/>
    <p:sldId id="259" r:id="rId5"/>
    <p:sldId id="260" r:id="rId6"/>
    <p:sldId id="261" r:id="rId7"/>
    <p:sldId id="262" r:id="rId8"/>
    <p:sldId id="263" r:id="rId9"/>
    <p:sldId id="264"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0"/>
            <a:ext cx="9143999" cy="513543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ctrTitle"/>
          </p:nvPr>
        </p:nvSpPr>
        <p:spPr>
          <a:xfrm>
            <a:off x="685800" y="3355848"/>
            <a:ext cx="8077200" cy="1673352"/>
          </a:xfrm>
        </p:spPr>
        <p:txBody>
          <a:bodyPr vert="horz" lIns="91440" tIns="0" rIns="45720" bIns="0" rtlCol="0" anchor="t">
            <a:normAutofit/>
            <a:scene3d>
              <a:camera prst="orthographicFront"/>
              <a:lightRig rig="threePt" dir="t">
                <a:rot lat="0" lon="0" rev="4800000"/>
              </a:lightRig>
            </a:scene3d>
            <a:sp3d prstMaterial="matte">
              <a:bevelT w="50800" h="10160"/>
            </a:sp3d>
          </a:bodyPr>
          <a:lstStyle>
            <a:lvl1pPr algn="l">
              <a:defRPr sz="4700" b="1"/>
            </a:lvl1pPr>
            <a:extLst/>
          </a:lstStyle>
          <a:p>
            <a:r>
              <a:rPr kumimoji="0" lang="en-US" smtClean="0"/>
              <a:t>Click to edit Master title style</a:t>
            </a:r>
            <a:endParaRPr kumimoji="0" lang="en-US"/>
          </a:p>
        </p:txBody>
      </p:sp>
      <p:sp>
        <p:nvSpPr>
          <p:cNvPr id="3" name="Subtitle 2"/>
          <p:cNvSpPr>
            <a:spLocks noGrp="1"/>
          </p:cNvSpPr>
          <p:nvPr>
            <p:ph type="subTitle" idx="1"/>
          </p:nvPr>
        </p:nvSpPr>
        <p:spPr>
          <a:xfrm>
            <a:off x="685800" y="1828800"/>
            <a:ext cx="8077200" cy="1499616"/>
          </a:xfrm>
        </p:spPr>
        <p:txBody>
          <a:bodyPr lIns="118872" tIns="0" rIns="45720" bIns="0" anchor="b"/>
          <a:lstStyle>
            <a:lvl1pPr marL="0" indent="0" algn="l">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extLst/>
          </a:lstStyle>
          <a:p>
            <a:r>
              <a:rPr kumimoji="0" lang="en-US" smtClean="0"/>
              <a:t>Click to edit Master subtitle style</a:t>
            </a:r>
            <a:endParaRPr kumimoji="0" lang="en-US"/>
          </a:p>
        </p:txBody>
      </p:sp>
      <p:sp>
        <p:nvSpPr>
          <p:cNvPr id="4" name="Date Placeholder 3"/>
          <p:cNvSpPr>
            <a:spLocks noGrp="1"/>
          </p:cNvSpPr>
          <p:nvPr>
            <p:ph type="dt" sz="half" idx="10"/>
          </p:nvPr>
        </p:nvSpPr>
        <p:spPr/>
        <p:txBody>
          <a:bodyPr/>
          <a:lstStyle/>
          <a:p>
            <a:fld id="{097A2894-E4AF-4149-AB2F-A8AB0DDBCF3B}" type="datetimeFigureOut">
              <a:rPr lang="en-IN" smtClean="0"/>
              <a:t>20-May-2020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DB091D10-877E-4C00-953A-7EBB7748C55F}" type="slidenum">
              <a:rPr lang="en-IN" smtClean="0"/>
              <a:t>‹#›</a:t>
            </a:fld>
            <a:endParaRPr lang="en-IN"/>
          </a:p>
        </p:txBody>
      </p:sp>
      <p:sp>
        <p:nvSpPr>
          <p:cNvPr id="10" name="Rectangle 9"/>
          <p:cNvSpPr/>
          <p:nvPr/>
        </p:nvSpPr>
        <p:spPr bwMode="invGray">
          <a:xfrm>
            <a:off x="0" y="5128334"/>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97A2894-E4AF-4149-AB2F-A8AB0DDBCF3B}" type="datetimeFigureOut">
              <a:rPr lang="en-IN" smtClean="0"/>
              <a:t>20-May-2020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DB091D10-877E-4C00-953A-7EBB7748C55F}" type="slidenum">
              <a:rPr lang="en-IN" smtClean="0"/>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9" name="Rectangle 8"/>
          <p:cNvSpPr/>
          <p:nvPr/>
        </p:nvSpPr>
        <p:spPr bwMode="invGray">
          <a:xfrm>
            <a:off x="6598920" y="0"/>
            <a:ext cx="45720" cy="6858000"/>
          </a:xfrm>
          <a:prstGeom prst="rect">
            <a:avLst/>
          </a:prstGeom>
          <a:solidFill>
            <a:srgbClr val="FFFFFF"/>
          </a:solidFill>
          <a:ln w="48000" cap="flat" cmpd="thickThin" algn="ctr">
            <a:noFill/>
            <a:prstDash val="solid"/>
          </a:ln>
          <a:effectLst>
            <a:outerShdw blurRad="31750" dist="10160" dir="108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8" name="Rectangle 7"/>
          <p:cNvSpPr/>
          <p:nvPr/>
        </p:nvSpPr>
        <p:spPr bwMode="ltGray">
          <a:xfrm>
            <a:off x="6647687" y="0"/>
            <a:ext cx="2514601" cy="685800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Vertical Title 1"/>
          <p:cNvSpPr>
            <a:spLocks noGrp="1"/>
          </p:cNvSpPr>
          <p:nvPr>
            <p:ph type="title" orient="vert"/>
          </p:nvPr>
        </p:nvSpPr>
        <p:spPr>
          <a:xfrm>
            <a:off x="6781800" y="274640"/>
            <a:ext cx="19050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304800"/>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97A2894-E4AF-4149-AB2F-A8AB0DDBCF3B}" type="datetimeFigureOut">
              <a:rPr lang="en-IN" smtClean="0"/>
              <a:t>20-May-2020</a:t>
            </a:fld>
            <a:endParaRPr lang="en-IN"/>
          </a:p>
        </p:txBody>
      </p:sp>
      <p:sp>
        <p:nvSpPr>
          <p:cNvPr id="5" name="Footer Placeholder 4"/>
          <p:cNvSpPr>
            <a:spLocks noGrp="1"/>
          </p:cNvSpPr>
          <p:nvPr>
            <p:ph type="ftr" sz="quarter" idx="11"/>
          </p:nvPr>
        </p:nvSpPr>
        <p:spPr>
          <a:xfrm>
            <a:off x="2640597" y="6377459"/>
            <a:ext cx="3836404" cy="365125"/>
          </a:xfrm>
        </p:spPr>
        <p:txBody>
          <a:bodyPr/>
          <a:lstStyle/>
          <a:p>
            <a:endParaRPr lang="en-IN"/>
          </a:p>
        </p:txBody>
      </p:sp>
      <p:sp>
        <p:nvSpPr>
          <p:cNvPr id="6" name="Slide Number Placeholder 5"/>
          <p:cNvSpPr>
            <a:spLocks noGrp="1"/>
          </p:cNvSpPr>
          <p:nvPr>
            <p:ph type="sldNum" sz="quarter" idx="12"/>
          </p:nvPr>
        </p:nvSpPr>
        <p:spPr/>
        <p:txBody>
          <a:bodyPr/>
          <a:lstStyle/>
          <a:p>
            <a:fld id="{DB091D10-877E-4C00-953A-7EBB7748C55F}" type="slidenum">
              <a:rPr lang="en-IN" smtClean="0"/>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55448"/>
            <a:ext cx="8229600" cy="1252728"/>
          </a:xfrm>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97A2894-E4AF-4149-AB2F-A8AB0DDBCF3B}" type="datetimeFigureOut">
              <a:rPr lang="en-IN" smtClean="0"/>
              <a:t>20-May-2020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DB091D10-877E-4C00-953A-7EBB7748C55F}" type="slidenum">
              <a:rPr lang="en-IN" smtClean="0"/>
              <a:t>‹#›</a:t>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1"/>
            <a:ext cx="9144000" cy="260252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12" name="Rectangle 11"/>
          <p:cNvSpPr/>
          <p:nvPr/>
        </p:nvSpPr>
        <p:spPr bwMode="invGray">
          <a:xfrm>
            <a:off x="0" y="2602520"/>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title"/>
          </p:nvPr>
        </p:nvSpPr>
        <p:spPr>
          <a:xfrm>
            <a:off x="749808" y="118872"/>
            <a:ext cx="8013192" cy="1636776"/>
          </a:xfrm>
        </p:spPr>
        <p:txBody>
          <a:bodyPr vert="horz" lIns="91440" tIns="0" rIns="91440" bIns="0" rtlCol="0" anchor="b">
            <a:normAutofit/>
            <a:scene3d>
              <a:camera prst="orthographicFront"/>
              <a:lightRig rig="threePt" dir="t">
                <a:rot lat="0" lon="0" rev="4800000"/>
              </a:lightRig>
            </a:scene3d>
            <a:sp3d prstMaterial="matte">
              <a:bevelT w="50800" h="10160"/>
            </a:sp3d>
          </a:bodyPr>
          <a:lstStyle>
            <a:lvl1pPr algn="l">
              <a:defRPr sz="47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740664" y="1828800"/>
            <a:ext cx="8022336" cy="685800"/>
          </a:xfrm>
        </p:spPr>
        <p:txBody>
          <a:bodyPr lIns="146304" tIns="0" rIns="45720" bIns="0"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097A2894-E4AF-4149-AB2F-A8AB0DDBCF3B}" type="datetimeFigureOut">
              <a:rPr lang="en-IN" smtClean="0"/>
              <a:t>20-May-2020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DB091D10-877E-4C00-953A-7EBB7748C55F}" type="slidenum">
              <a:rPr lang="en-IN" smtClean="0"/>
              <a:t>‹#›</a:t>
            </a:fld>
            <a:endParaRPr lang="en-IN"/>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773936"/>
            <a:ext cx="4038600" cy="4623816"/>
          </a:xfrm>
        </p:spPr>
        <p:txBody>
          <a:bodyPr lIns="91440"/>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773936"/>
            <a:ext cx="4038600" cy="462381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097A2894-E4AF-4149-AB2F-A8AB0DDBCF3B}" type="datetimeFigureOut">
              <a:rPr lang="en-IN" smtClean="0"/>
              <a:t>20-May-2020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DB091D10-877E-4C00-953A-7EBB7748C55F}" type="slidenum">
              <a:rPr lang="en-IN" smtClean="0"/>
              <a:t>‹#›</a:t>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698987"/>
            <a:ext cx="4040188"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smtClean="0"/>
              <a:t>Click to edit Master text styles</a:t>
            </a:r>
          </a:p>
        </p:txBody>
      </p:sp>
      <p:sp>
        <p:nvSpPr>
          <p:cNvPr id="4" name="Content Placeholder 3"/>
          <p:cNvSpPr>
            <a:spLocks noGrp="1"/>
          </p:cNvSpPr>
          <p:nvPr>
            <p:ph sz="half" idx="2"/>
          </p:nvPr>
        </p:nvSpPr>
        <p:spPr>
          <a:xfrm>
            <a:off x="457200" y="2449512"/>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Text Placeholder 4"/>
          <p:cNvSpPr>
            <a:spLocks noGrp="1"/>
          </p:cNvSpPr>
          <p:nvPr>
            <p:ph type="body" sz="quarter" idx="3"/>
          </p:nvPr>
        </p:nvSpPr>
        <p:spPr>
          <a:xfrm>
            <a:off x="4645025" y="1698987"/>
            <a:ext cx="4041775"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smtClean="0"/>
              <a:t>Click to edit Master text styles</a:t>
            </a:r>
          </a:p>
        </p:txBody>
      </p:sp>
      <p:sp>
        <p:nvSpPr>
          <p:cNvPr id="6" name="Content Placeholder 5"/>
          <p:cNvSpPr>
            <a:spLocks noGrp="1"/>
          </p:cNvSpPr>
          <p:nvPr>
            <p:ph sz="quarter" idx="4"/>
          </p:nvPr>
        </p:nvSpPr>
        <p:spPr>
          <a:xfrm>
            <a:off x="4645025" y="2449512"/>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097A2894-E4AF-4149-AB2F-A8AB0DDBCF3B}" type="datetimeFigureOut">
              <a:rPr lang="en-IN" smtClean="0"/>
              <a:t>20-May-2020</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DB091D10-877E-4C00-953A-7EBB7748C55F}" type="slidenum">
              <a:rPr lang="en-IN" smtClean="0"/>
              <a:t>‹#›</a:t>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097A2894-E4AF-4149-AB2F-A8AB0DDBCF3B}" type="datetimeFigureOut">
              <a:rPr lang="en-IN" smtClean="0"/>
              <a:t>20-May-2020</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DB091D10-877E-4C00-953A-7EBB7748C55F}" type="slidenum">
              <a:rPr lang="en-IN" smtClean="0"/>
              <a:t>‹#›</a:t>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97A2894-E4AF-4149-AB2F-A8AB0DDBCF3B}" type="datetimeFigureOut">
              <a:rPr lang="en-IN" smtClean="0"/>
              <a:t>20-May-2020</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DB091D10-877E-4C00-953A-7EBB7748C55F}" type="slidenum">
              <a:rPr lang="en-IN" smtClean="0"/>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7838" y="152400"/>
            <a:ext cx="2523744" cy="978408"/>
          </a:xfrm>
        </p:spPr>
        <p:txBody>
          <a:bodyPr vert="horz" lIns="73152" rIns="45720" bIns="0" rtlCol="0" anchor="b">
            <a:normAutofit/>
            <a:sp3d prstMaterial="matte"/>
          </a:bodyPr>
          <a:lstStyle>
            <a:lvl1pPr algn="l">
              <a:defRPr sz="2000" b="0"/>
            </a:lvl1pPr>
            <a:extLst/>
          </a:lstStyle>
          <a:p>
            <a:r>
              <a:rPr kumimoji="0" lang="en-US" smtClean="0"/>
              <a:t>Click to edit Master title style</a:t>
            </a:r>
            <a:endParaRPr kumimoji="0" lang="en-US"/>
          </a:p>
        </p:txBody>
      </p:sp>
      <p:sp>
        <p:nvSpPr>
          <p:cNvPr id="3" name="Content Placeholder 2"/>
          <p:cNvSpPr>
            <a:spLocks noGrp="1"/>
          </p:cNvSpPr>
          <p:nvPr>
            <p:ph idx="1"/>
          </p:nvPr>
        </p:nvSpPr>
        <p:spPr>
          <a:xfrm>
            <a:off x="3019377" y="1743133"/>
            <a:ext cx="5920641" cy="455888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Text Placeholder 3"/>
          <p:cNvSpPr>
            <a:spLocks noGrp="1"/>
          </p:cNvSpPr>
          <p:nvPr>
            <p:ph type="body" sz="half" idx="2"/>
          </p:nvPr>
        </p:nvSpPr>
        <p:spPr>
          <a:xfrm>
            <a:off x="167838" y="1730018"/>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097A2894-E4AF-4149-AB2F-A8AB0DDBCF3B}" type="datetimeFigureOut">
              <a:rPr lang="en-IN" smtClean="0"/>
              <a:t>20-May-2020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DB091D10-877E-4C00-953A-7EBB7748C55F}" type="slidenum">
              <a:rPr lang="en-IN" smtClean="0"/>
              <a:t>‹#›</a:t>
            </a:fld>
            <a:endParaRPr lang="en-IN"/>
          </a:p>
        </p:txBody>
      </p:sp>
      <p:sp>
        <p:nvSpPr>
          <p:cNvPr id="12" name="Rectangle 11"/>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4592" y="155448"/>
            <a:ext cx="2525150" cy="978408"/>
          </a:xfrm>
        </p:spPr>
        <p:txBody>
          <a:bodyPr lIns="73152" bIns="0" anchor="b">
            <a:sp3d prstMaterial="matte"/>
          </a:bodyPr>
          <a:lstStyle>
            <a:lvl1pPr algn="l">
              <a:defRPr sz="2000" b="0"/>
            </a:lvl1pPr>
            <a:extLst/>
          </a:lstStyle>
          <a:p>
            <a:r>
              <a:rPr kumimoji="0" lang="en-US" smtClean="0"/>
              <a:t>Click to edit Master title style</a:t>
            </a:r>
            <a:endParaRPr kumimoji="0" lang="en-US"/>
          </a:p>
        </p:txBody>
      </p:sp>
      <p:sp>
        <p:nvSpPr>
          <p:cNvPr id="3" name="Picture Placeholder 2"/>
          <p:cNvSpPr>
            <a:spLocks noGrp="1"/>
          </p:cNvSpPr>
          <p:nvPr>
            <p:ph type="pic" idx="1"/>
          </p:nvPr>
        </p:nvSpPr>
        <p:spPr>
          <a:xfrm>
            <a:off x="2903805" y="1484808"/>
            <a:ext cx="6247397" cy="5373192"/>
          </a:xfrm>
          <a:solidFill>
            <a:schemeClr val="bg2">
              <a:shade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extLst/>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164592" y="1728216"/>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164592" y="1170432"/>
            <a:ext cx="2523744" cy="201168"/>
          </a:xfrm>
        </p:spPr>
        <p:txBody>
          <a:bodyPr/>
          <a:lstStyle/>
          <a:p>
            <a:fld id="{097A2894-E4AF-4149-AB2F-A8AB0DDBCF3B}" type="datetimeFigureOut">
              <a:rPr lang="en-IN" smtClean="0"/>
              <a:t>20-May-2020</a:t>
            </a:fld>
            <a:endParaRPr lang="en-IN"/>
          </a:p>
        </p:txBody>
      </p:sp>
      <p:sp>
        <p:nvSpPr>
          <p:cNvPr id="11" name="Rectangle 10"/>
          <p:cNvSpPr/>
          <p:nvPr/>
        </p:nvSpPr>
        <p:spPr>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bwMode="invGray">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6" name="Footer Placeholder 5"/>
          <p:cNvSpPr>
            <a:spLocks noGrp="1"/>
          </p:cNvSpPr>
          <p:nvPr>
            <p:ph type="ftr" sz="quarter" idx="11"/>
          </p:nvPr>
        </p:nvSpPr>
        <p:spPr>
          <a:xfrm>
            <a:off x="3035808" y="1170432"/>
            <a:ext cx="5193792" cy="201168"/>
          </a:xfrm>
        </p:spPr>
        <p:txBody>
          <a:bodyPr/>
          <a:lstStyle>
            <a:lvl1pPr>
              <a:defRPr>
                <a:solidFill>
                  <a:schemeClr val="bg1">
                    <a:shade val="50000"/>
                  </a:schemeClr>
                </a:solidFill>
              </a:defRPr>
            </a:lvl1pPr>
          </a:lstStyle>
          <a:p>
            <a:endParaRPr lang="en-IN"/>
          </a:p>
        </p:txBody>
      </p:sp>
      <p:sp>
        <p:nvSpPr>
          <p:cNvPr id="7" name="Slide Number Placeholder 6"/>
          <p:cNvSpPr>
            <a:spLocks noGrp="1"/>
          </p:cNvSpPr>
          <p:nvPr>
            <p:ph type="sldNum" sz="quarter" idx="12"/>
          </p:nvPr>
        </p:nvSpPr>
        <p:spPr>
          <a:xfrm>
            <a:off x="8339328" y="1170432"/>
            <a:ext cx="733864" cy="201168"/>
          </a:xfrm>
        </p:spPr>
        <p:txBody>
          <a:bodyPr/>
          <a:lstStyle/>
          <a:p>
            <a:fld id="{DB091D10-877E-4C00-953A-7EBB7748C55F}" type="slidenum">
              <a:rPr lang="en-IN" smtClean="0"/>
              <a:t>‹#›</a:t>
            </a:fld>
            <a:endParaRPr lang="en-IN"/>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bwMode="invGray">
          <a:xfrm>
            <a:off x="0" y="1435895"/>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7" name="Rectangle 6"/>
          <p:cNvSpPr/>
          <p:nvPr/>
        </p:nvSpPr>
        <p:spPr bwMode="ltGray">
          <a:xfrm>
            <a:off x="0" y="0"/>
            <a:ext cx="9143999" cy="1433733"/>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Placeholder 1"/>
          <p:cNvSpPr>
            <a:spLocks noGrp="1"/>
          </p:cNvSpPr>
          <p:nvPr>
            <p:ph type="title"/>
          </p:nvPr>
        </p:nvSpPr>
        <p:spPr>
          <a:xfrm>
            <a:off x="457200" y="152400"/>
            <a:ext cx="8229600" cy="1251062"/>
          </a:xfrm>
          <a:prstGeom prst="rect">
            <a:avLst/>
          </a:prstGeom>
        </p:spPr>
        <p:txBody>
          <a:bodyPr vert="horz" lIns="91440" rIns="45720" rtlCol="0" anchor="ctr">
            <a:normAutofit/>
            <a:scene3d>
              <a:camera prst="orthographicFront"/>
              <a:lightRig rig="threePt" dir="t">
                <a:rot lat="0" lon="0" rev="4800000"/>
              </a:lightRig>
            </a:scene3d>
            <a:sp3d prstMaterial="matte">
              <a:bevelT w="50800" h="10160"/>
            </a:sp3d>
          </a:bodyPr>
          <a:lstStyle>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775191"/>
            <a:ext cx="8229600" cy="4625609"/>
          </a:xfrm>
          <a:prstGeom prst="rect">
            <a:avLst/>
          </a:prstGeom>
        </p:spPr>
        <p:txBody>
          <a:bodyPr vert="horz" lIns="54864" tIns="91440" rtlCol="0">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4" name="Date Placeholder 3"/>
          <p:cNvSpPr>
            <a:spLocks noGrp="1"/>
          </p:cNvSpPr>
          <p:nvPr>
            <p:ph type="dt" sz="half" idx="2"/>
          </p:nvPr>
        </p:nvSpPr>
        <p:spPr>
          <a:xfrm>
            <a:off x="457200" y="6476999"/>
            <a:ext cx="2133600" cy="274320"/>
          </a:xfrm>
          <a:prstGeom prst="rect">
            <a:avLst/>
          </a:prstGeom>
        </p:spPr>
        <p:txBody>
          <a:bodyPr vert="horz" lIns="109728" rIns="45720" bIns="0" rtlCol="0" anchor="b"/>
          <a:lstStyle>
            <a:lvl1pPr algn="l" eaLnBrk="1" latinLnBrk="0" hangingPunct="1">
              <a:defRPr kumimoji="0" sz="1200">
                <a:solidFill>
                  <a:schemeClr val="tx1">
                    <a:tint val="95000"/>
                  </a:schemeClr>
                </a:solidFill>
              </a:defRPr>
            </a:lvl1pPr>
            <a:extLst/>
          </a:lstStyle>
          <a:p>
            <a:fld id="{097A2894-E4AF-4149-AB2F-A8AB0DDBCF3B}" type="datetimeFigureOut">
              <a:rPr lang="en-IN" smtClean="0"/>
              <a:t>20-May-2020</a:t>
            </a:fld>
            <a:endParaRPr lang="en-IN"/>
          </a:p>
        </p:txBody>
      </p:sp>
      <p:sp>
        <p:nvSpPr>
          <p:cNvPr id="5" name="Footer Placeholder 4"/>
          <p:cNvSpPr>
            <a:spLocks noGrp="1"/>
          </p:cNvSpPr>
          <p:nvPr>
            <p:ph type="ftr" sz="quarter" idx="3"/>
          </p:nvPr>
        </p:nvSpPr>
        <p:spPr>
          <a:xfrm>
            <a:off x="2640596" y="6476999"/>
            <a:ext cx="5507719" cy="274320"/>
          </a:xfrm>
          <a:prstGeom prst="rect">
            <a:avLst/>
          </a:prstGeom>
        </p:spPr>
        <p:txBody>
          <a:bodyPr vert="horz" lIns="45720" rIns="45720" bIns="0" rtlCol="0" anchor="b"/>
          <a:lstStyle>
            <a:lvl1pPr algn="l" eaLnBrk="1" latinLnBrk="0" hangingPunct="1">
              <a:defRPr kumimoji="0" sz="1200">
                <a:solidFill>
                  <a:schemeClr val="tx1">
                    <a:tint val="95000"/>
                  </a:schemeClr>
                </a:solidFill>
              </a:defRPr>
            </a:lvl1pPr>
            <a:extLst/>
          </a:lstStyle>
          <a:p>
            <a:endParaRPr lang="en-IN"/>
          </a:p>
        </p:txBody>
      </p:sp>
      <p:sp>
        <p:nvSpPr>
          <p:cNvPr id="6" name="Slide Number Placeholder 5"/>
          <p:cNvSpPr>
            <a:spLocks noGrp="1"/>
          </p:cNvSpPr>
          <p:nvPr>
            <p:ph type="sldNum" sz="quarter" idx="4"/>
          </p:nvPr>
        </p:nvSpPr>
        <p:spPr>
          <a:xfrm>
            <a:off x="8204396" y="6476999"/>
            <a:ext cx="733864" cy="274320"/>
          </a:xfrm>
          <a:prstGeom prst="rect">
            <a:avLst/>
          </a:prstGeom>
        </p:spPr>
        <p:txBody>
          <a:bodyPr vert="horz" bIns="0" rtlCol="0" anchor="b"/>
          <a:lstStyle>
            <a:lvl1pPr algn="r" eaLnBrk="1" latinLnBrk="0" hangingPunct="1">
              <a:defRPr kumimoji="0" sz="1200">
                <a:solidFill>
                  <a:schemeClr val="tx1">
                    <a:tint val="95000"/>
                  </a:schemeClr>
                </a:solidFill>
              </a:defRPr>
            </a:lvl1pPr>
            <a:extLst/>
          </a:lstStyle>
          <a:p>
            <a:fld id="{DB091D10-877E-4C00-953A-7EBB7748C55F}" type="slidenum">
              <a:rPr lang="en-IN" smtClean="0"/>
              <a:t>‹#›</a:t>
            </a:fld>
            <a:endParaRPr lang="en-IN"/>
          </a:p>
        </p:txBody>
      </p:sp>
    </p:spTree>
  </p:cSld>
  <p:clrMap bg1="lt1" tx1="dk1" bg2="lt2" tx2="dk2" accent1="accent1" accent2="accent2" accent3="accent3" accent4="accent4" accent5="accent5" accent6="accent6" hlink="hlink" folHlink="folHlink"/>
  <p:sldLayoutIdLst>
    <p:sldLayoutId id="2147484141" r:id="rId1"/>
    <p:sldLayoutId id="2147484142" r:id="rId2"/>
    <p:sldLayoutId id="2147484143" r:id="rId3"/>
    <p:sldLayoutId id="2147484144" r:id="rId4"/>
    <p:sldLayoutId id="2147484145" r:id="rId5"/>
    <p:sldLayoutId id="2147484146" r:id="rId6"/>
    <p:sldLayoutId id="2147484147" r:id="rId7"/>
    <p:sldLayoutId id="2147484148" r:id="rId8"/>
    <p:sldLayoutId id="2147484149" r:id="rId9"/>
    <p:sldLayoutId id="2147484150" r:id="rId10"/>
    <p:sldLayoutId id="2147484151" r:id="rId11"/>
  </p:sldLayoutIdLst>
  <p:txStyles>
    <p:titleStyle>
      <a:lvl1pPr algn="l" rtl="0" eaLnBrk="1" latinLnBrk="0" hangingPunct="1">
        <a:spcBef>
          <a:spcPct val="0"/>
        </a:spcBef>
        <a:buNone/>
        <a:defRPr kumimoji="0" sz="4500" b="1" kern="1200">
          <a:solidFill>
            <a:schemeClr val="accent1">
              <a:satMod val="150000"/>
            </a:schemeClr>
          </a:solidFill>
          <a:effectLst/>
          <a:latin typeface="+mj-lt"/>
          <a:ea typeface="+mj-ea"/>
          <a:cs typeface="+mj-cs"/>
        </a:defRPr>
      </a:lvl1pPr>
      <a:extLst/>
    </p:titleStyle>
    <p:bodyStyle>
      <a:lvl1pPr marL="438912" indent="-320040" algn="l" rtl="0" eaLnBrk="1" latinLnBrk="0" hangingPunct="1">
        <a:spcBef>
          <a:spcPts val="0"/>
        </a:spcBef>
        <a:buClr>
          <a:schemeClr val="accent1"/>
        </a:buClr>
        <a:buSzPct val="80000"/>
        <a:buFont typeface="Wingdings 2"/>
        <a:buChar char=""/>
        <a:defRPr kumimoji="0" sz="3200" kern="1200">
          <a:solidFill>
            <a:schemeClr val="tx1"/>
          </a:solidFill>
          <a:latin typeface="+mn-lt"/>
          <a:ea typeface="+mn-ea"/>
          <a:cs typeface="+mn-cs"/>
        </a:defRPr>
      </a:lvl1pPr>
      <a:lvl2pPr marL="731520" indent="-274320" algn="l" rtl="0" eaLnBrk="1" latinLnBrk="0" hangingPunct="1">
        <a:spcBef>
          <a:spcPct val="20000"/>
        </a:spcBef>
        <a:buClr>
          <a:schemeClr val="accent2"/>
        </a:buClr>
        <a:buSzPct val="90000"/>
        <a:buFont typeface="Wingdings"/>
        <a:buChar char=""/>
        <a:defRPr kumimoji="0" sz="2800" kern="1200">
          <a:solidFill>
            <a:schemeClr val="tx1"/>
          </a:solidFill>
          <a:latin typeface="+mn-lt"/>
          <a:ea typeface="+mn-ea"/>
          <a:cs typeface="+mn-cs"/>
        </a:defRPr>
      </a:lvl2pPr>
      <a:lvl3pPr marL="996696" indent="-228600" algn="l" rtl="0" eaLnBrk="1" latinLnBrk="0" hangingPunct="1">
        <a:spcBef>
          <a:spcPct val="20000"/>
        </a:spcBef>
        <a:buClr>
          <a:schemeClr val="accent3"/>
        </a:buClr>
        <a:buFont typeface="Arial"/>
        <a:buChar char="▪"/>
        <a:defRPr kumimoji="0" sz="2400" kern="1200">
          <a:solidFill>
            <a:schemeClr val="tx1"/>
          </a:solidFill>
          <a:latin typeface="+mn-lt"/>
          <a:ea typeface="+mn-ea"/>
          <a:cs typeface="+mn-cs"/>
        </a:defRPr>
      </a:lvl3pPr>
      <a:lvl4pPr marL="1216152" indent="-182880" algn="l" rtl="0" eaLnBrk="1" latinLnBrk="0" hangingPunct="1">
        <a:spcBef>
          <a:spcPct val="20000"/>
        </a:spcBef>
        <a:buClr>
          <a:schemeClr val="accent4"/>
        </a:buClr>
        <a:buFont typeface="Arial"/>
        <a:buChar char="▪"/>
        <a:defRPr kumimoji="0" sz="2000" kern="1200">
          <a:solidFill>
            <a:schemeClr val="tx1"/>
          </a:solidFill>
          <a:latin typeface="+mn-lt"/>
          <a:ea typeface="+mn-ea"/>
          <a:cs typeface="+mn-cs"/>
        </a:defRPr>
      </a:lvl4pPr>
      <a:lvl5pPr marL="1426464" indent="-182880" algn="l" rtl="0" eaLnBrk="1" latinLnBrk="0" hangingPunct="1">
        <a:spcBef>
          <a:spcPct val="20000"/>
        </a:spcBef>
        <a:buClr>
          <a:schemeClr val="accent5"/>
        </a:buClr>
        <a:buFont typeface="Wingdings 3"/>
        <a:buChar char=""/>
        <a:defRPr kumimoji="0" lang="en-US" sz="2000" kern="1200" smtClean="0">
          <a:solidFill>
            <a:schemeClr val="tx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tx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tx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tx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0" y="2204864"/>
            <a:ext cx="7543800" cy="2519536"/>
          </a:xfrm>
        </p:spPr>
        <p:txBody>
          <a:bodyPr/>
          <a:lstStyle/>
          <a:p>
            <a:r>
              <a:rPr lang="en-US" dirty="0" smtClean="0"/>
              <a:t>FUNCTION OF Management </a:t>
            </a:r>
            <a:endParaRPr lang="en-IN" dirty="0"/>
          </a:p>
        </p:txBody>
      </p:sp>
      <p:sp>
        <p:nvSpPr>
          <p:cNvPr id="3" name="Subtitle 2"/>
          <p:cNvSpPr>
            <a:spLocks noGrp="1"/>
          </p:cNvSpPr>
          <p:nvPr>
            <p:ph type="subTitle" idx="1"/>
          </p:nvPr>
        </p:nvSpPr>
        <p:spPr>
          <a:xfrm>
            <a:off x="762000" y="4724399"/>
            <a:ext cx="6858000" cy="1357745"/>
          </a:xfrm>
        </p:spPr>
        <p:txBody>
          <a:bodyPr>
            <a:normAutofit/>
          </a:bodyPr>
          <a:lstStyle/>
          <a:p>
            <a:pPr algn="r"/>
            <a:r>
              <a:rPr lang="en-US" dirty="0" smtClean="0"/>
              <a:t>R. DEVI ., M.A., M.Phil., </a:t>
            </a:r>
          </a:p>
          <a:p>
            <a:pPr algn="r"/>
            <a:r>
              <a:rPr lang="en-US" dirty="0" smtClean="0"/>
              <a:t>Assistant </a:t>
            </a:r>
            <a:r>
              <a:rPr lang="en-US" dirty="0"/>
              <a:t>P</a:t>
            </a:r>
            <a:r>
              <a:rPr lang="en-US" dirty="0" smtClean="0"/>
              <a:t>rofessor  Department of History</a:t>
            </a:r>
          </a:p>
          <a:p>
            <a:pPr algn="r"/>
            <a:r>
              <a:rPr lang="en-US" dirty="0" smtClean="0"/>
              <a:t>Bon </a:t>
            </a:r>
            <a:r>
              <a:rPr lang="en-US" dirty="0"/>
              <a:t>S</a:t>
            </a:r>
            <a:r>
              <a:rPr lang="en-US" dirty="0" smtClean="0"/>
              <a:t>ecours college for women, </a:t>
            </a:r>
            <a:r>
              <a:rPr lang="en-US" dirty="0"/>
              <a:t>T</a:t>
            </a:r>
            <a:r>
              <a:rPr lang="en-US" dirty="0" smtClean="0"/>
              <a:t>hanjavur </a:t>
            </a:r>
            <a:endParaRPr lang="en-IN" dirty="0"/>
          </a:p>
        </p:txBody>
      </p:sp>
    </p:spTree>
    <p:extLst>
      <p:ext uri="{BB962C8B-B14F-4D97-AF65-F5344CB8AC3E}">
        <p14:creationId xmlns:p14="http://schemas.microsoft.com/office/powerpoint/2010/main" val="22350107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 </a:t>
            </a:r>
            <a:endParaRPr lang="en-IN" dirty="0"/>
          </a:p>
        </p:txBody>
      </p:sp>
      <p:sp>
        <p:nvSpPr>
          <p:cNvPr id="3" name="Content Placeholder 2"/>
          <p:cNvSpPr>
            <a:spLocks noGrp="1"/>
          </p:cNvSpPr>
          <p:nvPr>
            <p:ph idx="1"/>
          </p:nvPr>
        </p:nvSpPr>
        <p:spPr>
          <a:xfrm>
            <a:off x="539552" y="1700808"/>
            <a:ext cx="8229600" cy="4857403"/>
          </a:xfrm>
        </p:spPr>
        <p:txBody>
          <a:bodyPr>
            <a:noAutofit/>
          </a:bodyPr>
          <a:lstStyle/>
          <a:p>
            <a:pPr algn="just"/>
            <a:r>
              <a:rPr lang="en-IN" sz="2000" dirty="0">
                <a:latin typeface="Times New Roman" pitchFamily="18" charset="0"/>
                <a:cs typeface="Times New Roman" pitchFamily="18" charset="0"/>
              </a:rPr>
              <a:t>Management has been described as a social process involving responsibility for economical and effective planning &amp; regulation of operation of an enterprise in the </a:t>
            </a:r>
            <a:r>
              <a:rPr lang="en-IN" sz="2000" dirty="0" smtClean="0">
                <a:latin typeface="Times New Roman" pitchFamily="18" charset="0"/>
                <a:cs typeface="Times New Roman" pitchFamily="18" charset="0"/>
              </a:rPr>
              <a:t>fulfilment </a:t>
            </a:r>
            <a:r>
              <a:rPr lang="en-IN" sz="2000" dirty="0">
                <a:latin typeface="Times New Roman" pitchFamily="18" charset="0"/>
                <a:cs typeface="Times New Roman" pitchFamily="18" charset="0"/>
              </a:rPr>
              <a:t>of given purposes. </a:t>
            </a:r>
            <a:r>
              <a:rPr lang="en-IN" sz="2000" dirty="0" smtClean="0">
                <a:latin typeface="Times New Roman" pitchFamily="18" charset="0"/>
                <a:cs typeface="Times New Roman" pitchFamily="18" charset="0"/>
              </a:rPr>
              <a:t>Different </a:t>
            </a:r>
            <a:r>
              <a:rPr lang="en-IN" sz="2000" dirty="0">
                <a:latin typeface="Times New Roman" pitchFamily="18" charset="0"/>
                <a:cs typeface="Times New Roman" pitchFamily="18" charset="0"/>
              </a:rPr>
              <a:t>experts have classified functions of management. </a:t>
            </a:r>
            <a:endParaRPr lang="en-IN" sz="2000" dirty="0" smtClean="0">
              <a:latin typeface="Times New Roman" pitchFamily="18" charset="0"/>
              <a:cs typeface="Times New Roman" pitchFamily="18" charset="0"/>
            </a:endParaRPr>
          </a:p>
          <a:p>
            <a:pPr algn="just"/>
            <a:r>
              <a:rPr lang="en-IN" sz="2000" dirty="0" smtClean="0">
                <a:latin typeface="Times New Roman" pitchFamily="18" charset="0"/>
                <a:cs typeface="Times New Roman" pitchFamily="18" charset="0"/>
              </a:rPr>
              <a:t>According </a:t>
            </a:r>
            <a:r>
              <a:rPr lang="en-IN" sz="2000" dirty="0">
                <a:latin typeface="Times New Roman" pitchFamily="18" charset="0"/>
                <a:cs typeface="Times New Roman" pitchFamily="18" charset="0"/>
              </a:rPr>
              <a:t>to </a:t>
            </a:r>
            <a:r>
              <a:rPr lang="en-IN" sz="2000" i="1" dirty="0">
                <a:latin typeface="Times New Roman" pitchFamily="18" charset="0"/>
                <a:cs typeface="Times New Roman" pitchFamily="18" charset="0"/>
              </a:rPr>
              <a:t>George &amp; Jerry</a:t>
            </a:r>
            <a:r>
              <a:rPr lang="en-IN" sz="2000" dirty="0">
                <a:latin typeface="Times New Roman" pitchFamily="18" charset="0"/>
                <a:cs typeface="Times New Roman" pitchFamily="18" charset="0"/>
              </a:rPr>
              <a:t>, “There are four fundamental functions of management i.e. planning, organizing, actuating and controlling”.</a:t>
            </a:r>
          </a:p>
          <a:p>
            <a:pPr algn="just"/>
            <a:r>
              <a:rPr lang="en-IN" sz="2000" dirty="0">
                <a:latin typeface="Times New Roman" pitchFamily="18" charset="0"/>
                <a:cs typeface="Times New Roman" pitchFamily="18" charset="0"/>
              </a:rPr>
              <a:t>According to Henry </a:t>
            </a:r>
            <a:r>
              <a:rPr lang="en-IN" sz="2000" dirty="0" err="1">
                <a:latin typeface="Times New Roman" pitchFamily="18" charset="0"/>
                <a:cs typeface="Times New Roman" pitchFamily="18" charset="0"/>
              </a:rPr>
              <a:t>Fayol</a:t>
            </a:r>
            <a:r>
              <a:rPr lang="en-IN" sz="2000" dirty="0">
                <a:latin typeface="Times New Roman" pitchFamily="18" charset="0"/>
                <a:cs typeface="Times New Roman" pitchFamily="18" charset="0"/>
              </a:rPr>
              <a:t>, “To manage is to forecast and plan, to organize, to command, &amp; to control”. Whereas Luther </a:t>
            </a:r>
            <a:r>
              <a:rPr lang="en-IN" sz="2000" dirty="0" err="1">
                <a:latin typeface="Times New Roman" pitchFamily="18" charset="0"/>
                <a:cs typeface="Times New Roman" pitchFamily="18" charset="0"/>
              </a:rPr>
              <a:t>Gullick</a:t>
            </a:r>
            <a:r>
              <a:rPr lang="en-IN" sz="2000" dirty="0">
                <a:latin typeface="Times New Roman" pitchFamily="18" charset="0"/>
                <a:cs typeface="Times New Roman" pitchFamily="18" charset="0"/>
              </a:rPr>
              <a:t> has given a keyword ’</a:t>
            </a:r>
            <a:r>
              <a:rPr lang="en-IN" sz="2000" b="1" dirty="0">
                <a:latin typeface="Times New Roman" pitchFamily="18" charset="0"/>
                <a:cs typeface="Times New Roman" pitchFamily="18" charset="0"/>
              </a:rPr>
              <a:t>POSDCORB</a:t>
            </a:r>
            <a:r>
              <a:rPr lang="en-IN" sz="2000" dirty="0">
                <a:latin typeface="Times New Roman" pitchFamily="18" charset="0"/>
                <a:cs typeface="Times New Roman" pitchFamily="18" charset="0"/>
              </a:rPr>
              <a:t>’ where P stands for Planning, O for Organizing, S for Staffing, D for Directing, Co for Co-ordination, R for reporting &amp; B for Budgeting. But the most widely accepted are functions of management given by KOONTZ and O’DONNEL i.e. </a:t>
            </a:r>
            <a:r>
              <a:rPr lang="en-IN" sz="2000" b="1" dirty="0">
                <a:latin typeface="Times New Roman" pitchFamily="18" charset="0"/>
                <a:cs typeface="Times New Roman" pitchFamily="18" charset="0"/>
              </a:rPr>
              <a:t>Planning</a:t>
            </a:r>
            <a:r>
              <a:rPr lang="en-IN" sz="2000" dirty="0">
                <a:latin typeface="Times New Roman" pitchFamily="18" charset="0"/>
                <a:cs typeface="Times New Roman" pitchFamily="18" charset="0"/>
              </a:rPr>
              <a:t>, </a:t>
            </a:r>
            <a:r>
              <a:rPr lang="en-IN" sz="2000" b="1" dirty="0">
                <a:latin typeface="Times New Roman" pitchFamily="18" charset="0"/>
                <a:cs typeface="Times New Roman" pitchFamily="18" charset="0"/>
              </a:rPr>
              <a:t>Organizing</a:t>
            </a:r>
            <a:r>
              <a:rPr lang="en-IN" sz="2000" dirty="0">
                <a:latin typeface="Times New Roman" pitchFamily="18" charset="0"/>
                <a:cs typeface="Times New Roman" pitchFamily="18" charset="0"/>
              </a:rPr>
              <a:t>, </a:t>
            </a:r>
            <a:r>
              <a:rPr lang="en-IN" sz="2000" b="1" dirty="0">
                <a:latin typeface="Times New Roman" pitchFamily="18" charset="0"/>
                <a:cs typeface="Times New Roman" pitchFamily="18" charset="0"/>
              </a:rPr>
              <a:t>Staffing</a:t>
            </a:r>
            <a:r>
              <a:rPr lang="en-IN" sz="2000" dirty="0">
                <a:latin typeface="Times New Roman" pitchFamily="18" charset="0"/>
                <a:cs typeface="Times New Roman" pitchFamily="18" charset="0"/>
              </a:rPr>
              <a:t>, </a:t>
            </a:r>
            <a:r>
              <a:rPr lang="en-IN" sz="2000" b="1" dirty="0">
                <a:latin typeface="Times New Roman" pitchFamily="18" charset="0"/>
                <a:cs typeface="Times New Roman" pitchFamily="18" charset="0"/>
              </a:rPr>
              <a:t>Directing</a:t>
            </a:r>
            <a:r>
              <a:rPr lang="en-IN" sz="2000" dirty="0">
                <a:latin typeface="Times New Roman" pitchFamily="18" charset="0"/>
                <a:cs typeface="Times New Roman" pitchFamily="18" charset="0"/>
              </a:rPr>
              <a:t> and </a:t>
            </a:r>
            <a:r>
              <a:rPr lang="en-IN" sz="2000" b="1" dirty="0">
                <a:latin typeface="Times New Roman" pitchFamily="18" charset="0"/>
                <a:cs typeface="Times New Roman" pitchFamily="18" charset="0"/>
              </a:rPr>
              <a:t>Controlling</a:t>
            </a:r>
            <a:r>
              <a:rPr lang="en-IN" sz="2000" dirty="0">
                <a:latin typeface="Times New Roman" pitchFamily="18" charset="0"/>
                <a:cs typeface="Times New Roman" pitchFamily="18" charset="0"/>
              </a:rPr>
              <a:t>.</a:t>
            </a:r>
          </a:p>
          <a:p>
            <a:pPr algn="just"/>
            <a:r>
              <a:rPr lang="en-IN" sz="2000" dirty="0">
                <a:latin typeface="Times New Roman" pitchFamily="18" charset="0"/>
                <a:cs typeface="Times New Roman" pitchFamily="18" charset="0"/>
              </a:rPr>
              <a:t>For theoretical purposes, it may be convenient to separate the function of management but practically these functions are overlapping in nature i.e. they are highly inseparable. </a:t>
            </a:r>
          </a:p>
          <a:p>
            <a:pPr algn="just"/>
            <a:endParaRPr lang="en-IN" sz="2000" dirty="0"/>
          </a:p>
        </p:txBody>
      </p:sp>
    </p:spTree>
    <p:extLst>
      <p:ext uri="{BB962C8B-B14F-4D97-AF65-F5344CB8AC3E}">
        <p14:creationId xmlns:p14="http://schemas.microsoft.com/office/powerpoint/2010/main" val="14237207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dirty="0"/>
              <a:t>Functions of Management</a:t>
            </a:r>
          </a:p>
        </p:txBody>
      </p:sp>
      <p:pic>
        <p:nvPicPr>
          <p:cNvPr id="4" name="Content Placeholder 3" descr="Functions of Management"/>
          <p:cNvPicPr>
            <a:picLocks noGrp="1"/>
          </p:cNvPicPr>
          <p:nvPr>
            <p:ph idx="1"/>
          </p:nvPr>
        </p:nvPicPr>
        <p:blipFill>
          <a:blip r:embed="rId2">
            <a:extLst>
              <a:ext uri="{28A0092B-C50C-407E-A947-70E740481C1C}">
                <a14:useLocalDpi xmlns:a14="http://schemas.microsoft.com/office/drawing/2010/main" val="0"/>
              </a:ext>
            </a:extLst>
          </a:blip>
          <a:stretch>
            <a:fillRect/>
          </a:stretch>
        </p:blipFill>
        <p:spPr bwMode="auto">
          <a:xfrm>
            <a:off x="2271712" y="2597150"/>
            <a:ext cx="4600575" cy="2981325"/>
          </a:xfrm>
          <a:prstGeom prst="rect">
            <a:avLst/>
          </a:prstGeom>
          <a:noFill/>
          <a:ln>
            <a:noFill/>
          </a:ln>
        </p:spPr>
      </p:pic>
    </p:spTree>
    <p:extLst>
      <p:ext uri="{BB962C8B-B14F-4D97-AF65-F5344CB8AC3E}">
        <p14:creationId xmlns:p14="http://schemas.microsoft.com/office/powerpoint/2010/main" val="22853998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PLANNING</a:t>
            </a:r>
            <a:endParaRPr lang="en-IN" dirty="0"/>
          </a:p>
        </p:txBody>
      </p:sp>
      <p:sp>
        <p:nvSpPr>
          <p:cNvPr id="3" name="Content Placeholder 2"/>
          <p:cNvSpPr>
            <a:spLocks noGrp="1"/>
          </p:cNvSpPr>
          <p:nvPr>
            <p:ph idx="1"/>
          </p:nvPr>
        </p:nvSpPr>
        <p:spPr/>
        <p:txBody>
          <a:bodyPr>
            <a:normAutofit fontScale="77500" lnSpcReduction="20000"/>
          </a:bodyPr>
          <a:lstStyle/>
          <a:p>
            <a:pPr algn="just"/>
            <a:r>
              <a:rPr lang="en-IN" sz="2900" dirty="0">
                <a:latin typeface="Times New Roman" pitchFamily="18" charset="0"/>
                <a:cs typeface="Times New Roman" pitchFamily="18" charset="0"/>
              </a:rPr>
              <a:t>It is the basic function of management. It deals with chalking out a future course of action &amp; deciding in advance the most appropriate course of actions for achievement of pre-determined goals. According to KOONTZ, </a:t>
            </a:r>
            <a:r>
              <a:rPr lang="en-IN" sz="2900" dirty="0" smtClean="0">
                <a:latin typeface="Times New Roman" pitchFamily="18" charset="0"/>
                <a:cs typeface="Times New Roman" pitchFamily="18" charset="0"/>
              </a:rPr>
              <a:t>“</a:t>
            </a:r>
          </a:p>
          <a:p>
            <a:pPr algn="just"/>
            <a:r>
              <a:rPr lang="en-IN" sz="2900" dirty="0" smtClean="0">
                <a:latin typeface="Times New Roman" pitchFamily="18" charset="0"/>
                <a:cs typeface="Times New Roman" pitchFamily="18" charset="0"/>
              </a:rPr>
              <a:t>Planning </a:t>
            </a:r>
            <a:r>
              <a:rPr lang="en-IN" sz="2900" dirty="0">
                <a:latin typeface="Times New Roman" pitchFamily="18" charset="0"/>
                <a:cs typeface="Times New Roman" pitchFamily="18" charset="0"/>
              </a:rPr>
              <a:t>is deciding in advance - what to do, when to do &amp; how to do. It bridges the gap from where we are &amp; where we want to be”. A plan is a future course of actions. It is an exercise in problem solving &amp; decision making. </a:t>
            </a:r>
            <a:endParaRPr lang="en-IN" sz="2900" dirty="0" smtClean="0">
              <a:latin typeface="Times New Roman" pitchFamily="18" charset="0"/>
              <a:cs typeface="Times New Roman" pitchFamily="18" charset="0"/>
            </a:endParaRPr>
          </a:p>
          <a:p>
            <a:pPr algn="just"/>
            <a:r>
              <a:rPr lang="en-IN" sz="2900" dirty="0" smtClean="0">
                <a:latin typeface="Times New Roman" pitchFamily="18" charset="0"/>
                <a:cs typeface="Times New Roman" pitchFamily="18" charset="0"/>
              </a:rPr>
              <a:t>Planning </a:t>
            </a:r>
            <a:r>
              <a:rPr lang="en-IN" sz="2900" dirty="0">
                <a:latin typeface="Times New Roman" pitchFamily="18" charset="0"/>
                <a:cs typeface="Times New Roman" pitchFamily="18" charset="0"/>
              </a:rPr>
              <a:t>is determination of courses of action to achieve desired goals. Thus, planning is a systematic thinking about ways &amp; means for accomplishment of pre-determined goals. Planning is necessary to ensure proper utilization of human &amp; non-human resources. It is all pervasive, it is an intellectual activity and it also helps in avoiding confusion, uncertainties, risks, wastages etc.</a:t>
            </a:r>
          </a:p>
          <a:p>
            <a:endParaRPr lang="en-IN" dirty="0"/>
          </a:p>
        </p:txBody>
      </p:sp>
    </p:spTree>
    <p:extLst>
      <p:ext uri="{BB962C8B-B14F-4D97-AF65-F5344CB8AC3E}">
        <p14:creationId xmlns:p14="http://schemas.microsoft.com/office/powerpoint/2010/main" val="3443435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en-IN" b="1" dirty="0" smtClean="0"/>
              <a:t/>
            </a:r>
            <a:br>
              <a:rPr lang="en-IN" b="1" dirty="0" smtClean="0"/>
            </a:br>
            <a:r>
              <a:rPr lang="en-IN" b="1" dirty="0" smtClean="0"/>
              <a:t>ORGANIZING</a:t>
            </a:r>
            <a:r>
              <a:rPr lang="en-IN" sz="3600" dirty="0" smtClean="0"/>
              <a:t/>
            </a:r>
            <a:br>
              <a:rPr lang="en-IN" sz="3600" dirty="0" smtClean="0"/>
            </a:br>
            <a:endParaRPr lang="en-IN" dirty="0"/>
          </a:p>
        </p:txBody>
      </p:sp>
      <p:sp>
        <p:nvSpPr>
          <p:cNvPr id="3" name="Content Placeholder 2"/>
          <p:cNvSpPr>
            <a:spLocks noGrp="1"/>
          </p:cNvSpPr>
          <p:nvPr>
            <p:ph idx="1"/>
          </p:nvPr>
        </p:nvSpPr>
        <p:spPr>
          <a:xfrm>
            <a:off x="457200" y="1268760"/>
            <a:ext cx="8229600" cy="4857403"/>
          </a:xfrm>
        </p:spPr>
        <p:txBody>
          <a:bodyPr>
            <a:normAutofit fontScale="92500" lnSpcReduction="10000"/>
          </a:bodyPr>
          <a:lstStyle/>
          <a:p>
            <a:pPr marL="0" lvl="0" indent="0">
              <a:buNone/>
            </a:pPr>
            <a:endParaRPr lang="en-IN" sz="2400" dirty="0"/>
          </a:p>
          <a:p>
            <a:pPr algn="just"/>
            <a:r>
              <a:rPr lang="en-IN" sz="2400" dirty="0">
                <a:latin typeface="Times New Roman" pitchFamily="18" charset="0"/>
                <a:cs typeface="Times New Roman" pitchFamily="18" charset="0"/>
              </a:rPr>
              <a:t>It is the process of bringing together physical, financial and human resources and developing productive relationship amongst them for achievement of organizational goals. According to Henry </a:t>
            </a:r>
            <a:r>
              <a:rPr lang="en-IN" sz="2400" dirty="0" err="1">
                <a:latin typeface="Times New Roman" pitchFamily="18" charset="0"/>
                <a:cs typeface="Times New Roman" pitchFamily="18" charset="0"/>
              </a:rPr>
              <a:t>Fayol</a:t>
            </a:r>
            <a:r>
              <a:rPr lang="en-IN" sz="2400" dirty="0">
                <a:latin typeface="Times New Roman" pitchFamily="18" charset="0"/>
                <a:cs typeface="Times New Roman" pitchFamily="18" charset="0"/>
              </a:rPr>
              <a:t>, “To organize a business is to provide it with everything useful or its functioning i.e. raw material, tools, capital and personnel’s”. To organize a business involves determining &amp; providing human and non-human resources to the organizational structure. Organizing as a process involves:</a:t>
            </a:r>
          </a:p>
          <a:p>
            <a:pPr lvl="1" algn="just"/>
            <a:r>
              <a:rPr lang="en-IN" sz="2400" dirty="0">
                <a:latin typeface="Times New Roman" pitchFamily="18" charset="0"/>
                <a:cs typeface="Times New Roman" pitchFamily="18" charset="0"/>
              </a:rPr>
              <a:t>Identification of activities.</a:t>
            </a:r>
          </a:p>
          <a:p>
            <a:pPr lvl="1" algn="just"/>
            <a:r>
              <a:rPr lang="en-IN" sz="2400" dirty="0">
                <a:latin typeface="Times New Roman" pitchFamily="18" charset="0"/>
                <a:cs typeface="Times New Roman" pitchFamily="18" charset="0"/>
              </a:rPr>
              <a:t>Classification of grouping of activities.</a:t>
            </a:r>
          </a:p>
          <a:p>
            <a:pPr lvl="1" algn="just"/>
            <a:r>
              <a:rPr lang="en-IN" sz="2400" dirty="0">
                <a:latin typeface="Times New Roman" pitchFamily="18" charset="0"/>
                <a:cs typeface="Times New Roman" pitchFamily="18" charset="0"/>
              </a:rPr>
              <a:t>Assignment of duties.</a:t>
            </a:r>
          </a:p>
          <a:p>
            <a:pPr lvl="1" algn="just"/>
            <a:r>
              <a:rPr lang="en-IN" sz="2400" dirty="0">
                <a:latin typeface="Times New Roman" pitchFamily="18" charset="0"/>
                <a:cs typeface="Times New Roman" pitchFamily="18" charset="0"/>
              </a:rPr>
              <a:t>Delegation of authority and creation of responsibility.</a:t>
            </a:r>
          </a:p>
          <a:p>
            <a:pPr lvl="1" algn="just"/>
            <a:r>
              <a:rPr lang="en-IN" sz="2400" dirty="0">
                <a:latin typeface="Times New Roman" pitchFamily="18" charset="0"/>
                <a:cs typeface="Times New Roman" pitchFamily="18" charset="0"/>
              </a:rPr>
              <a:t>Coordinating authority and responsibility relationships</a:t>
            </a:r>
            <a:r>
              <a:rPr lang="en-IN" sz="2400" dirty="0"/>
              <a:t>.</a:t>
            </a:r>
          </a:p>
          <a:p>
            <a:pPr algn="just"/>
            <a:endParaRPr lang="en-IN" sz="2400" dirty="0"/>
          </a:p>
        </p:txBody>
      </p:sp>
    </p:spTree>
    <p:extLst>
      <p:ext uri="{BB962C8B-B14F-4D97-AF65-F5344CB8AC3E}">
        <p14:creationId xmlns:p14="http://schemas.microsoft.com/office/powerpoint/2010/main" val="20773879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en-IN" b="1" dirty="0" smtClean="0"/>
              <a:t/>
            </a:r>
            <a:br>
              <a:rPr lang="en-IN" b="1" dirty="0" smtClean="0"/>
            </a:br>
            <a:r>
              <a:rPr lang="en-IN" b="1" dirty="0" smtClean="0"/>
              <a:t>STAFFING</a:t>
            </a:r>
            <a:r>
              <a:rPr lang="en-IN" sz="3600" dirty="0" smtClean="0"/>
              <a:t/>
            </a:r>
            <a:br>
              <a:rPr lang="en-IN" sz="3600" dirty="0" smtClean="0"/>
            </a:br>
            <a:endParaRPr lang="en-IN" dirty="0"/>
          </a:p>
        </p:txBody>
      </p:sp>
      <p:sp>
        <p:nvSpPr>
          <p:cNvPr id="3" name="Content Placeholder 2"/>
          <p:cNvSpPr>
            <a:spLocks noGrp="1"/>
          </p:cNvSpPr>
          <p:nvPr>
            <p:ph idx="1"/>
          </p:nvPr>
        </p:nvSpPr>
        <p:spPr>
          <a:xfrm>
            <a:off x="539552" y="1268760"/>
            <a:ext cx="8229600" cy="4525963"/>
          </a:xfrm>
        </p:spPr>
        <p:txBody>
          <a:bodyPr>
            <a:normAutofit fontScale="62500" lnSpcReduction="20000"/>
          </a:bodyPr>
          <a:lstStyle/>
          <a:p>
            <a:pPr lvl="0"/>
            <a:endParaRPr lang="en-IN" sz="2400" dirty="0"/>
          </a:p>
          <a:p>
            <a:pPr algn="just"/>
            <a:r>
              <a:rPr lang="en-IN" dirty="0">
                <a:latin typeface="Times New Roman" pitchFamily="18" charset="0"/>
                <a:cs typeface="Times New Roman" pitchFamily="18" charset="0"/>
              </a:rPr>
              <a:t>It is the function of manning the organization structure and keeping it manned. Staffing has assumed greater importance in the recent years due to advancement of technology, increase in size of business, complexity of human </a:t>
            </a:r>
            <a:r>
              <a:rPr lang="en-IN" dirty="0" smtClean="0">
                <a:latin typeface="Times New Roman" pitchFamily="18" charset="0"/>
                <a:cs typeface="Times New Roman" pitchFamily="18" charset="0"/>
              </a:rPr>
              <a:t>behaviour </a:t>
            </a:r>
            <a:r>
              <a:rPr lang="en-IN" dirty="0">
                <a:latin typeface="Times New Roman" pitchFamily="18" charset="0"/>
                <a:cs typeface="Times New Roman" pitchFamily="18" charset="0"/>
              </a:rPr>
              <a:t>etc. The main purpose o staffing is to put right man on right job i.e. square pegs in square holes and round pegs in round holes. According to </a:t>
            </a:r>
            <a:r>
              <a:rPr lang="en-IN" dirty="0" err="1">
                <a:latin typeface="Times New Roman" pitchFamily="18" charset="0"/>
                <a:cs typeface="Times New Roman" pitchFamily="18" charset="0"/>
              </a:rPr>
              <a:t>Kootz</a:t>
            </a:r>
            <a:r>
              <a:rPr lang="en-IN" dirty="0">
                <a:latin typeface="Times New Roman" pitchFamily="18" charset="0"/>
                <a:cs typeface="Times New Roman" pitchFamily="18" charset="0"/>
              </a:rPr>
              <a:t> &amp; </a:t>
            </a:r>
            <a:r>
              <a:rPr lang="en-IN" dirty="0" err="1">
                <a:latin typeface="Times New Roman" pitchFamily="18" charset="0"/>
                <a:cs typeface="Times New Roman" pitchFamily="18" charset="0"/>
              </a:rPr>
              <a:t>O’Donell</a:t>
            </a:r>
            <a:r>
              <a:rPr lang="en-IN" dirty="0">
                <a:latin typeface="Times New Roman" pitchFamily="18" charset="0"/>
                <a:cs typeface="Times New Roman" pitchFamily="18" charset="0"/>
              </a:rPr>
              <a:t>, “Managerial function of staffing involves manning the organization structure through proper and effective selection, appraisal &amp; development of personnel to fill the roles designed un the structure”. Staffing involves:</a:t>
            </a:r>
            <a:endParaRPr lang="en-IN" sz="4000" dirty="0">
              <a:latin typeface="Times New Roman" pitchFamily="18" charset="0"/>
              <a:cs typeface="Times New Roman" pitchFamily="18" charset="0"/>
            </a:endParaRPr>
          </a:p>
          <a:p>
            <a:pPr lvl="1"/>
            <a:r>
              <a:rPr lang="en-IN" dirty="0" smtClean="0">
                <a:latin typeface="Times New Roman" pitchFamily="18" charset="0"/>
                <a:cs typeface="Times New Roman" pitchFamily="18" charset="0"/>
              </a:rPr>
              <a:t>Manpower planning (estimating </a:t>
            </a:r>
            <a:r>
              <a:rPr lang="en-IN" dirty="0">
                <a:latin typeface="Times New Roman" pitchFamily="18" charset="0"/>
                <a:cs typeface="Times New Roman" pitchFamily="18" charset="0"/>
              </a:rPr>
              <a:t>man power in terms of searching, choose the person and giving the right place).</a:t>
            </a:r>
            <a:endParaRPr lang="en-IN" sz="3600" dirty="0">
              <a:latin typeface="Times New Roman" pitchFamily="18" charset="0"/>
              <a:cs typeface="Times New Roman" pitchFamily="18" charset="0"/>
            </a:endParaRPr>
          </a:p>
          <a:p>
            <a:pPr lvl="1"/>
            <a:r>
              <a:rPr lang="en-IN" dirty="0">
                <a:latin typeface="Times New Roman" pitchFamily="18" charset="0"/>
                <a:cs typeface="Times New Roman" pitchFamily="18" charset="0"/>
              </a:rPr>
              <a:t>Recruitment, Selection &amp; Placement.</a:t>
            </a:r>
            <a:endParaRPr lang="en-IN" sz="3600" dirty="0">
              <a:latin typeface="Times New Roman" pitchFamily="18" charset="0"/>
              <a:cs typeface="Times New Roman" pitchFamily="18" charset="0"/>
            </a:endParaRPr>
          </a:p>
          <a:p>
            <a:pPr lvl="1"/>
            <a:r>
              <a:rPr lang="en-IN" dirty="0" smtClean="0">
                <a:latin typeface="Times New Roman" pitchFamily="18" charset="0"/>
                <a:cs typeface="Times New Roman" pitchFamily="18" charset="0"/>
              </a:rPr>
              <a:t>Training &amp; development </a:t>
            </a:r>
            <a:endParaRPr lang="en-IN" sz="3600" dirty="0">
              <a:latin typeface="Times New Roman" pitchFamily="18" charset="0"/>
              <a:cs typeface="Times New Roman" pitchFamily="18" charset="0"/>
            </a:endParaRPr>
          </a:p>
          <a:p>
            <a:pPr lvl="1"/>
            <a:r>
              <a:rPr lang="en-IN" dirty="0" smtClean="0">
                <a:latin typeface="Times New Roman" pitchFamily="18" charset="0"/>
                <a:cs typeface="Times New Roman" pitchFamily="18" charset="0"/>
              </a:rPr>
              <a:t> Remuneration </a:t>
            </a:r>
            <a:endParaRPr lang="en-IN" sz="3600" dirty="0">
              <a:latin typeface="Times New Roman" pitchFamily="18" charset="0"/>
              <a:cs typeface="Times New Roman" pitchFamily="18" charset="0"/>
            </a:endParaRPr>
          </a:p>
          <a:p>
            <a:pPr lvl="1"/>
            <a:r>
              <a:rPr lang="en-IN" dirty="0" smtClean="0">
                <a:latin typeface="Times New Roman" pitchFamily="18" charset="0"/>
                <a:cs typeface="Times New Roman" pitchFamily="18" charset="0"/>
              </a:rPr>
              <a:t>Performance appraisal </a:t>
            </a:r>
            <a:endParaRPr lang="en-IN" sz="3600" dirty="0">
              <a:latin typeface="Times New Roman" pitchFamily="18" charset="0"/>
              <a:cs typeface="Times New Roman" pitchFamily="18" charset="0"/>
            </a:endParaRPr>
          </a:p>
          <a:p>
            <a:pPr lvl="1"/>
            <a:r>
              <a:rPr lang="en-IN" dirty="0">
                <a:latin typeface="Times New Roman" pitchFamily="18" charset="0"/>
                <a:cs typeface="Times New Roman" pitchFamily="18" charset="0"/>
              </a:rPr>
              <a:t>Promotions &amp; Transfer.</a:t>
            </a:r>
            <a:endParaRPr lang="en-IN" sz="3600" dirty="0">
              <a:latin typeface="Times New Roman" pitchFamily="18" charset="0"/>
              <a:cs typeface="Times New Roman" pitchFamily="18" charset="0"/>
            </a:endParaRPr>
          </a:p>
          <a:p>
            <a:endParaRPr lang="en-IN" dirty="0"/>
          </a:p>
        </p:txBody>
      </p:sp>
    </p:spTree>
    <p:extLst>
      <p:ext uri="{BB962C8B-B14F-4D97-AF65-F5344CB8AC3E}">
        <p14:creationId xmlns:p14="http://schemas.microsoft.com/office/powerpoint/2010/main" val="27698285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0"/>
            <a:r>
              <a:rPr lang="en-IN" b="1" dirty="0" smtClean="0"/>
              <a:t>DIRECTING</a:t>
            </a:r>
            <a:endParaRPr lang="en-IN" dirty="0"/>
          </a:p>
        </p:txBody>
      </p:sp>
      <p:sp>
        <p:nvSpPr>
          <p:cNvPr id="3" name="Content Placeholder 2"/>
          <p:cNvSpPr>
            <a:spLocks noGrp="1"/>
          </p:cNvSpPr>
          <p:nvPr>
            <p:ph idx="1"/>
          </p:nvPr>
        </p:nvSpPr>
        <p:spPr/>
        <p:txBody>
          <a:bodyPr>
            <a:normAutofit fontScale="70000" lnSpcReduction="20000"/>
          </a:bodyPr>
          <a:lstStyle/>
          <a:p>
            <a:pPr marL="0" lvl="0" indent="0">
              <a:buNone/>
            </a:pPr>
            <a:endParaRPr lang="en-IN" sz="2400" dirty="0"/>
          </a:p>
          <a:p>
            <a:pPr algn="just"/>
            <a:r>
              <a:rPr lang="en-IN" dirty="0">
                <a:latin typeface="Times New Roman" pitchFamily="18" charset="0"/>
                <a:cs typeface="Times New Roman" pitchFamily="18" charset="0"/>
              </a:rPr>
              <a:t>It is that part of managerial function which actuates the organizational methods to work efficiently for achievement of organizational purposes. It is considered life-spark of the enterprise which sets it in motion the action of people because planning, organizing and staffing are the mere preparations for doing the work. Direction is that inert-personnel aspect of management which deals directly with influencing, guiding, supervising, motivating sub-ordinate for the achievement of organizational goals. Direction has following elements:</a:t>
            </a:r>
            <a:endParaRPr lang="en-IN" sz="4000" dirty="0">
              <a:latin typeface="Times New Roman" pitchFamily="18" charset="0"/>
              <a:cs typeface="Times New Roman" pitchFamily="18" charset="0"/>
            </a:endParaRPr>
          </a:p>
          <a:p>
            <a:pPr lvl="1" algn="just"/>
            <a:r>
              <a:rPr lang="en-IN" dirty="0">
                <a:latin typeface="Times New Roman" pitchFamily="18" charset="0"/>
                <a:cs typeface="Times New Roman" pitchFamily="18" charset="0"/>
              </a:rPr>
              <a:t>Supervision</a:t>
            </a:r>
            <a:endParaRPr lang="en-IN" sz="3600" dirty="0">
              <a:latin typeface="Times New Roman" pitchFamily="18" charset="0"/>
              <a:cs typeface="Times New Roman" pitchFamily="18" charset="0"/>
            </a:endParaRPr>
          </a:p>
          <a:p>
            <a:pPr lvl="1" algn="just"/>
            <a:r>
              <a:rPr lang="en-IN" dirty="0">
                <a:latin typeface="Times New Roman" pitchFamily="18" charset="0"/>
                <a:cs typeface="Times New Roman" pitchFamily="18" charset="0"/>
              </a:rPr>
              <a:t>Motivation</a:t>
            </a:r>
            <a:endParaRPr lang="en-IN" sz="3600" dirty="0">
              <a:latin typeface="Times New Roman" pitchFamily="18" charset="0"/>
              <a:cs typeface="Times New Roman" pitchFamily="18" charset="0"/>
            </a:endParaRPr>
          </a:p>
          <a:p>
            <a:pPr lvl="1" algn="just"/>
            <a:r>
              <a:rPr lang="en-IN" dirty="0">
                <a:latin typeface="Times New Roman" pitchFamily="18" charset="0"/>
                <a:cs typeface="Times New Roman" pitchFamily="18" charset="0"/>
              </a:rPr>
              <a:t>Leadership</a:t>
            </a:r>
            <a:endParaRPr lang="en-IN" sz="3600" dirty="0">
              <a:latin typeface="Times New Roman" pitchFamily="18" charset="0"/>
              <a:cs typeface="Times New Roman" pitchFamily="18" charset="0"/>
            </a:endParaRPr>
          </a:p>
          <a:p>
            <a:pPr lvl="1" algn="just"/>
            <a:r>
              <a:rPr lang="en-IN" dirty="0">
                <a:latin typeface="Times New Roman" pitchFamily="18" charset="0"/>
                <a:cs typeface="Times New Roman" pitchFamily="18" charset="0"/>
              </a:rPr>
              <a:t>Communication</a:t>
            </a:r>
            <a:endParaRPr lang="en-IN" sz="3600" dirty="0">
              <a:latin typeface="Times New Roman" pitchFamily="18" charset="0"/>
              <a:cs typeface="Times New Roman" pitchFamily="18" charset="0"/>
            </a:endParaRPr>
          </a:p>
          <a:p>
            <a:endParaRPr lang="en-IN" dirty="0"/>
          </a:p>
        </p:txBody>
      </p:sp>
    </p:spTree>
    <p:extLst>
      <p:ext uri="{BB962C8B-B14F-4D97-AF65-F5344CB8AC3E}">
        <p14:creationId xmlns:p14="http://schemas.microsoft.com/office/powerpoint/2010/main" val="26263782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0"/>
            <a:r>
              <a:rPr lang="en-IN" b="1" dirty="0" smtClean="0"/>
              <a:t>CONTROLLING</a:t>
            </a:r>
            <a:endParaRPr lang="en-IN" dirty="0"/>
          </a:p>
        </p:txBody>
      </p:sp>
      <p:sp>
        <p:nvSpPr>
          <p:cNvPr id="3" name="Content Placeholder 2"/>
          <p:cNvSpPr>
            <a:spLocks noGrp="1"/>
          </p:cNvSpPr>
          <p:nvPr>
            <p:ph idx="1"/>
          </p:nvPr>
        </p:nvSpPr>
        <p:spPr/>
        <p:txBody>
          <a:bodyPr>
            <a:normAutofit fontScale="25000" lnSpcReduction="20000"/>
          </a:bodyPr>
          <a:lstStyle/>
          <a:p>
            <a:pPr marL="0" lvl="0" indent="0">
              <a:buNone/>
            </a:pPr>
            <a:endParaRPr lang="en-IN" sz="2400" dirty="0"/>
          </a:p>
          <a:p>
            <a:pPr algn="just"/>
            <a:r>
              <a:rPr lang="en-IN" sz="8000" dirty="0">
                <a:latin typeface="Times New Roman" pitchFamily="18" charset="0"/>
                <a:cs typeface="Times New Roman" pitchFamily="18" charset="0"/>
              </a:rPr>
              <a:t>It implies measurement of accomplishment against the standards and correction of deviation if any to ensure achievement of organizational goals. The purpose of controlling is to ensure that everything occurs in conformities with the standards. An efficient system of control helps to predict deviations before they actually occur. According to </a:t>
            </a:r>
            <a:r>
              <a:rPr lang="en-IN" sz="8000" i="1" dirty="0">
                <a:latin typeface="Times New Roman" pitchFamily="18" charset="0"/>
                <a:cs typeface="Times New Roman" pitchFamily="18" charset="0"/>
              </a:rPr>
              <a:t>Theo </a:t>
            </a:r>
            <a:r>
              <a:rPr lang="en-IN" sz="8000" i="1" dirty="0" err="1">
                <a:latin typeface="Times New Roman" pitchFamily="18" charset="0"/>
                <a:cs typeface="Times New Roman" pitchFamily="18" charset="0"/>
              </a:rPr>
              <a:t>Haimann</a:t>
            </a:r>
            <a:r>
              <a:rPr lang="en-IN" sz="8000" dirty="0">
                <a:latin typeface="Times New Roman" pitchFamily="18" charset="0"/>
                <a:cs typeface="Times New Roman" pitchFamily="18" charset="0"/>
              </a:rPr>
              <a:t>, “Controlling is the process of checking whether or not proper progress is being made towards the objectives and goals and acting if necessary, to correct any deviation”. According to Koontz &amp; </a:t>
            </a:r>
            <a:r>
              <a:rPr lang="en-IN" sz="8000" dirty="0" err="1">
                <a:latin typeface="Times New Roman" pitchFamily="18" charset="0"/>
                <a:cs typeface="Times New Roman" pitchFamily="18" charset="0"/>
              </a:rPr>
              <a:t>O’Donell</a:t>
            </a:r>
            <a:r>
              <a:rPr lang="en-IN" sz="8000" dirty="0">
                <a:latin typeface="Times New Roman" pitchFamily="18" charset="0"/>
                <a:cs typeface="Times New Roman" pitchFamily="18" charset="0"/>
              </a:rPr>
              <a:t> “Controlling is the measurement &amp; correction of performance activities of subordinates in order to make sure that the enterprise objectives and plans desired to obtain them as being accomplished”. Therefore controlling has following steps:</a:t>
            </a:r>
          </a:p>
          <a:p>
            <a:pPr lvl="1" algn="just"/>
            <a:r>
              <a:rPr lang="en-IN" sz="8000" dirty="0">
                <a:latin typeface="Times New Roman" pitchFamily="18" charset="0"/>
                <a:cs typeface="Times New Roman" pitchFamily="18" charset="0"/>
              </a:rPr>
              <a:t>Establishment of standard performance.</a:t>
            </a:r>
          </a:p>
          <a:p>
            <a:pPr lvl="1" algn="just"/>
            <a:r>
              <a:rPr lang="en-IN" sz="8000" dirty="0">
                <a:latin typeface="Times New Roman" pitchFamily="18" charset="0"/>
                <a:cs typeface="Times New Roman" pitchFamily="18" charset="0"/>
              </a:rPr>
              <a:t>Measurement of actual performance.</a:t>
            </a:r>
          </a:p>
          <a:p>
            <a:pPr lvl="1" algn="just"/>
            <a:r>
              <a:rPr lang="en-IN" sz="8000" dirty="0">
                <a:latin typeface="Times New Roman" pitchFamily="18" charset="0"/>
                <a:cs typeface="Times New Roman" pitchFamily="18" charset="0"/>
              </a:rPr>
              <a:t>Comparison of actual performance with the standards and finding out deviation if any.</a:t>
            </a:r>
          </a:p>
          <a:p>
            <a:pPr lvl="1" algn="just"/>
            <a:r>
              <a:rPr lang="en-IN" sz="8000" dirty="0">
                <a:latin typeface="Times New Roman" pitchFamily="18" charset="0"/>
                <a:cs typeface="Times New Roman" pitchFamily="18" charset="0"/>
              </a:rPr>
              <a:t>Corrective action.</a:t>
            </a:r>
          </a:p>
          <a:p>
            <a:pPr algn="just"/>
            <a:r>
              <a:rPr lang="en-IN" sz="8000" dirty="0">
                <a:latin typeface="Times New Roman" pitchFamily="18" charset="0"/>
                <a:cs typeface="Times New Roman" pitchFamily="18" charset="0"/>
              </a:rPr>
              <a:t> </a:t>
            </a:r>
          </a:p>
          <a:p>
            <a:endParaRPr lang="en-IN" sz="8000" dirty="0">
              <a:latin typeface="Times New Roman" pitchFamily="18" charset="0"/>
              <a:cs typeface="Times New Roman" pitchFamily="18" charset="0"/>
            </a:endParaRPr>
          </a:p>
        </p:txBody>
      </p:sp>
    </p:spTree>
    <p:extLst>
      <p:ext uri="{BB962C8B-B14F-4D97-AF65-F5344CB8AC3E}">
        <p14:creationId xmlns:p14="http://schemas.microsoft.com/office/powerpoint/2010/main" val="23503581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60022" y="1774825"/>
            <a:ext cx="8223955" cy="4625975"/>
          </a:xfrm>
        </p:spPr>
      </p:pic>
    </p:spTree>
    <p:extLst>
      <p:ext uri="{BB962C8B-B14F-4D97-AF65-F5344CB8AC3E}">
        <p14:creationId xmlns:p14="http://schemas.microsoft.com/office/powerpoint/2010/main" val="57003618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odule">
  <a:themeElements>
    <a:clrScheme name="Module">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fontScheme name="Module">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Modul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7500"/>
                <a:satMod val="137000"/>
              </a:schemeClr>
            </a:gs>
            <a:gs pos="55000">
              <a:schemeClr val="phClr">
                <a:shade val="69000"/>
                <a:satMod val="137000"/>
              </a:schemeClr>
            </a:gs>
            <a:gs pos="100000">
              <a:schemeClr val="phClr">
                <a:shade val="98000"/>
                <a:satMod val="137000"/>
              </a:schemeClr>
            </a:gs>
          </a:gsLst>
          <a:lin ang="16200000" scaled="0"/>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48000"/>
                <a:satMod val="300000"/>
              </a:schemeClr>
            </a:gs>
            <a:gs pos="12000">
              <a:schemeClr val="phClr">
                <a:tint val="48000"/>
                <a:satMod val="300000"/>
              </a:schemeClr>
            </a:gs>
            <a:gs pos="20000">
              <a:schemeClr val="phClr">
                <a:tint val="49000"/>
                <a:satMod val="300000"/>
              </a:schemeClr>
            </a:gs>
            <a:gs pos="100000">
              <a:schemeClr val="phClr">
                <a:shade val="30000"/>
              </a:schemeClr>
            </a:gs>
          </a:gsLst>
          <a:path path="circle">
            <a:fillToRect l="10000" t="-25000" r="10000" b="125000"/>
          </a:path>
        </a:gradFill>
        <a:blipFill>
          <a:blip xmlns:r="http://schemas.openxmlformats.org/officeDocument/2006/relationships" r:embed="rId1">
            <a:duotone>
              <a:schemeClr val="phClr">
                <a:shade val="75000"/>
                <a:satMod val="105000"/>
              </a:schemeClr>
              <a:schemeClr val="phClr">
                <a:tint val="95000"/>
                <a:satMod val="105000"/>
              </a:schemeClr>
            </a:duotone>
          </a:blip>
          <a:tile tx="0" ty="0" sx="38000" sy="38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Module</Template>
  <TotalTime>47</TotalTime>
  <Words>619</Words>
  <Application>Microsoft Office PowerPoint</Application>
  <PresentationFormat>On-screen Show (4:3)</PresentationFormat>
  <Paragraphs>46</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Module</vt:lpstr>
      <vt:lpstr>FUNCTION OF Management </vt:lpstr>
      <vt:lpstr>INTRODUCTION </vt:lpstr>
      <vt:lpstr>Functions of Management</vt:lpstr>
      <vt:lpstr>PLANNING</vt:lpstr>
      <vt:lpstr> ORGANIZING </vt:lpstr>
      <vt:lpstr> STAFFING </vt:lpstr>
      <vt:lpstr>DIRECTING</vt:lpstr>
      <vt:lpstr>CONTROLLING</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FUNCTION OF Mangament</dc:title>
  <dc:creator>Devi</dc:creator>
  <cp:lastModifiedBy>Devi</cp:lastModifiedBy>
  <cp:revision>4</cp:revision>
  <dcterms:created xsi:type="dcterms:W3CDTF">2020-05-20T12:02:02Z</dcterms:created>
  <dcterms:modified xsi:type="dcterms:W3CDTF">2020-05-20T12:49:44Z</dcterms:modified>
</cp:coreProperties>
</file>