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>
                <a:latin typeface="Times New Roman" charset="0"/>
                <a:cs typeface="+mn-cs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>
                  <a:latin typeface="Times New Roman" charset="0"/>
                  <a:cs typeface="+mn-cs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>
                  <a:latin typeface="Times New Roman" charset="0"/>
                  <a:cs typeface="+mn-cs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>
                  <a:latin typeface="Times New Roman" charset="0"/>
                  <a:cs typeface="+mn-cs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6657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657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03633-BB28-4FBC-84B9-C9DEA327A644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CDB96-451C-466B-9DA9-848901590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D106C-26AE-431B-96EE-7CA7F3CF3F99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5991B-6F46-4B6C-84B5-1964B9069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31BE4-14DD-45C4-834D-25AA6F27491D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660AA-3A37-4DF3-BD9F-411F7FE1F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r>
              <a:rPr lang="en-US" noProof="0" smtClean="0"/>
              <a:t>Click icon to add SmartArt graphic</a:t>
            </a:r>
            <a:endParaRPr lang="en-US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E5D47-812D-48C2-9AD6-E77BEC14FAB6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CC566-009D-4668-AC73-7379860781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EF499-2F99-4D60-BC8C-9419762C22C1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F3A2D-ACD6-4F60-BF4E-64CFD6183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446A2-6857-41D0-ABB0-857698A4BB0B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0EE8C-8626-4BAF-8FCD-E0A0A015F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5A6CA-5574-432F-9E3A-C7F22F302A39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DB718-0C2D-4D73-92FF-58BEE67E79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E7846-8AEB-4645-9BA9-57042FB9BE7E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B94B0-498B-44D8-ACB6-13DE92901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B00E2-C6AD-43CC-BC7C-3F1A7C4EB7CB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9655D-59E0-4521-B9A0-7104612F7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4E585-74B8-4331-8FB8-3608A833224A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8A5AB-5665-40E8-821A-E19771F8F9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BC0F4-9894-4391-AA3F-93AE79056FCA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C1179-34E0-461A-9CF4-153FDC982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1C128-8DCC-4E8A-84BE-2EE9EF72CE33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39E81-A275-4E82-9890-B437861D3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6553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>
                <a:latin typeface="Times New Roman" charset="0"/>
                <a:cs typeface="+mn-cs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6554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>
                  <a:latin typeface="Times New Roman" charset="0"/>
                  <a:cs typeface="+mn-cs"/>
                </a:endParaRPr>
              </a:p>
            </p:txBody>
          </p:sp>
          <p:sp>
            <p:nvSpPr>
              <p:cNvPr id="6554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554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fld id="{3712CE85-CB86-4110-988D-0587DA1CA790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6554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fld id="{9F700F26-79C9-4EB0-BC80-678C39C5B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ransition spd="med">
    <p:pull dir="ru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PRODUCTION MANAGEMENT</a:t>
            </a:r>
            <a:endParaRPr lang="en-U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447800" y="3810000"/>
            <a:ext cx="6858000" cy="1600200"/>
          </a:xfrm>
        </p:spPr>
        <p:txBody>
          <a:bodyPr/>
          <a:lstStyle/>
          <a:p>
            <a:pPr algn="r" eaLnBrk="1" hangingPunct="1"/>
            <a:r>
              <a:rPr lang="en-US" b="1" dirty="0" err="1" smtClean="0"/>
              <a:t>Dr.A.Antonyraj</a:t>
            </a:r>
            <a:endParaRPr lang="en-US" b="1" dirty="0" smtClean="0"/>
          </a:p>
          <a:p>
            <a:pPr algn="r" eaLnBrk="1" hangingPunct="1"/>
            <a:r>
              <a:rPr lang="en-US" sz="2000" dirty="0" smtClean="0"/>
              <a:t>Assistant Professor</a:t>
            </a:r>
          </a:p>
          <a:p>
            <a:pPr algn="r" eaLnBrk="1" hangingPunct="1"/>
            <a:r>
              <a:rPr lang="en-US" sz="2000" dirty="0" smtClean="0"/>
              <a:t>Department of Management studies,</a:t>
            </a:r>
          </a:p>
          <a:p>
            <a:pPr algn="r" eaLnBrk="1" hangingPunct="1"/>
            <a:r>
              <a:rPr lang="en-US" sz="2000" dirty="0" smtClean="0"/>
              <a:t>Bon Secours College for women, </a:t>
            </a:r>
            <a:r>
              <a:rPr lang="en-US" sz="2000" dirty="0" err="1" smtClean="0"/>
              <a:t>Thanjavur</a:t>
            </a:r>
            <a:r>
              <a:rPr lang="en-US" sz="2000" dirty="0" smtClean="0"/>
              <a:t>.</a:t>
            </a:r>
            <a:endParaRPr lang="en-US" sz="2000" dirty="0" smtClean="0"/>
          </a:p>
        </p:txBody>
      </p:sp>
    </p:spTree>
  </p:cSld>
  <p:clrMapOvr>
    <a:masterClrMapping/>
  </p:clrMapOvr>
  <p:transition spd="med" advClick="0" advTm="3000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BATCH  PRODUCTION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Batch production is the manufacturing of limited number of product produced at regular intervals &amp; stocked in warehouse as finished goods.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Eg. Chemical , paint &amp; motor vehicles etc.  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CHARACTARISTIC OF BATCH PRODUCTION</a:t>
            </a:r>
            <a:endParaRPr lang="en-US" sz="32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1.  Short  Run.</a:t>
            </a:r>
          </a:p>
          <a:p>
            <a:pPr eaLnBrk="1" hangingPunct="1"/>
            <a:r>
              <a:rPr lang="en-US" sz="2400" smtClean="0"/>
              <a:t>2.  Skilled labours in specific trades</a:t>
            </a:r>
          </a:p>
          <a:p>
            <a:pPr eaLnBrk="1" hangingPunct="1"/>
            <a:r>
              <a:rPr lang="en-US" sz="2400" smtClean="0"/>
              <a:t>3.  Limited span of control</a:t>
            </a:r>
          </a:p>
          <a:p>
            <a:pPr eaLnBrk="1" hangingPunct="1"/>
            <a:r>
              <a:rPr lang="en-US" sz="2400" smtClean="0"/>
              <a:t>4.  General purpose machine and process type layout</a:t>
            </a:r>
          </a:p>
          <a:p>
            <a:pPr eaLnBrk="1" hangingPunct="1"/>
            <a:r>
              <a:rPr lang="en-US" sz="2400" smtClean="0"/>
              <a:t>5.  Manual material handling</a:t>
            </a:r>
          </a:p>
          <a:p>
            <a:pPr eaLnBrk="1" hangingPunct="1"/>
            <a:r>
              <a:rPr lang="en-US" sz="2400" smtClean="0"/>
              <a:t>6.  Manufacturing cycle time affected due to queues</a:t>
            </a:r>
          </a:p>
          <a:p>
            <a:pPr eaLnBrk="1" hangingPunct="1"/>
            <a:r>
              <a:rPr lang="en-US" sz="2400" smtClean="0"/>
              <a:t>7.  Large  WIP</a:t>
            </a:r>
          </a:p>
          <a:p>
            <a:pPr eaLnBrk="1" hangingPunct="1"/>
            <a:r>
              <a:rPr lang="en-US" sz="2400" smtClean="0"/>
              <a:t>8.  Flexible production schedule</a:t>
            </a:r>
          </a:p>
          <a:p>
            <a:pPr eaLnBrk="1" hangingPunct="1"/>
            <a:r>
              <a:rPr lang="en-US" sz="2400" smtClean="0"/>
              <a:t>9.  Need to have PPC.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JOBBING  PRODUCTION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Jobbing production is characterized by the manufacture of one or few number of a single product designed and manufactured strictly to customer’s specifications within the given period and within the price fixed prior to the contract. </a:t>
            </a:r>
          </a:p>
          <a:p>
            <a:pPr eaLnBrk="1" hangingPunct="1"/>
            <a:r>
              <a:rPr lang="en-US" smtClean="0"/>
              <a:t>Eg: general repair shop, tailoring shops. 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CHARACTARITIC OF JOBBING PRODUCTION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1. Small production runs.</a:t>
            </a:r>
          </a:p>
          <a:p>
            <a:pPr eaLnBrk="1" hangingPunct="1"/>
            <a:r>
              <a:rPr lang="en-US" sz="2400" smtClean="0"/>
              <a:t>2. Discontinuous flow of materials.</a:t>
            </a:r>
          </a:p>
          <a:p>
            <a:pPr eaLnBrk="1" hangingPunct="1"/>
            <a:r>
              <a:rPr lang="en-US" sz="2400" smtClean="0"/>
              <a:t>3. Not proportionate manufacture cycle time.</a:t>
            </a:r>
          </a:p>
          <a:p>
            <a:pPr eaLnBrk="1" hangingPunct="1"/>
            <a:r>
              <a:rPr lang="en-US" sz="2400" smtClean="0"/>
              <a:t>4. Highly skilled labour.</a:t>
            </a:r>
          </a:p>
          <a:p>
            <a:pPr eaLnBrk="1" hangingPunct="1"/>
            <a:r>
              <a:rPr lang="en-US" sz="2400" smtClean="0"/>
              <a:t>5. Highly competent knowledgeable supervision.</a:t>
            </a:r>
          </a:p>
          <a:p>
            <a:pPr eaLnBrk="1" hangingPunct="1"/>
            <a:r>
              <a:rPr lang="en-US" sz="2400" smtClean="0"/>
              <a:t>6. Large WIP.</a:t>
            </a:r>
          </a:p>
          <a:p>
            <a:pPr eaLnBrk="1" hangingPunct="1"/>
            <a:r>
              <a:rPr lang="en-US" sz="2400" smtClean="0"/>
              <a:t>7. Limited function of PPC.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B0F0"/>
                </a:solidFill>
              </a:rPr>
              <a:t>PROJECT  PRODUCTION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Project production is characterized by complex sets of activities that must be performed in a particular order within the estimated expenditure.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Eg: construction of Roads, Buildings etc.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CHARACTARITIC OF PROJECT PRODUCTION</a:t>
            </a:r>
            <a:endParaRPr lang="en-US" sz="3200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1. Definite beginning &amp; definite end.</a:t>
            </a:r>
          </a:p>
          <a:p>
            <a:pPr eaLnBrk="1" hangingPunct="1"/>
            <a:r>
              <a:rPr lang="en-US" smtClean="0"/>
              <a:t>2. Non uniform requirement of resources.</a:t>
            </a:r>
          </a:p>
          <a:p>
            <a:pPr eaLnBrk="1" hangingPunct="1"/>
            <a:r>
              <a:rPr lang="en-US" smtClean="0"/>
              <a:t>3. Involvement of different agencies.</a:t>
            </a:r>
          </a:p>
          <a:p>
            <a:pPr eaLnBrk="1" hangingPunct="1"/>
            <a:r>
              <a:rPr lang="en-US" smtClean="0"/>
              <a:t>4. Fixed position layout.</a:t>
            </a:r>
          </a:p>
          <a:p>
            <a:pPr eaLnBrk="1" hangingPunct="1"/>
            <a:r>
              <a:rPr lang="en-US" smtClean="0"/>
              <a:t>5. High cost overrun.</a:t>
            </a:r>
          </a:p>
          <a:p>
            <a:pPr eaLnBrk="1" hangingPunct="1"/>
            <a:r>
              <a:rPr lang="en-US" smtClean="0"/>
              <a:t>6. Scheduling &amp; control.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0070C0"/>
                </a:solidFill>
              </a:rPr>
              <a:t>MASS &amp; FLOW PRODUCTION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Mass as well as flow production are characterized by the manufacturer of several number of a std product and stocked in the warehouses as finished goods awaiting sales. The goods under mass production are manufactured either at a single operation or a series of operation on one machine.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Eg: Assembly shop of automobiles, radios, electric fans.</a:t>
            </a:r>
          </a:p>
        </p:txBody>
      </p:sp>
    </p:spTree>
  </p:cSld>
  <p:clrMapOvr>
    <a:masterClrMapping/>
  </p:clrMapOvr>
  <p:transition spd="med">
    <p:pull dir="r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CHARACTARITIC OF MASS &amp; FLOW PRODUCTION</a:t>
            </a:r>
            <a:endParaRPr lang="en-US" sz="3200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1. Continuous flow of material.</a:t>
            </a:r>
          </a:p>
          <a:p>
            <a:pPr eaLnBrk="1" hangingPunct="1"/>
            <a:r>
              <a:rPr lang="en-US" sz="2400" smtClean="0"/>
              <a:t>2. Special purpose m/c and product type layout.</a:t>
            </a:r>
          </a:p>
          <a:p>
            <a:pPr eaLnBrk="1" hangingPunct="1"/>
            <a:r>
              <a:rPr lang="en-US" sz="2400" smtClean="0"/>
              <a:t>3. Mechanized material handling.</a:t>
            </a:r>
          </a:p>
          <a:p>
            <a:pPr eaLnBrk="1" hangingPunct="1"/>
            <a:r>
              <a:rPr lang="en-US" sz="2400" smtClean="0"/>
              <a:t>4. Low skilled labour.</a:t>
            </a:r>
          </a:p>
          <a:p>
            <a:pPr eaLnBrk="1" hangingPunct="1"/>
            <a:r>
              <a:rPr lang="en-US" sz="2400" smtClean="0"/>
              <a:t>5. Short manufacturing cycle time.</a:t>
            </a:r>
          </a:p>
          <a:p>
            <a:pPr eaLnBrk="1" hangingPunct="1"/>
            <a:r>
              <a:rPr lang="en-US" sz="2400" smtClean="0"/>
              <a:t>6. Easy supervision.</a:t>
            </a:r>
          </a:p>
          <a:p>
            <a:pPr eaLnBrk="1" hangingPunct="1"/>
            <a:r>
              <a:rPr lang="en-US" sz="2400" smtClean="0"/>
              <a:t>7. Limited WIP.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>
    <p:pull dir="r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0070C0"/>
                </a:solidFill>
              </a:rPr>
              <a:t>PROCESS  PRODUCTION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Process production is characterized by the manufacture of single product produced and stocked in the warehouses awaiting sales.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Eg: Sugar, Steel, Paper, Cement plants.</a:t>
            </a:r>
          </a:p>
        </p:txBody>
      </p:sp>
    </p:spTree>
  </p:cSld>
  <p:clrMapOvr>
    <a:masterClrMapping/>
  </p:clrMapOvr>
  <p:transition spd="med">
    <p:pull dir="r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CHARACTARITIC OF PROCESS PRODUCTION</a:t>
            </a:r>
            <a:endParaRPr lang="en-US" sz="3600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1. Special purpose m/c with built in control.</a:t>
            </a:r>
          </a:p>
          <a:p>
            <a:pPr eaLnBrk="1" hangingPunct="1"/>
            <a:r>
              <a:rPr lang="en-US" smtClean="0"/>
              <a:t>2. Highly mechanized material building.</a:t>
            </a:r>
          </a:p>
          <a:p>
            <a:pPr eaLnBrk="1" hangingPunct="1"/>
            <a:r>
              <a:rPr lang="en-US" smtClean="0"/>
              <a:t>3. Virtually zero manufacturing time.</a:t>
            </a:r>
          </a:p>
          <a:p>
            <a:pPr eaLnBrk="1" hangingPunct="1"/>
            <a:r>
              <a:rPr lang="en-US" smtClean="0"/>
              <a:t>4. Low skilled labor.</a:t>
            </a:r>
          </a:p>
          <a:p>
            <a:pPr eaLnBrk="1" hangingPunct="1"/>
            <a:r>
              <a:rPr lang="en-US" smtClean="0"/>
              <a:t>5. Highly qualified supervisors.</a:t>
            </a:r>
          </a:p>
          <a:p>
            <a:pPr eaLnBrk="1" hangingPunct="1"/>
            <a:r>
              <a:rPr lang="en-US" smtClean="0"/>
              <a:t>6. Negligible WIP.</a:t>
            </a:r>
          </a:p>
          <a:p>
            <a:pPr eaLnBrk="1" hangingPunct="1"/>
            <a:r>
              <a:rPr lang="en-US" smtClean="0"/>
              <a:t>7. Limited  PPC.</a:t>
            </a:r>
          </a:p>
        </p:txBody>
      </p:sp>
    </p:spTree>
  </p:cSld>
  <p:clrMapOvr>
    <a:masterClrMapping/>
  </p:clrMapOvr>
  <p:transition spd="med">
    <p:pull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4375"/>
          </a:xfrm>
        </p:spPr>
        <p:txBody>
          <a:bodyPr/>
          <a:lstStyle/>
          <a:p>
            <a:r>
              <a:rPr lang="en-US" b="1"/>
              <a:t>Goals and Aims of the Course</a:t>
            </a:r>
            <a:r>
              <a:rPr lang="en-US" sz="4600" b="1"/>
              <a:t/>
            </a:r>
            <a:br>
              <a:rPr lang="en-US" sz="4600" b="1"/>
            </a:br>
            <a:endParaRPr lang="en-US" sz="4600" b="1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solidFill>
                  <a:schemeClr val="tx2"/>
                </a:solidFill>
              </a:rPr>
              <a:t>To let you know</a:t>
            </a:r>
            <a:r>
              <a:rPr lang="en-US" sz="2600" dirty="0">
                <a:solidFill>
                  <a:schemeClr val="tx2"/>
                </a:solidFill>
              </a:rPr>
              <a:t> …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100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000" dirty="0">
                <a:solidFill>
                  <a:schemeClr val="tx2"/>
                </a:solidFill>
              </a:rPr>
              <a:t>What is </a:t>
            </a:r>
            <a:r>
              <a:rPr lang="en-US" sz="2000" dirty="0" smtClean="0">
                <a:solidFill>
                  <a:schemeClr val="tx2"/>
                </a:solidFill>
              </a:rPr>
              <a:t>Production </a:t>
            </a:r>
            <a:r>
              <a:rPr lang="en-US" sz="2000" dirty="0">
                <a:solidFill>
                  <a:schemeClr val="tx2"/>
                </a:solidFill>
              </a:rPr>
              <a:t>Management </a:t>
            </a:r>
            <a:r>
              <a:rPr lang="en-US" sz="2000" dirty="0" smtClean="0">
                <a:solidFill>
                  <a:schemeClr val="tx2"/>
                </a:solidFill>
              </a:rPr>
              <a:t>(PM</a:t>
            </a:r>
            <a:r>
              <a:rPr lang="en-US" sz="2000" dirty="0">
                <a:solidFill>
                  <a:schemeClr val="tx2"/>
                </a:solidFill>
              </a:rPr>
              <a:t>)?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endParaRPr lang="en-US" sz="800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000" dirty="0">
                <a:solidFill>
                  <a:schemeClr val="tx2"/>
                </a:solidFill>
              </a:rPr>
              <a:t>What is the scope of </a:t>
            </a:r>
            <a:r>
              <a:rPr lang="en-US" sz="2000" dirty="0" smtClean="0">
                <a:solidFill>
                  <a:schemeClr val="tx2"/>
                </a:solidFill>
              </a:rPr>
              <a:t>PM</a:t>
            </a:r>
            <a:r>
              <a:rPr lang="en-US" sz="2000" dirty="0">
                <a:solidFill>
                  <a:schemeClr val="tx2"/>
                </a:solidFill>
              </a:rPr>
              <a:t>? 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endParaRPr lang="en-US" sz="800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000" dirty="0">
                <a:solidFill>
                  <a:schemeClr val="tx2"/>
                </a:solidFill>
              </a:rPr>
              <a:t>What are the basic concepts and ideas in </a:t>
            </a:r>
            <a:r>
              <a:rPr lang="en-US" sz="2000" dirty="0" smtClean="0">
                <a:solidFill>
                  <a:schemeClr val="tx2"/>
                </a:solidFill>
              </a:rPr>
              <a:t>PM</a:t>
            </a:r>
            <a:r>
              <a:rPr lang="en-US" sz="2000" dirty="0">
                <a:solidFill>
                  <a:schemeClr val="tx2"/>
                </a:solidFill>
              </a:rPr>
              <a:t>?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endParaRPr lang="en-US" sz="800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000" dirty="0">
                <a:solidFill>
                  <a:schemeClr val="tx2"/>
                </a:solidFill>
              </a:rPr>
              <a:t>What tools are available in </a:t>
            </a:r>
            <a:r>
              <a:rPr lang="en-US" sz="2000" dirty="0" smtClean="0">
                <a:solidFill>
                  <a:schemeClr val="tx2"/>
                </a:solidFill>
              </a:rPr>
              <a:t>PM</a:t>
            </a:r>
            <a:r>
              <a:rPr lang="en-US" sz="2000" dirty="0">
                <a:solidFill>
                  <a:schemeClr val="tx2"/>
                </a:solidFill>
              </a:rPr>
              <a:t>?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endParaRPr lang="en-US" sz="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WHAT IS PRODUCTIVITY ?</a:t>
            </a:r>
            <a:endParaRPr lang="en-US" sz="4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Productivity is the quantitative relation between what we produce and what we use as a source of produce them. So, Productivity is the arithmetic ratio of output to the amount of input.</a:t>
            </a:r>
          </a:p>
          <a:p>
            <a:pPr eaLnBrk="1" hangingPunct="1"/>
            <a:r>
              <a:rPr lang="en-US" smtClean="0"/>
              <a:t>PRODUCTIVITY = Output / Input.</a:t>
            </a:r>
          </a:p>
          <a:p>
            <a:pPr eaLnBrk="1" hangingPunct="1"/>
            <a:r>
              <a:rPr lang="en-US" smtClean="0"/>
              <a:t>Productivity refers to the efficiency of the production system.</a:t>
            </a:r>
          </a:p>
        </p:txBody>
      </p:sp>
    </p:spTree>
  </p:cSld>
  <p:clrMapOvr>
    <a:masterClrMapping/>
  </p:clrMapOvr>
  <p:transition spd="med">
    <p:pull dir="r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PRODUCTIVITY MEASURES</a:t>
            </a:r>
            <a:endParaRPr lang="en-US" sz="36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953000"/>
          </a:xfrm>
        </p:spPr>
        <p:txBody>
          <a:bodyPr/>
          <a:lstStyle/>
          <a:p>
            <a:pPr eaLnBrk="1" hangingPunct="1"/>
            <a:r>
              <a:rPr lang="en-US" sz="2000" smtClean="0"/>
              <a:t>1. PARTIAL PRODUCTIVITY MEASURE (PPM)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 </a:t>
            </a:r>
          </a:p>
          <a:p>
            <a:pPr eaLnBrk="1" hangingPunct="1"/>
            <a:r>
              <a:rPr lang="en-US" sz="2000" smtClean="0"/>
              <a:t> PARTIAL PRODUCTIVITY= Total output / individual input.</a:t>
            </a:r>
          </a:p>
          <a:p>
            <a:pPr eaLnBrk="1" hangingPunct="1"/>
            <a:r>
              <a:rPr lang="en-US" sz="2000" smtClean="0"/>
              <a:t>     (a)  Labor Productivity=Total o/p / Labor input</a:t>
            </a:r>
          </a:p>
          <a:p>
            <a:pPr eaLnBrk="1" hangingPunct="1"/>
            <a:r>
              <a:rPr lang="en-US" sz="2000" smtClean="0"/>
              <a:t>     (b)  Capital Productivity = Total o/p / Material input</a:t>
            </a:r>
          </a:p>
          <a:p>
            <a:pPr eaLnBrk="1" hangingPunct="1"/>
            <a:r>
              <a:rPr lang="en-US" sz="2000" smtClean="0"/>
              <a:t>     (c)  Material  Productivity = Total o/p / Capital input</a:t>
            </a:r>
          </a:p>
          <a:p>
            <a:pPr eaLnBrk="1" hangingPunct="1"/>
            <a:r>
              <a:rPr lang="en-US" sz="2000" smtClean="0"/>
              <a:t>     (d)  Energy  Productivity = Total o/p / Energy input.  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2.  TOTAL  PRODUCTIVITY MEASURE (TPM)</a:t>
            </a:r>
          </a:p>
          <a:p>
            <a:pPr eaLnBrk="1" hangingPunct="1"/>
            <a:r>
              <a:rPr lang="en-US" sz="2000" smtClean="0"/>
              <a:t>                            = Total tangible o/p / Total tangible i/p</a:t>
            </a:r>
          </a:p>
          <a:p>
            <a:pPr eaLnBrk="1" hangingPunct="1"/>
            <a:r>
              <a:rPr lang="en-US" sz="2000" smtClean="0"/>
              <a:t>Tangible o/p= Value of FG  &amp; Partial units produced, dividend from securities, interest, other incomes</a:t>
            </a:r>
          </a:p>
          <a:p>
            <a:pPr eaLnBrk="1" hangingPunct="1"/>
            <a:r>
              <a:rPr lang="en-US" sz="2000" smtClean="0"/>
              <a:t>Tangible i/p = Value of ( human , material, capital, other inputs) </a:t>
            </a:r>
          </a:p>
          <a:p>
            <a:pPr eaLnBrk="1" hangingPunct="1"/>
            <a:endParaRPr lang="en-US" sz="2000" smtClean="0"/>
          </a:p>
        </p:txBody>
      </p:sp>
    </p:spTree>
  </p:cSld>
  <p:clrMapOvr>
    <a:masterClrMapping/>
  </p:clrMapOvr>
  <p:transition spd="med">
    <p:pull dir="r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FACTORS EFFECTING PRODUCTIVITY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5029200"/>
          </a:xfrm>
        </p:spPr>
        <p:txBody>
          <a:bodyPr/>
          <a:lstStyle/>
          <a:p>
            <a:pPr eaLnBrk="1" hangingPunct="1"/>
            <a:r>
              <a:rPr lang="en-US" sz="2400" smtClean="0"/>
              <a:t>1. PRODUCT.</a:t>
            </a:r>
          </a:p>
          <a:p>
            <a:pPr eaLnBrk="1" hangingPunct="1"/>
            <a:r>
              <a:rPr lang="en-US" sz="2400" smtClean="0"/>
              <a:t>2. PLANT &amp;EQUIPMENT.</a:t>
            </a:r>
          </a:p>
          <a:p>
            <a:pPr eaLnBrk="1" hangingPunct="1"/>
            <a:r>
              <a:rPr lang="en-US" sz="2400" smtClean="0"/>
              <a:t>3. TECHNOLOGY.</a:t>
            </a:r>
          </a:p>
          <a:p>
            <a:pPr eaLnBrk="1" hangingPunct="1"/>
            <a:r>
              <a:rPr lang="en-US" sz="2400" smtClean="0"/>
              <a:t>4. MATERIAL &amp; ENERGY.</a:t>
            </a:r>
          </a:p>
          <a:p>
            <a:pPr eaLnBrk="1" hangingPunct="1"/>
            <a:r>
              <a:rPr lang="en-US" sz="2400" smtClean="0"/>
              <a:t>5. HUMAN FACTOR.</a:t>
            </a:r>
          </a:p>
          <a:p>
            <a:pPr eaLnBrk="1" hangingPunct="1"/>
            <a:r>
              <a:rPr lang="en-US" sz="2400" smtClean="0"/>
              <a:t>6. WORK METHOD.</a:t>
            </a:r>
          </a:p>
          <a:p>
            <a:pPr eaLnBrk="1" hangingPunct="1"/>
            <a:r>
              <a:rPr lang="en-US" sz="2400" smtClean="0"/>
              <a:t>7. MANAGEMENT STYLE.</a:t>
            </a:r>
          </a:p>
        </p:txBody>
      </p:sp>
    </p:spTree>
  </p:cSld>
  <p:clrMapOvr>
    <a:masterClrMapping/>
  </p:clrMapOvr>
  <p:transition spd="med">
    <p:pull dir="r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PRODUCTIVITY IMPROVEMENT TECHNIQUES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1. TECHNOLOGY  BASED</a:t>
            </a:r>
          </a:p>
          <a:p>
            <a:pPr eaLnBrk="1" hangingPunct="1"/>
            <a:r>
              <a:rPr lang="en-US" sz="2400" smtClean="0"/>
              <a:t>2. EMPLOYEE  BASED.’</a:t>
            </a:r>
          </a:p>
          <a:p>
            <a:pPr eaLnBrk="1" hangingPunct="1"/>
            <a:r>
              <a:rPr lang="en-US" sz="2400" smtClean="0"/>
              <a:t>3. MATERIAL  BASED.</a:t>
            </a:r>
          </a:p>
          <a:p>
            <a:pPr eaLnBrk="1" hangingPunct="1"/>
            <a:r>
              <a:rPr lang="en-US" sz="2400" smtClean="0"/>
              <a:t>4. PROCESS BASED.</a:t>
            </a:r>
          </a:p>
          <a:p>
            <a:pPr eaLnBrk="1" hangingPunct="1"/>
            <a:r>
              <a:rPr lang="en-US" sz="2400" smtClean="0"/>
              <a:t>5. PRODUCT BASED.</a:t>
            </a:r>
          </a:p>
          <a:p>
            <a:pPr eaLnBrk="1" hangingPunct="1"/>
            <a:r>
              <a:rPr lang="en-US" sz="2400" smtClean="0"/>
              <a:t>6. MANAGEMENT BASED.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</a:t>
            </a:r>
          </a:p>
        </p:txBody>
      </p:sp>
    </p:spTree>
  </p:cSld>
  <p:clrMapOvr>
    <a:masterClrMapping/>
  </p:clrMapOvr>
  <p:transition spd="med">
    <p:pull dir="r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227996">
            <a:off x="762000" y="2590800"/>
            <a:ext cx="77724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  <p:transition spd="med">
    <p:pull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Production management?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Production management is the process of effectively planning and regulating the operations of that part of an enterprise which is responsible for the actual transformation of materials into finished products.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5 P`s of Production Management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1.  PRODUCTS.</a:t>
            </a:r>
          </a:p>
          <a:p>
            <a:pPr eaLnBrk="1" hangingPunct="1"/>
            <a:r>
              <a:rPr lang="en-US" smtClean="0"/>
              <a:t>2.  PLANT.</a:t>
            </a:r>
          </a:p>
          <a:p>
            <a:pPr eaLnBrk="1" hangingPunct="1"/>
            <a:r>
              <a:rPr lang="en-US" smtClean="0"/>
              <a:t>3.  PROCESS.</a:t>
            </a:r>
          </a:p>
          <a:p>
            <a:pPr eaLnBrk="1" hangingPunct="1"/>
            <a:r>
              <a:rPr lang="en-US" smtClean="0"/>
              <a:t>4.  PROGRMS.</a:t>
            </a:r>
          </a:p>
          <a:p>
            <a:pPr eaLnBrk="1" hangingPunct="1"/>
            <a:r>
              <a:rPr lang="en-US" smtClean="0"/>
              <a:t>5.  PEOPLE.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When this five element integrated a successful production management takes place.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OBJECTIVE OF PRODUCTION MANAGEMENT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1. RIGHT  QUALITY.</a:t>
            </a:r>
          </a:p>
          <a:p>
            <a:pPr eaLnBrk="1" hangingPunct="1"/>
            <a:r>
              <a:rPr lang="en-US" sz="2400" smtClean="0"/>
              <a:t>2. RIGHT  QUANTITY.</a:t>
            </a:r>
          </a:p>
          <a:p>
            <a:pPr eaLnBrk="1" hangingPunct="1"/>
            <a:r>
              <a:rPr lang="en-US" sz="2400" smtClean="0"/>
              <a:t>3. PREDETERMINED  TIME.</a:t>
            </a:r>
          </a:p>
          <a:p>
            <a:pPr eaLnBrk="1" hangingPunct="1"/>
            <a:r>
              <a:rPr lang="en-US" sz="2400" smtClean="0"/>
              <a:t>4. PRE-ESTABLISHED  COST.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Other objectives are :</a:t>
            </a:r>
          </a:p>
          <a:p>
            <a:pPr eaLnBrk="1" hangingPunct="1"/>
            <a:r>
              <a:rPr lang="en-US" sz="2000" smtClean="0"/>
              <a:t>  1. Machinery and Equipment.</a:t>
            </a:r>
          </a:p>
          <a:p>
            <a:pPr eaLnBrk="1" hangingPunct="1"/>
            <a:r>
              <a:rPr lang="en-US" sz="2000" smtClean="0"/>
              <a:t>  2. Materials.</a:t>
            </a:r>
          </a:p>
          <a:p>
            <a:pPr eaLnBrk="1" hangingPunct="1"/>
            <a:r>
              <a:rPr lang="en-US" sz="2000" smtClean="0"/>
              <a:t>  3. Manpower.</a:t>
            </a:r>
          </a:p>
          <a:p>
            <a:pPr eaLnBrk="1" hangingPunct="1"/>
            <a:r>
              <a:rPr lang="en-US" sz="2000" smtClean="0"/>
              <a:t>  4. Supporting Service.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SCOPE &amp; ACTIVITIES OF PM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eaLnBrk="1" hangingPunct="1"/>
            <a:r>
              <a:rPr lang="en-US" sz="1800" smtClean="0"/>
              <a:t>There are two types of scope &amp; activities of PM :</a:t>
            </a:r>
          </a:p>
          <a:p>
            <a:pPr eaLnBrk="1" hangingPunct="1"/>
            <a:r>
              <a:rPr lang="en-US" sz="1800" smtClean="0"/>
              <a:t>1. Strategic  level.</a:t>
            </a:r>
          </a:p>
          <a:p>
            <a:pPr eaLnBrk="1" hangingPunct="1"/>
            <a:r>
              <a:rPr lang="en-US" sz="1800" smtClean="0"/>
              <a:t>(a) Design &amp; development of new product.</a:t>
            </a:r>
          </a:p>
          <a:p>
            <a:pPr eaLnBrk="1" hangingPunct="1"/>
            <a:r>
              <a:rPr lang="en-US" sz="1800" smtClean="0"/>
              <a:t>(b) Process design &amp; Planning</a:t>
            </a:r>
          </a:p>
          <a:p>
            <a:pPr eaLnBrk="1" hangingPunct="1"/>
            <a:r>
              <a:rPr lang="en-US" sz="1800" smtClean="0"/>
              <a:t>(c) Facilities location &amp; layout planning</a:t>
            </a:r>
          </a:p>
          <a:p>
            <a:pPr eaLnBrk="1" hangingPunct="1"/>
            <a:r>
              <a:rPr lang="en-US" sz="1800" smtClean="0"/>
              <a:t>(d) Design of material handling</a:t>
            </a:r>
          </a:p>
          <a:p>
            <a:pPr eaLnBrk="1" hangingPunct="1"/>
            <a:r>
              <a:rPr lang="en-US" sz="1800" smtClean="0"/>
              <a:t>(e) Capacity planning </a:t>
            </a:r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2. Operational  level.</a:t>
            </a:r>
          </a:p>
          <a:p>
            <a:pPr eaLnBrk="1" hangingPunct="1"/>
            <a:r>
              <a:rPr lang="en-US" sz="1800" smtClean="0"/>
              <a:t>(a) Production  Planning </a:t>
            </a:r>
          </a:p>
          <a:p>
            <a:pPr eaLnBrk="1" hangingPunct="1"/>
            <a:r>
              <a:rPr lang="en-US" sz="1800" smtClean="0"/>
              <a:t>(b) Production  Planning</a:t>
            </a:r>
          </a:p>
          <a:p>
            <a:pPr eaLnBrk="1" hangingPunct="1"/>
            <a:r>
              <a:rPr lang="en-US" sz="1800" smtClean="0"/>
              <a:t>(c) Inventory  Control</a:t>
            </a:r>
          </a:p>
          <a:p>
            <a:pPr eaLnBrk="1" hangingPunct="1"/>
            <a:r>
              <a:rPr lang="en-US" sz="1800" smtClean="0"/>
              <a:t>(d) Product maintenance &amp; replacement</a:t>
            </a:r>
          </a:p>
          <a:p>
            <a:pPr eaLnBrk="1" hangingPunct="1"/>
            <a:r>
              <a:rPr lang="en-US" sz="1800" smtClean="0"/>
              <a:t>(e) Cost  Control &amp; Cost  Reduction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PRODUCTION PLANNING &amp; CONTROL (PPC)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PPC is the powerful tool available to the mgmt to achieve the stated objective. Production planning starts with the analysis of data like demand &amp; delivery schedule etc &amp; the basis of information available and resources like machine, material &amp; men.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So, PPC is the process of directing &amp; coordinating of firms resources towards attaining prefixed goal. 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FUNCTIONS OF  PPC</a:t>
            </a:r>
            <a:endParaRPr lang="en-US" sz="40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1. Material  Function</a:t>
            </a:r>
          </a:p>
          <a:p>
            <a:pPr eaLnBrk="1" hangingPunct="1"/>
            <a:r>
              <a:rPr lang="en-US" sz="2400" smtClean="0"/>
              <a:t>2. Machine &amp; Equipment</a:t>
            </a:r>
          </a:p>
          <a:p>
            <a:pPr eaLnBrk="1" hangingPunct="1"/>
            <a:r>
              <a:rPr lang="en-US" sz="2400" smtClean="0"/>
              <a:t>3. Methods</a:t>
            </a:r>
          </a:p>
          <a:p>
            <a:pPr eaLnBrk="1" hangingPunct="1"/>
            <a:r>
              <a:rPr lang="en-US" sz="2400" smtClean="0"/>
              <a:t>4. Routing</a:t>
            </a:r>
          </a:p>
          <a:p>
            <a:pPr eaLnBrk="1" hangingPunct="1"/>
            <a:r>
              <a:rPr lang="en-US" sz="2400" smtClean="0"/>
              <a:t>5. Estimating</a:t>
            </a:r>
          </a:p>
          <a:p>
            <a:pPr eaLnBrk="1" hangingPunct="1"/>
            <a:r>
              <a:rPr lang="en-US" sz="2400" smtClean="0"/>
              <a:t>6. Scheduling</a:t>
            </a:r>
          </a:p>
          <a:p>
            <a:pPr eaLnBrk="1" hangingPunct="1"/>
            <a:r>
              <a:rPr lang="en-US" sz="2400" smtClean="0"/>
              <a:t>7. Dispatching</a:t>
            </a:r>
          </a:p>
          <a:p>
            <a:pPr eaLnBrk="1" hangingPunct="1"/>
            <a:r>
              <a:rPr lang="en-US" sz="2400" smtClean="0"/>
              <a:t>8. Expediting</a:t>
            </a:r>
          </a:p>
          <a:p>
            <a:pPr eaLnBrk="1" hangingPunct="1"/>
            <a:r>
              <a:rPr lang="en-US" sz="2400" smtClean="0"/>
              <a:t>9. Inspection</a:t>
            </a:r>
          </a:p>
          <a:p>
            <a:pPr eaLnBrk="1" hangingPunct="1"/>
            <a:r>
              <a:rPr lang="en-US" sz="2400" smtClean="0"/>
              <a:t>10.Evaluation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 OF  PRODUCTION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76800"/>
          </a:xfrm>
        </p:spPr>
        <p:txBody>
          <a:bodyPr/>
          <a:lstStyle/>
          <a:p>
            <a:pPr eaLnBrk="1" hangingPunct="1"/>
            <a:r>
              <a:rPr lang="en-US" sz="2400" smtClean="0"/>
              <a:t>1.  BATCH  PRODUCTION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2.  MASS &amp; FLOW PRODUCTION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3.  PROCESS  PRODUCTION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4.  PROJECT  PRODUCTION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5.  JOBBING  PRODUCTION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 Management SIG.Fischer</Template>
  <TotalTime>201</TotalTime>
  <Words>1123</Words>
  <Application>Microsoft Office PowerPoint</Application>
  <PresentationFormat>On-screen Show (4:3)</PresentationFormat>
  <Paragraphs>179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Layers</vt:lpstr>
      <vt:lpstr>PRODUCTION MANAGEMENT</vt:lpstr>
      <vt:lpstr>Goals and Aims of the Course </vt:lpstr>
      <vt:lpstr>What is Production management?</vt:lpstr>
      <vt:lpstr>5 P`s of Production Management</vt:lpstr>
      <vt:lpstr>OBJECTIVE OF PRODUCTION MANAGEMENT </vt:lpstr>
      <vt:lpstr>SCOPE &amp; ACTIVITIES OF PM</vt:lpstr>
      <vt:lpstr>PRODUCTION PLANNING &amp; CONTROL (PPC)</vt:lpstr>
      <vt:lpstr>FUNCTIONS OF  PPC</vt:lpstr>
      <vt:lpstr>TYPES  OF  PRODUCTION</vt:lpstr>
      <vt:lpstr>BATCH  PRODUCTION</vt:lpstr>
      <vt:lpstr>CHARACTARISTIC OF BATCH PRODUCTION</vt:lpstr>
      <vt:lpstr>JOBBING  PRODUCTION</vt:lpstr>
      <vt:lpstr>CHARACTARITIC OF JOBBING PRODUCTION</vt:lpstr>
      <vt:lpstr>PROJECT  PRODUCTION</vt:lpstr>
      <vt:lpstr>CHARACTARITIC OF PROJECT PRODUCTION</vt:lpstr>
      <vt:lpstr>MASS &amp; FLOW PRODUCTION</vt:lpstr>
      <vt:lpstr>CHARACTARITIC OF MASS &amp; FLOW PRODUCTION</vt:lpstr>
      <vt:lpstr>PROCESS  PRODUCTION</vt:lpstr>
      <vt:lpstr>CHARACTARITIC OF PROCESS PRODUCTION</vt:lpstr>
      <vt:lpstr>WHAT IS PRODUCTIVITY ?</vt:lpstr>
      <vt:lpstr>PRODUCTIVITY MEASURES</vt:lpstr>
      <vt:lpstr>FACTORS EFFECTING PRODUCTIVITY</vt:lpstr>
      <vt:lpstr>PRODUCTIVITY IMPROVEMENT TECHNIQUES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PRODUCTION MANAGEMENT</dc:title>
  <dc:creator>Dr. A. Arulraj</dc:creator>
  <cp:lastModifiedBy>aadav</cp:lastModifiedBy>
  <cp:revision>41</cp:revision>
  <dcterms:created xsi:type="dcterms:W3CDTF">2006-08-16T00:00:00Z</dcterms:created>
  <dcterms:modified xsi:type="dcterms:W3CDTF">2020-02-05T09:32:33Z</dcterms:modified>
</cp:coreProperties>
</file>