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Default Extension="xls" ContentType="application/vnd.ms-exce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60"/>
  </p:notesMasterIdLst>
  <p:handoutMasterIdLst>
    <p:handoutMasterId r:id="rId61"/>
  </p:handoutMasterIdLst>
  <p:sldIdLst>
    <p:sldId id="257" r:id="rId2"/>
    <p:sldId id="297" r:id="rId3"/>
    <p:sldId id="298" r:id="rId4"/>
    <p:sldId id="258" r:id="rId5"/>
    <p:sldId id="307" r:id="rId6"/>
    <p:sldId id="308" r:id="rId7"/>
    <p:sldId id="300" r:id="rId8"/>
    <p:sldId id="261" r:id="rId9"/>
    <p:sldId id="301" r:id="rId10"/>
    <p:sldId id="264" r:id="rId11"/>
    <p:sldId id="265" r:id="rId12"/>
    <p:sldId id="303" r:id="rId13"/>
    <p:sldId id="309" r:id="rId14"/>
    <p:sldId id="266" r:id="rId15"/>
    <p:sldId id="267" r:id="rId16"/>
    <p:sldId id="268" r:id="rId17"/>
    <p:sldId id="269" r:id="rId18"/>
    <p:sldId id="270" r:id="rId19"/>
    <p:sldId id="318" r:id="rId20"/>
    <p:sldId id="319" r:id="rId21"/>
    <p:sldId id="321" r:id="rId22"/>
    <p:sldId id="320" r:id="rId23"/>
    <p:sldId id="322" r:id="rId24"/>
    <p:sldId id="272" r:id="rId25"/>
    <p:sldId id="273" r:id="rId26"/>
    <p:sldId id="274" r:id="rId27"/>
    <p:sldId id="275" r:id="rId28"/>
    <p:sldId id="323" r:id="rId29"/>
    <p:sldId id="324" r:id="rId30"/>
    <p:sldId id="328" r:id="rId31"/>
    <p:sldId id="329" r:id="rId32"/>
    <p:sldId id="327" r:id="rId33"/>
    <p:sldId id="326" r:id="rId34"/>
    <p:sldId id="310" r:id="rId35"/>
    <p:sldId id="304" r:id="rId36"/>
    <p:sldId id="276" r:id="rId37"/>
    <p:sldId id="315" r:id="rId38"/>
    <p:sldId id="305" r:id="rId39"/>
    <p:sldId id="316" r:id="rId40"/>
    <p:sldId id="317" r:id="rId41"/>
    <p:sldId id="306" r:id="rId42"/>
    <p:sldId id="311" r:id="rId43"/>
    <p:sldId id="277" r:id="rId44"/>
    <p:sldId id="312" r:id="rId45"/>
    <p:sldId id="314" r:id="rId46"/>
    <p:sldId id="282" r:id="rId47"/>
    <p:sldId id="283" r:id="rId48"/>
    <p:sldId id="284" r:id="rId49"/>
    <p:sldId id="285" r:id="rId50"/>
    <p:sldId id="286" r:id="rId51"/>
    <p:sldId id="288" r:id="rId52"/>
    <p:sldId id="289" r:id="rId53"/>
    <p:sldId id="290" r:id="rId54"/>
    <p:sldId id="292" r:id="rId55"/>
    <p:sldId id="293" r:id="rId56"/>
    <p:sldId id="294" r:id="rId57"/>
    <p:sldId id="295" r:id="rId58"/>
    <p:sldId id="296" r:id="rId5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3300"/>
    <a:srgbClr val="00FFCC"/>
    <a:srgbClr val="003366"/>
    <a:srgbClr val="808080"/>
    <a:srgbClr val="FFFF00"/>
    <a:srgbClr val="66FFFF"/>
    <a:srgbClr val="FFFF99"/>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snapToGrid="0">
      <p:cViewPr>
        <p:scale>
          <a:sx n="50" d="100"/>
          <a:sy n="50" d="100"/>
        </p:scale>
        <p:origin x="-1710" y="-438"/>
      </p:cViewPr>
      <p:guideLst>
        <p:guide orient="horz"/>
        <p:guide pos="288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9850" y="92075"/>
            <a:ext cx="1679575" cy="301625"/>
          </a:xfrm>
          <a:prstGeom prst="rect">
            <a:avLst/>
          </a:prstGeom>
          <a:noFill/>
          <a:ln w="12700">
            <a:noFill/>
            <a:miter lim="800000"/>
            <a:headEnd/>
            <a:tailEnd/>
          </a:ln>
          <a:effectLst/>
        </p:spPr>
        <p:txBody>
          <a:bodyPr wrap="none" lIns="90488" tIns="44450" rIns="90488" bIns="44450" anchor="ctr">
            <a:spAutoFit/>
          </a:bodyPr>
          <a:lstStyle/>
          <a:p>
            <a:r>
              <a:rPr lang="en-US" sz="1400">
                <a:latin typeface="Book Antiqua" pitchFamily="18" charset="0"/>
              </a:rPr>
              <a:t>Gaither Chapter 18</a:t>
            </a:r>
          </a:p>
        </p:txBody>
      </p:sp>
      <p:sp>
        <p:nvSpPr>
          <p:cNvPr id="3075" name="Rectangle 3"/>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A9F89D10-10E7-4C57-9DFE-BBB28B980F8B}" type="slidenum">
              <a:rPr lang="en-US" sz="1400">
                <a:latin typeface="Book Antiqua" pitchFamily="18" charset="0"/>
              </a:rPr>
              <a:pPr algn="r"/>
              <a:t>‹#›</a:t>
            </a:fld>
            <a:endParaRPr lang="en-US" sz="1400">
              <a:latin typeface="Book Antiqua"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9850" y="92075"/>
            <a:ext cx="1679575" cy="301625"/>
          </a:xfrm>
          <a:prstGeom prst="rect">
            <a:avLst/>
          </a:prstGeom>
          <a:noFill/>
          <a:ln w="12700">
            <a:noFill/>
            <a:miter lim="800000"/>
            <a:headEnd/>
            <a:tailEnd/>
          </a:ln>
          <a:effectLst/>
        </p:spPr>
        <p:txBody>
          <a:bodyPr wrap="none" lIns="90488" tIns="44450" rIns="90488" bIns="44450" anchor="ctr">
            <a:spAutoFit/>
          </a:bodyPr>
          <a:lstStyle/>
          <a:p>
            <a:r>
              <a:rPr lang="en-US" sz="1400">
                <a:latin typeface="Book Antiqua" pitchFamily="18" charset="0"/>
              </a:rPr>
              <a:t>Gaither Chapter 18</a:t>
            </a:r>
          </a:p>
        </p:txBody>
      </p:sp>
      <p:sp>
        <p:nvSpPr>
          <p:cNvPr id="2053" name="Rectangle 5"/>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4DDBD0CA-A0E2-4650-B497-87484FF34796}" type="slidenum">
              <a:rPr lang="en-US" sz="1400">
                <a:latin typeface="Book Antiqua" pitchFamily="18" charset="0"/>
              </a:rPr>
              <a:pPr algn="r"/>
              <a:t>‹#›</a:t>
            </a:fld>
            <a:endParaRPr lang="en-US" sz="1400">
              <a:latin typeface="Book Antiqua" pitchFamily="18"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150938" y="692150"/>
            <a:ext cx="4556125" cy="3416300"/>
          </a:xfrm>
          <a:ln/>
        </p:spPr>
      </p:sp>
      <p:sp>
        <p:nvSpPr>
          <p:cNvPr id="604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50938" y="692150"/>
            <a:ext cx="4556125" cy="3416300"/>
          </a:xfrm>
          <a:ln/>
        </p:spPr>
      </p:sp>
      <p:sp>
        <p:nvSpPr>
          <p:cNvPr id="675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150938" y="692150"/>
            <a:ext cx="4556125" cy="3416300"/>
          </a:xfrm>
          <a:ln/>
        </p:spPr>
      </p:sp>
      <p:sp>
        <p:nvSpPr>
          <p:cNvPr id="686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150938" y="692150"/>
            <a:ext cx="4556125" cy="3416300"/>
          </a:xfrm>
          <a:ln/>
        </p:spPr>
      </p:sp>
      <p:sp>
        <p:nvSpPr>
          <p:cNvPr id="696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xfrm>
            <a:off x="1150938" y="692150"/>
            <a:ext cx="4556125" cy="3416300"/>
          </a:xfrm>
          <a:ln/>
        </p:spPr>
      </p:sp>
      <p:sp>
        <p:nvSpPr>
          <p:cNvPr id="1105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150938" y="692150"/>
            <a:ext cx="4556125" cy="3416300"/>
          </a:xfrm>
          <a:ln/>
        </p:spPr>
      </p:sp>
      <p:sp>
        <p:nvSpPr>
          <p:cNvPr id="706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1150938" y="692150"/>
            <a:ext cx="4556125" cy="3416300"/>
          </a:xfrm>
          <a:ln/>
        </p:spPr>
      </p:sp>
      <p:sp>
        <p:nvSpPr>
          <p:cNvPr id="716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50938" y="692150"/>
            <a:ext cx="4556125" cy="3416300"/>
          </a:xfrm>
          <a:ln/>
        </p:spPr>
      </p:sp>
      <p:sp>
        <p:nvSpPr>
          <p:cNvPr id="727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1150938" y="692150"/>
            <a:ext cx="4556125" cy="3416300"/>
          </a:xfrm>
          <a:ln/>
        </p:spPr>
      </p:sp>
      <p:sp>
        <p:nvSpPr>
          <p:cNvPr id="737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50938" y="692150"/>
            <a:ext cx="4556125" cy="3416300"/>
          </a:xfrm>
          <a:ln/>
        </p:spPr>
      </p:sp>
      <p:sp>
        <p:nvSpPr>
          <p:cNvPr id="747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xfrm>
            <a:off x="1150938" y="692150"/>
            <a:ext cx="4556125" cy="3416300"/>
          </a:xfrm>
          <a:ln/>
        </p:spPr>
      </p:sp>
      <p:sp>
        <p:nvSpPr>
          <p:cNvPr id="1341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50938" y="692150"/>
            <a:ext cx="4556125" cy="3416300"/>
          </a:xfrm>
          <a:ln/>
        </p:spPr>
      </p:sp>
      <p:sp>
        <p:nvSpPr>
          <p:cNvPr id="614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xfrm>
            <a:off x="1150938" y="692150"/>
            <a:ext cx="4556125" cy="3416300"/>
          </a:xfrm>
          <a:ln/>
        </p:spPr>
      </p:sp>
      <p:sp>
        <p:nvSpPr>
          <p:cNvPr id="1351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xfrm>
            <a:off x="1150938" y="692150"/>
            <a:ext cx="4556125" cy="3416300"/>
          </a:xfrm>
          <a:ln/>
        </p:spPr>
      </p:sp>
      <p:sp>
        <p:nvSpPr>
          <p:cNvPr id="1361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xfrm>
            <a:off x="1150938" y="692150"/>
            <a:ext cx="4556125" cy="3416300"/>
          </a:xfrm>
          <a:ln/>
        </p:spPr>
      </p:sp>
      <p:sp>
        <p:nvSpPr>
          <p:cNvPr id="1372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xfrm>
            <a:off x="1150938" y="692150"/>
            <a:ext cx="4556125" cy="3416300"/>
          </a:xfrm>
          <a:ln/>
        </p:spPr>
      </p:sp>
      <p:sp>
        <p:nvSpPr>
          <p:cNvPr id="1382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1150938" y="692150"/>
            <a:ext cx="4556125" cy="3416300"/>
          </a:xfrm>
          <a:ln/>
        </p:spPr>
      </p:sp>
      <p:sp>
        <p:nvSpPr>
          <p:cNvPr id="757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50938" y="692150"/>
            <a:ext cx="4556125" cy="3416300"/>
          </a:xfrm>
          <a:ln/>
        </p:spPr>
      </p:sp>
      <p:sp>
        <p:nvSpPr>
          <p:cNvPr id="768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150938" y="692150"/>
            <a:ext cx="4556125" cy="3416300"/>
          </a:xfrm>
          <a:ln/>
        </p:spPr>
      </p:sp>
      <p:sp>
        <p:nvSpPr>
          <p:cNvPr id="778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150938" y="692150"/>
            <a:ext cx="4556125" cy="3416300"/>
          </a:xfrm>
          <a:ln/>
        </p:spPr>
      </p:sp>
      <p:sp>
        <p:nvSpPr>
          <p:cNvPr id="788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xfrm>
            <a:off x="1150938" y="692150"/>
            <a:ext cx="4556125" cy="3416300"/>
          </a:xfrm>
          <a:ln/>
        </p:spPr>
      </p:sp>
      <p:sp>
        <p:nvSpPr>
          <p:cNvPr id="1392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xfrm>
            <a:off x="1150938" y="692150"/>
            <a:ext cx="4556125" cy="3416300"/>
          </a:xfrm>
          <a:ln/>
        </p:spPr>
      </p:sp>
      <p:sp>
        <p:nvSpPr>
          <p:cNvPr id="1402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150938" y="692150"/>
            <a:ext cx="4556125" cy="3416300"/>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xfrm>
            <a:off x="1150938" y="692150"/>
            <a:ext cx="4556125" cy="3416300"/>
          </a:xfrm>
          <a:ln/>
        </p:spPr>
      </p:sp>
      <p:sp>
        <p:nvSpPr>
          <p:cNvPr id="1413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xfrm>
            <a:off x="1150938" y="692150"/>
            <a:ext cx="4556125" cy="3416300"/>
          </a:xfrm>
          <a:ln/>
        </p:spPr>
      </p:sp>
      <p:sp>
        <p:nvSpPr>
          <p:cNvPr id="1423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xfrm>
            <a:off x="1150938" y="692150"/>
            <a:ext cx="4556125" cy="3416300"/>
          </a:xfrm>
          <a:ln/>
        </p:spPr>
      </p:sp>
      <p:sp>
        <p:nvSpPr>
          <p:cNvPr id="1433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a:xfrm>
            <a:off x="1150938" y="692150"/>
            <a:ext cx="4556125" cy="3416300"/>
          </a:xfrm>
          <a:ln/>
        </p:spPr>
      </p:sp>
      <p:sp>
        <p:nvSpPr>
          <p:cNvPr id="1443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1150938" y="692150"/>
            <a:ext cx="4556125" cy="3416300"/>
          </a:xfrm>
          <a:ln/>
        </p:spPr>
      </p:sp>
      <p:sp>
        <p:nvSpPr>
          <p:cNvPr id="1116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50938" y="692150"/>
            <a:ext cx="4556125" cy="3416300"/>
          </a:xfrm>
          <a:ln/>
        </p:spPr>
      </p:sp>
      <p:sp>
        <p:nvSpPr>
          <p:cNvPr id="798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50938" y="692150"/>
            <a:ext cx="4556125" cy="3416300"/>
          </a:xfrm>
          <a:ln/>
        </p:spPr>
      </p:sp>
      <p:sp>
        <p:nvSpPr>
          <p:cNvPr id="808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xfrm>
            <a:off x="1150938" y="692150"/>
            <a:ext cx="4556125" cy="3416300"/>
          </a:xfrm>
          <a:ln/>
        </p:spPr>
      </p:sp>
      <p:sp>
        <p:nvSpPr>
          <p:cNvPr id="1167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50938" y="692150"/>
            <a:ext cx="4556125" cy="3416300"/>
          </a:xfrm>
          <a:ln/>
        </p:spPr>
      </p:sp>
      <p:sp>
        <p:nvSpPr>
          <p:cNvPr id="819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xfrm>
            <a:off x="1150938" y="692150"/>
            <a:ext cx="4556125" cy="3416300"/>
          </a:xfrm>
          <a:ln/>
        </p:spPr>
      </p:sp>
      <p:sp>
        <p:nvSpPr>
          <p:cNvPr id="1198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50938" y="692150"/>
            <a:ext cx="4556125" cy="3416300"/>
          </a:xfrm>
          <a:ln/>
        </p:spPr>
      </p:sp>
      <p:sp>
        <p:nvSpPr>
          <p:cNvPr id="634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xfrm>
            <a:off x="1150938" y="692150"/>
            <a:ext cx="4556125" cy="3416300"/>
          </a:xfrm>
          <a:ln/>
        </p:spPr>
      </p:sp>
      <p:sp>
        <p:nvSpPr>
          <p:cNvPr id="1208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150938" y="692150"/>
            <a:ext cx="4556125" cy="3416300"/>
          </a:xfrm>
          <a:ln/>
        </p:spPr>
      </p:sp>
      <p:sp>
        <p:nvSpPr>
          <p:cNvPr id="829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xfrm>
            <a:off x="1150938" y="692150"/>
            <a:ext cx="4556125" cy="3416300"/>
          </a:xfrm>
          <a:ln/>
        </p:spPr>
      </p:sp>
      <p:sp>
        <p:nvSpPr>
          <p:cNvPr id="1126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50938" y="692150"/>
            <a:ext cx="4556125" cy="3416300"/>
          </a:xfrm>
          <a:ln/>
        </p:spPr>
      </p:sp>
      <p:sp>
        <p:nvSpPr>
          <p:cNvPr id="839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xfrm>
            <a:off x="1150938" y="692150"/>
            <a:ext cx="4556125" cy="3416300"/>
          </a:xfrm>
          <a:ln/>
        </p:spPr>
      </p:sp>
      <p:sp>
        <p:nvSpPr>
          <p:cNvPr id="1136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1150938" y="692150"/>
            <a:ext cx="4556125" cy="3416300"/>
          </a:xfrm>
          <a:ln/>
        </p:spPr>
      </p:sp>
      <p:sp>
        <p:nvSpPr>
          <p:cNvPr id="1146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1150938" y="692150"/>
            <a:ext cx="4556125" cy="3416300"/>
          </a:xfrm>
          <a:ln/>
        </p:spPr>
      </p:sp>
      <p:sp>
        <p:nvSpPr>
          <p:cNvPr id="860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50938" y="692150"/>
            <a:ext cx="4556125" cy="3416300"/>
          </a:xfrm>
          <a:ln/>
        </p:spPr>
      </p:sp>
      <p:sp>
        <p:nvSpPr>
          <p:cNvPr id="870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xfrm>
            <a:off x="1150938" y="692150"/>
            <a:ext cx="4556125" cy="3416300"/>
          </a:xfrm>
          <a:ln/>
        </p:spPr>
      </p:sp>
      <p:sp>
        <p:nvSpPr>
          <p:cNvPr id="880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1150938" y="692150"/>
            <a:ext cx="4556125" cy="3416300"/>
          </a:xfrm>
          <a:ln/>
        </p:spPr>
      </p:sp>
      <p:sp>
        <p:nvSpPr>
          <p:cNvPr id="890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1150938" y="692150"/>
            <a:ext cx="4556125" cy="3416300"/>
          </a:xfrm>
          <a:ln/>
        </p:spPr>
      </p:sp>
      <p:sp>
        <p:nvSpPr>
          <p:cNvPr id="1085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xfrm>
            <a:off x="1150938" y="692150"/>
            <a:ext cx="4556125" cy="3416300"/>
          </a:xfrm>
          <a:ln/>
        </p:spPr>
      </p:sp>
      <p:sp>
        <p:nvSpPr>
          <p:cNvPr id="901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50938" y="692150"/>
            <a:ext cx="4556125" cy="3416300"/>
          </a:xfrm>
          <a:ln/>
        </p:spPr>
      </p:sp>
      <p:sp>
        <p:nvSpPr>
          <p:cNvPr id="911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xfrm>
            <a:off x="1150938" y="692150"/>
            <a:ext cx="4556125" cy="3416300"/>
          </a:xfrm>
          <a:ln/>
        </p:spPr>
      </p:sp>
      <p:sp>
        <p:nvSpPr>
          <p:cNvPr id="921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xfrm>
            <a:off x="1150938" y="692150"/>
            <a:ext cx="4556125" cy="3416300"/>
          </a:xfrm>
          <a:ln/>
        </p:spPr>
      </p:sp>
      <p:sp>
        <p:nvSpPr>
          <p:cNvPr id="931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1150938" y="692150"/>
            <a:ext cx="4556125" cy="3416300"/>
          </a:xfrm>
          <a:ln/>
        </p:spPr>
      </p:sp>
      <p:sp>
        <p:nvSpPr>
          <p:cNvPr id="942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xfrm>
            <a:off x="1150938" y="692150"/>
            <a:ext cx="4556125" cy="3416300"/>
          </a:xfrm>
          <a:ln/>
        </p:spPr>
      </p:sp>
      <p:sp>
        <p:nvSpPr>
          <p:cNvPr id="952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1150938" y="692150"/>
            <a:ext cx="4556125" cy="3416300"/>
          </a:xfrm>
          <a:ln/>
        </p:spPr>
      </p:sp>
      <p:sp>
        <p:nvSpPr>
          <p:cNvPr id="962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1150938" y="692150"/>
            <a:ext cx="4556125" cy="3416300"/>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1150938" y="692150"/>
            <a:ext cx="4556125" cy="3416300"/>
          </a:xfrm>
          <a:ln/>
        </p:spPr>
      </p:sp>
      <p:sp>
        <p:nvSpPr>
          <p:cNvPr id="983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xfrm>
            <a:off x="1150938" y="692150"/>
            <a:ext cx="4556125" cy="3416300"/>
          </a:xfrm>
          <a:ln/>
        </p:spPr>
      </p:sp>
      <p:sp>
        <p:nvSpPr>
          <p:cNvPr id="1095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50938" y="692150"/>
            <a:ext cx="4556125" cy="3416300"/>
          </a:xfrm>
          <a:ln/>
        </p:spPr>
      </p:sp>
      <p:sp>
        <p:nvSpPr>
          <p:cNvPr id="645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50938" y="692150"/>
            <a:ext cx="4556125" cy="3416300"/>
          </a:xfrm>
          <a:ln/>
        </p:spPr>
      </p:sp>
      <p:sp>
        <p:nvSpPr>
          <p:cNvPr id="655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150938" y="692150"/>
            <a:ext cx="4556125" cy="3416300"/>
          </a:xfrm>
          <a:ln/>
        </p:spPr>
      </p:sp>
      <p:sp>
        <p:nvSpPr>
          <p:cNvPr id="66563"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IN"/>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
            <a:ext cx="2133600" cy="6248400"/>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304800" y="76200"/>
            <a:ext cx="624840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2954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2954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9000">
              <a:srgbClr val="000082">
                <a:alpha val="33000"/>
              </a:srgbClr>
            </a:gs>
            <a:gs pos="30000">
              <a:srgbClr val="66008F"/>
            </a:gs>
            <a:gs pos="64999">
              <a:srgbClr val="BA0066"/>
            </a:gs>
            <a:gs pos="89999">
              <a:srgbClr val="FF0000"/>
            </a:gs>
            <a:gs pos="100000">
              <a:srgbClr val="FF8200"/>
            </a:gs>
          </a:gsLst>
          <a:lin ang="2700000" scaled="1"/>
          <a:tileRect/>
        </a:gra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bwMode="auto">
          <a:xfrm>
            <a:off x="304800" y="76200"/>
            <a:ext cx="8534400" cy="952500"/>
          </a:xfrm>
          <a:prstGeom prst="rect">
            <a:avLst/>
          </a:prstGeom>
          <a:noFill/>
          <a:ln w="12700">
            <a:noFill/>
            <a:miter lim="800000"/>
            <a:headEnd/>
            <a:tailEnd/>
          </a:ln>
          <a:effectLst>
            <a:outerShdw dist="35921" dir="2700000" algn="ctr" rotWithShape="0">
              <a:schemeClr val="bg2"/>
            </a:outerShdw>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99331" name="Rectangle 3"/>
          <p:cNvSpPr>
            <a:spLocks noGrp="1" noChangeArrowheads="1"/>
          </p:cNvSpPr>
          <p:nvPr>
            <p:ph type="body" idx="1"/>
          </p:nvPr>
        </p:nvSpPr>
        <p:spPr bwMode="auto">
          <a:xfrm>
            <a:off x="457200" y="1295400"/>
            <a:ext cx="8229600" cy="50292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99332" name="Rectangle 4"/>
          <p:cNvSpPr>
            <a:spLocks noChangeArrowheads="1"/>
          </p:cNvSpPr>
          <p:nvPr/>
        </p:nvSpPr>
        <p:spPr bwMode="auto">
          <a:xfrm>
            <a:off x="209550" y="1009650"/>
            <a:ext cx="8693150" cy="42863"/>
          </a:xfrm>
          <a:prstGeom prst="rect">
            <a:avLst/>
          </a:prstGeom>
          <a:solidFill>
            <a:srgbClr val="4C0026"/>
          </a:solidFill>
          <a:ln w="12700">
            <a:noFill/>
            <a:miter lim="800000"/>
            <a:headEnd/>
            <a:tailEnd/>
          </a:ln>
          <a:effectLst/>
        </p:spPr>
        <p:txBody>
          <a:bodyPr wrap="none" anchor="ctr"/>
          <a:lstStyle/>
          <a:p>
            <a:endParaRPr lang="en-IN"/>
          </a:p>
        </p:txBody>
      </p:sp>
      <p:sp>
        <p:nvSpPr>
          <p:cNvPr id="99333" name="Line 5"/>
          <p:cNvSpPr>
            <a:spLocks noChangeShapeType="1"/>
          </p:cNvSpPr>
          <p:nvPr/>
        </p:nvSpPr>
        <p:spPr bwMode="auto">
          <a:xfrm>
            <a:off x="457200" y="1028700"/>
            <a:ext cx="8229600" cy="0"/>
          </a:xfrm>
          <a:prstGeom prst="line">
            <a:avLst/>
          </a:prstGeom>
          <a:noFill/>
          <a:ln w="12700">
            <a:solidFill>
              <a:schemeClr val="tx2"/>
            </a:solidFill>
            <a:round/>
            <a:headEnd/>
            <a:tailEnd/>
          </a:ln>
          <a:effectLst/>
        </p:spPr>
        <p:txBody>
          <a:bodyPr wrap="none" anchor="ctr"/>
          <a:lstStyle/>
          <a:p>
            <a:endParaRPr lang="en-IN"/>
          </a:p>
        </p:txBody>
      </p:sp>
      <p:sp>
        <p:nvSpPr>
          <p:cNvPr id="99335" name="Text Box 7"/>
          <p:cNvSpPr txBox="1">
            <a:spLocks noChangeArrowheads="1"/>
          </p:cNvSpPr>
          <p:nvPr userDrawn="1"/>
        </p:nvSpPr>
        <p:spPr bwMode="auto">
          <a:xfrm>
            <a:off x="8308975" y="6186488"/>
            <a:ext cx="479425" cy="396875"/>
          </a:xfrm>
          <a:prstGeom prst="rect">
            <a:avLst/>
          </a:prstGeom>
          <a:noFill/>
          <a:ln w="12700">
            <a:noFill/>
            <a:miter lim="800000"/>
            <a:headEnd/>
            <a:tailEnd/>
          </a:ln>
          <a:effectLst/>
        </p:spPr>
        <p:txBody>
          <a:bodyPr wrap="none">
            <a:spAutoFit/>
          </a:bodyPr>
          <a:lstStyle/>
          <a:p>
            <a:fld id="{4CAF0CD2-F914-4D9F-8F37-042F9833B388}" type="slidenum">
              <a:rPr lang="en-US" sz="2000">
                <a:solidFill>
                  <a:srgbClr val="66FFFF"/>
                </a:solidFill>
                <a:latin typeface="Times New Roman" pitchFamily="18" charset="0"/>
              </a:rPr>
              <a:pPr/>
              <a:t>‹#›</a:t>
            </a:fld>
            <a:endParaRPr lang="en-US" sz="2000">
              <a:solidFill>
                <a:srgbClr val="66FFFF"/>
              </a:solidFill>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p:transition>
  <p:txStyles>
    <p:titleStyle>
      <a:lvl1pPr algn="ctr" rtl="0" eaLnBrk="0" fontAlgn="base" hangingPunct="0">
        <a:spcBef>
          <a:spcPct val="0"/>
        </a:spcBef>
        <a:spcAft>
          <a:spcPct val="0"/>
        </a:spcAft>
        <a:defRPr sz="3200" b="1">
          <a:solidFill>
            <a:srgbClr val="00FAF4"/>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200" b="1">
          <a:solidFill>
            <a:srgbClr val="00FAF4"/>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3200" b="1">
          <a:solidFill>
            <a:srgbClr val="00FAF4"/>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3200" b="1">
          <a:solidFill>
            <a:srgbClr val="00FAF4"/>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3200" b="1">
          <a:solidFill>
            <a:srgbClr val="00FAF4"/>
          </a:solidFill>
          <a:effectLst>
            <a:outerShdw blurRad="38100" dist="38100" dir="2700000" algn="tl">
              <a:srgbClr val="000000"/>
            </a:outerShdw>
          </a:effectLst>
          <a:latin typeface="Times New Roman" pitchFamily="18" charset="0"/>
        </a:defRPr>
      </a:lvl5pPr>
      <a:lvl6pPr marL="457200" algn="ctr" rtl="0" eaLnBrk="0" fontAlgn="base" hangingPunct="0">
        <a:spcBef>
          <a:spcPct val="0"/>
        </a:spcBef>
        <a:spcAft>
          <a:spcPct val="0"/>
        </a:spcAft>
        <a:defRPr sz="3200" b="1">
          <a:solidFill>
            <a:srgbClr val="00FAF4"/>
          </a:solidFill>
          <a:effectLst>
            <a:outerShdw blurRad="38100" dist="38100" dir="2700000" algn="tl">
              <a:srgbClr val="000000"/>
            </a:outerShdw>
          </a:effectLst>
          <a:latin typeface="Times New Roman" pitchFamily="18" charset="0"/>
        </a:defRPr>
      </a:lvl6pPr>
      <a:lvl7pPr marL="914400" algn="ctr" rtl="0" eaLnBrk="0" fontAlgn="base" hangingPunct="0">
        <a:spcBef>
          <a:spcPct val="0"/>
        </a:spcBef>
        <a:spcAft>
          <a:spcPct val="0"/>
        </a:spcAft>
        <a:defRPr sz="3200" b="1">
          <a:solidFill>
            <a:srgbClr val="00FAF4"/>
          </a:solidFill>
          <a:effectLst>
            <a:outerShdw blurRad="38100" dist="38100" dir="2700000" algn="tl">
              <a:srgbClr val="000000"/>
            </a:outerShdw>
          </a:effectLst>
          <a:latin typeface="Times New Roman" pitchFamily="18" charset="0"/>
        </a:defRPr>
      </a:lvl7pPr>
      <a:lvl8pPr marL="1371600" algn="ctr" rtl="0" eaLnBrk="0" fontAlgn="base" hangingPunct="0">
        <a:spcBef>
          <a:spcPct val="0"/>
        </a:spcBef>
        <a:spcAft>
          <a:spcPct val="0"/>
        </a:spcAft>
        <a:defRPr sz="3200" b="1">
          <a:solidFill>
            <a:srgbClr val="00FAF4"/>
          </a:solidFill>
          <a:effectLst>
            <a:outerShdw blurRad="38100" dist="38100" dir="2700000" algn="tl">
              <a:srgbClr val="000000"/>
            </a:outerShdw>
          </a:effectLst>
          <a:latin typeface="Times New Roman" pitchFamily="18" charset="0"/>
        </a:defRPr>
      </a:lvl8pPr>
      <a:lvl9pPr marL="1828800" algn="ctr" rtl="0" eaLnBrk="0" fontAlgn="base" hangingPunct="0">
        <a:spcBef>
          <a:spcPct val="0"/>
        </a:spcBef>
        <a:spcAft>
          <a:spcPct val="0"/>
        </a:spcAft>
        <a:defRPr sz="3200" b="1">
          <a:solidFill>
            <a:srgbClr val="00FAF4"/>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50000"/>
        <a:buFont typeface="Monotype Sorts" pitchFamily="2" charset="2"/>
        <a:buChar char="l"/>
        <a:defRPr sz="2800">
          <a:solidFill>
            <a:srgbClr val="F7FFFF"/>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40000"/>
        <a:buFont typeface="Monotype Sorts" pitchFamily="2" charset="2"/>
        <a:buChar char="l"/>
        <a:defRPr sz="2800">
          <a:solidFill>
            <a:srgbClr val="F7FFFF"/>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30000"/>
        <a:buFont typeface="Monotype Sorts" pitchFamily="2" charset="2"/>
        <a:buChar char="l"/>
        <a:defRPr sz="2800">
          <a:solidFill>
            <a:srgbClr val="F7FFFF"/>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chemeClr val="hlink"/>
        </a:buClr>
        <a:buSzPct val="65000"/>
        <a:buFont typeface="Monotype Sorts" pitchFamily="2" charset="2"/>
        <a:buChar char="ä"/>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Microsoft_Office_Excel_97-2003_Worksheet1.xls"/></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Microsoft_Office_Excel_97-2003_Worksheet2.xls"/></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11.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Microsoft_Office_Excel_97-2003_Worksheet3.xls"/></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Microsoft_Office_Excel_97-2003_Worksheet4.xls"/></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p:txBody>
          <a:bodyPr/>
          <a:lstStyle/>
          <a:p>
            <a:pPr algn="ctr">
              <a:buFont typeface="Monotype Sorts" pitchFamily="2" charset="2"/>
              <a:buNone/>
            </a:pPr>
            <a:r>
              <a:rPr lang="en-US" sz="3600" b="1">
                <a:solidFill>
                  <a:srgbClr val="66FFFF"/>
                </a:solidFill>
              </a:rPr>
              <a:t>Quality Control</a:t>
            </a:r>
            <a:endParaRPr lang="en-US" sz="3600">
              <a:solidFill>
                <a:srgbClr val="66FFFF"/>
              </a:solidFill>
            </a:endParaRPr>
          </a:p>
        </p:txBody>
      </p:sp>
      <p:graphicFrame>
        <p:nvGraphicFramePr>
          <p:cNvPr id="5129" name="Object 9"/>
          <p:cNvGraphicFramePr>
            <a:graphicFrameLocks noChangeAspect="1"/>
          </p:cNvGraphicFramePr>
          <p:nvPr/>
        </p:nvGraphicFramePr>
        <p:xfrm>
          <a:off x="276225" y="2036763"/>
          <a:ext cx="3571875" cy="3468687"/>
        </p:xfrm>
        <a:graphic>
          <a:graphicData uri="http://schemas.openxmlformats.org/presentationml/2006/ole">
            <p:oleObj spid="_x0000_s5129" name="Clip" r:id="rId4" imgW="3571560" imgH="3468960" progId="">
              <p:embed/>
            </p:oleObj>
          </a:graphicData>
        </a:graphic>
      </p:graphicFrame>
      <p:sp>
        <p:nvSpPr>
          <p:cNvPr id="6" name="Text Box 4"/>
          <p:cNvSpPr txBox="1">
            <a:spLocks noChangeArrowheads="1"/>
          </p:cNvSpPr>
          <p:nvPr/>
        </p:nvSpPr>
        <p:spPr bwMode="auto">
          <a:xfrm>
            <a:off x="952500" y="4956175"/>
            <a:ext cx="9015413" cy="1815882"/>
          </a:xfrm>
          <a:prstGeom prst="rect">
            <a:avLst/>
          </a:prstGeom>
          <a:noFill/>
          <a:ln w="12700">
            <a:noFill/>
            <a:miter lim="800000"/>
            <a:headEnd/>
            <a:tailEnd/>
          </a:ln>
          <a:effectLst/>
        </p:spPr>
        <p:txBody>
          <a:bodyPr wrap="square">
            <a:spAutoFit/>
          </a:bodyPr>
          <a:lstStyle/>
          <a:p>
            <a:pPr algn="ctr"/>
            <a:r>
              <a:rPr lang="en-US" sz="2800" b="1" dirty="0" err="1" smtClean="0">
                <a:solidFill>
                  <a:srgbClr val="66FFFF"/>
                </a:solidFill>
                <a:effectLst>
                  <a:outerShdw blurRad="38100" dist="38100" dir="2700000" algn="tl">
                    <a:srgbClr val="000000"/>
                  </a:outerShdw>
                </a:effectLst>
              </a:rPr>
              <a:t>Dr.A.Antonyraj</a:t>
            </a:r>
            <a:endParaRPr lang="en-US" sz="2800" b="1" dirty="0" smtClean="0">
              <a:solidFill>
                <a:srgbClr val="66FFFF"/>
              </a:solidFill>
              <a:effectLst>
                <a:outerShdw blurRad="38100" dist="38100" dir="2700000" algn="tl">
                  <a:srgbClr val="000000"/>
                </a:outerShdw>
              </a:effectLst>
            </a:endParaRPr>
          </a:p>
          <a:p>
            <a:pPr algn="ctr"/>
            <a:r>
              <a:rPr lang="en-US" sz="2800" dirty="0" smtClean="0">
                <a:solidFill>
                  <a:srgbClr val="66FFFF"/>
                </a:solidFill>
                <a:effectLst>
                  <a:outerShdw blurRad="38100" dist="38100" dir="2700000" algn="tl">
                    <a:srgbClr val="000000"/>
                  </a:outerShdw>
                </a:effectLst>
              </a:rPr>
              <a:t>Assistant Professor</a:t>
            </a:r>
          </a:p>
          <a:p>
            <a:pPr algn="ctr"/>
            <a:r>
              <a:rPr lang="en-US" sz="2800" dirty="0" smtClean="0">
                <a:solidFill>
                  <a:srgbClr val="66FFFF"/>
                </a:solidFill>
                <a:effectLst>
                  <a:outerShdw blurRad="38100" dist="38100" dir="2700000" algn="tl">
                    <a:srgbClr val="000000"/>
                  </a:outerShdw>
                </a:effectLst>
              </a:rPr>
              <a:t>Department of Management studies,</a:t>
            </a:r>
          </a:p>
          <a:p>
            <a:pPr algn="ctr"/>
            <a:r>
              <a:rPr lang="en-US" sz="2800" dirty="0" smtClean="0">
                <a:solidFill>
                  <a:srgbClr val="66FFFF"/>
                </a:solidFill>
                <a:effectLst>
                  <a:outerShdw blurRad="38100" dist="38100" dir="2700000" algn="tl">
                    <a:srgbClr val="000000"/>
                  </a:outerShdw>
                </a:effectLst>
              </a:rPr>
              <a:t>Bon Secours College for women, </a:t>
            </a:r>
            <a:r>
              <a:rPr lang="en-US" sz="2800" dirty="0" err="1" smtClean="0">
                <a:solidFill>
                  <a:srgbClr val="66FFFF"/>
                </a:solidFill>
                <a:effectLst>
                  <a:outerShdw blurRad="38100" dist="38100" dir="2700000" algn="tl">
                    <a:srgbClr val="000000"/>
                  </a:outerShdw>
                </a:effectLst>
              </a:rPr>
              <a:t>Thanjavur</a:t>
            </a:r>
            <a:r>
              <a:rPr lang="en-US" sz="2800" dirty="0" smtClean="0">
                <a:solidFill>
                  <a:srgbClr val="66FFFF"/>
                </a:solidFill>
                <a:effectLst>
                  <a:outerShdw blurRad="38100" dist="38100" dir="2700000" algn="tl">
                    <a:srgbClr val="000000"/>
                  </a:outerShdw>
                </a:effectLst>
              </a:rPr>
              <a:t>.</a:t>
            </a:r>
            <a:endParaRPr lang="en-US" sz="2800" dirty="0">
              <a:solidFill>
                <a:srgbClr val="66FFFF"/>
              </a:solidFill>
              <a:effectLst>
                <a:outerShdw blurRad="38100" dist="38100" dir="2700000" algn="tl">
                  <a:srgbClr val="000000"/>
                </a:outerShdw>
              </a:effectLst>
            </a:endParaRPr>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5"/>
          <p:cNvSpPr>
            <a:spLocks noGrp="1" noChangeArrowheads="1"/>
          </p:cNvSpPr>
          <p:nvPr>
            <p:ph type="title"/>
          </p:nvPr>
        </p:nvSpPr>
        <p:spPr/>
        <p:txBody>
          <a:bodyPr/>
          <a:lstStyle/>
          <a:p>
            <a:r>
              <a:rPr lang="en-US"/>
              <a:t>When to Inspect</a:t>
            </a:r>
            <a:br>
              <a:rPr lang="en-US"/>
            </a:br>
            <a:r>
              <a:rPr lang="en-US"/>
              <a:t>During the Production Process</a:t>
            </a:r>
          </a:p>
        </p:txBody>
      </p:sp>
      <p:sp>
        <p:nvSpPr>
          <p:cNvPr id="12294" name="Rectangle 6"/>
          <p:cNvSpPr>
            <a:spLocks noGrp="1" noChangeArrowheads="1"/>
          </p:cNvSpPr>
          <p:nvPr>
            <p:ph type="body" idx="1"/>
          </p:nvPr>
        </p:nvSpPr>
        <p:spPr/>
        <p:txBody>
          <a:bodyPr/>
          <a:lstStyle/>
          <a:p>
            <a:r>
              <a:rPr lang="en-US"/>
              <a:t>Inspect </a:t>
            </a:r>
            <a:r>
              <a:rPr lang="en-US" u="sng"/>
              <a:t>before</a:t>
            </a:r>
            <a:r>
              <a:rPr lang="en-US"/>
              <a:t> costly operations.</a:t>
            </a:r>
          </a:p>
          <a:p>
            <a:r>
              <a:rPr lang="en-US"/>
              <a:t>Inspect </a:t>
            </a:r>
            <a:r>
              <a:rPr lang="en-US" u="sng"/>
              <a:t>before</a:t>
            </a:r>
            <a:r>
              <a:rPr lang="en-US"/>
              <a:t> operations that are likely to produce faulty items. </a:t>
            </a:r>
          </a:p>
          <a:p>
            <a:r>
              <a:rPr lang="en-US"/>
              <a:t>Inspect </a:t>
            </a:r>
            <a:r>
              <a:rPr lang="en-US" u="sng"/>
              <a:t>before</a:t>
            </a:r>
            <a:r>
              <a:rPr lang="en-US"/>
              <a:t> operations that cover up defects.</a:t>
            </a:r>
          </a:p>
          <a:p>
            <a:r>
              <a:rPr lang="en-US"/>
              <a:t>Inspect </a:t>
            </a:r>
            <a:r>
              <a:rPr lang="en-US" u="sng"/>
              <a:t>before </a:t>
            </a:r>
            <a:r>
              <a:rPr lang="en-US"/>
              <a:t>assembly operations that cannot be undone.</a:t>
            </a:r>
          </a:p>
          <a:p>
            <a:r>
              <a:rPr lang="en-US"/>
              <a:t>On automatic machines, inspect first and last pieces of production runs, but few in-between pieces.</a:t>
            </a:r>
          </a:p>
          <a:p>
            <a:r>
              <a:rPr lang="en-US"/>
              <a:t>Inspect finished products.</a:t>
            </a:r>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3" name="Rectangle 11"/>
          <p:cNvSpPr>
            <a:spLocks noGrp="1" noChangeArrowheads="1"/>
          </p:cNvSpPr>
          <p:nvPr>
            <p:ph type="title"/>
          </p:nvPr>
        </p:nvSpPr>
        <p:spPr/>
        <p:txBody>
          <a:bodyPr/>
          <a:lstStyle/>
          <a:p>
            <a:r>
              <a:rPr lang="en-US"/>
              <a:t>Central Limit Theorem</a:t>
            </a:r>
          </a:p>
        </p:txBody>
      </p:sp>
      <p:sp>
        <p:nvSpPr>
          <p:cNvPr id="13324" name="Rectangle 12"/>
          <p:cNvSpPr>
            <a:spLocks noGrp="1" noChangeArrowheads="1"/>
          </p:cNvSpPr>
          <p:nvPr>
            <p:ph type="body" idx="1"/>
          </p:nvPr>
        </p:nvSpPr>
        <p:spPr/>
        <p:txBody>
          <a:bodyPr/>
          <a:lstStyle/>
          <a:p>
            <a:r>
              <a:rPr lang="en-US"/>
              <a:t>The </a:t>
            </a:r>
            <a:r>
              <a:rPr lang="en-US" u="sng"/>
              <a:t>central limit theorem</a:t>
            </a:r>
            <a:r>
              <a:rPr lang="en-US"/>
              <a:t> is:</a:t>
            </a:r>
            <a:r>
              <a:rPr lang="en-US" i="1"/>
              <a:t> Sampling distributions can be assumed to be normally distributed even though the population (lot) distributions are not normal</a:t>
            </a:r>
            <a:r>
              <a:rPr lang="en-US"/>
              <a:t>.</a:t>
            </a:r>
          </a:p>
          <a:p>
            <a:r>
              <a:rPr lang="en-US"/>
              <a:t>The theorem allows use of the normal distribution to easily set limits for control charts and acceptance plans for both attributes and variables.</a:t>
            </a:r>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Sampling Distributions</a:t>
            </a:r>
          </a:p>
        </p:txBody>
      </p:sp>
      <p:sp>
        <p:nvSpPr>
          <p:cNvPr id="55299" name="Rectangle 3"/>
          <p:cNvSpPr>
            <a:spLocks noGrp="1" noChangeArrowheads="1"/>
          </p:cNvSpPr>
          <p:nvPr>
            <p:ph type="body" idx="1"/>
          </p:nvPr>
        </p:nvSpPr>
        <p:spPr>
          <a:xfrm>
            <a:off x="457200" y="1295400"/>
            <a:ext cx="8229600" cy="3810000"/>
          </a:xfrm>
        </p:spPr>
        <p:txBody>
          <a:bodyPr/>
          <a:lstStyle/>
          <a:p>
            <a:r>
              <a:rPr lang="en-US"/>
              <a:t>The </a:t>
            </a:r>
            <a:r>
              <a:rPr lang="en-US" u="sng"/>
              <a:t>sampling distribution</a:t>
            </a:r>
            <a:r>
              <a:rPr lang="en-US"/>
              <a:t> can be assumed to be normally distributed unless sample size (n) is extremely small.</a:t>
            </a:r>
          </a:p>
          <a:p>
            <a:r>
              <a:rPr lang="en-US"/>
              <a:t>The mean of the sampling distribution ( x ) is equal to the population mean (</a:t>
            </a:r>
            <a:r>
              <a:rPr lang="en-US">
                <a:latin typeface="Symbol" pitchFamily="18" charset="2"/>
              </a:rPr>
              <a:t>m</a:t>
            </a:r>
            <a:r>
              <a:rPr lang="en-US"/>
              <a:t>).</a:t>
            </a:r>
          </a:p>
          <a:p>
            <a:r>
              <a:rPr lang="en-US"/>
              <a:t>The standard error of the sampling distribution (</a:t>
            </a:r>
            <a:r>
              <a:rPr lang="en-US">
                <a:latin typeface="Symbol" pitchFamily="18" charset="2"/>
              </a:rPr>
              <a:t>s</a:t>
            </a:r>
            <a:r>
              <a:rPr lang="en-US" baseline="-25000"/>
              <a:t>x </a:t>
            </a:r>
            <a:r>
              <a:rPr lang="en-US"/>
              <a:t>) is smaller than the population standard deviation (</a:t>
            </a:r>
            <a:r>
              <a:rPr lang="en-US">
                <a:latin typeface="Symbol" pitchFamily="18" charset="2"/>
              </a:rPr>
              <a:t>s</a:t>
            </a:r>
            <a:r>
              <a:rPr lang="en-US" baseline="-25000"/>
              <a:t>x </a:t>
            </a:r>
            <a:r>
              <a:rPr lang="en-US"/>
              <a:t>) by a factor of 1/</a:t>
            </a:r>
          </a:p>
          <a:p>
            <a:endParaRPr lang="en-US"/>
          </a:p>
          <a:p>
            <a:endParaRPr lang="en-US"/>
          </a:p>
        </p:txBody>
      </p:sp>
      <p:sp>
        <p:nvSpPr>
          <p:cNvPr id="55300" name="Text Box 4"/>
          <p:cNvSpPr txBox="1">
            <a:spLocks noChangeArrowheads="1"/>
          </p:cNvSpPr>
          <p:nvPr/>
        </p:nvSpPr>
        <p:spPr bwMode="auto">
          <a:xfrm>
            <a:off x="6515100" y="2533650"/>
            <a:ext cx="368300" cy="45720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latin typeface="Book Antiqua" pitchFamily="18" charset="0"/>
              </a:rPr>
              <a:t>=</a:t>
            </a:r>
            <a:endParaRPr lang="en-US" sz="2400">
              <a:latin typeface="Book Antiqua" pitchFamily="18" charset="0"/>
            </a:endParaRPr>
          </a:p>
        </p:txBody>
      </p:sp>
      <p:sp>
        <p:nvSpPr>
          <p:cNvPr id="55301" name="Text Box 5"/>
          <p:cNvSpPr txBox="1">
            <a:spLocks noChangeArrowheads="1"/>
          </p:cNvSpPr>
          <p:nvPr/>
        </p:nvSpPr>
        <p:spPr bwMode="auto">
          <a:xfrm>
            <a:off x="7924800" y="3676650"/>
            <a:ext cx="285750" cy="45720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latin typeface="Book Antiqua" pitchFamily="18" charset="0"/>
              </a:rPr>
              <a:t>-</a:t>
            </a:r>
          </a:p>
        </p:txBody>
      </p:sp>
      <p:graphicFrame>
        <p:nvGraphicFramePr>
          <p:cNvPr id="147456" name="Object 0"/>
          <p:cNvGraphicFramePr>
            <a:graphicFrameLocks noChangeAspect="1"/>
          </p:cNvGraphicFramePr>
          <p:nvPr/>
        </p:nvGraphicFramePr>
        <p:xfrm>
          <a:off x="3200400" y="4473575"/>
          <a:ext cx="501650" cy="479425"/>
        </p:xfrm>
        <a:graphic>
          <a:graphicData uri="http://schemas.openxmlformats.org/presentationml/2006/ole">
            <p:oleObj spid="_x0000_s147456" name="Equation" r:id="rId4" imgW="241200" imgH="228600" progId="Equation.3">
              <p:embed/>
            </p:oleObj>
          </a:graphicData>
        </a:graphic>
      </p:graphicFrame>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Population and Sampling Distributions</a:t>
            </a:r>
          </a:p>
        </p:txBody>
      </p:sp>
      <p:sp>
        <p:nvSpPr>
          <p:cNvPr id="102403" name="Freeform 3"/>
          <p:cNvSpPr>
            <a:spLocks/>
          </p:cNvSpPr>
          <p:nvPr/>
        </p:nvSpPr>
        <p:spPr bwMode="auto">
          <a:xfrm>
            <a:off x="2871788" y="4105275"/>
            <a:ext cx="1844675" cy="1819275"/>
          </a:xfrm>
          <a:custGeom>
            <a:avLst/>
            <a:gdLst/>
            <a:ahLst/>
            <a:cxnLst>
              <a:cxn ang="0">
                <a:pos x="565" y="12"/>
              </a:cxn>
              <a:cxn ang="0">
                <a:pos x="531" y="65"/>
              </a:cxn>
              <a:cxn ang="0">
                <a:pos x="508" y="129"/>
              </a:cxn>
              <a:cxn ang="0">
                <a:pos x="489" y="194"/>
              </a:cxn>
              <a:cxn ang="0">
                <a:pos x="472" y="258"/>
              </a:cxn>
              <a:cxn ang="0">
                <a:pos x="459" y="320"/>
              </a:cxn>
              <a:cxn ang="0">
                <a:pos x="446" y="387"/>
              </a:cxn>
              <a:cxn ang="0">
                <a:pos x="431" y="452"/>
              </a:cxn>
              <a:cxn ang="0">
                <a:pos x="418" y="516"/>
              </a:cxn>
              <a:cxn ang="0">
                <a:pos x="406" y="581"/>
              </a:cxn>
              <a:cxn ang="0">
                <a:pos x="393" y="644"/>
              </a:cxn>
              <a:cxn ang="0">
                <a:pos x="380" y="714"/>
              </a:cxn>
              <a:cxn ang="0">
                <a:pos x="365" y="777"/>
              </a:cxn>
              <a:cxn ang="0">
                <a:pos x="343" y="848"/>
              </a:cxn>
              <a:cxn ang="0">
                <a:pos x="314" y="917"/>
              </a:cxn>
              <a:cxn ang="0">
                <a:pos x="287" y="965"/>
              </a:cxn>
              <a:cxn ang="0">
                <a:pos x="248" y="1014"/>
              </a:cxn>
              <a:cxn ang="0">
                <a:pos x="211" y="1046"/>
              </a:cxn>
              <a:cxn ang="0">
                <a:pos x="171" y="1069"/>
              </a:cxn>
              <a:cxn ang="0">
                <a:pos x="136" y="1090"/>
              </a:cxn>
              <a:cxn ang="0">
                <a:pos x="90" y="1111"/>
              </a:cxn>
              <a:cxn ang="0">
                <a:pos x="53" y="1125"/>
              </a:cxn>
              <a:cxn ang="0">
                <a:pos x="1162" y="1144"/>
              </a:cxn>
              <a:cxn ang="0">
                <a:pos x="1104" y="1125"/>
              </a:cxn>
              <a:cxn ang="0">
                <a:pos x="1076" y="1114"/>
              </a:cxn>
              <a:cxn ang="0">
                <a:pos x="1023" y="1086"/>
              </a:cxn>
              <a:cxn ang="0">
                <a:pos x="975" y="1054"/>
              </a:cxn>
              <a:cxn ang="0">
                <a:pos x="930" y="1016"/>
              </a:cxn>
              <a:cxn ang="0">
                <a:pos x="913" y="997"/>
              </a:cxn>
              <a:cxn ang="0">
                <a:pos x="883" y="953"/>
              </a:cxn>
              <a:cxn ang="0">
                <a:pos x="858" y="899"/>
              </a:cxn>
              <a:cxn ang="0">
                <a:pos x="834" y="833"/>
              </a:cxn>
              <a:cxn ang="0">
                <a:pos x="817" y="779"/>
              </a:cxn>
              <a:cxn ang="0">
                <a:pos x="803" y="717"/>
              </a:cxn>
              <a:cxn ang="0">
                <a:pos x="792" y="662"/>
              </a:cxn>
              <a:cxn ang="0">
                <a:pos x="780" y="608"/>
              </a:cxn>
              <a:cxn ang="0">
                <a:pos x="765" y="537"/>
              </a:cxn>
              <a:cxn ang="0">
                <a:pos x="750" y="472"/>
              </a:cxn>
              <a:cxn ang="0">
                <a:pos x="733" y="391"/>
              </a:cxn>
              <a:cxn ang="0">
                <a:pos x="716" y="315"/>
              </a:cxn>
              <a:cxn ang="0">
                <a:pos x="699" y="244"/>
              </a:cxn>
              <a:cxn ang="0">
                <a:pos x="687" y="201"/>
              </a:cxn>
              <a:cxn ang="0">
                <a:pos x="670" y="134"/>
              </a:cxn>
              <a:cxn ang="0">
                <a:pos x="655" y="91"/>
              </a:cxn>
              <a:cxn ang="0">
                <a:pos x="663" y="110"/>
              </a:cxn>
              <a:cxn ang="0">
                <a:pos x="651" y="83"/>
              </a:cxn>
              <a:cxn ang="0">
                <a:pos x="625" y="30"/>
              </a:cxn>
              <a:cxn ang="0">
                <a:pos x="600" y="4"/>
              </a:cxn>
            </a:cxnLst>
            <a:rect l="0" t="0" r="r" b="b"/>
            <a:pathLst>
              <a:path w="1162" h="1146">
                <a:moveTo>
                  <a:pt x="590" y="1"/>
                </a:moveTo>
                <a:lnTo>
                  <a:pt x="577" y="5"/>
                </a:lnTo>
                <a:lnTo>
                  <a:pt x="565" y="12"/>
                </a:lnTo>
                <a:lnTo>
                  <a:pt x="552" y="27"/>
                </a:lnTo>
                <a:lnTo>
                  <a:pt x="541" y="44"/>
                </a:lnTo>
                <a:lnTo>
                  <a:pt x="531" y="65"/>
                </a:lnTo>
                <a:lnTo>
                  <a:pt x="524" y="80"/>
                </a:lnTo>
                <a:lnTo>
                  <a:pt x="516" y="104"/>
                </a:lnTo>
                <a:lnTo>
                  <a:pt x="508" y="129"/>
                </a:lnTo>
                <a:lnTo>
                  <a:pt x="503" y="147"/>
                </a:lnTo>
                <a:lnTo>
                  <a:pt x="495" y="172"/>
                </a:lnTo>
                <a:lnTo>
                  <a:pt x="489" y="194"/>
                </a:lnTo>
                <a:lnTo>
                  <a:pt x="483" y="216"/>
                </a:lnTo>
                <a:lnTo>
                  <a:pt x="478" y="236"/>
                </a:lnTo>
                <a:lnTo>
                  <a:pt x="472" y="258"/>
                </a:lnTo>
                <a:lnTo>
                  <a:pt x="468" y="277"/>
                </a:lnTo>
                <a:lnTo>
                  <a:pt x="464" y="298"/>
                </a:lnTo>
                <a:lnTo>
                  <a:pt x="459" y="320"/>
                </a:lnTo>
                <a:lnTo>
                  <a:pt x="455" y="344"/>
                </a:lnTo>
                <a:lnTo>
                  <a:pt x="449" y="367"/>
                </a:lnTo>
                <a:lnTo>
                  <a:pt x="446" y="387"/>
                </a:lnTo>
                <a:lnTo>
                  <a:pt x="441" y="407"/>
                </a:lnTo>
                <a:lnTo>
                  <a:pt x="435" y="430"/>
                </a:lnTo>
                <a:lnTo>
                  <a:pt x="431" y="452"/>
                </a:lnTo>
                <a:lnTo>
                  <a:pt x="426" y="474"/>
                </a:lnTo>
                <a:lnTo>
                  <a:pt x="422" y="496"/>
                </a:lnTo>
                <a:lnTo>
                  <a:pt x="418" y="516"/>
                </a:lnTo>
                <a:lnTo>
                  <a:pt x="414" y="539"/>
                </a:lnTo>
                <a:lnTo>
                  <a:pt x="410" y="561"/>
                </a:lnTo>
                <a:lnTo>
                  <a:pt x="406" y="581"/>
                </a:lnTo>
                <a:lnTo>
                  <a:pt x="402" y="602"/>
                </a:lnTo>
                <a:lnTo>
                  <a:pt x="398" y="623"/>
                </a:lnTo>
                <a:lnTo>
                  <a:pt x="393" y="644"/>
                </a:lnTo>
                <a:lnTo>
                  <a:pt x="388" y="672"/>
                </a:lnTo>
                <a:lnTo>
                  <a:pt x="384" y="696"/>
                </a:lnTo>
                <a:lnTo>
                  <a:pt x="380" y="714"/>
                </a:lnTo>
                <a:lnTo>
                  <a:pt x="375" y="735"/>
                </a:lnTo>
                <a:lnTo>
                  <a:pt x="371" y="753"/>
                </a:lnTo>
                <a:lnTo>
                  <a:pt x="365" y="777"/>
                </a:lnTo>
                <a:lnTo>
                  <a:pt x="359" y="801"/>
                </a:lnTo>
                <a:lnTo>
                  <a:pt x="351" y="824"/>
                </a:lnTo>
                <a:lnTo>
                  <a:pt x="343" y="848"/>
                </a:lnTo>
                <a:lnTo>
                  <a:pt x="335" y="871"/>
                </a:lnTo>
                <a:lnTo>
                  <a:pt x="325" y="892"/>
                </a:lnTo>
                <a:lnTo>
                  <a:pt x="314" y="917"/>
                </a:lnTo>
                <a:lnTo>
                  <a:pt x="307" y="932"/>
                </a:lnTo>
                <a:lnTo>
                  <a:pt x="298" y="947"/>
                </a:lnTo>
                <a:lnTo>
                  <a:pt x="287" y="965"/>
                </a:lnTo>
                <a:lnTo>
                  <a:pt x="278" y="978"/>
                </a:lnTo>
                <a:lnTo>
                  <a:pt x="266" y="993"/>
                </a:lnTo>
                <a:lnTo>
                  <a:pt x="248" y="1014"/>
                </a:lnTo>
                <a:lnTo>
                  <a:pt x="233" y="1028"/>
                </a:lnTo>
                <a:lnTo>
                  <a:pt x="221" y="1037"/>
                </a:lnTo>
                <a:lnTo>
                  <a:pt x="211" y="1046"/>
                </a:lnTo>
                <a:lnTo>
                  <a:pt x="198" y="1054"/>
                </a:lnTo>
                <a:lnTo>
                  <a:pt x="184" y="1061"/>
                </a:lnTo>
                <a:lnTo>
                  <a:pt x="171" y="1069"/>
                </a:lnTo>
                <a:lnTo>
                  <a:pt x="160" y="1077"/>
                </a:lnTo>
                <a:lnTo>
                  <a:pt x="147" y="1084"/>
                </a:lnTo>
                <a:lnTo>
                  <a:pt x="136" y="1090"/>
                </a:lnTo>
                <a:lnTo>
                  <a:pt x="122" y="1097"/>
                </a:lnTo>
                <a:lnTo>
                  <a:pt x="102" y="1105"/>
                </a:lnTo>
                <a:lnTo>
                  <a:pt x="90" y="1111"/>
                </a:lnTo>
                <a:lnTo>
                  <a:pt x="78" y="1116"/>
                </a:lnTo>
                <a:lnTo>
                  <a:pt x="69" y="1119"/>
                </a:lnTo>
                <a:lnTo>
                  <a:pt x="53" y="1125"/>
                </a:lnTo>
                <a:lnTo>
                  <a:pt x="36" y="1133"/>
                </a:lnTo>
                <a:lnTo>
                  <a:pt x="0" y="1146"/>
                </a:lnTo>
                <a:lnTo>
                  <a:pt x="1162" y="1144"/>
                </a:lnTo>
                <a:lnTo>
                  <a:pt x="1143" y="1139"/>
                </a:lnTo>
                <a:lnTo>
                  <a:pt x="1122" y="1130"/>
                </a:lnTo>
                <a:lnTo>
                  <a:pt x="1104" y="1125"/>
                </a:lnTo>
                <a:lnTo>
                  <a:pt x="1086" y="1119"/>
                </a:lnTo>
                <a:lnTo>
                  <a:pt x="1067" y="1111"/>
                </a:lnTo>
                <a:lnTo>
                  <a:pt x="1076" y="1114"/>
                </a:lnTo>
                <a:lnTo>
                  <a:pt x="1055" y="1105"/>
                </a:lnTo>
                <a:lnTo>
                  <a:pt x="1043" y="1098"/>
                </a:lnTo>
                <a:lnTo>
                  <a:pt x="1023" y="1086"/>
                </a:lnTo>
                <a:lnTo>
                  <a:pt x="1005" y="1074"/>
                </a:lnTo>
                <a:lnTo>
                  <a:pt x="989" y="1064"/>
                </a:lnTo>
                <a:lnTo>
                  <a:pt x="975" y="1054"/>
                </a:lnTo>
                <a:lnTo>
                  <a:pt x="959" y="1042"/>
                </a:lnTo>
                <a:lnTo>
                  <a:pt x="945" y="1030"/>
                </a:lnTo>
                <a:lnTo>
                  <a:pt x="930" y="1016"/>
                </a:lnTo>
                <a:lnTo>
                  <a:pt x="920" y="1005"/>
                </a:lnTo>
                <a:lnTo>
                  <a:pt x="919" y="1003"/>
                </a:lnTo>
                <a:lnTo>
                  <a:pt x="913" y="997"/>
                </a:lnTo>
                <a:lnTo>
                  <a:pt x="905" y="985"/>
                </a:lnTo>
                <a:lnTo>
                  <a:pt x="893" y="970"/>
                </a:lnTo>
                <a:lnTo>
                  <a:pt x="883" y="953"/>
                </a:lnTo>
                <a:lnTo>
                  <a:pt x="876" y="939"/>
                </a:lnTo>
                <a:lnTo>
                  <a:pt x="868" y="923"/>
                </a:lnTo>
                <a:lnTo>
                  <a:pt x="858" y="899"/>
                </a:lnTo>
                <a:lnTo>
                  <a:pt x="849" y="877"/>
                </a:lnTo>
                <a:lnTo>
                  <a:pt x="841" y="854"/>
                </a:lnTo>
                <a:lnTo>
                  <a:pt x="834" y="833"/>
                </a:lnTo>
                <a:lnTo>
                  <a:pt x="827" y="812"/>
                </a:lnTo>
                <a:lnTo>
                  <a:pt x="822" y="794"/>
                </a:lnTo>
                <a:lnTo>
                  <a:pt x="817" y="779"/>
                </a:lnTo>
                <a:lnTo>
                  <a:pt x="813" y="762"/>
                </a:lnTo>
                <a:lnTo>
                  <a:pt x="808" y="739"/>
                </a:lnTo>
                <a:lnTo>
                  <a:pt x="803" y="717"/>
                </a:lnTo>
                <a:lnTo>
                  <a:pt x="798" y="696"/>
                </a:lnTo>
                <a:lnTo>
                  <a:pt x="794" y="676"/>
                </a:lnTo>
                <a:lnTo>
                  <a:pt x="792" y="662"/>
                </a:lnTo>
                <a:lnTo>
                  <a:pt x="788" y="646"/>
                </a:lnTo>
                <a:lnTo>
                  <a:pt x="785" y="631"/>
                </a:lnTo>
                <a:lnTo>
                  <a:pt x="780" y="608"/>
                </a:lnTo>
                <a:lnTo>
                  <a:pt x="776" y="588"/>
                </a:lnTo>
                <a:lnTo>
                  <a:pt x="770" y="559"/>
                </a:lnTo>
                <a:lnTo>
                  <a:pt x="765" y="537"/>
                </a:lnTo>
                <a:lnTo>
                  <a:pt x="758" y="509"/>
                </a:lnTo>
                <a:lnTo>
                  <a:pt x="754" y="489"/>
                </a:lnTo>
                <a:lnTo>
                  <a:pt x="750" y="472"/>
                </a:lnTo>
                <a:lnTo>
                  <a:pt x="745" y="445"/>
                </a:lnTo>
                <a:lnTo>
                  <a:pt x="740" y="423"/>
                </a:lnTo>
                <a:lnTo>
                  <a:pt x="733" y="391"/>
                </a:lnTo>
                <a:lnTo>
                  <a:pt x="726" y="362"/>
                </a:lnTo>
                <a:lnTo>
                  <a:pt x="722" y="335"/>
                </a:lnTo>
                <a:lnTo>
                  <a:pt x="716" y="315"/>
                </a:lnTo>
                <a:lnTo>
                  <a:pt x="711" y="293"/>
                </a:lnTo>
                <a:lnTo>
                  <a:pt x="704" y="267"/>
                </a:lnTo>
                <a:lnTo>
                  <a:pt x="699" y="244"/>
                </a:lnTo>
                <a:lnTo>
                  <a:pt x="695" y="232"/>
                </a:lnTo>
                <a:lnTo>
                  <a:pt x="692" y="219"/>
                </a:lnTo>
                <a:lnTo>
                  <a:pt x="687" y="201"/>
                </a:lnTo>
                <a:lnTo>
                  <a:pt x="682" y="179"/>
                </a:lnTo>
                <a:lnTo>
                  <a:pt x="675" y="155"/>
                </a:lnTo>
                <a:lnTo>
                  <a:pt x="670" y="134"/>
                </a:lnTo>
                <a:lnTo>
                  <a:pt x="665" y="118"/>
                </a:lnTo>
                <a:lnTo>
                  <a:pt x="655" y="91"/>
                </a:lnTo>
                <a:lnTo>
                  <a:pt x="655" y="91"/>
                </a:lnTo>
                <a:lnTo>
                  <a:pt x="654" y="87"/>
                </a:lnTo>
                <a:lnTo>
                  <a:pt x="652" y="83"/>
                </a:lnTo>
                <a:lnTo>
                  <a:pt x="663" y="110"/>
                </a:lnTo>
                <a:lnTo>
                  <a:pt x="659" y="100"/>
                </a:lnTo>
                <a:lnTo>
                  <a:pt x="657" y="91"/>
                </a:lnTo>
                <a:lnTo>
                  <a:pt x="651" y="83"/>
                </a:lnTo>
                <a:lnTo>
                  <a:pt x="646" y="68"/>
                </a:lnTo>
                <a:lnTo>
                  <a:pt x="636" y="49"/>
                </a:lnTo>
                <a:lnTo>
                  <a:pt x="625" y="30"/>
                </a:lnTo>
                <a:lnTo>
                  <a:pt x="619" y="19"/>
                </a:lnTo>
                <a:lnTo>
                  <a:pt x="609" y="11"/>
                </a:lnTo>
                <a:lnTo>
                  <a:pt x="600" y="4"/>
                </a:lnTo>
                <a:lnTo>
                  <a:pt x="590" y="0"/>
                </a:lnTo>
              </a:path>
            </a:pathLst>
          </a:custGeom>
          <a:noFill/>
          <a:ln w="38100" cap="flat" cmpd="sng">
            <a:solidFill>
              <a:srgbClr val="FFFF66"/>
            </a:solidFill>
            <a:prstDash val="solid"/>
            <a:round/>
            <a:headEnd type="none" w="med" len="med"/>
            <a:tailEnd type="none" w="med" len="med"/>
          </a:ln>
          <a:effectLst/>
        </p:spPr>
        <p:txBody>
          <a:bodyPr/>
          <a:lstStyle/>
          <a:p>
            <a:endParaRPr lang="en-IN"/>
          </a:p>
        </p:txBody>
      </p:sp>
      <p:sp>
        <p:nvSpPr>
          <p:cNvPr id="102417" name="Rectangle 17"/>
          <p:cNvSpPr>
            <a:spLocks noChangeArrowheads="1"/>
          </p:cNvSpPr>
          <p:nvPr/>
        </p:nvSpPr>
        <p:spPr bwMode="auto">
          <a:xfrm>
            <a:off x="1427163" y="1438275"/>
            <a:ext cx="638175" cy="454025"/>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400">
                <a:solidFill>
                  <a:srgbClr val="FFFFFF"/>
                </a:solidFill>
                <a:latin typeface="Times New Roman" pitchFamily="18" charset="0"/>
              </a:rPr>
              <a:t>f(x)</a:t>
            </a:r>
          </a:p>
        </p:txBody>
      </p:sp>
      <p:sp>
        <p:nvSpPr>
          <p:cNvPr id="102415" name="Line 15"/>
          <p:cNvSpPr>
            <a:spLocks noChangeShapeType="1"/>
          </p:cNvSpPr>
          <p:nvPr/>
        </p:nvSpPr>
        <p:spPr bwMode="auto">
          <a:xfrm flipV="1">
            <a:off x="2070100" y="1509713"/>
            <a:ext cx="0" cy="2039937"/>
          </a:xfrm>
          <a:prstGeom prst="line">
            <a:avLst/>
          </a:prstGeom>
          <a:noFill/>
          <a:ln w="28575">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102407" name="Arc 7"/>
          <p:cNvSpPr>
            <a:spLocks/>
          </p:cNvSpPr>
          <p:nvPr/>
        </p:nvSpPr>
        <p:spPr bwMode="auto">
          <a:xfrm rot="3120000">
            <a:off x="4177507" y="2602706"/>
            <a:ext cx="1289050" cy="379413"/>
          </a:xfrm>
          <a:custGeom>
            <a:avLst/>
            <a:gdLst>
              <a:gd name="G0" fmla="+- 3363 0 0"/>
              <a:gd name="G1" fmla="+- 0 0 0"/>
              <a:gd name="G2" fmla="+- 21600 0 0"/>
              <a:gd name="T0" fmla="*/ 22826 w 22826"/>
              <a:gd name="T1" fmla="*/ 9369 h 21600"/>
              <a:gd name="T2" fmla="*/ 0 w 22826"/>
              <a:gd name="T3" fmla="*/ 21337 h 21600"/>
              <a:gd name="T4" fmla="*/ 3363 w 22826"/>
              <a:gd name="T5" fmla="*/ 0 h 21600"/>
            </a:gdLst>
            <a:ahLst/>
            <a:cxnLst>
              <a:cxn ang="0">
                <a:pos x="T0" y="T1"/>
              </a:cxn>
              <a:cxn ang="0">
                <a:pos x="T2" y="T3"/>
              </a:cxn>
              <a:cxn ang="0">
                <a:pos x="T4" y="T5"/>
              </a:cxn>
            </a:cxnLst>
            <a:rect l="0" t="0" r="r" b="b"/>
            <a:pathLst>
              <a:path w="22826" h="21600" fill="none" extrusionOk="0">
                <a:moveTo>
                  <a:pt x="22825" y="9368"/>
                </a:moveTo>
                <a:cubicBezTo>
                  <a:pt x="19226" y="16845"/>
                  <a:pt x="11661" y="21599"/>
                  <a:pt x="3363" y="21600"/>
                </a:cubicBezTo>
                <a:cubicBezTo>
                  <a:pt x="2236" y="21600"/>
                  <a:pt x="1112" y="21511"/>
                  <a:pt x="0" y="21336"/>
                </a:cubicBezTo>
              </a:path>
              <a:path w="22826" h="21600" stroke="0" extrusionOk="0">
                <a:moveTo>
                  <a:pt x="22825" y="9368"/>
                </a:moveTo>
                <a:cubicBezTo>
                  <a:pt x="19226" y="16845"/>
                  <a:pt x="11661" y="21599"/>
                  <a:pt x="3363" y="21600"/>
                </a:cubicBezTo>
                <a:cubicBezTo>
                  <a:pt x="2236" y="21600"/>
                  <a:pt x="1112" y="21511"/>
                  <a:pt x="0" y="21336"/>
                </a:cubicBezTo>
                <a:lnTo>
                  <a:pt x="3363" y="0"/>
                </a:lnTo>
                <a:close/>
              </a:path>
            </a:pathLst>
          </a:custGeom>
          <a:noFill/>
          <a:ln w="38100" cap="rnd">
            <a:solidFill>
              <a:srgbClr val="33CCCC"/>
            </a:solidFill>
            <a:round/>
            <a:headEnd/>
            <a:tailEnd/>
          </a:ln>
          <a:effectLst/>
        </p:spPr>
        <p:txBody>
          <a:bodyPr wrap="none" anchor="ctr"/>
          <a:lstStyle/>
          <a:p>
            <a:endParaRPr lang="en-IN"/>
          </a:p>
        </p:txBody>
      </p:sp>
      <p:sp>
        <p:nvSpPr>
          <p:cNvPr id="102408" name="Arc 8"/>
          <p:cNvSpPr>
            <a:spLocks/>
          </p:cNvSpPr>
          <p:nvPr/>
        </p:nvSpPr>
        <p:spPr bwMode="auto">
          <a:xfrm rot="300000">
            <a:off x="5219700" y="3282950"/>
            <a:ext cx="1395413" cy="185738"/>
          </a:xfrm>
          <a:custGeom>
            <a:avLst/>
            <a:gdLst>
              <a:gd name="G0" fmla="+- 20825 0 0"/>
              <a:gd name="G1" fmla="+- 0 0 0"/>
              <a:gd name="G2" fmla="+- 21600 0 0"/>
              <a:gd name="T0" fmla="*/ 18530 w 20825"/>
              <a:gd name="T1" fmla="*/ 21478 h 21478"/>
              <a:gd name="T2" fmla="*/ 0 w 20825"/>
              <a:gd name="T3" fmla="*/ 5735 h 21478"/>
              <a:gd name="T4" fmla="*/ 20825 w 20825"/>
              <a:gd name="T5" fmla="*/ 0 h 21478"/>
            </a:gdLst>
            <a:ahLst/>
            <a:cxnLst>
              <a:cxn ang="0">
                <a:pos x="T0" y="T1"/>
              </a:cxn>
              <a:cxn ang="0">
                <a:pos x="T2" y="T3"/>
              </a:cxn>
              <a:cxn ang="0">
                <a:pos x="T4" y="T5"/>
              </a:cxn>
            </a:cxnLst>
            <a:rect l="0" t="0" r="r" b="b"/>
            <a:pathLst>
              <a:path w="20825" h="21478" fill="none" extrusionOk="0">
                <a:moveTo>
                  <a:pt x="18530" y="21477"/>
                </a:moveTo>
                <a:cubicBezTo>
                  <a:pt x="9705" y="20534"/>
                  <a:pt x="2356" y="14290"/>
                  <a:pt x="0" y="5734"/>
                </a:cubicBezTo>
              </a:path>
              <a:path w="20825" h="21478" stroke="0" extrusionOk="0">
                <a:moveTo>
                  <a:pt x="18530" y="21477"/>
                </a:moveTo>
                <a:cubicBezTo>
                  <a:pt x="9705" y="20534"/>
                  <a:pt x="2356" y="14290"/>
                  <a:pt x="0" y="5734"/>
                </a:cubicBezTo>
                <a:lnTo>
                  <a:pt x="20825" y="0"/>
                </a:lnTo>
                <a:close/>
              </a:path>
            </a:pathLst>
          </a:custGeom>
          <a:noFill/>
          <a:ln w="38100" cap="rnd">
            <a:solidFill>
              <a:srgbClr val="33CCCC"/>
            </a:solidFill>
            <a:round/>
            <a:headEnd/>
            <a:tailEnd/>
          </a:ln>
          <a:effectLst/>
        </p:spPr>
        <p:txBody>
          <a:bodyPr wrap="none" anchor="ctr"/>
          <a:lstStyle/>
          <a:p>
            <a:endParaRPr lang="en-IN"/>
          </a:p>
        </p:txBody>
      </p:sp>
      <p:sp>
        <p:nvSpPr>
          <p:cNvPr id="102410" name="Arc 10"/>
          <p:cNvSpPr>
            <a:spLocks/>
          </p:cNvSpPr>
          <p:nvPr/>
        </p:nvSpPr>
        <p:spPr bwMode="auto">
          <a:xfrm rot="14520000">
            <a:off x="3471069" y="1977231"/>
            <a:ext cx="1016000" cy="255588"/>
          </a:xfrm>
          <a:custGeom>
            <a:avLst/>
            <a:gdLst>
              <a:gd name="G0" fmla="+- 0 0 0"/>
              <a:gd name="G1" fmla="+- 0 0 0"/>
              <a:gd name="G2" fmla="+- 21600 0 0"/>
              <a:gd name="T0" fmla="*/ 20477 w 20477"/>
              <a:gd name="T1" fmla="*/ 6874 h 21468"/>
              <a:gd name="T2" fmla="*/ 2381 w 20477"/>
              <a:gd name="T3" fmla="*/ 21468 h 21468"/>
              <a:gd name="T4" fmla="*/ 0 w 20477"/>
              <a:gd name="T5" fmla="*/ 0 h 21468"/>
            </a:gdLst>
            <a:ahLst/>
            <a:cxnLst>
              <a:cxn ang="0">
                <a:pos x="T0" y="T1"/>
              </a:cxn>
              <a:cxn ang="0">
                <a:pos x="T2" y="T3"/>
              </a:cxn>
              <a:cxn ang="0">
                <a:pos x="T4" y="T5"/>
              </a:cxn>
            </a:cxnLst>
            <a:rect l="0" t="0" r="r" b="b"/>
            <a:pathLst>
              <a:path w="20477" h="21468" fill="none" extrusionOk="0">
                <a:moveTo>
                  <a:pt x="20477" y="6874"/>
                </a:moveTo>
                <a:cubicBezTo>
                  <a:pt x="17800" y="14846"/>
                  <a:pt x="10739" y="20541"/>
                  <a:pt x="2381" y="21468"/>
                </a:cubicBezTo>
              </a:path>
              <a:path w="20477" h="21468" stroke="0" extrusionOk="0">
                <a:moveTo>
                  <a:pt x="20477" y="6874"/>
                </a:moveTo>
                <a:cubicBezTo>
                  <a:pt x="17800" y="14846"/>
                  <a:pt x="10739" y="20541"/>
                  <a:pt x="2381" y="21468"/>
                </a:cubicBezTo>
                <a:lnTo>
                  <a:pt x="0" y="0"/>
                </a:lnTo>
                <a:close/>
              </a:path>
            </a:pathLst>
          </a:custGeom>
          <a:noFill/>
          <a:ln w="38100" cap="rnd">
            <a:solidFill>
              <a:srgbClr val="33CCCC"/>
            </a:solidFill>
            <a:round/>
            <a:headEnd/>
            <a:tailEnd/>
          </a:ln>
          <a:effectLst/>
        </p:spPr>
        <p:txBody>
          <a:bodyPr wrap="none" anchor="ctr"/>
          <a:lstStyle/>
          <a:p>
            <a:endParaRPr lang="en-IN"/>
          </a:p>
        </p:txBody>
      </p:sp>
      <p:sp>
        <p:nvSpPr>
          <p:cNvPr id="102409" name="Arc 9"/>
          <p:cNvSpPr>
            <a:spLocks/>
          </p:cNvSpPr>
          <p:nvPr/>
        </p:nvSpPr>
        <p:spPr bwMode="auto">
          <a:xfrm rot="6600000">
            <a:off x="2840831" y="1896269"/>
            <a:ext cx="1001713" cy="377825"/>
          </a:xfrm>
          <a:custGeom>
            <a:avLst/>
            <a:gdLst>
              <a:gd name="G0" fmla="+- 21600 0 0"/>
              <a:gd name="G1" fmla="+- 575 0 0"/>
              <a:gd name="G2" fmla="+- 21600 0 0"/>
              <a:gd name="T0" fmla="*/ 20265 w 21600"/>
              <a:gd name="T1" fmla="*/ 22134 h 22134"/>
              <a:gd name="T2" fmla="*/ 8 w 21600"/>
              <a:gd name="T3" fmla="*/ 0 h 22134"/>
              <a:gd name="T4" fmla="*/ 21600 w 21600"/>
              <a:gd name="T5" fmla="*/ 575 h 22134"/>
            </a:gdLst>
            <a:ahLst/>
            <a:cxnLst>
              <a:cxn ang="0">
                <a:pos x="T0" y="T1"/>
              </a:cxn>
              <a:cxn ang="0">
                <a:pos x="T2" y="T3"/>
              </a:cxn>
              <a:cxn ang="0">
                <a:pos x="T4" y="T5"/>
              </a:cxn>
            </a:cxnLst>
            <a:rect l="0" t="0" r="r" b="b"/>
            <a:pathLst>
              <a:path w="21600" h="22134" fill="none" extrusionOk="0">
                <a:moveTo>
                  <a:pt x="20265" y="22133"/>
                </a:moveTo>
                <a:cubicBezTo>
                  <a:pt x="8875" y="21428"/>
                  <a:pt x="0" y="11985"/>
                  <a:pt x="0" y="575"/>
                </a:cubicBezTo>
                <a:cubicBezTo>
                  <a:pt x="-1" y="383"/>
                  <a:pt x="2" y="191"/>
                  <a:pt x="7" y="-1"/>
                </a:cubicBezTo>
              </a:path>
              <a:path w="21600" h="22134" stroke="0" extrusionOk="0">
                <a:moveTo>
                  <a:pt x="20265" y="22133"/>
                </a:moveTo>
                <a:cubicBezTo>
                  <a:pt x="8875" y="21428"/>
                  <a:pt x="0" y="11985"/>
                  <a:pt x="0" y="575"/>
                </a:cubicBezTo>
                <a:cubicBezTo>
                  <a:pt x="-1" y="383"/>
                  <a:pt x="2" y="191"/>
                  <a:pt x="7" y="-1"/>
                </a:cubicBezTo>
                <a:lnTo>
                  <a:pt x="21600" y="575"/>
                </a:lnTo>
                <a:close/>
              </a:path>
            </a:pathLst>
          </a:custGeom>
          <a:noFill/>
          <a:ln w="38100" cap="rnd">
            <a:solidFill>
              <a:srgbClr val="33CCCC"/>
            </a:solidFill>
            <a:round/>
            <a:headEnd/>
            <a:tailEnd/>
          </a:ln>
          <a:effectLst/>
        </p:spPr>
        <p:txBody>
          <a:bodyPr wrap="none" anchor="ctr"/>
          <a:lstStyle/>
          <a:p>
            <a:endParaRPr lang="en-IN"/>
          </a:p>
        </p:txBody>
      </p:sp>
      <p:sp>
        <p:nvSpPr>
          <p:cNvPr id="102429" name="Arc 29"/>
          <p:cNvSpPr>
            <a:spLocks/>
          </p:cNvSpPr>
          <p:nvPr/>
        </p:nvSpPr>
        <p:spPr bwMode="auto">
          <a:xfrm rot="17780844" flipH="1">
            <a:off x="1901031" y="2748757"/>
            <a:ext cx="1300163" cy="374650"/>
          </a:xfrm>
          <a:custGeom>
            <a:avLst/>
            <a:gdLst>
              <a:gd name="G0" fmla="+- 2126 0 0"/>
              <a:gd name="G1" fmla="+- 0 0 0"/>
              <a:gd name="G2" fmla="+- 21600 0 0"/>
              <a:gd name="T0" fmla="*/ 21589 w 21589"/>
              <a:gd name="T1" fmla="*/ 9369 h 21600"/>
              <a:gd name="T2" fmla="*/ 0 w 21589"/>
              <a:gd name="T3" fmla="*/ 21495 h 21600"/>
              <a:gd name="T4" fmla="*/ 2126 w 21589"/>
              <a:gd name="T5" fmla="*/ 0 h 21600"/>
            </a:gdLst>
            <a:ahLst/>
            <a:cxnLst>
              <a:cxn ang="0">
                <a:pos x="T0" y="T1"/>
              </a:cxn>
              <a:cxn ang="0">
                <a:pos x="T2" y="T3"/>
              </a:cxn>
              <a:cxn ang="0">
                <a:pos x="T4" y="T5"/>
              </a:cxn>
            </a:cxnLst>
            <a:rect l="0" t="0" r="r" b="b"/>
            <a:pathLst>
              <a:path w="21589" h="21600" fill="none" extrusionOk="0">
                <a:moveTo>
                  <a:pt x="21588" y="9368"/>
                </a:moveTo>
                <a:cubicBezTo>
                  <a:pt x="17989" y="16845"/>
                  <a:pt x="10424" y="21599"/>
                  <a:pt x="2126" y="21600"/>
                </a:cubicBezTo>
                <a:cubicBezTo>
                  <a:pt x="1416" y="21600"/>
                  <a:pt x="706" y="21564"/>
                  <a:pt x="-1" y="21495"/>
                </a:cubicBezTo>
              </a:path>
              <a:path w="21589" h="21600" stroke="0" extrusionOk="0">
                <a:moveTo>
                  <a:pt x="21588" y="9368"/>
                </a:moveTo>
                <a:cubicBezTo>
                  <a:pt x="17989" y="16845"/>
                  <a:pt x="10424" y="21599"/>
                  <a:pt x="2126" y="21600"/>
                </a:cubicBezTo>
                <a:cubicBezTo>
                  <a:pt x="1416" y="21600"/>
                  <a:pt x="706" y="21564"/>
                  <a:pt x="-1" y="21495"/>
                </a:cubicBezTo>
                <a:lnTo>
                  <a:pt x="2126" y="0"/>
                </a:lnTo>
                <a:close/>
              </a:path>
            </a:pathLst>
          </a:custGeom>
          <a:noFill/>
          <a:ln w="38100" cap="rnd">
            <a:solidFill>
              <a:srgbClr val="33CCCC"/>
            </a:solidFill>
            <a:round/>
            <a:headEnd/>
            <a:tailEnd/>
          </a:ln>
          <a:effectLst/>
        </p:spPr>
        <p:txBody>
          <a:bodyPr wrap="none" anchor="ctr"/>
          <a:lstStyle/>
          <a:p>
            <a:endParaRPr lang="en-IN"/>
          </a:p>
        </p:txBody>
      </p:sp>
      <p:sp>
        <p:nvSpPr>
          <p:cNvPr id="102432" name="Line 32"/>
          <p:cNvSpPr>
            <a:spLocks noChangeShapeType="1"/>
          </p:cNvSpPr>
          <p:nvPr/>
        </p:nvSpPr>
        <p:spPr bwMode="auto">
          <a:xfrm>
            <a:off x="3811588" y="1468438"/>
            <a:ext cx="0" cy="4513262"/>
          </a:xfrm>
          <a:prstGeom prst="line">
            <a:avLst/>
          </a:prstGeom>
          <a:noFill/>
          <a:ln w="19050">
            <a:solidFill>
              <a:schemeClr val="tx1"/>
            </a:solidFill>
            <a:prstDash val="lgDash"/>
            <a:round/>
            <a:headEnd/>
            <a:tailEnd/>
          </a:ln>
          <a:effectLst/>
        </p:spPr>
        <p:txBody>
          <a:bodyPr/>
          <a:lstStyle/>
          <a:p>
            <a:endParaRPr lang="en-IN"/>
          </a:p>
        </p:txBody>
      </p:sp>
      <p:sp>
        <p:nvSpPr>
          <p:cNvPr id="102433" name="Line 33"/>
          <p:cNvSpPr>
            <a:spLocks noChangeShapeType="1"/>
          </p:cNvSpPr>
          <p:nvPr/>
        </p:nvSpPr>
        <p:spPr bwMode="auto">
          <a:xfrm flipV="1">
            <a:off x="2079625" y="4078288"/>
            <a:ext cx="0" cy="1866900"/>
          </a:xfrm>
          <a:prstGeom prst="line">
            <a:avLst/>
          </a:prstGeom>
          <a:noFill/>
          <a:ln w="28575">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102434" name="Line 34"/>
          <p:cNvSpPr>
            <a:spLocks noChangeShapeType="1"/>
          </p:cNvSpPr>
          <p:nvPr/>
        </p:nvSpPr>
        <p:spPr bwMode="auto">
          <a:xfrm flipV="1">
            <a:off x="2076450" y="5918200"/>
            <a:ext cx="4540250" cy="15875"/>
          </a:xfrm>
          <a:prstGeom prst="line">
            <a:avLst/>
          </a:prstGeom>
          <a:noFill/>
          <a:ln w="28575">
            <a:solidFill>
              <a:schemeClr val="tx1"/>
            </a:solidFill>
            <a:round/>
            <a:headEnd/>
            <a:tailEnd/>
          </a:ln>
          <a:effectLst>
            <a:outerShdw dist="17961" dir="2700000" algn="ctr" rotWithShape="0">
              <a:srgbClr val="000000"/>
            </a:outerShdw>
          </a:effectLst>
        </p:spPr>
        <p:txBody>
          <a:bodyPr/>
          <a:lstStyle/>
          <a:p>
            <a:endParaRPr lang="en-IN"/>
          </a:p>
        </p:txBody>
      </p:sp>
      <p:graphicFrame>
        <p:nvGraphicFramePr>
          <p:cNvPr id="102435" name="Object 35"/>
          <p:cNvGraphicFramePr>
            <a:graphicFrameLocks noChangeAspect="1"/>
          </p:cNvGraphicFramePr>
          <p:nvPr/>
        </p:nvGraphicFramePr>
        <p:xfrm>
          <a:off x="6645275" y="5738813"/>
          <a:ext cx="273050" cy="328612"/>
        </p:xfrm>
        <a:graphic>
          <a:graphicData uri="http://schemas.openxmlformats.org/presentationml/2006/ole">
            <p:oleObj spid="_x0000_s102435" name="Equation" r:id="rId4" imgW="126720" imgH="152280" progId="">
              <p:embed/>
            </p:oleObj>
          </a:graphicData>
        </a:graphic>
      </p:graphicFrame>
      <p:sp>
        <p:nvSpPr>
          <p:cNvPr id="102436" name="Text Box 36"/>
          <p:cNvSpPr txBox="1">
            <a:spLocks noChangeArrowheads="1"/>
          </p:cNvSpPr>
          <p:nvPr/>
        </p:nvSpPr>
        <p:spPr bwMode="auto">
          <a:xfrm>
            <a:off x="4030663" y="1319213"/>
            <a:ext cx="3275012" cy="457200"/>
          </a:xfrm>
          <a:prstGeom prst="rect">
            <a:avLst/>
          </a:prstGeom>
          <a:noFill/>
          <a:ln w="12700">
            <a:noFill/>
            <a:miter lim="800000"/>
            <a:headEnd/>
            <a:tailEnd/>
          </a:ln>
          <a:effectLst/>
        </p:spPr>
        <p:txBody>
          <a:bodyPr wrap="none">
            <a:spAutoFit/>
          </a:bodyPr>
          <a:lstStyle/>
          <a:p>
            <a:r>
              <a:rPr lang="en-US" sz="2400" b="1">
                <a:solidFill>
                  <a:srgbClr val="66FFFF"/>
                </a:solidFill>
                <a:effectLst>
                  <a:outerShdw blurRad="38100" dist="38100" dir="2700000" algn="tl">
                    <a:srgbClr val="000000"/>
                  </a:outerShdw>
                </a:effectLst>
                <a:latin typeface="Times New Roman" pitchFamily="18" charset="0"/>
              </a:rPr>
              <a:t>Population Distribution</a:t>
            </a:r>
          </a:p>
        </p:txBody>
      </p:sp>
      <p:sp>
        <p:nvSpPr>
          <p:cNvPr id="102437" name="Text Box 37"/>
          <p:cNvSpPr txBox="1">
            <a:spLocks noChangeArrowheads="1"/>
          </p:cNvSpPr>
          <p:nvPr/>
        </p:nvSpPr>
        <p:spPr bwMode="auto">
          <a:xfrm>
            <a:off x="4102100" y="3771900"/>
            <a:ext cx="3089275" cy="822325"/>
          </a:xfrm>
          <a:prstGeom prst="rect">
            <a:avLst/>
          </a:prstGeom>
          <a:noFill/>
          <a:ln w="12700">
            <a:noFill/>
            <a:miter lim="800000"/>
            <a:headEnd/>
            <a:tailEnd/>
          </a:ln>
          <a:effectLst/>
        </p:spPr>
        <p:txBody>
          <a:bodyPr wrap="none">
            <a:spAutoFit/>
          </a:bodyPr>
          <a:lstStyle/>
          <a:p>
            <a:pPr algn="ctr"/>
            <a:r>
              <a:rPr lang="en-US" sz="2400" b="1">
                <a:solidFill>
                  <a:srgbClr val="FFFF66"/>
                </a:solidFill>
                <a:effectLst>
                  <a:outerShdw blurRad="38100" dist="38100" dir="2700000" algn="tl">
                    <a:srgbClr val="000000"/>
                  </a:outerShdw>
                </a:effectLst>
                <a:latin typeface="Times New Roman" pitchFamily="18" charset="0"/>
              </a:rPr>
              <a:t>Sampling Distribution</a:t>
            </a:r>
          </a:p>
          <a:p>
            <a:pPr algn="ctr"/>
            <a:r>
              <a:rPr lang="en-US" sz="2400" b="1">
                <a:solidFill>
                  <a:srgbClr val="FFFF66"/>
                </a:solidFill>
                <a:effectLst>
                  <a:outerShdw blurRad="38100" dist="38100" dir="2700000" algn="tl">
                    <a:srgbClr val="000000"/>
                  </a:outerShdw>
                </a:effectLst>
                <a:latin typeface="Times New Roman" pitchFamily="18" charset="0"/>
              </a:rPr>
              <a:t>of Sample Means</a:t>
            </a:r>
          </a:p>
        </p:txBody>
      </p:sp>
      <p:sp>
        <p:nvSpPr>
          <p:cNvPr id="102438" name="Text Box 38"/>
          <p:cNvSpPr txBox="1">
            <a:spLocks noChangeArrowheads="1"/>
          </p:cNvSpPr>
          <p:nvPr/>
        </p:nvSpPr>
        <p:spPr bwMode="auto">
          <a:xfrm>
            <a:off x="5205413" y="1917700"/>
            <a:ext cx="1936750" cy="88265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latin typeface="Times New Roman" pitchFamily="18" charset="0"/>
              </a:rPr>
              <a:t>Mean = </a:t>
            </a:r>
            <a:r>
              <a:rPr lang="en-US" sz="2400">
                <a:solidFill>
                  <a:srgbClr val="FFFFFF"/>
                </a:solidFill>
                <a:effectLst>
                  <a:outerShdw blurRad="38100" dist="38100" dir="2700000" algn="tl">
                    <a:srgbClr val="000000"/>
                  </a:outerShdw>
                </a:effectLst>
                <a:latin typeface="Symbol" pitchFamily="18" charset="2"/>
              </a:rPr>
              <a:t>m</a:t>
            </a:r>
          </a:p>
          <a:p>
            <a:endParaRPr lang="en-US" sz="400">
              <a:solidFill>
                <a:srgbClr val="FFFFFF"/>
              </a:solidFill>
              <a:effectLst>
                <a:outerShdw blurRad="38100" dist="38100" dir="2700000" algn="tl">
                  <a:srgbClr val="000000"/>
                </a:outerShdw>
              </a:effectLst>
              <a:latin typeface="Symbol" pitchFamily="18" charset="2"/>
            </a:endParaRPr>
          </a:p>
          <a:p>
            <a:r>
              <a:rPr lang="en-US" sz="2400">
                <a:solidFill>
                  <a:srgbClr val="FFFFFF"/>
                </a:solidFill>
                <a:effectLst>
                  <a:outerShdw blurRad="38100" dist="38100" dir="2700000" algn="tl">
                    <a:srgbClr val="000000"/>
                  </a:outerShdw>
                </a:effectLst>
                <a:latin typeface="Times New Roman" pitchFamily="18" charset="0"/>
              </a:rPr>
              <a:t>Std. Dev. = </a:t>
            </a:r>
            <a:r>
              <a:rPr lang="en-US" sz="2400">
                <a:solidFill>
                  <a:srgbClr val="FFFFFF"/>
                </a:solidFill>
                <a:effectLst>
                  <a:outerShdw blurRad="38100" dist="38100" dir="2700000" algn="tl">
                    <a:srgbClr val="000000"/>
                  </a:outerShdw>
                </a:effectLst>
                <a:latin typeface="Symbol" pitchFamily="18" charset="2"/>
              </a:rPr>
              <a:t>s</a:t>
            </a:r>
            <a:r>
              <a:rPr lang="en-US" sz="2400" baseline="-25000">
                <a:solidFill>
                  <a:srgbClr val="FFFFFF"/>
                </a:solidFill>
                <a:effectLst>
                  <a:outerShdw blurRad="38100" dist="38100" dir="2700000" algn="tl">
                    <a:srgbClr val="000000"/>
                  </a:outerShdw>
                </a:effectLst>
                <a:latin typeface="Times New Roman" pitchFamily="18" charset="0"/>
              </a:rPr>
              <a:t>x</a:t>
            </a:r>
          </a:p>
        </p:txBody>
      </p:sp>
      <p:sp>
        <p:nvSpPr>
          <p:cNvPr id="102439" name="Text Box 39"/>
          <p:cNvSpPr txBox="1">
            <a:spLocks noChangeArrowheads="1"/>
          </p:cNvSpPr>
          <p:nvPr/>
        </p:nvSpPr>
        <p:spPr bwMode="auto">
          <a:xfrm>
            <a:off x="5172075" y="4627563"/>
            <a:ext cx="1854200" cy="88265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latin typeface="Times New Roman" pitchFamily="18" charset="0"/>
              </a:rPr>
              <a:t>Mean = x = </a:t>
            </a:r>
            <a:r>
              <a:rPr lang="en-US" sz="2400">
                <a:solidFill>
                  <a:srgbClr val="FFFFFF"/>
                </a:solidFill>
                <a:effectLst>
                  <a:outerShdw blurRad="38100" dist="38100" dir="2700000" algn="tl">
                    <a:srgbClr val="000000"/>
                  </a:outerShdw>
                </a:effectLst>
                <a:latin typeface="Symbol" pitchFamily="18" charset="2"/>
              </a:rPr>
              <a:t>m</a:t>
            </a:r>
          </a:p>
          <a:p>
            <a:endParaRPr lang="en-US" sz="400">
              <a:solidFill>
                <a:srgbClr val="FFFFFF"/>
              </a:solidFill>
              <a:effectLst>
                <a:outerShdw blurRad="38100" dist="38100" dir="2700000" algn="tl">
                  <a:srgbClr val="000000"/>
                </a:outerShdw>
              </a:effectLst>
              <a:latin typeface="Symbol" pitchFamily="18" charset="2"/>
            </a:endParaRPr>
          </a:p>
          <a:p>
            <a:r>
              <a:rPr lang="en-US" sz="2400">
                <a:solidFill>
                  <a:srgbClr val="FFFFFF"/>
                </a:solidFill>
                <a:effectLst>
                  <a:outerShdw blurRad="38100" dist="38100" dir="2700000" algn="tl">
                    <a:srgbClr val="000000"/>
                  </a:outerShdw>
                </a:effectLst>
                <a:latin typeface="Times New Roman" pitchFamily="18" charset="0"/>
              </a:rPr>
              <a:t>Std. Error = </a:t>
            </a:r>
            <a:endParaRPr lang="en-US" sz="2400" baseline="-25000">
              <a:solidFill>
                <a:srgbClr val="FFFFFF"/>
              </a:solidFill>
              <a:effectLst>
                <a:outerShdw blurRad="38100" dist="38100" dir="2700000" algn="tl">
                  <a:srgbClr val="000000"/>
                </a:outerShdw>
              </a:effectLst>
              <a:latin typeface="Times New Roman" pitchFamily="18" charset="0"/>
            </a:endParaRPr>
          </a:p>
        </p:txBody>
      </p:sp>
      <p:graphicFrame>
        <p:nvGraphicFramePr>
          <p:cNvPr id="102440" name="Object 40"/>
          <p:cNvGraphicFramePr>
            <a:graphicFrameLocks noChangeAspect="1"/>
          </p:cNvGraphicFramePr>
          <p:nvPr/>
        </p:nvGraphicFramePr>
        <p:xfrm>
          <a:off x="6764338" y="4887913"/>
          <a:ext cx="1211262" cy="865187"/>
        </p:xfrm>
        <a:graphic>
          <a:graphicData uri="http://schemas.openxmlformats.org/presentationml/2006/ole">
            <p:oleObj spid="_x0000_s102440" name="Equation" r:id="rId5" imgW="495000" imgH="393480" progId="">
              <p:embed/>
            </p:oleObj>
          </a:graphicData>
        </a:graphic>
      </p:graphicFrame>
      <p:graphicFrame>
        <p:nvGraphicFramePr>
          <p:cNvPr id="102441" name="Object 41"/>
          <p:cNvGraphicFramePr>
            <a:graphicFrameLocks noChangeAspect="1"/>
          </p:cNvGraphicFramePr>
          <p:nvPr/>
        </p:nvGraphicFramePr>
        <p:xfrm>
          <a:off x="1433513" y="4029075"/>
          <a:ext cx="601662" cy="400050"/>
        </p:xfrm>
        <a:graphic>
          <a:graphicData uri="http://schemas.openxmlformats.org/presentationml/2006/ole">
            <p:oleObj spid="_x0000_s102441" name="Equation" r:id="rId6" imgW="253800" imgH="190440" progId="">
              <p:embed/>
            </p:oleObj>
          </a:graphicData>
        </a:graphic>
      </p:graphicFrame>
      <p:sp>
        <p:nvSpPr>
          <p:cNvPr id="102444" name="Text Box 44"/>
          <p:cNvSpPr txBox="1">
            <a:spLocks noChangeArrowheads="1"/>
          </p:cNvSpPr>
          <p:nvPr/>
        </p:nvSpPr>
        <p:spPr bwMode="auto">
          <a:xfrm>
            <a:off x="6189663" y="4505325"/>
            <a:ext cx="341312" cy="427038"/>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a:t>
            </a:r>
          </a:p>
        </p:txBody>
      </p:sp>
      <p:sp>
        <p:nvSpPr>
          <p:cNvPr id="102445" name="Line 45"/>
          <p:cNvSpPr>
            <a:spLocks noChangeShapeType="1"/>
          </p:cNvSpPr>
          <p:nvPr/>
        </p:nvSpPr>
        <p:spPr bwMode="auto">
          <a:xfrm flipV="1">
            <a:off x="2057400" y="3556000"/>
            <a:ext cx="4540250" cy="15875"/>
          </a:xfrm>
          <a:prstGeom prst="line">
            <a:avLst/>
          </a:prstGeom>
          <a:noFill/>
          <a:ln w="28575">
            <a:solidFill>
              <a:schemeClr val="tx1"/>
            </a:solidFill>
            <a:round/>
            <a:headEnd/>
            <a:tailEnd/>
          </a:ln>
          <a:effectLst>
            <a:outerShdw dist="17961" dir="2700000" algn="ctr" rotWithShape="0">
              <a:srgbClr val="000000"/>
            </a:outerShdw>
          </a:effectLst>
        </p:spPr>
        <p:txBody>
          <a:bodyPr/>
          <a:lstStyle/>
          <a:p>
            <a:endParaRPr lang="en-IN"/>
          </a:p>
        </p:txBody>
      </p:sp>
      <p:sp>
        <p:nvSpPr>
          <p:cNvPr id="102446" name="Text Box 46"/>
          <p:cNvSpPr txBox="1">
            <a:spLocks noChangeArrowheads="1"/>
          </p:cNvSpPr>
          <p:nvPr/>
        </p:nvSpPr>
        <p:spPr bwMode="auto">
          <a:xfrm>
            <a:off x="6599238" y="3300413"/>
            <a:ext cx="336550" cy="45720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latin typeface="Times New Roman" pitchFamily="18" charset="0"/>
              </a:rPr>
              <a:t>x</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Grp="1" noChangeArrowheads="1"/>
          </p:cNvSpPr>
          <p:nvPr>
            <p:ph type="title"/>
          </p:nvPr>
        </p:nvSpPr>
        <p:spPr/>
        <p:txBody>
          <a:bodyPr/>
          <a:lstStyle/>
          <a:p>
            <a:r>
              <a:rPr lang="en-US"/>
              <a:t>Control Charts</a:t>
            </a:r>
          </a:p>
        </p:txBody>
      </p:sp>
      <p:sp>
        <p:nvSpPr>
          <p:cNvPr id="14342" name="Rectangle 6"/>
          <p:cNvSpPr>
            <a:spLocks noGrp="1" noChangeArrowheads="1"/>
          </p:cNvSpPr>
          <p:nvPr>
            <p:ph type="body" idx="1"/>
          </p:nvPr>
        </p:nvSpPr>
        <p:spPr/>
        <p:txBody>
          <a:bodyPr/>
          <a:lstStyle/>
          <a:p>
            <a:r>
              <a:rPr lang="en-US"/>
              <a:t>Primary purpose of control charts is to indicate at a glance when production processes might have changed sufficiently to affect product quality.</a:t>
            </a:r>
          </a:p>
          <a:p>
            <a:r>
              <a:rPr lang="en-US"/>
              <a:t>If the indication is that product quality has deteriorated, or is likely to, then corrective is taken.</a:t>
            </a:r>
          </a:p>
          <a:p>
            <a:r>
              <a:rPr lang="en-US"/>
              <a:t>If the indication is that product quality is better than expected, then it is important to find out why so that it can be maintained.</a:t>
            </a:r>
          </a:p>
          <a:p>
            <a:r>
              <a:rPr lang="en-US"/>
              <a:t>Use of control charts is often referred to as </a:t>
            </a:r>
            <a:r>
              <a:rPr lang="en-US" u="sng"/>
              <a:t>statistical process control</a:t>
            </a:r>
            <a:r>
              <a:rPr lang="en-US"/>
              <a:t> (SPC).</a:t>
            </a:r>
          </a:p>
        </p:txBody>
      </p:sp>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p:txBody>
          <a:bodyPr/>
          <a:lstStyle/>
          <a:p>
            <a:r>
              <a:rPr lang="en-US"/>
              <a:t>Constructing Control Charts</a:t>
            </a:r>
          </a:p>
        </p:txBody>
      </p:sp>
      <p:sp>
        <p:nvSpPr>
          <p:cNvPr id="15365" name="Rectangle 5"/>
          <p:cNvSpPr>
            <a:spLocks noGrp="1" noChangeArrowheads="1"/>
          </p:cNvSpPr>
          <p:nvPr>
            <p:ph type="body" idx="1"/>
          </p:nvPr>
        </p:nvSpPr>
        <p:spPr/>
        <p:txBody>
          <a:bodyPr/>
          <a:lstStyle/>
          <a:p>
            <a:r>
              <a:rPr lang="en-US"/>
              <a:t>Vertical axis provides the scale for the sample information that is plotted on the chart.</a:t>
            </a:r>
          </a:p>
          <a:p>
            <a:r>
              <a:rPr lang="en-US"/>
              <a:t>Horizontal axis is the time scale.</a:t>
            </a:r>
          </a:p>
          <a:p>
            <a:r>
              <a:rPr lang="en-US"/>
              <a:t>Horizontal center line is ideally determined from observing the capability of the process.</a:t>
            </a:r>
          </a:p>
          <a:p>
            <a:r>
              <a:rPr lang="en-US"/>
              <a:t>Two additional horizontal lines, the lower and upper  control limits, typically are 3 standard deviations below and above, respectively, the center line.</a:t>
            </a:r>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p:txBody>
          <a:bodyPr/>
          <a:lstStyle/>
          <a:p>
            <a:r>
              <a:rPr lang="en-US"/>
              <a:t>Constructing Control Charts</a:t>
            </a:r>
          </a:p>
        </p:txBody>
      </p:sp>
      <p:sp>
        <p:nvSpPr>
          <p:cNvPr id="16389" name="Rectangle 5"/>
          <p:cNvSpPr>
            <a:spLocks noGrp="1" noChangeArrowheads="1"/>
          </p:cNvSpPr>
          <p:nvPr>
            <p:ph type="body" idx="1"/>
          </p:nvPr>
        </p:nvSpPr>
        <p:spPr/>
        <p:txBody>
          <a:bodyPr/>
          <a:lstStyle/>
          <a:p>
            <a:r>
              <a:rPr lang="en-US"/>
              <a:t>If the sample information falls within the lower and upper control limits, the quality of the population is considered to be in control; otherwise quality is judged to be out of control and corrective action should be considered.</a:t>
            </a:r>
          </a:p>
          <a:p>
            <a:r>
              <a:rPr lang="en-US"/>
              <a:t>Two versions of control charts will be examined</a:t>
            </a:r>
          </a:p>
          <a:p>
            <a:pPr lvl="1">
              <a:lnSpc>
                <a:spcPct val="90000"/>
              </a:lnSpc>
            </a:pPr>
            <a:r>
              <a:rPr lang="en-US"/>
              <a:t>Control charts for attributes</a:t>
            </a:r>
          </a:p>
          <a:p>
            <a:pPr lvl="1">
              <a:lnSpc>
                <a:spcPct val="90000"/>
              </a:lnSpc>
            </a:pPr>
            <a:r>
              <a:rPr lang="en-US"/>
              <a:t>Control charts for variables</a:t>
            </a:r>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5"/>
          <p:cNvSpPr>
            <a:spLocks noGrp="1" noChangeArrowheads="1"/>
          </p:cNvSpPr>
          <p:nvPr>
            <p:ph type="title"/>
          </p:nvPr>
        </p:nvSpPr>
        <p:spPr/>
        <p:txBody>
          <a:bodyPr/>
          <a:lstStyle/>
          <a:p>
            <a:r>
              <a:rPr lang="en-US"/>
              <a:t>Control Charts for Attributes </a:t>
            </a:r>
          </a:p>
        </p:txBody>
      </p:sp>
      <p:sp>
        <p:nvSpPr>
          <p:cNvPr id="17414" name="Rectangle 6"/>
          <p:cNvSpPr>
            <a:spLocks noGrp="1" noChangeArrowheads="1"/>
          </p:cNvSpPr>
          <p:nvPr>
            <p:ph type="body" idx="1"/>
          </p:nvPr>
        </p:nvSpPr>
        <p:spPr/>
        <p:txBody>
          <a:bodyPr/>
          <a:lstStyle/>
          <a:p>
            <a:r>
              <a:rPr lang="en-US"/>
              <a:t>Inspection of the units in the sample is performed on an attribute (defective/non-defective) basis.</a:t>
            </a:r>
          </a:p>
          <a:p>
            <a:r>
              <a:rPr lang="en-US"/>
              <a:t>Information provided from inspecting a sample of size n is the percent defective in a sample, p, or the number of units found to be defective in that sample divided by n.</a:t>
            </a:r>
          </a:p>
          <a:p>
            <a:endParaRPr lang="en-US"/>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1" name="Rectangle 9"/>
          <p:cNvSpPr>
            <a:spLocks noGrp="1" noChangeArrowheads="1"/>
          </p:cNvSpPr>
          <p:nvPr>
            <p:ph type="body" idx="1"/>
          </p:nvPr>
        </p:nvSpPr>
        <p:spPr>
          <a:xfrm>
            <a:off x="457200" y="1295400"/>
            <a:ext cx="8229600" cy="2895600"/>
          </a:xfrm>
        </p:spPr>
        <p:txBody>
          <a:bodyPr/>
          <a:lstStyle/>
          <a:p>
            <a:pPr>
              <a:lnSpc>
                <a:spcPct val="90000"/>
              </a:lnSpc>
            </a:pPr>
            <a:r>
              <a:rPr lang="en-US"/>
              <a:t>Although the distribution of sample information follows a binomial distribution, that distribution can be approximated by a normal distribution with a</a:t>
            </a:r>
          </a:p>
          <a:p>
            <a:pPr lvl="1">
              <a:lnSpc>
                <a:spcPct val="90000"/>
              </a:lnSpc>
            </a:pPr>
            <a:r>
              <a:rPr lang="en-US"/>
              <a:t> mean of  p    </a:t>
            </a:r>
          </a:p>
          <a:p>
            <a:pPr lvl="1">
              <a:lnSpc>
                <a:spcPct val="90000"/>
              </a:lnSpc>
            </a:pPr>
            <a:r>
              <a:rPr lang="en-US"/>
              <a:t>standard deviation of </a:t>
            </a:r>
          </a:p>
          <a:p>
            <a:pPr>
              <a:lnSpc>
                <a:spcPct val="90000"/>
              </a:lnSpc>
            </a:pPr>
            <a:r>
              <a:rPr lang="en-US"/>
              <a:t>The 3</a:t>
            </a:r>
            <a:r>
              <a:rPr lang="en-US">
                <a:latin typeface="Symbol" pitchFamily="18" charset="2"/>
              </a:rPr>
              <a:t>s</a:t>
            </a:r>
            <a:r>
              <a:rPr lang="en-US"/>
              <a:t> control limits are</a:t>
            </a:r>
          </a:p>
        </p:txBody>
      </p:sp>
      <p:graphicFrame>
        <p:nvGraphicFramePr>
          <p:cNvPr id="148480" name="Object 2048">
            <a:hlinkClick r:id="" action="ppaction://ole?verb=0"/>
          </p:cNvPr>
          <p:cNvGraphicFramePr>
            <a:graphicFrameLocks/>
          </p:cNvGraphicFramePr>
          <p:nvPr/>
        </p:nvGraphicFramePr>
        <p:xfrm>
          <a:off x="4414838" y="2878138"/>
          <a:ext cx="2481262" cy="665162"/>
        </p:xfrm>
        <a:graphic>
          <a:graphicData uri="http://schemas.openxmlformats.org/presentationml/2006/ole">
            <p:oleObj spid="_x0000_s148480" name="Equation" r:id="rId4" imgW="914400" imgH="279360" progId="Equation.3">
              <p:embed/>
            </p:oleObj>
          </a:graphicData>
        </a:graphic>
      </p:graphicFrame>
      <p:grpSp>
        <p:nvGrpSpPr>
          <p:cNvPr id="18444" name="Group 12"/>
          <p:cNvGrpSpPr>
            <a:grpSpLocks/>
          </p:cNvGrpSpPr>
          <p:nvPr/>
        </p:nvGrpSpPr>
        <p:grpSpPr bwMode="auto">
          <a:xfrm>
            <a:off x="2647950" y="4152900"/>
            <a:ext cx="3790950" cy="895350"/>
            <a:chOff x="1668" y="2616"/>
            <a:chExt cx="2388" cy="564"/>
          </a:xfrm>
        </p:grpSpPr>
        <p:sp>
          <p:nvSpPr>
            <p:cNvPr id="18443" name="Rectangle 11"/>
            <p:cNvSpPr>
              <a:spLocks noChangeArrowheads="1"/>
            </p:cNvSpPr>
            <p:nvPr/>
          </p:nvSpPr>
          <p:spPr bwMode="auto">
            <a:xfrm>
              <a:off x="1668" y="2616"/>
              <a:ext cx="2388" cy="564"/>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IN"/>
            </a:p>
          </p:txBody>
        </p:sp>
        <p:graphicFrame>
          <p:nvGraphicFramePr>
            <p:cNvPr id="148481" name="Object 2049">
              <a:hlinkClick r:id="" action="ppaction://ole?verb=0"/>
            </p:cNvPr>
            <p:cNvGraphicFramePr>
              <a:graphicFrameLocks/>
            </p:cNvGraphicFramePr>
            <p:nvPr/>
          </p:nvGraphicFramePr>
          <p:xfrm>
            <a:off x="1797" y="2706"/>
            <a:ext cx="2139" cy="414"/>
          </p:xfrm>
          <a:graphic>
            <a:graphicData uri="http://schemas.openxmlformats.org/presentationml/2006/ole">
              <p:oleObj spid="_x0000_s148481" name="Equation" r:id="rId5" imgW="1422360" imgH="279360" progId="Equation.3">
                <p:embed/>
              </p:oleObj>
            </a:graphicData>
          </a:graphic>
        </p:graphicFrame>
      </p:grpSp>
      <p:sp>
        <p:nvSpPr>
          <p:cNvPr id="18440" name="Rectangle 8"/>
          <p:cNvSpPr>
            <a:spLocks noGrp="1" noChangeArrowheads="1"/>
          </p:cNvSpPr>
          <p:nvPr>
            <p:ph type="title"/>
          </p:nvPr>
        </p:nvSpPr>
        <p:spPr/>
        <p:txBody>
          <a:bodyPr/>
          <a:lstStyle/>
          <a:p>
            <a:r>
              <a:rPr lang="en-US"/>
              <a:t>Control Charts for Attributes</a:t>
            </a:r>
          </a:p>
        </p:txBody>
      </p:sp>
      <p:sp>
        <p:nvSpPr>
          <p:cNvPr id="18442" name="Text Box 10"/>
          <p:cNvSpPr txBox="1">
            <a:spLocks noChangeArrowheads="1"/>
          </p:cNvSpPr>
          <p:nvPr/>
        </p:nvSpPr>
        <p:spPr bwMode="auto">
          <a:xfrm>
            <a:off x="2647950" y="2297113"/>
            <a:ext cx="495300" cy="579437"/>
          </a:xfrm>
          <a:prstGeom prst="rect">
            <a:avLst/>
          </a:prstGeom>
          <a:noFill/>
          <a:ln w="12700">
            <a:noFill/>
            <a:miter lim="800000"/>
            <a:headEnd/>
            <a:tailEnd/>
          </a:ln>
          <a:effectLst/>
        </p:spPr>
        <p:txBody>
          <a:bodyPr>
            <a:spAutoFit/>
          </a:bodyPr>
          <a:lstStyle/>
          <a:p>
            <a:r>
              <a:rPr lang="en-US" sz="3200">
                <a:solidFill>
                  <a:srgbClr val="FFFFFF"/>
                </a:solidFill>
                <a:effectLst>
                  <a:outerShdw blurRad="38100" dist="38100" dir="2700000" algn="tl">
                    <a:srgbClr val="000000"/>
                  </a:outerShdw>
                </a:effectLst>
                <a:latin typeface="Times New Roman" pitchFamily="18" charset="0"/>
              </a:rPr>
              <a:t>-</a:t>
            </a:r>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t>Example:  Attribute Control Chart</a:t>
            </a:r>
          </a:p>
        </p:txBody>
      </p:sp>
      <p:sp>
        <p:nvSpPr>
          <p:cNvPr id="121859" name="Rectangle 3"/>
          <p:cNvSpPr>
            <a:spLocks noGrp="1" noChangeArrowheads="1"/>
          </p:cNvSpPr>
          <p:nvPr>
            <p:ph type="body" idx="1"/>
          </p:nvPr>
        </p:nvSpPr>
        <p:spPr/>
        <p:txBody>
          <a:bodyPr/>
          <a:lstStyle/>
          <a:p>
            <a:pPr>
              <a:buFont typeface="Monotype Sorts" pitchFamily="2" charset="2"/>
              <a:buNone/>
            </a:pPr>
            <a:r>
              <a:rPr lang="en-US">
                <a:cs typeface="Arial" charset="0"/>
              </a:rPr>
              <a:t>		Every check cashed or deposited at Lincoln Bank must be encoded with the amount of the check before it can begin the Federal Reserve clearing process.  The accuracy of the check encoding process is of upmost importance.  If there is any discrepancy between the amount a check is made out for and the encoded amount, the check is defective.</a:t>
            </a:r>
            <a:endParaRPr lang="en-US">
              <a:cs typeface="Times New Roman" pitchFamily="18" charset="0"/>
            </a:endParaRPr>
          </a:p>
          <a:p>
            <a:pPr>
              <a:buFont typeface="Monotype Sorts" pitchFamily="2" charset="2"/>
              <a:buNone/>
            </a:pPr>
            <a:endParaRPr lang="en-US"/>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Overview</a:t>
            </a:r>
          </a:p>
        </p:txBody>
      </p:sp>
      <p:sp>
        <p:nvSpPr>
          <p:cNvPr id="49155" name="Rectangle 3"/>
          <p:cNvSpPr>
            <a:spLocks noGrp="1" noChangeArrowheads="1"/>
          </p:cNvSpPr>
          <p:nvPr>
            <p:ph type="body" idx="1"/>
          </p:nvPr>
        </p:nvSpPr>
        <p:spPr/>
        <p:txBody>
          <a:bodyPr/>
          <a:lstStyle/>
          <a:p>
            <a:r>
              <a:rPr lang="en-US"/>
              <a:t>Introduction</a:t>
            </a:r>
          </a:p>
          <a:p>
            <a:r>
              <a:rPr lang="en-US"/>
              <a:t>Statistical Concepts in Quality Control</a:t>
            </a:r>
          </a:p>
          <a:p>
            <a:r>
              <a:rPr lang="en-US"/>
              <a:t>Control Charts</a:t>
            </a:r>
          </a:p>
          <a:p>
            <a:r>
              <a:rPr lang="en-US"/>
              <a:t>Acceptance Plans</a:t>
            </a:r>
          </a:p>
          <a:p>
            <a:r>
              <a:rPr lang="en-US"/>
              <a:t>Computers in Quality Control</a:t>
            </a:r>
          </a:p>
          <a:p>
            <a:r>
              <a:rPr lang="en-US"/>
              <a:t>Quality Control in Services</a:t>
            </a:r>
          </a:p>
          <a:p>
            <a:r>
              <a:rPr lang="en-US"/>
              <a:t>Wrap-Up: What World-Class Companies Do</a:t>
            </a:r>
          </a:p>
        </p:txBody>
      </p:sp>
    </p:spTree>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t>Example:  Attribute Control Chart</a:t>
            </a:r>
          </a:p>
        </p:txBody>
      </p:sp>
      <p:sp>
        <p:nvSpPr>
          <p:cNvPr id="122883" name="Rectangle 3"/>
          <p:cNvSpPr>
            <a:spLocks noGrp="1" noChangeArrowheads="1"/>
          </p:cNvSpPr>
          <p:nvPr>
            <p:ph type="body" idx="1"/>
          </p:nvPr>
        </p:nvSpPr>
        <p:spPr/>
        <p:txBody>
          <a:bodyPr/>
          <a:lstStyle/>
          <a:p>
            <a:pPr>
              <a:buFont typeface="Monotype Sorts" pitchFamily="2" charset="2"/>
              <a:buNone/>
            </a:pPr>
            <a:r>
              <a:rPr lang="en-US">
                <a:cs typeface="Times New Roman" pitchFamily="18" charset="0"/>
              </a:rPr>
              <a:t>		Tw</a:t>
            </a:r>
            <a:r>
              <a:rPr lang="en-US">
                <a:cs typeface="Arial" charset="0"/>
              </a:rPr>
              <a:t>enty samples, each consisting of 250 checks, were selected and examined.  The number of defective checks found in each sample is shown below.</a:t>
            </a:r>
            <a:endParaRPr lang="en-US"/>
          </a:p>
        </p:txBody>
      </p:sp>
      <p:graphicFrame>
        <p:nvGraphicFramePr>
          <p:cNvPr id="122884" name="Object 4"/>
          <p:cNvGraphicFramePr>
            <a:graphicFrameLocks noChangeAspect="1"/>
          </p:cNvGraphicFramePr>
          <p:nvPr/>
        </p:nvGraphicFramePr>
        <p:xfrm>
          <a:off x="1492250" y="3243263"/>
          <a:ext cx="6186488" cy="846137"/>
        </p:xfrm>
        <a:graphic>
          <a:graphicData uri="http://schemas.openxmlformats.org/presentationml/2006/ole">
            <p:oleObj spid="_x0000_s122884" name="Worksheet" r:id="rId4" imgW="2478240" imgH="426600" progId="Excel.Sheet.8">
              <p:embed/>
            </p:oleObj>
          </a:graphicData>
        </a:graphic>
      </p:graphicFrame>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a:t>Example:  Attribute Control Chart</a:t>
            </a:r>
          </a:p>
        </p:txBody>
      </p:sp>
      <p:sp>
        <p:nvSpPr>
          <p:cNvPr id="124931" name="Rectangle 3"/>
          <p:cNvSpPr>
            <a:spLocks noGrp="1" noChangeArrowheads="1"/>
          </p:cNvSpPr>
          <p:nvPr>
            <p:ph type="body" idx="1"/>
          </p:nvPr>
        </p:nvSpPr>
        <p:spPr/>
        <p:txBody>
          <a:bodyPr/>
          <a:lstStyle/>
          <a:p>
            <a:pPr>
              <a:buFont typeface="Monotype Sorts" pitchFamily="2" charset="2"/>
              <a:buNone/>
            </a:pPr>
            <a:r>
              <a:rPr lang="en-US"/>
              <a:t>		The manager of the check encoding department knows from past experience that when the encoding process is in control, an average of 1.6% of the encoded checks are defective.</a:t>
            </a:r>
          </a:p>
          <a:p>
            <a:pPr>
              <a:buFont typeface="Monotype Sorts" pitchFamily="2" charset="2"/>
              <a:buNone/>
            </a:pPr>
            <a:r>
              <a:rPr lang="en-US"/>
              <a:t>		She wants to construct a </a:t>
            </a:r>
            <a:r>
              <a:rPr lang="en-US" i="1"/>
              <a:t>p</a:t>
            </a:r>
            <a:r>
              <a:rPr lang="en-US"/>
              <a:t> chart with 3-standard deviation control limits.</a:t>
            </a:r>
          </a:p>
        </p:txBody>
      </p:sp>
    </p:spTree>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t>Example:  Attribute Control Chart</a:t>
            </a:r>
          </a:p>
        </p:txBody>
      </p:sp>
      <p:graphicFrame>
        <p:nvGraphicFramePr>
          <p:cNvPr id="123908" name="Object 4">
            <a:hlinkClick r:id="" action="ppaction://ole?verb=0"/>
          </p:cNvPr>
          <p:cNvGraphicFramePr>
            <a:graphicFrameLocks/>
          </p:cNvGraphicFramePr>
          <p:nvPr/>
        </p:nvGraphicFramePr>
        <p:xfrm>
          <a:off x="984250" y="1530350"/>
          <a:ext cx="7194550" cy="963613"/>
        </p:xfrm>
        <a:graphic>
          <a:graphicData uri="http://schemas.openxmlformats.org/presentationml/2006/ole">
            <p:oleObj spid="_x0000_s123908" name="Equation" r:id="rId4" imgW="3251160" imgH="406080" progId="">
              <p:embed/>
            </p:oleObj>
          </a:graphicData>
        </a:graphic>
      </p:graphicFrame>
      <p:graphicFrame>
        <p:nvGraphicFramePr>
          <p:cNvPr id="123909" name="Object 5">
            <a:hlinkClick r:id="" action="ppaction://ole?verb=0"/>
          </p:cNvPr>
          <p:cNvGraphicFramePr>
            <a:graphicFrameLocks/>
          </p:cNvGraphicFramePr>
          <p:nvPr/>
        </p:nvGraphicFramePr>
        <p:xfrm>
          <a:off x="931863" y="2655888"/>
          <a:ext cx="7315200" cy="568325"/>
        </p:xfrm>
        <a:graphic>
          <a:graphicData uri="http://schemas.openxmlformats.org/presentationml/2006/ole">
            <p:oleObj spid="_x0000_s123909" name="Equation" r:id="rId5" imgW="3035160" imgH="228600" progId="">
              <p:embed/>
            </p:oleObj>
          </a:graphicData>
        </a:graphic>
      </p:graphicFrame>
      <p:graphicFrame>
        <p:nvGraphicFramePr>
          <p:cNvPr id="123910" name="Object 6">
            <a:hlinkClick r:id="" action="ppaction://ole?verb=0"/>
          </p:cNvPr>
          <p:cNvGraphicFramePr>
            <a:graphicFrameLocks/>
          </p:cNvGraphicFramePr>
          <p:nvPr/>
        </p:nvGraphicFramePr>
        <p:xfrm>
          <a:off x="925513" y="3251200"/>
          <a:ext cx="6994525" cy="568325"/>
        </p:xfrm>
        <a:graphic>
          <a:graphicData uri="http://schemas.openxmlformats.org/presentationml/2006/ole">
            <p:oleObj spid="_x0000_s123910" name="Equation" r:id="rId6" imgW="2743200" imgH="228600" progId="">
              <p:embed/>
            </p:oleObj>
          </a:graphicData>
        </a:graphic>
      </p:graphicFrame>
    </p:spTree>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en-US"/>
              <a:t>Example:  Attribute Control Chart</a:t>
            </a:r>
          </a:p>
        </p:txBody>
      </p:sp>
      <p:graphicFrame>
        <p:nvGraphicFramePr>
          <p:cNvPr id="125956" name="Object 4"/>
          <p:cNvGraphicFramePr>
            <a:graphicFrameLocks noChangeAspect="1"/>
          </p:cNvGraphicFramePr>
          <p:nvPr/>
        </p:nvGraphicFramePr>
        <p:xfrm>
          <a:off x="1046163" y="1373188"/>
          <a:ext cx="7070725" cy="4591050"/>
        </p:xfrm>
        <a:graphic>
          <a:graphicData uri="http://schemas.openxmlformats.org/presentationml/2006/ole">
            <p:oleObj spid="_x0000_s125956" name="Worksheet" r:id="rId4" imgW="5108400" imgH="3365280" progId="Excel.Sheet.8">
              <p:embed/>
            </p:oleObj>
          </a:graphicData>
        </a:graphic>
      </p:graphicFrame>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Rectangle 7"/>
          <p:cNvSpPr>
            <a:spLocks noGrp="1" noChangeArrowheads="1"/>
          </p:cNvSpPr>
          <p:nvPr>
            <p:ph type="body" idx="1"/>
          </p:nvPr>
        </p:nvSpPr>
        <p:spPr/>
        <p:txBody>
          <a:bodyPr/>
          <a:lstStyle/>
          <a:p>
            <a:r>
              <a:rPr lang="en-US"/>
              <a:t>Inspection of the units in the sample is performed on a variable basis.</a:t>
            </a:r>
          </a:p>
          <a:p>
            <a:r>
              <a:rPr lang="en-US"/>
              <a:t>The information provided from inspecting a sample of size n is:</a:t>
            </a:r>
          </a:p>
          <a:p>
            <a:pPr lvl="1"/>
            <a:r>
              <a:rPr lang="en-US"/>
              <a:t>Sample mean, x, or the sum of measurement of each unit in the sample divided by n</a:t>
            </a:r>
          </a:p>
          <a:p>
            <a:pPr lvl="1"/>
            <a:r>
              <a:rPr lang="en-US"/>
              <a:t>Range, R, of measurements within the sample, or the highest measurement in the sample minus the lowest measurement in the sample</a:t>
            </a:r>
          </a:p>
        </p:txBody>
      </p:sp>
      <p:sp>
        <p:nvSpPr>
          <p:cNvPr id="20484" name="Line 4"/>
          <p:cNvSpPr>
            <a:spLocks noChangeShapeType="1"/>
          </p:cNvSpPr>
          <p:nvPr/>
        </p:nvSpPr>
        <p:spPr bwMode="auto">
          <a:xfrm>
            <a:off x="2330450" y="4191000"/>
            <a:ext cx="292100" cy="0"/>
          </a:xfrm>
          <a:prstGeom prst="line">
            <a:avLst/>
          </a:prstGeom>
          <a:noFill/>
          <a:ln w="12700">
            <a:solidFill>
              <a:schemeClr val="tx1"/>
            </a:solidFill>
            <a:round/>
            <a:headEnd/>
            <a:tailEnd/>
          </a:ln>
          <a:effectLst/>
        </p:spPr>
        <p:txBody>
          <a:bodyPr wrap="none" anchor="ctr"/>
          <a:lstStyle/>
          <a:p>
            <a:endParaRPr lang="en-IN"/>
          </a:p>
        </p:txBody>
      </p:sp>
      <p:sp>
        <p:nvSpPr>
          <p:cNvPr id="20486" name="Rectangle 6"/>
          <p:cNvSpPr>
            <a:spLocks noGrp="1" noChangeArrowheads="1"/>
          </p:cNvSpPr>
          <p:nvPr>
            <p:ph type="title"/>
          </p:nvPr>
        </p:nvSpPr>
        <p:spPr/>
        <p:txBody>
          <a:bodyPr/>
          <a:lstStyle/>
          <a:p>
            <a:r>
              <a:rPr lang="en-US"/>
              <a:t>Control Charts for Variables</a:t>
            </a:r>
          </a:p>
        </p:txBody>
      </p:sp>
      <p:sp>
        <p:nvSpPr>
          <p:cNvPr id="20488" name="Line 8"/>
          <p:cNvSpPr>
            <a:spLocks noChangeShapeType="1"/>
          </p:cNvSpPr>
          <p:nvPr/>
        </p:nvSpPr>
        <p:spPr bwMode="auto">
          <a:xfrm>
            <a:off x="3390900" y="3295650"/>
            <a:ext cx="152400" cy="0"/>
          </a:xfrm>
          <a:prstGeom prst="line">
            <a:avLst/>
          </a:prstGeom>
          <a:noFill/>
          <a:ln w="12700">
            <a:solidFill>
              <a:srgbClr val="FFFFFF"/>
            </a:solidFill>
            <a:round/>
            <a:headEnd/>
            <a:tailEnd/>
          </a:ln>
          <a:effectLst>
            <a:outerShdw dist="35921" dir="2700000" algn="ctr" rotWithShape="0">
              <a:schemeClr val="bg2"/>
            </a:outerShdw>
          </a:effectLst>
        </p:spPr>
        <p:txBody>
          <a:bodyPr wrap="none" anchor="ctr"/>
          <a:lstStyle/>
          <a:p>
            <a:endParaRPr lang="en-IN"/>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6"/>
          <p:cNvSpPr>
            <a:spLocks noGrp="1" noChangeArrowheads="1"/>
          </p:cNvSpPr>
          <p:nvPr>
            <p:ph type="body" idx="1"/>
          </p:nvPr>
        </p:nvSpPr>
        <p:spPr>
          <a:xfrm>
            <a:off x="457200" y="1295400"/>
            <a:ext cx="8229600" cy="3962400"/>
          </a:xfrm>
        </p:spPr>
        <p:txBody>
          <a:bodyPr/>
          <a:lstStyle/>
          <a:p>
            <a:r>
              <a:rPr lang="en-US"/>
              <a:t>In this case two separate control charts are used to monitor two different aspects of the process’s output:</a:t>
            </a:r>
          </a:p>
          <a:p>
            <a:pPr lvl="1">
              <a:lnSpc>
                <a:spcPct val="90000"/>
              </a:lnSpc>
            </a:pPr>
            <a:r>
              <a:rPr lang="en-US"/>
              <a:t>Central tendency</a:t>
            </a:r>
          </a:p>
          <a:p>
            <a:pPr lvl="1">
              <a:lnSpc>
                <a:spcPct val="90000"/>
              </a:lnSpc>
            </a:pPr>
            <a:r>
              <a:rPr lang="en-US"/>
              <a:t>Variability</a:t>
            </a:r>
          </a:p>
          <a:p>
            <a:r>
              <a:rPr lang="en-US"/>
              <a:t>Central tendency of the output is monitored using the x-chart.</a:t>
            </a:r>
          </a:p>
          <a:p>
            <a:r>
              <a:rPr lang="en-US"/>
              <a:t>Variability of the output is monitored using the  R-chart.</a:t>
            </a:r>
          </a:p>
        </p:txBody>
      </p:sp>
      <p:sp>
        <p:nvSpPr>
          <p:cNvPr id="21508" name="Line 4"/>
          <p:cNvSpPr>
            <a:spLocks noChangeShapeType="1"/>
          </p:cNvSpPr>
          <p:nvPr/>
        </p:nvSpPr>
        <p:spPr bwMode="auto">
          <a:xfrm>
            <a:off x="889000" y="3733800"/>
            <a:ext cx="196850" cy="0"/>
          </a:xfrm>
          <a:prstGeom prst="line">
            <a:avLst/>
          </a:prstGeom>
          <a:noFill/>
          <a:ln w="19050">
            <a:solidFill>
              <a:schemeClr val="tx1"/>
            </a:solidFill>
            <a:round/>
            <a:headEnd/>
            <a:tailEnd/>
          </a:ln>
          <a:effectLst/>
        </p:spPr>
        <p:txBody>
          <a:bodyPr wrap="none" anchor="ctr"/>
          <a:lstStyle/>
          <a:p>
            <a:endParaRPr lang="en-IN"/>
          </a:p>
        </p:txBody>
      </p:sp>
      <p:sp>
        <p:nvSpPr>
          <p:cNvPr id="21509" name="Rectangle 5"/>
          <p:cNvSpPr>
            <a:spLocks noGrp="1" noChangeArrowheads="1"/>
          </p:cNvSpPr>
          <p:nvPr>
            <p:ph type="title"/>
          </p:nvPr>
        </p:nvSpPr>
        <p:spPr/>
        <p:txBody>
          <a:bodyPr/>
          <a:lstStyle/>
          <a:p>
            <a:r>
              <a:rPr lang="en-US"/>
              <a:t>Control Charts for Variables</a:t>
            </a:r>
          </a:p>
        </p:txBody>
      </p:sp>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Line 4"/>
          <p:cNvSpPr>
            <a:spLocks noChangeShapeType="1"/>
          </p:cNvSpPr>
          <p:nvPr/>
        </p:nvSpPr>
        <p:spPr bwMode="auto">
          <a:xfrm>
            <a:off x="3873500" y="400050"/>
            <a:ext cx="234950" cy="0"/>
          </a:xfrm>
          <a:prstGeom prst="line">
            <a:avLst/>
          </a:prstGeom>
          <a:noFill/>
          <a:ln w="19050">
            <a:solidFill>
              <a:srgbClr val="66FFFF"/>
            </a:solidFill>
            <a:round/>
            <a:headEnd/>
            <a:tailEnd/>
          </a:ln>
          <a:effectLst/>
        </p:spPr>
        <p:txBody>
          <a:bodyPr wrap="none" anchor="ctr"/>
          <a:lstStyle/>
          <a:p>
            <a:endParaRPr lang="en-IN"/>
          </a:p>
        </p:txBody>
      </p:sp>
      <p:sp>
        <p:nvSpPr>
          <p:cNvPr id="22544" name="Rectangle 16"/>
          <p:cNvSpPr>
            <a:spLocks noGrp="1" noChangeArrowheads="1"/>
          </p:cNvSpPr>
          <p:nvPr>
            <p:ph type="title"/>
          </p:nvPr>
        </p:nvSpPr>
        <p:spPr/>
        <p:txBody>
          <a:bodyPr/>
          <a:lstStyle/>
          <a:p>
            <a:r>
              <a:rPr lang="en-US"/>
              <a:t>x-Chart</a:t>
            </a:r>
          </a:p>
        </p:txBody>
      </p:sp>
      <p:sp>
        <p:nvSpPr>
          <p:cNvPr id="22545" name="Rectangle 17"/>
          <p:cNvSpPr>
            <a:spLocks noGrp="1" noChangeArrowheads="1"/>
          </p:cNvSpPr>
          <p:nvPr>
            <p:ph type="body" idx="1"/>
          </p:nvPr>
        </p:nvSpPr>
        <p:spPr>
          <a:xfrm>
            <a:off x="457200" y="1295400"/>
            <a:ext cx="8229600" cy="3048000"/>
          </a:xfrm>
        </p:spPr>
        <p:txBody>
          <a:bodyPr/>
          <a:lstStyle/>
          <a:p>
            <a:r>
              <a:rPr lang="en-US"/>
              <a:t>The central line is x, the sum of a number of sample means collected while the process was considered to be “in control” divided by the number of samples.</a:t>
            </a:r>
          </a:p>
          <a:p>
            <a:r>
              <a:rPr lang="en-US"/>
              <a:t>The 3</a:t>
            </a:r>
            <a:r>
              <a:rPr lang="en-US">
                <a:latin typeface="Symbol" pitchFamily="18" charset="2"/>
              </a:rPr>
              <a:t>s</a:t>
            </a:r>
            <a:r>
              <a:rPr lang="en-US"/>
              <a:t> lower control limit is x - AR</a:t>
            </a:r>
          </a:p>
          <a:p>
            <a:r>
              <a:rPr lang="en-US"/>
              <a:t>The 3</a:t>
            </a:r>
            <a:r>
              <a:rPr lang="en-US">
                <a:latin typeface="Symbol" pitchFamily="18" charset="2"/>
              </a:rPr>
              <a:t>s</a:t>
            </a:r>
            <a:r>
              <a:rPr lang="en-US"/>
              <a:t> upper control limit is x + AR</a:t>
            </a:r>
          </a:p>
          <a:p>
            <a:r>
              <a:rPr lang="en-US"/>
              <a:t>Factor A is based on sample size.</a:t>
            </a:r>
          </a:p>
        </p:txBody>
      </p:sp>
      <p:sp>
        <p:nvSpPr>
          <p:cNvPr id="22546" name="Text Box 18"/>
          <p:cNvSpPr txBox="1">
            <a:spLocks noChangeArrowheads="1"/>
          </p:cNvSpPr>
          <p:nvPr/>
        </p:nvSpPr>
        <p:spPr bwMode="auto">
          <a:xfrm>
            <a:off x="3452813" y="1238250"/>
            <a:ext cx="338137" cy="396875"/>
          </a:xfrm>
          <a:prstGeom prst="rect">
            <a:avLst/>
          </a:prstGeom>
          <a:noFill/>
          <a:ln w="12700">
            <a:noFill/>
            <a:miter lim="800000"/>
            <a:headEnd/>
            <a:tailEnd/>
          </a:ln>
          <a:effectLst/>
        </p:spPr>
        <p:txBody>
          <a:bodyPr wrap="none">
            <a:spAutoFit/>
          </a:bodyPr>
          <a:lstStyle/>
          <a:p>
            <a:r>
              <a:rPr lang="en-US" sz="2000">
                <a:solidFill>
                  <a:srgbClr val="FFFFFF"/>
                </a:solidFill>
                <a:effectLst>
                  <a:outerShdw blurRad="38100" dist="38100" dir="2700000" algn="tl">
                    <a:srgbClr val="000000"/>
                  </a:outerShdw>
                </a:effectLst>
                <a:latin typeface="Book Antiqua" pitchFamily="18" charset="0"/>
              </a:rPr>
              <a:t>=</a:t>
            </a:r>
          </a:p>
        </p:txBody>
      </p:sp>
      <p:sp>
        <p:nvSpPr>
          <p:cNvPr id="22547" name="Text Box 19"/>
          <p:cNvSpPr txBox="1">
            <a:spLocks noChangeArrowheads="1"/>
          </p:cNvSpPr>
          <p:nvPr/>
        </p:nvSpPr>
        <p:spPr bwMode="auto">
          <a:xfrm>
            <a:off x="4995863" y="2609850"/>
            <a:ext cx="338137" cy="396875"/>
          </a:xfrm>
          <a:prstGeom prst="rect">
            <a:avLst/>
          </a:prstGeom>
          <a:noFill/>
          <a:ln w="12700">
            <a:noFill/>
            <a:miter lim="800000"/>
            <a:headEnd/>
            <a:tailEnd/>
          </a:ln>
          <a:effectLst/>
        </p:spPr>
        <p:txBody>
          <a:bodyPr wrap="none">
            <a:spAutoFit/>
          </a:bodyPr>
          <a:lstStyle/>
          <a:p>
            <a:r>
              <a:rPr lang="en-US" sz="2000">
                <a:solidFill>
                  <a:srgbClr val="FFFFFF"/>
                </a:solidFill>
                <a:effectLst>
                  <a:outerShdw blurRad="38100" dist="38100" dir="2700000" algn="tl">
                    <a:srgbClr val="000000"/>
                  </a:outerShdw>
                </a:effectLst>
                <a:latin typeface="Book Antiqua" pitchFamily="18" charset="0"/>
              </a:rPr>
              <a:t>=</a:t>
            </a:r>
          </a:p>
        </p:txBody>
      </p:sp>
      <p:sp>
        <p:nvSpPr>
          <p:cNvPr id="22548" name="Text Box 20"/>
          <p:cNvSpPr txBox="1">
            <a:spLocks noChangeArrowheads="1"/>
          </p:cNvSpPr>
          <p:nvPr/>
        </p:nvSpPr>
        <p:spPr bwMode="auto">
          <a:xfrm>
            <a:off x="4995863" y="3108325"/>
            <a:ext cx="338137" cy="396875"/>
          </a:xfrm>
          <a:prstGeom prst="rect">
            <a:avLst/>
          </a:prstGeom>
          <a:noFill/>
          <a:ln w="12700">
            <a:noFill/>
            <a:miter lim="800000"/>
            <a:headEnd/>
            <a:tailEnd/>
          </a:ln>
          <a:effectLst/>
        </p:spPr>
        <p:txBody>
          <a:bodyPr wrap="none">
            <a:spAutoFit/>
          </a:bodyPr>
          <a:lstStyle/>
          <a:p>
            <a:r>
              <a:rPr lang="en-US" sz="2000">
                <a:solidFill>
                  <a:srgbClr val="FFFFFF"/>
                </a:solidFill>
                <a:effectLst>
                  <a:outerShdw blurRad="38100" dist="38100" dir="2700000" algn="tl">
                    <a:srgbClr val="000000"/>
                  </a:outerShdw>
                </a:effectLst>
                <a:latin typeface="Book Antiqua" pitchFamily="18" charset="0"/>
              </a:rPr>
              <a:t>=</a:t>
            </a:r>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3" name="Rectangle 11"/>
          <p:cNvSpPr>
            <a:spLocks noGrp="1" noChangeArrowheads="1"/>
          </p:cNvSpPr>
          <p:nvPr>
            <p:ph type="title"/>
          </p:nvPr>
        </p:nvSpPr>
        <p:spPr/>
        <p:txBody>
          <a:bodyPr/>
          <a:lstStyle/>
          <a:p>
            <a:r>
              <a:rPr lang="en-US"/>
              <a:t>R-Chart</a:t>
            </a:r>
          </a:p>
        </p:txBody>
      </p:sp>
      <p:sp>
        <p:nvSpPr>
          <p:cNvPr id="23564" name="Rectangle 12"/>
          <p:cNvSpPr>
            <a:spLocks noGrp="1" noChangeArrowheads="1"/>
          </p:cNvSpPr>
          <p:nvPr>
            <p:ph type="body" idx="1"/>
          </p:nvPr>
        </p:nvSpPr>
        <p:spPr>
          <a:xfrm>
            <a:off x="457200" y="1295400"/>
            <a:ext cx="8229600" cy="2971800"/>
          </a:xfrm>
        </p:spPr>
        <p:txBody>
          <a:bodyPr/>
          <a:lstStyle/>
          <a:p>
            <a:r>
              <a:rPr lang="en-US"/>
              <a:t>The central line is R, the sum of a number of sample ranges collected while the process was considered to be “in control” divided by the number of samples.</a:t>
            </a:r>
          </a:p>
          <a:p>
            <a:r>
              <a:rPr lang="en-US"/>
              <a:t>The 3</a:t>
            </a:r>
            <a:r>
              <a:rPr lang="en-US">
                <a:latin typeface="Symbol" pitchFamily="18" charset="2"/>
              </a:rPr>
              <a:t>s</a:t>
            </a:r>
            <a:r>
              <a:rPr lang="en-US"/>
              <a:t> lower control limit is D</a:t>
            </a:r>
            <a:r>
              <a:rPr lang="en-US" baseline="-25000"/>
              <a:t>1</a:t>
            </a:r>
            <a:r>
              <a:rPr lang="en-US"/>
              <a:t>R.</a:t>
            </a:r>
          </a:p>
          <a:p>
            <a:r>
              <a:rPr lang="en-US"/>
              <a:t>The 3</a:t>
            </a:r>
            <a:r>
              <a:rPr lang="en-US">
                <a:latin typeface="Symbol" pitchFamily="18" charset="2"/>
              </a:rPr>
              <a:t>s</a:t>
            </a:r>
            <a:r>
              <a:rPr lang="en-US"/>
              <a:t> upper control limit is D</a:t>
            </a:r>
            <a:r>
              <a:rPr lang="en-US" baseline="-25000"/>
              <a:t>2</a:t>
            </a:r>
            <a:r>
              <a:rPr lang="en-US"/>
              <a:t>R.</a:t>
            </a:r>
          </a:p>
          <a:p>
            <a:r>
              <a:rPr lang="en-US"/>
              <a:t>Factors D</a:t>
            </a:r>
            <a:r>
              <a:rPr lang="en-US" baseline="-25000"/>
              <a:t>1</a:t>
            </a:r>
            <a:r>
              <a:rPr lang="en-US"/>
              <a:t>and D</a:t>
            </a:r>
            <a:r>
              <a:rPr lang="en-US" baseline="-25000"/>
              <a:t>2</a:t>
            </a:r>
            <a:r>
              <a:rPr lang="en-US"/>
              <a:t> are based on sample size.</a:t>
            </a:r>
          </a:p>
        </p:txBody>
      </p:sp>
      <p:sp>
        <p:nvSpPr>
          <p:cNvPr id="23565" name="Line 13"/>
          <p:cNvSpPr>
            <a:spLocks noChangeShapeType="1"/>
          </p:cNvSpPr>
          <p:nvPr/>
        </p:nvSpPr>
        <p:spPr bwMode="auto">
          <a:xfrm>
            <a:off x="5486400" y="3238500"/>
            <a:ext cx="152400" cy="0"/>
          </a:xfrm>
          <a:prstGeom prst="line">
            <a:avLst/>
          </a:prstGeom>
          <a:noFill/>
          <a:ln w="12700">
            <a:solidFill>
              <a:srgbClr val="FFFFFF"/>
            </a:solidFill>
            <a:round/>
            <a:headEnd/>
            <a:tailEnd/>
          </a:ln>
          <a:effectLst>
            <a:outerShdw dist="35921" dir="2700000" algn="ctr" rotWithShape="0">
              <a:schemeClr val="bg2"/>
            </a:outerShdw>
          </a:effectLst>
        </p:spPr>
        <p:txBody>
          <a:bodyPr wrap="none" anchor="ctr"/>
          <a:lstStyle/>
          <a:p>
            <a:endParaRPr lang="en-IN"/>
          </a:p>
        </p:txBody>
      </p:sp>
      <p:sp>
        <p:nvSpPr>
          <p:cNvPr id="23566" name="Line 14"/>
          <p:cNvSpPr>
            <a:spLocks noChangeShapeType="1"/>
          </p:cNvSpPr>
          <p:nvPr/>
        </p:nvSpPr>
        <p:spPr bwMode="auto">
          <a:xfrm>
            <a:off x="5486400" y="2743200"/>
            <a:ext cx="152400" cy="0"/>
          </a:xfrm>
          <a:prstGeom prst="line">
            <a:avLst/>
          </a:prstGeom>
          <a:noFill/>
          <a:ln w="12700">
            <a:solidFill>
              <a:srgbClr val="FFFFFF"/>
            </a:solidFill>
            <a:round/>
            <a:headEnd/>
            <a:tailEnd/>
          </a:ln>
          <a:effectLst>
            <a:outerShdw dist="35921" dir="2700000" algn="ctr" rotWithShape="0">
              <a:schemeClr val="bg2"/>
            </a:outerShdw>
          </a:effectLst>
        </p:spPr>
        <p:txBody>
          <a:bodyPr wrap="none" anchor="ctr"/>
          <a:lstStyle/>
          <a:p>
            <a:endParaRPr lang="en-IN"/>
          </a:p>
        </p:txBody>
      </p:sp>
      <p:sp>
        <p:nvSpPr>
          <p:cNvPr id="23567" name="Line 15"/>
          <p:cNvSpPr>
            <a:spLocks noChangeShapeType="1"/>
          </p:cNvSpPr>
          <p:nvPr/>
        </p:nvSpPr>
        <p:spPr bwMode="auto">
          <a:xfrm>
            <a:off x="3543300" y="1371600"/>
            <a:ext cx="152400" cy="0"/>
          </a:xfrm>
          <a:prstGeom prst="line">
            <a:avLst/>
          </a:prstGeom>
          <a:noFill/>
          <a:ln w="12700">
            <a:solidFill>
              <a:srgbClr val="FFFFFF"/>
            </a:solidFill>
            <a:round/>
            <a:headEnd/>
            <a:tailEnd/>
          </a:ln>
          <a:effectLst>
            <a:outerShdw dist="35921" dir="2700000" algn="ctr" rotWithShape="0">
              <a:schemeClr val="bg2"/>
            </a:outerShdw>
          </a:effectLst>
        </p:spPr>
        <p:txBody>
          <a:bodyPr wrap="none" anchor="ctr"/>
          <a:lstStyle/>
          <a:p>
            <a:endParaRPr lang="en-IN"/>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2" name="Rectangle 6"/>
          <p:cNvSpPr>
            <a:spLocks noChangeArrowheads="1"/>
          </p:cNvSpPr>
          <p:nvPr/>
        </p:nvSpPr>
        <p:spPr bwMode="auto">
          <a:xfrm>
            <a:off x="914400" y="1219200"/>
            <a:ext cx="7524750" cy="48387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IN"/>
          </a:p>
        </p:txBody>
      </p:sp>
      <p:sp>
        <p:nvSpPr>
          <p:cNvPr id="126978" name="Rectangle 2"/>
          <p:cNvSpPr>
            <a:spLocks noGrp="1" noChangeArrowheads="1"/>
          </p:cNvSpPr>
          <p:nvPr>
            <p:ph type="title"/>
          </p:nvPr>
        </p:nvSpPr>
        <p:spPr/>
        <p:txBody>
          <a:bodyPr/>
          <a:lstStyle/>
          <a:p>
            <a:r>
              <a:rPr lang="en-US"/>
              <a:t>3</a:t>
            </a:r>
            <a:r>
              <a:rPr lang="en-US">
                <a:latin typeface="Symbol" pitchFamily="18" charset="2"/>
              </a:rPr>
              <a:t>s</a:t>
            </a:r>
            <a:r>
              <a:rPr lang="en-US"/>
              <a:t> Control Chart Factors for Variables</a:t>
            </a:r>
          </a:p>
        </p:txBody>
      </p:sp>
      <p:sp>
        <p:nvSpPr>
          <p:cNvPr id="126979" name="Rectangle 3"/>
          <p:cNvSpPr>
            <a:spLocks noGrp="1" noChangeArrowheads="1"/>
          </p:cNvSpPr>
          <p:nvPr>
            <p:ph type="body" idx="1"/>
          </p:nvPr>
        </p:nvSpPr>
        <p:spPr>
          <a:xfrm>
            <a:off x="457200" y="1295400"/>
            <a:ext cx="8229600" cy="5334000"/>
          </a:xfrm>
        </p:spPr>
        <p:txBody>
          <a:bodyPr/>
          <a:lstStyle/>
          <a:p>
            <a:pPr>
              <a:lnSpc>
                <a:spcPct val="90000"/>
              </a:lnSpc>
              <a:buFont typeface="Monotype Sorts" pitchFamily="2" charset="2"/>
              <a:buNone/>
              <a:tabLst>
                <a:tab pos="1085850" algn="ctr"/>
                <a:tab pos="3200400" algn="ctr"/>
                <a:tab pos="5257800" algn="ctr"/>
                <a:tab pos="6057900" algn="ctr"/>
                <a:tab pos="7029450" algn="ctr"/>
              </a:tabLst>
            </a:pPr>
            <a:r>
              <a:rPr lang="en-US" sz="2400"/>
              <a:t>			Control Limit Factor	     Control Limit Factor </a:t>
            </a:r>
          </a:p>
          <a:p>
            <a:pPr>
              <a:lnSpc>
                <a:spcPct val="90000"/>
              </a:lnSpc>
              <a:buFont typeface="Monotype Sorts" pitchFamily="2" charset="2"/>
              <a:buNone/>
              <a:tabLst>
                <a:tab pos="1085850" algn="ctr"/>
                <a:tab pos="3200400" algn="ctr"/>
                <a:tab pos="5257800" algn="ctr"/>
                <a:tab pos="6057900" algn="ctr"/>
                <a:tab pos="7029450" algn="ctr"/>
              </a:tabLst>
            </a:pPr>
            <a:r>
              <a:rPr lang="en-US" sz="2400"/>
              <a:t>		Sample	for Sample Mean	          for Sample Range </a:t>
            </a:r>
          </a:p>
          <a:p>
            <a:pPr>
              <a:lnSpc>
                <a:spcPct val="90000"/>
              </a:lnSpc>
              <a:buFont typeface="Monotype Sorts" pitchFamily="2" charset="2"/>
              <a:buNone/>
              <a:tabLst>
                <a:tab pos="1085850" algn="ctr"/>
                <a:tab pos="3200400" algn="ctr"/>
                <a:tab pos="5257800" algn="ctr"/>
                <a:tab pos="6057900" algn="ctr"/>
                <a:tab pos="7029450" algn="ctr"/>
              </a:tabLst>
            </a:pPr>
            <a:r>
              <a:rPr lang="en-US" sz="2400"/>
              <a:t>		Size n	A	D</a:t>
            </a:r>
            <a:r>
              <a:rPr lang="en-US" sz="2400" baseline="-25000"/>
              <a:t>1</a:t>
            </a:r>
            <a:r>
              <a:rPr lang="en-US" sz="2400"/>
              <a:t>		D</a:t>
            </a:r>
            <a:r>
              <a:rPr lang="en-US" sz="2400" baseline="-25000"/>
              <a:t>2</a:t>
            </a:r>
          </a:p>
          <a:p>
            <a:pPr>
              <a:lnSpc>
                <a:spcPct val="90000"/>
              </a:lnSpc>
              <a:buFont typeface="Monotype Sorts" pitchFamily="2" charset="2"/>
              <a:buNone/>
              <a:tabLst>
                <a:tab pos="1085850" algn="ctr"/>
                <a:tab pos="3200400" algn="ctr"/>
                <a:tab pos="5257800" algn="ctr"/>
                <a:tab pos="6057900" algn="ctr"/>
                <a:tab pos="7029450" algn="ctr"/>
              </a:tabLst>
            </a:pPr>
            <a:endParaRPr lang="en-US" sz="800"/>
          </a:p>
          <a:p>
            <a:pPr>
              <a:lnSpc>
                <a:spcPct val="80000"/>
              </a:lnSpc>
              <a:buFont typeface="Monotype Sorts" pitchFamily="2" charset="2"/>
              <a:buNone/>
              <a:tabLst>
                <a:tab pos="1085850" algn="ctr"/>
                <a:tab pos="3200400" algn="ctr"/>
                <a:tab pos="5257800" algn="ctr"/>
                <a:tab pos="6057900" algn="ctr"/>
                <a:tab pos="7029450" algn="ctr"/>
              </a:tabLst>
            </a:pPr>
            <a:r>
              <a:rPr lang="en-US" sz="2400"/>
              <a:t>		2	1.880	0		3.267</a:t>
            </a:r>
          </a:p>
          <a:p>
            <a:pPr>
              <a:lnSpc>
                <a:spcPct val="80000"/>
              </a:lnSpc>
              <a:buFont typeface="Monotype Sorts" pitchFamily="2" charset="2"/>
              <a:buNone/>
              <a:tabLst>
                <a:tab pos="1085850" algn="ctr"/>
                <a:tab pos="3200400" algn="ctr"/>
                <a:tab pos="5257800" algn="ctr"/>
                <a:tab pos="6057900" algn="ctr"/>
                <a:tab pos="7029450" algn="ctr"/>
              </a:tabLst>
            </a:pPr>
            <a:r>
              <a:rPr lang="en-US" sz="2400"/>
              <a:t>		3	1.023	0		2.575</a:t>
            </a:r>
          </a:p>
          <a:p>
            <a:pPr>
              <a:lnSpc>
                <a:spcPct val="80000"/>
              </a:lnSpc>
              <a:buFont typeface="Monotype Sorts" pitchFamily="2" charset="2"/>
              <a:buNone/>
              <a:tabLst>
                <a:tab pos="1085850" algn="ctr"/>
                <a:tab pos="3200400" algn="ctr"/>
                <a:tab pos="5257800" algn="ctr"/>
                <a:tab pos="6057900" algn="ctr"/>
                <a:tab pos="7029450" algn="ctr"/>
              </a:tabLst>
            </a:pPr>
            <a:r>
              <a:rPr lang="en-US" sz="2400"/>
              <a:t>		4	0.729	0		2.282</a:t>
            </a:r>
          </a:p>
          <a:p>
            <a:pPr>
              <a:lnSpc>
                <a:spcPct val="80000"/>
              </a:lnSpc>
              <a:buFont typeface="Monotype Sorts" pitchFamily="2" charset="2"/>
              <a:buNone/>
              <a:tabLst>
                <a:tab pos="1085850" algn="ctr"/>
                <a:tab pos="3200400" algn="ctr"/>
                <a:tab pos="5257800" algn="ctr"/>
                <a:tab pos="6057900" algn="ctr"/>
                <a:tab pos="7029450" algn="ctr"/>
              </a:tabLst>
            </a:pPr>
            <a:r>
              <a:rPr lang="en-US" sz="2400"/>
              <a:t>		5	0.577	0		2.116</a:t>
            </a:r>
          </a:p>
          <a:p>
            <a:pPr>
              <a:lnSpc>
                <a:spcPct val="80000"/>
              </a:lnSpc>
              <a:buFont typeface="Monotype Sorts" pitchFamily="2" charset="2"/>
              <a:buNone/>
              <a:tabLst>
                <a:tab pos="1085850" algn="ctr"/>
                <a:tab pos="3200400" algn="ctr"/>
                <a:tab pos="5257800" algn="ctr"/>
                <a:tab pos="6057900" algn="ctr"/>
                <a:tab pos="7029450" algn="ctr"/>
              </a:tabLst>
            </a:pPr>
            <a:r>
              <a:rPr lang="en-US" sz="2400"/>
              <a:t>		10	0.308	0.223		1.777</a:t>
            </a:r>
          </a:p>
          <a:p>
            <a:pPr>
              <a:lnSpc>
                <a:spcPct val="80000"/>
              </a:lnSpc>
              <a:buFont typeface="Monotype Sorts" pitchFamily="2" charset="2"/>
              <a:buNone/>
              <a:tabLst>
                <a:tab pos="1085850" algn="ctr"/>
                <a:tab pos="3200400" algn="ctr"/>
                <a:tab pos="5257800" algn="ctr"/>
                <a:tab pos="6057900" algn="ctr"/>
                <a:tab pos="7029450" algn="ctr"/>
              </a:tabLst>
            </a:pPr>
            <a:r>
              <a:rPr lang="en-US" sz="2400"/>
              <a:t>		15	0.223	0.348		1.652</a:t>
            </a:r>
          </a:p>
          <a:p>
            <a:pPr>
              <a:lnSpc>
                <a:spcPct val="80000"/>
              </a:lnSpc>
              <a:buFont typeface="Monotype Sorts" pitchFamily="2" charset="2"/>
              <a:buNone/>
              <a:tabLst>
                <a:tab pos="1085850" algn="ctr"/>
                <a:tab pos="3200400" algn="ctr"/>
                <a:tab pos="5257800" algn="ctr"/>
                <a:tab pos="6057900" algn="ctr"/>
                <a:tab pos="7029450" algn="ctr"/>
              </a:tabLst>
            </a:pPr>
            <a:r>
              <a:rPr lang="en-US" sz="2400"/>
              <a:t>		20	0.180	0.414		1.586</a:t>
            </a:r>
          </a:p>
          <a:p>
            <a:pPr>
              <a:lnSpc>
                <a:spcPct val="80000"/>
              </a:lnSpc>
              <a:buFont typeface="Monotype Sorts" pitchFamily="2" charset="2"/>
              <a:buNone/>
              <a:tabLst>
                <a:tab pos="1085850" algn="ctr"/>
                <a:tab pos="3200400" algn="ctr"/>
                <a:tab pos="5257800" algn="ctr"/>
                <a:tab pos="6057900" algn="ctr"/>
                <a:tab pos="7029450" algn="ctr"/>
              </a:tabLst>
            </a:pPr>
            <a:r>
              <a:rPr lang="en-US" sz="2400"/>
              <a:t>		25	0.153	0.459		1.541</a:t>
            </a:r>
          </a:p>
          <a:p>
            <a:pPr>
              <a:lnSpc>
                <a:spcPct val="90000"/>
              </a:lnSpc>
              <a:buFont typeface="Monotype Sorts" pitchFamily="2" charset="2"/>
              <a:buNone/>
              <a:tabLst>
                <a:tab pos="1085850" algn="ctr"/>
                <a:tab pos="3200400" algn="ctr"/>
                <a:tab pos="5257800" algn="ctr"/>
                <a:tab pos="6057900" algn="ctr"/>
                <a:tab pos="7029450" algn="ctr"/>
              </a:tabLst>
            </a:pPr>
            <a:r>
              <a:rPr lang="en-US" sz="2400"/>
              <a:t>		Over 25		0.45+.001n		1.55-.0015n</a:t>
            </a:r>
          </a:p>
        </p:txBody>
      </p:sp>
      <p:sp>
        <p:nvSpPr>
          <p:cNvPr id="126980" name="Line 4"/>
          <p:cNvSpPr>
            <a:spLocks noChangeShapeType="1"/>
          </p:cNvSpPr>
          <p:nvPr/>
        </p:nvSpPr>
        <p:spPr bwMode="auto">
          <a:xfrm>
            <a:off x="1181100" y="2571750"/>
            <a:ext cx="6762750" cy="0"/>
          </a:xfrm>
          <a:prstGeom prst="line">
            <a:avLst/>
          </a:prstGeom>
          <a:noFill/>
          <a:ln w="12700">
            <a:solidFill>
              <a:schemeClr val="tx1"/>
            </a:solidFill>
            <a:round/>
            <a:headEnd/>
            <a:tailEnd/>
          </a:ln>
          <a:effectLst>
            <a:outerShdw dist="17961" dir="2700000" algn="ctr" rotWithShape="0">
              <a:schemeClr val="bg2"/>
            </a:outerShdw>
          </a:effectLst>
        </p:spPr>
        <p:txBody>
          <a:bodyPr/>
          <a:lstStyle/>
          <a:p>
            <a:endParaRPr lang="en-IN"/>
          </a:p>
        </p:txBody>
      </p:sp>
      <p:graphicFrame>
        <p:nvGraphicFramePr>
          <p:cNvPr id="126981" name="Object 5"/>
          <p:cNvGraphicFramePr>
            <a:graphicFrameLocks noChangeAspect="1"/>
          </p:cNvGraphicFramePr>
          <p:nvPr/>
        </p:nvGraphicFramePr>
        <p:xfrm>
          <a:off x="3067050" y="5505450"/>
          <a:ext cx="1457325" cy="485775"/>
        </p:xfrm>
        <a:graphic>
          <a:graphicData uri="http://schemas.openxmlformats.org/presentationml/2006/ole">
            <p:oleObj spid="_x0000_s126981" name="Equation" r:id="rId4" imgW="685800" imgH="228600" progId="">
              <p:embed/>
            </p:oleObj>
          </a:graphicData>
        </a:graphic>
      </p:graphicFrame>
    </p:spTree>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t>Example:  Variable Control Chart</a:t>
            </a:r>
          </a:p>
        </p:txBody>
      </p:sp>
      <p:sp>
        <p:nvSpPr>
          <p:cNvPr id="128003" name="Rectangle 3"/>
          <p:cNvSpPr>
            <a:spLocks noGrp="1" noChangeArrowheads="1"/>
          </p:cNvSpPr>
          <p:nvPr>
            <p:ph type="body" idx="1"/>
          </p:nvPr>
        </p:nvSpPr>
        <p:spPr/>
        <p:txBody>
          <a:bodyPr/>
          <a:lstStyle/>
          <a:p>
            <a:pPr>
              <a:buFont typeface="Monotype Sorts" pitchFamily="2" charset="2"/>
              <a:buNone/>
            </a:pPr>
            <a:r>
              <a:rPr lang="en-US">
                <a:solidFill>
                  <a:srgbClr val="FFFFFF"/>
                </a:solidFill>
              </a:rPr>
              <a:t>		Harry Coates wants to construct x and R charts at the bag-filling operation for Meow Chow cat food.  He has determined that when the filling operation is functioning correctly, bags of cat food average 50.01 pounds and regularly-taken 5-bag samples have an average range of .322 pounds.  </a:t>
            </a:r>
          </a:p>
        </p:txBody>
      </p:sp>
      <p:sp>
        <p:nvSpPr>
          <p:cNvPr id="128004" name="Line 4"/>
          <p:cNvSpPr>
            <a:spLocks noChangeShapeType="1"/>
          </p:cNvSpPr>
          <p:nvPr/>
        </p:nvSpPr>
        <p:spPr bwMode="auto">
          <a:xfrm>
            <a:off x="6102350" y="1447800"/>
            <a:ext cx="158750" cy="0"/>
          </a:xfrm>
          <a:prstGeom prst="line">
            <a:avLst/>
          </a:prstGeom>
          <a:noFill/>
          <a:ln w="19050">
            <a:solidFill>
              <a:schemeClr val="tx1"/>
            </a:solidFill>
            <a:round/>
            <a:headEnd/>
            <a:tailEnd/>
          </a:ln>
          <a:effectLst>
            <a:outerShdw dist="28398" dir="1593903" algn="ctr" rotWithShape="0">
              <a:schemeClr val="bg2"/>
            </a:outerShdw>
          </a:effectLst>
        </p:spPr>
        <p:txBody>
          <a:bodyPr wrap="none" anchor="ctr"/>
          <a:lstStyle/>
          <a:p>
            <a:endParaRPr lang="en-IN"/>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074"/>
          <p:cNvSpPr>
            <a:spLocks noGrp="1" noChangeArrowheads="1"/>
          </p:cNvSpPr>
          <p:nvPr>
            <p:ph type="title"/>
          </p:nvPr>
        </p:nvSpPr>
        <p:spPr/>
        <p:txBody>
          <a:bodyPr/>
          <a:lstStyle/>
          <a:p>
            <a:r>
              <a:rPr lang="en-US"/>
              <a:t>Introduction</a:t>
            </a:r>
          </a:p>
        </p:txBody>
      </p:sp>
      <p:sp>
        <p:nvSpPr>
          <p:cNvPr id="50179" name="Rectangle 3075"/>
          <p:cNvSpPr>
            <a:spLocks noGrp="1" noChangeArrowheads="1"/>
          </p:cNvSpPr>
          <p:nvPr>
            <p:ph type="body" idx="1"/>
          </p:nvPr>
        </p:nvSpPr>
        <p:spPr/>
        <p:txBody>
          <a:bodyPr/>
          <a:lstStyle/>
          <a:p>
            <a:r>
              <a:rPr lang="en-US" u="sng"/>
              <a:t>Quality control</a:t>
            </a:r>
            <a:r>
              <a:rPr lang="en-US"/>
              <a:t> (QC) includes the activities from the suppliers, through production, and to the customers.</a:t>
            </a:r>
          </a:p>
          <a:p>
            <a:r>
              <a:rPr lang="en-US"/>
              <a:t>Incoming materials are examined to make sure they meet the appropriate specifications.</a:t>
            </a:r>
          </a:p>
          <a:p>
            <a:r>
              <a:rPr lang="en-US"/>
              <a:t>The quality of partially completed products are analyzed to determine if production processes are functioning properly.</a:t>
            </a:r>
          </a:p>
          <a:p>
            <a:r>
              <a:rPr lang="en-US"/>
              <a:t>Finished goods and services are studied to determine if they meet customer expectations.</a:t>
            </a:r>
          </a:p>
        </p:txBody>
      </p:sp>
    </p:spTree>
  </p:cSld>
  <p:clrMapOvr>
    <a:masterClrMapping/>
  </p:clrMapOvr>
  <p:transition>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a:t>Example:  Variable Control Chart</a:t>
            </a:r>
          </a:p>
        </p:txBody>
      </p:sp>
      <p:sp>
        <p:nvSpPr>
          <p:cNvPr id="132099" name="Rectangle 3"/>
          <p:cNvSpPr>
            <a:spLocks noGrp="1" noChangeArrowheads="1"/>
          </p:cNvSpPr>
          <p:nvPr>
            <p:ph type="body" idx="1"/>
          </p:nvPr>
        </p:nvSpPr>
        <p:spPr/>
        <p:txBody>
          <a:bodyPr/>
          <a:lstStyle/>
          <a:p>
            <a:r>
              <a:rPr lang="en-US">
                <a:solidFill>
                  <a:srgbClr val="66FFFF"/>
                </a:solidFill>
              </a:rPr>
              <a:t>Sample Mean Chart</a:t>
            </a:r>
          </a:p>
          <a:p>
            <a:pPr>
              <a:buFont typeface="Monotype Sorts" pitchFamily="2" charset="2"/>
              <a:buNone/>
            </a:pPr>
            <a:endParaRPr lang="en-US" sz="800">
              <a:solidFill>
                <a:srgbClr val="66FFFF"/>
              </a:solidFill>
            </a:endParaRPr>
          </a:p>
          <a:p>
            <a:pPr>
              <a:buFont typeface="Monotype Sorts" pitchFamily="2" charset="2"/>
              <a:buNone/>
            </a:pPr>
            <a:r>
              <a:rPr lang="en-US" i="1">
                <a:solidFill>
                  <a:srgbClr val="FFFFFF"/>
                </a:solidFill>
              </a:rPr>
              <a:t>			  </a:t>
            </a:r>
            <a:r>
              <a:rPr lang="en-US">
                <a:solidFill>
                  <a:srgbClr val="FFFFFF"/>
                </a:solidFill>
              </a:rPr>
              <a:t>x = 50.01,   R = .322,   n = 5</a:t>
            </a:r>
          </a:p>
          <a:p>
            <a:pPr lvl="1">
              <a:buFont typeface="Monotype Sorts" pitchFamily="2" charset="2"/>
              <a:buNone/>
            </a:pPr>
            <a:endParaRPr lang="en-US" sz="1400">
              <a:solidFill>
                <a:srgbClr val="FFFFFF"/>
              </a:solidFill>
            </a:endParaRPr>
          </a:p>
          <a:p>
            <a:pPr lvl="1">
              <a:buFont typeface="Monotype Sorts" pitchFamily="2" charset="2"/>
              <a:buNone/>
            </a:pPr>
            <a:r>
              <a:rPr lang="en-US">
                <a:solidFill>
                  <a:srgbClr val="FFFFFF"/>
                </a:solidFill>
              </a:rPr>
              <a:t>		UCL = x + AR = 50.01 + .577(.322) = 50.196</a:t>
            </a:r>
          </a:p>
          <a:p>
            <a:pPr lvl="1">
              <a:buFont typeface="Monotype Sorts" pitchFamily="2" charset="2"/>
              <a:buNone/>
            </a:pPr>
            <a:r>
              <a:rPr lang="en-US">
                <a:solidFill>
                  <a:srgbClr val="FFFFFF"/>
                </a:solidFill>
              </a:rPr>
              <a:t>		LCL = x</a:t>
            </a:r>
            <a:r>
              <a:rPr lang="en-US" i="1">
                <a:solidFill>
                  <a:srgbClr val="FFFFFF"/>
                </a:solidFill>
              </a:rPr>
              <a:t> </a:t>
            </a:r>
            <a:r>
              <a:rPr lang="en-US">
                <a:solidFill>
                  <a:srgbClr val="FFFFFF"/>
                </a:solidFill>
              </a:rPr>
              <a:t> - AR</a:t>
            </a:r>
            <a:r>
              <a:rPr lang="en-US" i="1">
                <a:solidFill>
                  <a:srgbClr val="FFFFFF"/>
                </a:solidFill>
              </a:rPr>
              <a:t> </a:t>
            </a:r>
            <a:r>
              <a:rPr lang="en-US">
                <a:solidFill>
                  <a:srgbClr val="FFFFFF"/>
                </a:solidFill>
              </a:rPr>
              <a:t> = 50.01 -  .577(.322) = 49.824</a:t>
            </a:r>
          </a:p>
          <a:p>
            <a:pPr>
              <a:buFont typeface="Monotype Sorts" pitchFamily="2" charset="2"/>
              <a:buNone/>
            </a:pPr>
            <a:endParaRPr lang="en-US"/>
          </a:p>
        </p:txBody>
      </p:sp>
      <p:sp>
        <p:nvSpPr>
          <p:cNvPr id="132100" name="Line 4"/>
          <p:cNvSpPr>
            <a:spLocks noChangeShapeType="1"/>
          </p:cNvSpPr>
          <p:nvPr/>
        </p:nvSpPr>
        <p:spPr bwMode="auto">
          <a:xfrm>
            <a:off x="4308475" y="2025650"/>
            <a:ext cx="139700" cy="0"/>
          </a:xfrm>
          <a:prstGeom prst="line">
            <a:avLst/>
          </a:prstGeom>
          <a:noFill/>
          <a:ln w="19050">
            <a:solidFill>
              <a:schemeClr val="tx1"/>
            </a:solidFill>
            <a:round/>
            <a:headEnd/>
            <a:tailEnd/>
          </a:ln>
          <a:effectLst>
            <a:outerShdw dist="12700" dir="5400000" algn="ctr" rotWithShape="0">
              <a:schemeClr val="bg2"/>
            </a:outerShdw>
          </a:effectLst>
        </p:spPr>
        <p:txBody>
          <a:bodyPr wrap="none" anchor="ctr"/>
          <a:lstStyle/>
          <a:p>
            <a:endParaRPr lang="en-IN"/>
          </a:p>
        </p:txBody>
      </p:sp>
      <p:sp>
        <p:nvSpPr>
          <p:cNvPr id="132101" name="Rectangle 5"/>
          <p:cNvSpPr>
            <a:spLocks noChangeArrowheads="1"/>
          </p:cNvSpPr>
          <p:nvPr/>
        </p:nvSpPr>
        <p:spPr bwMode="auto">
          <a:xfrm>
            <a:off x="2484438" y="1768475"/>
            <a:ext cx="334962" cy="515938"/>
          </a:xfrm>
          <a:prstGeom prst="rect">
            <a:avLst/>
          </a:prstGeom>
          <a:noFill/>
          <a:ln w="12700">
            <a:noFill/>
            <a:miter lim="800000"/>
            <a:headEnd/>
            <a:tailEnd/>
          </a:ln>
          <a:effectLst/>
        </p:spPr>
        <p:txBody>
          <a:bodyPr lIns="90488" tIns="44450" rIns="90488" bIns="44450">
            <a:spAutoFit/>
          </a:bodyPr>
          <a:lstStyle/>
          <a:p>
            <a:r>
              <a:rPr lang="en-US" sz="2800">
                <a:solidFill>
                  <a:srgbClr val="FFFFFF"/>
                </a:solidFill>
                <a:effectLst>
                  <a:outerShdw blurRad="38100" dist="38100" dir="2700000" algn="tl">
                    <a:srgbClr val="000000"/>
                  </a:outerShdw>
                </a:effectLst>
                <a:latin typeface="Arial Narrow" pitchFamily="34" charset="0"/>
              </a:rPr>
              <a:t>=</a:t>
            </a:r>
          </a:p>
        </p:txBody>
      </p:sp>
      <p:sp>
        <p:nvSpPr>
          <p:cNvPr id="132102" name="Rectangle 6"/>
          <p:cNvSpPr>
            <a:spLocks noChangeArrowheads="1"/>
          </p:cNvSpPr>
          <p:nvPr/>
        </p:nvSpPr>
        <p:spPr bwMode="auto">
          <a:xfrm>
            <a:off x="2465388" y="2568575"/>
            <a:ext cx="334962" cy="515938"/>
          </a:xfrm>
          <a:prstGeom prst="rect">
            <a:avLst/>
          </a:prstGeom>
          <a:noFill/>
          <a:ln w="12700">
            <a:noFill/>
            <a:miter lim="800000"/>
            <a:headEnd/>
            <a:tailEnd/>
          </a:ln>
          <a:effectLst/>
        </p:spPr>
        <p:txBody>
          <a:bodyPr lIns="90488" tIns="44450" rIns="90488" bIns="44450">
            <a:spAutoFit/>
          </a:bodyPr>
          <a:lstStyle/>
          <a:p>
            <a:r>
              <a:rPr lang="en-US" sz="2800">
                <a:solidFill>
                  <a:srgbClr val="FFFFFF"/>
                </a:solidFill>
                <a:effectLst>
                  <a:outerShdw blurRad="38100" dist="38100" dir="2700000" algn="tl">
                    <a:srgbClr val="000000"/>
                  </a:outerShdw>
                </a:effectLst>
                <a:latin typeface="Arial Narrow" pitchFamily="34" charset="0"/>
              </a:rPr>
              <a:t>=</a:t>
            </a:r>
          </a:p>
        </p:txBody>
      </p:sp>
      <p:sp>
        <p:nvSpPr>
          <p:cNvPr id="132103" name="Rectangle 7"/>
          <p:cNvSpPr>
            <a:spLocks noChangeArrowheads="1"/>
          </p:cNvSpPr>
          <p:nvPr/>
        </p:nvSpPr>
        <p:spPr bwMode="auto">
          <a:xfrm>
            <a:off x="2427288" y="3063875"/>
            <a:ext cx="334962" cy="515938"/>
          </a:xfrm>
          <a:prstGeom prst="rect">
            <a:avLst/>
          </a:prstGeom>
          <a:noFill/>
          <a:ln w="12700">
            <a:noFill/>
            <a:miter lim="800000"/>
            <a:headEnd/>
            <a:tailEnd/>
          </a:ln>
          <a:effectLst/>
        </p:spPr>
        <p:txBody>
          <a:bodyPr lIns="90488" tIns="44450" rIns="90488" bIns="44450">
            <a:spAutoFit/>
          </a:bodyPr>
          <a:lstStyle/>
          <a:p>
            <a:r>
              <a:rPr lang="en-US" sz="2800">
                <a:solidFill>
                  <a:srgbClr val="FFFFFF"/>
                </a:solidFill>
                <a:effectLst>
                  <a:outerShdw blurRad="38100" dist="38100" dir="2700000" algn="tl">
                    <a:srgbClr val="000000"/>
                  </a:outerShdw>
                </a:effectLst>
                <a:latin typeface="Arial Narrow" pitchFamily="34" charset="0"/>
              </a:rPr>
              <a:t>=</a:t>
            </a:r>
          </a:p>
        </p:txBody>
      </p:sp>
      <p:sp>
        <p:nvSpPr>
          <p:cNvPr id="132104" name="Line 8"/>
          <p:cNvSpPr>
            <a:spLocks noChangeShapeType="1"/>
          </p:cNvSpPr>
          <p:nvPr/>
        </p:nvSpPr>
        <p:spPr bwMode="auto">
          <a:xfrm>
            <a:off x="3375025" y="3321050"/>
            <a:ext cx="139700" cy="0"/>
          </a:xfrm>
          <a:prstGeom prst="line">
            <a:avLst/>
          </a:prstGeom>
          <a:noFill/>
          <a:ln w="19050">
            <a:solidFill>
              <a:schemeClr val="tx1"/>
            </a:solidFill>
            <a:round/>
            <a:headEnd/>
            <a:tailEnd/>
          </a:ln>
          <a:effectLst>
            <a:outerShdw dist="12700" dir="5400000" algn="ctr" rotWithShape="0">
              <a:schemeClr val="bg2"/>
            </a:outerShdw>
          </a:effectLst>
        </p:spPr>
        <p:txBody>
          <a:bodyPr wrap="none" anchor="ctr"/>
          <a:lstStyle/>
          <a:p>
            <a:endParaRPr lang="en-IN"/>
          </a:p>
        </p:txBody>
      </p:sp>
      <p:sp>
        <p:nvSpPr>
          <p:cNvPr id="132105" name="Line 9"/>
          <p:cNvSpPr>
            <a:spLocks noChangeShapeType="1"/>
          </p:cNvSpPr>
          <p:nvPr/>
        </p:nvSpPr>
        <p:spPr bwMode="auto">
          <a:xfrm>
            <a:off x="3375025" y="2787650"/>
            <a:ext cx="139700" cy="0"/>
          </a:xfrm>
          <a:prstGeom prst="line">
            <a:avLst/>
          </a:prstGeom>
          <a:noFill/>
          <a:ln w="19050">
            <a:solidFill>
              <a:schemeClr val="tx1"/>
            </a:solidFill>
            <a:round/>
            <a:headEnd/>
            <a:tailEnd/>
          </a:ln>
          <a:effectLst>
            <a:outerShdw dist="12700" dir="5400000" algn="ctr" rotWithShape="0">
              <a:schemeClr val="bg2"/>
            </a:outerShdw>
          </a:effectLst>
        </p:spPr>
        <p:txBody>
          <a:bodyPr wrap="none" anchor="ctr"/>
          <a:lstStyle/>
          <a:p>
            <a:endParaRPr lang="en-IN"/>
          </a:p>
        </p:txBody>
      </p:sp>
    </p:spTree>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a:t>Example:  Variable Control Chart</a:t>
            </a:r>
          </a:p>
        </p:txBody>
      </p:sp>
      <p:graphicFrame>
        <p:nvGraphicFramePr>
          <p:cNvPr id="133124" name="Object 4"/>
          <p:cNvGraphicFramePr>
            <a:graphicFrameLocks noChangeAspect="1"/>
          </p:cNvGraphicFramePr>
          <p:nvPr/>
        </p:nvGraphicFramePr>
        <p:xfrm>
          <a:off x="944563" y="1503363"/>
          <a:ext cx="7304087" cy="4276725"/>
        </p:xfrm>
        <a:graphic>
          <a:graphicData uri="http://schemas.openxmlformats.org/presentationml/2006/ole">
            <p:oleObj spid="_x0000_s133124" name="Worksheet" r:id="rId4" imgW="3769560" imgH="2104560" progId="Excel.Sheet.8">
              <p:embed/>
            </p:oleObj>
          </a:graphicData>
        </a:graphic>
      </p:graphicFrame>
    </p:spTree>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a:t>Example:  Variable Control Chart</a:t>
            </a:r>
          </a:p>
        </p:txBody>
      </p:sp>
      <p:sp>
        <p:nvSpPr>
          <p:cNvPr id="131075" name="Rectangle 3"/>
          <p:cNvSpPr>
            <a:spLocks noGrp="1" noChangeArrowheads="1"/>
          </p:cNvSpPr>
          <p:nvPr>
            <p:ph type="body" idx="1"/>
          </p:nvPr>
        </p:nvSpPr>
        <p:spPr/>
        <p:txBody>
          <a:bodyPr/>
          <a:lstStyle/>
          <a:p>
            <a:r>
              <a:rPr lang="en-US">
                <a:solidFill>
                  <a:srgbClr val="66FFFF"/>
                </a:solidFill>
              </a:rPr>
              <a:t>Sample Range Chart</a:t>
            </a:r>
          </a:p>
          <a:p>
            <a:pPr>
              <a:buFont typeface="Monotype Sorts" pitchFamily="2" charset="2"/>
              <a:buNone/>
            </a:pPr>
            <a:endParaRPr lang="en-US" sz="800">
              <a:solidFill>
                <a:srgbClr val="66FFFF"/>
              </a:solidFill>
            </a:endParaRPr>
          </a:p>
          <a:p>
            <a:pPr>
              <a:buFont typeface="Monotype Sorts" pitchFamily="2" charset="2"/>
              <a:buNone/>
            </a:pPr>
            <a:r>
              <a:rPr lang="en-US" i="1">
                <a:solidFill>
                  <a:srgbClr val="FFFFFF"/>
                </a:solidFill>
              </a:rPr>
              <a:t>			  </a:t>
            </a:r>
            <a:r>
              <a:rPr lang="en-US">
                <a:solidFill>
                  <a:srgbClr val="FFFFFF"/>
                </a:solidFill>
              </a:rPr>
              <a:t>x = 50.01,   R = .322,   n = 5</a:t>
            </a:r>
          </a:p>
          <a:p>
            <a:pPr>
              <a:buFont typeface="Monotype Sorts" pitchFamily="2" charset="2"/>
              <a:buNone/>
            </a:pPr>
            <a:endParaRPr lang="en-US" sz="1000">
              <a:solidFill>
                <a:srgbClr val="FFFFFF"/>
              </a:solidFill>
            </a:endParaRPr>
          </a:p>
          <a:p>
            <a:pPr lvl="1">
              <a:buFont typeface="Monotype Sorts" pitchFamily="2" charset="2"/>
              <a:buNone/>
            </a:pPr>
            <a:r>
              <a:rPr lang="en-US">
                <a:solidFill>
                  <a:srgbClr val="FFFFFF"/>
                </a:solidFill>
              </a:rPr>
              <a:t>		          UCL = RD</a:t>
            </a:r>
            <a:r>
              <a:rPr lang="en-US" baseline="-25000">
                <a:solidFill>
                  <a:srgbClr val="FFFFFF"/>
                </a:solidFill>
              </a:rPr>
              <a:t>2</a:t>
            </a:r>
            <a:r>
              <a:rPr lang="en-US">
                <a:solidFill>
                  <a:srgbClr val="FFFFFF"/>
                </a:solidFill>
              </a:rPr>
              <a:t> = .322(2.116) = .681</a:t>
            </a:r>
          </a:p>
          <a:p>
            <a:pPr lvl="1">
              <a:buFont typeface="Monotype Sorts" pitchFamily="2" charset="2"/>
              <a:buNone/>
            </a:pPr>
            <a:r>
              <a:rPr lang="en-US">
                <a:solidFill>
                  <a:srgbClr val="FAFD00"/>
                </a:solidFill>
              </a:rPr>
              <a:t>		           </a:t>
            </a:r>
            <a:r>
              <a:rPr lang="en-US">
                <a:solidFill>
                  <a:srgbClr val="FFFFFF"/>
                </a:solidFill>
              </a:rPr>
              <a:t>LCL = RD</a:t>
            </a:r>
            <a:r>
              <a:rPr lang="en-US" baseline="-25000">
                <a:solidFill>
                  <a:srgbClr val="FFFFFF"/>
                </a:solidFill>
              </a:rPr>
              <a:t>1</a:t>
            </a:r>
            <a:r>
              <a:rPr lang="en-US">
                <a:solidFill>
                  <a:srgbClr val="FFFFFF"/>
                </a:solidFill>
              </a:rPr>
              <a:t> = .322(0)       =    0</a:t>
            </a:r>
          </a:p>
        </p:txBody>
      </p:sp>
      <p:sp>
        <p:nvSpPr>
          <p:cNvPr id="131077" name="Line 5"/>
          <p:cNvSpPr>
            <a:spLocks noChangeShapeType="1"/>
          </p:cNvSpPr>
          <p:nvPr/>
        </p:nvSpPr>
        <p:spPr bwMode="auto">
          <a:xfrm>
            <a:off x="4308475" y="2025650"/>
            <a:ext cx="139700" cy="0"/>
          </a:xfrm>
          <a:prstGeom prst="line">
            <a:avLst/>
          </a:prstGeom>
          <a:noFill/>
          <a:ln w="19050">
            <a:solidFill>
              <a:schemeClr val="tx1"/>
            </a:solidFill>
            <a:round/>
            <a:headEnd/>
            <a:tailEnd/>
          </a:ln>
          <a:effectLst>
            <a:outerShdw dist="12700" dir="5400000" algn="ctr" rotWithShape="0">
              <a:schemeClr val="bg2"/>
            </a:outerShdw>
          </a:effectLst>
        </p:spPr>
        <p:txBody>
          <a:bodyPr wrap="none" anchor="ctr"/>
          <a:lstStyle/>
          <a:p>
            <a:endParaRPr lang="en-IN"/>
          </a:p>
        </p:txBody>
      </p:sp>
      <p:sp>
        <p:nvSpPr>
          <p:cNvPr id="131078" name="Rectangle 6"/>
          <p:cNvSpPr>
            <a:spLocks noChangeArrowheads="1"/>
          </p:cNvSpPr>
          <p:nvPr/>
        </p:nvSpPr>
        <p:spPr bwMode="auto">
          <a:xfrm>
            <a:off x="2484438" y="1768475"/>
            <a:ext cx="334962" cy="515938"/>
          </a:xfrm>
          <a:prstGeom prst="rect">
            <a:avLst/>
          </a:prstGeom>
          <a:noFill/>
          <a:ln w="12700">
            <a:noFill/>
            <a:miter lim="800000"/>
            <a:headEnd/>
            <a:tailEnd/>
          </a:ln>
          <a:effectLst/>
        </p:spPr>
        <p:txBody>
          <a:bodyPr lIns="90488" tIns="44450" rIns="90488" bIns="44450">
            <a:spAutoFit/>
          </a:bodyPr>
          <a:lstStyle/>
          <a:p>
            <a:r>
              <a:rPr lang="en-US" sz="2800">
                <a:solidFill>
                  <a:srgbClr val="FFFFFF"/>
                </a:solidFill>
                <a:effectLst>
                  <a:outerShdw blurRad="38100" dist="38100" dir="2700000" algn="tl">
                    <a:srgbClr val="000000"/>
                  </a:outerShdw>
                </a:effectLst>
                <a:latin typeface="Arial Narrow" pitchFamily="34" charset="0"/>
              </a:rPr>
              <a:t>=</a:t>
            </a:r>
          </a:p>
        </p:txBody>
      </p:sp>
      <p:sp>
        <p:nvSpPr>
          <p:cNvPr id="131079" name="Line 7"/>
          <p:cNvSpPr>
            <a:spLocks noChangeShapeType="1"/>
          </p:cNvSpPr>
          <p:nvPr/>
        </p:nvSpPr>
        <p:spPr bwMode="auto">
          <a:xfrm>
            <a:off x="3470275" y="2730500"/>
            <a:ext cx="139700" cy="0"/>
          </a:xfrm>
          <a:prstGeom prst="line">
            <a:avLst/>
          </a:prstGeom>
          <a:noFill/>
          <a:ln w="19050">
            <a:solidFill>
              <a:schemeClr val="tx1"/>
            </a:solidFill>
            <a:round/>
            <a:headEnd/>
            <a:tailEnd/>
          </a:ln>
          <a:effectLst>
            <a:outerShdw dist="12700" dir="5400000" algn="ctr" rotWithShape="0">
              <a:schemeClr val="bg2"/>
            </a:outerShdw>
          </a:effectLst>
        </p:spPr>
        <p:txBody>
          <a:bodyPr wrap="none" anchor="ctr"/>
          <a:lstStyle/>
          <a:p>
            <a:endParaRPr lang="en-IN"/>
          </a:p>
        </p:txBody>
      </p:sp>
      <p:sp>
        <p:nvSpPr>
          <p:cNvPr id="131080" name="Line 8"/>
          <p:cNvSpPr>
            <a:spLocks noChangeShapeType="1"/>
          </p:cNvSpPr>
          <p:nvPr/>
        </p:nvSpPr>
        <p:spPr bwMode="auto">
          <a:xfrm>
            <a:off x="3527425" y="3244850"/>
            <a:ext cx="139700" cy="0"/>
          </a:xfrm>
          <a:prstGeom prst="line">
            <a:avLst/>
          </a:prstGeom>
          <a:noFill/>
          <a:ln w="19050">
            <a:solidFill>
              <a:schemeClr val="tx1"/>
            </a:solidFill>
            <a:round/>
            <a:headEnd/>
            <a:tailEnd/>
          </a:ln>
          <a:effectLst>
            <a:outerShdw dist="12700" dir="5400000" algn="ctr" rotWithShape="0">
              <a:schemeClr val="bg2"/>
            </a:outerShdw>
          </a:effectLst>
        </p:spPr>
        <p:txBody>
          <a:bodyPr wrap="none" anchor="ctr"/>
          <a:lstStyle/>
          <a:p>
            <a:endParaRPr lang="en-IN"/>
          </a:p>
        </p:txBody>
      </p:sp>
    </p:spTree>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a:t>Example:  Variable Control Chart</a:t>
            </a:r>
          </a:p>
        </p:txBody>
      </p:sp>
      <p:graphicFrame>
        <p:nvGraphicFramePr>
          <p:cNvPr id="130052" name="Object 4"/>
          <p:cNvGraphicFramePr>
            <a:graphicFrameLocks noChangeAspect="1"/>
          </p:cNvGraphicFramePr>
          <p:nvPr/>
        </p:nvGraphicFramePr>
        <p:xfrm>
          <a:off x="896938" y="1487488"/>
          <a:ext cx="7373937" cy="4376737"/>
        </p:xfrm>
        <a:graphic>
          <a:graphicData uri="http://schemas.openxmlformats.org/presentationml/2006/ole">
            <p:oleObj spid="_x0000_s130052" name="Worksheet" r:id="rId4" imgW="3532320" imgH="2104560" progId="Excel.Sheet.8">
              <p:embed/>
            </p:oleObj>
          </a:graphicData>
        </a:graphic>
      </p:graphicFrame>
    </p:spTree>
  </p:cSld>
  <p:clrMapOvr>
    <a:masterClrMapping/>
  </p:clrMapOvr>
  <p:transition>
    <p:zo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t>Acceptance Plans</a:t>
            </a:r>
          </a:p>
        </p:txBody>
      </p:sp>
      <p:sp>
        <p:nvSpPr>
          <p:cNvPr id="103427" name="Rectangle 3"/>
          <p:cNvSpPr>
            <a:spLocks noGrp="1" noChangeArrowheads="1"/>
          </p:cNvSpPr>
          <p:nvPr>
            <p:ph type="body" idx="1"/>
          </p:nvPr>
        </p:nvSpPr>
        <p:spPr/>
        <p:txBody>
          <a:bodyPr/>
          <a:lstStyle/>
          <a:p>
            <a:r>
              <a:rPr lang="en-US"/>
              <a:t>Trend today is toward developing testing methods that are so quick, effective, and inexpensive that products are submitted to </a:t>
            </a:r>
            <a:r>
              <a:rPr lang="en-US" u="sng"/>
              <a:t>100% inspection/testing</a:t>
            </a:r>
          </a:p>
          <a:p>
            <a:r>
              <a:rPr lang="en-US"/>
              <a:t>Every product shipped to customers is inspected and tested to determine if it meets customer expectations</a:t>
            </a:r>
          </a:p>
          <a:p>
            <a:r>
              <a:rPr lang="en-US"/>
              <a:t>But there are situations where this is either impractical, impossible or uneconomical</a:t>
            </a:r>
          </a:p>
          <a:p>
            <a:pPr lvl="1"/>
            <a:r>
              <a:rPr lang="en-US"/>
              <a:t>Destructive tests, where no products survive test</a:t>
            </a:r>
          </a:p>
          <a:p>
            <a:r>
              <a:rPr lang="en-US"/>
              <a:t>In these situations, acceptance plans are sensible</a:t>
            </a:r>
          </a:p>
        </p:txBody>
      </p:sp>
    </p:spTree>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Acceptance Plans</a:t>
            </a:r>
          </a:p>
        </p:txBody>
      </p:sp>
      <p:sp>
        <p:nvSpPr>
          <p:cNvPr id="56323" name="Rectangle 3"/>
          <p:cNvSpPr>
            <a:spLocks noGrp="1" noChangeArrowheads="1"/>
          </p:cNvSpPr>
          <p:nvPr>
            <p:ph type="body" idx="1"/>
          </p:nvPr>
        </p:nvSpPr>
        <p:spPr/>
        <p:txBody>
          <a:bodyPr/>
          <a:lstStyle/>
          <a:p>
            <a:r>
              <a:rPr lang="en-US"/>
              <a:t>An </a:t>
            </a:r>
            <a:r>
              <a:rPr lang="en-US" u="sng"/>
              <a:t>acceptance plan</a:t>
            </a:r>
            <a:r>
              <a:rPr lang="en-US"/>
              <a:t> is the overall scheme for either accepting or rejecting a lot based on information gained from samples.</a:t>
            </a:r>
          </a:p>
          <a:p>
            <a:r>
              <a:rPr lang="en-US"/>
              <a:t>The acceptance plan identifies the:</a:t>
            </a:r>
          </a:p>
          <a:p>
            <a:pPr lvl="1">
              <a:lnSpc>
                <a:spcPct val="80000"/>
              </a:lnSpc>
            </a:pPr>
            <a:r>
              <a:rPr lang="en-US"/>
              <a:t>Size of samples, n</a:t>
            </a:r>
          </a:p>
          <a:p>
            <a:pPr lvl="1">
              <a:lnSpc>
                <a:spcPct val="80000"/>
              </a:lnSpc>
            </a:pPr>
            <a:r>
              <a:rPr lang="en-US"/>
              <a:t>Type of samples</a:t>
            </a:r>
          </a:p>
          <a:p>
            <a:pPr lvl="1">
              <a:lnSpc>
                <a:spcPct val="80000"/>
              </a:lnSpc>
            </a:pPr>
            <a:r>
              <a:rPr lang="en-US"/>
              <a:t>Decision criterion, c, used to either accept or reject the lot</a:t>
            </a:r>
          </a:p>
          <a:p>
            <a:r>
              <a:rPr lang="en-US"/>
              <a:t>Samples may be either single, double, or sequential.</a:t>
            </a:r>
          </a:p>
        </p:txBody>
      </p:sp>
    </p:spTree>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Grp="1" noChangeArrowheads="1"/>
          </p:cNvSpPr>
          <p:nvPr>
            <p:ph type="title"/>
          </p:nvPr>
        </p:nvSpPr>
        <p:spPr/>
        <p:txBody>
          <a:bodyPr/>
          <a:lstStyle/>
          <a:p>
            <a:r>
              <a:rPr lang="en-US"/>
              <a:t>Single-Sampling Plan</a:t>
            </a:r>
          </a:p>
        </p:txBody>
      </p:sp>
      <p:sp>
        <p:nvSpPr>
          <p:cNvPr id="24582" name="Rectangle 6"/>
          <p:cNvSpPr>
            <a:spLocks noGrp="1" noChangeArrowheads="1"/>
          </p:cNvSpPr>
          <p:nvPr>
            <p:ph type="body" idx="1"/>
          </p:nvPr>
        </p:nvSpPr>
        <p:spPr/>
        <p:txBody>
          <a:bodyPr/>
          <a:lstStyle/>
          <a:p>
            <a:r>
              <a:rPr lang="en-US"/>
              <a:t>Acceptance or rejection decision is made after drawing only one sample from the lot.</a:t>
            </a:r>
          </a:p>
          <a:p>
            <a:r>
              <a:rPr lang="en-US"/>
              <a:t>If the number of defectives, c</a:t>
            </a:r>
            <a:r>
              <a:rPr lang="en-US">
                <a:latin typeface="Book Antiqua" pitchFamily="18" charset="0"/>
              </a:rPr>
              <a:t>’</a:t>
            </a:r>
            <a:r>
              <a:rPr lang="en-US"/>
              <a:t>, does not exceed the acceptance criteria, c, the lot is accepted.</a:t>
            </a:r>
          </a:p>
        </p:txBody>
      </p:sp>
    </p:spTree>
  </p:cSld>
  <p:clrMapOvr>
    <a:masterClrMapping/>
  </p:clrMapOvr>
  <p:transition>
    <p:zo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t>Single-Sampling Plan</a:t>
            </a:r>
          </a:p>
        </p:txBody>
      </p:sp>
      <p:sp>
        <p:nvSpPr>
          <p:cNvPr id="115715" name="Rectangle 3"/>
          <p:cNvSpPr>
            <a:spLocks noChangeArrowheads="1"/>
          </p:cNvSpPr>
          <p:nvPr/>
        </p:nvSpPr>
        <p:spPr bwMode="auto">
          <a:xfrm>
            <a:off x="1828800" y="1371600"/>
            <a:ext cx="1905000" cy="514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Lot of N Items</a:t>
            </a:r>
          </a:p>
        </p:txBody>
      </p:sp>
      <p:sp>
        <p:nvSpPr>
          <p:cNvPr id="115716" name="Oval 4"/>
          <p:cNvSpPr>
            <a:spLocks noChangeArrowheads="1"/>
          </p:cNvSpPr>
          <p:nvPr/>
        </p:nvSpPr>
        <p:spPr bwMode="auto">
          <a:xfrm>
            <a:off x="5334000" y="1885950"/>
            <a:ext cx="1447800" cy="1314450"/>
          </a:xfrm>
          <a:prstGeom prst="ellipse">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round/>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Random</a:t>
            </a:r>
          </a:p>
          <a:p>
            <a:pPr algn="ctr"/>
            <a:r>
              <a:rPr lang="en-US" sz="2200">
                <a:solidFill>
                  <a:srgbClr val="FFFFFF"/>
                </a:solidFill>
                <a:effectLst>
                  <a:outerShdw blurRad="38100" dist="38100" dir="2700000" algn="tl">
                    <a:srgbClr val="000000"/>
                  </a:outerShdw>
                </a:effectLst>
                <a:latin typeface="Times New Roman" pitchFamily="18" charset="0"/>
              </a:rPr>
              <a:t>Sample of</a:t>
            </a:r>
          </a:p>
          <a:p>
            <a:pPr algn="ctr"/>
            <a:r>
              <a:rPr lang="en-US" sz="2200">
                <a:solidFill>
                  <a:srgbClr val="FFFFFF"/>
                </a:solidFill>
                <a:effectLst>
                  <a:outerShdw blurRad="38100" dist="38100" dir="2700000" algn="tl">
                    <a:srgbClr val="000000"/>
                  </a:outerShdw>
                </a:effectLst>
                <a:latin typeface="Times New Roman" pitchFamily="18" charset="0"/>
              </a:rPr>
              <a:t>n Items</a:t>
            </a:r>
          </a:p>
        </p:txBody>
      </p:sp>
      <p:sp>
        <p:nvSpPr>
          <p:cNvPr id="115717" name="Rectangle 5"/>
          <p:cNvSpPr>
            <a:spLocks noChangeArrowheads="1"/>
          </p:cNvSpPr>
          <p:nvPr/>
        </p:nvSpPr>
        <p:spPr bwMode="auto">
          <a:xfrm>
            <a:off x="1828800" y="2609850"/>
            <a:ext cx="1905000" cy="514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N - n Items</a:t>
            </a:r>
          </a:p>
        </p:txBody>
      </p:sp>
      <p:sp>
        <p:nvSpPr>
          <p:cNvPr id="115718" name="Rectangle 6"/>
          <p:cNvSpPr>
            <a:spLocks noChangeArrowheads="1"/>
          </p:cNvSpPr>
          <p:nvPr/>
        </p:nvSpPr>
        <p:spPr bwMode="auto">
          <a:xfrm>
            <a:off x="5105400" y="3581400"/>
            <a:ext cx="1905000" cy="514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Inspect n Items</a:t>
            </a:r>
          </a:p>
        </p:txBody>
      </p:sp>
      <p:sp>
        <p:nvSpPr>
          <p:cNvPr id="115719" name="Line 7"/>
          <p:cNvSpPr>
            <a:spLocks noChangeShapeType="1"/>
          </p:cNvSpPr>
          <p:nvPr/>
        </p:nvSpPr>
        <p:spPr bwMode="auto">
          <a:xfrm>
            <a:off x="2819400" y="1885950"/>
            <a:ext cx="0" cy="723900"/>
          </a:xfrm>
          <a:prstGeom prst="line">
            <a:avLst/>
          </a:prstGeom>
          <a:noFill/>
          <a:ln w="12700">
            <a:solidFill>
              <a:schemeClr val="tx1"/>
            </a:solidFill>
            <a:round/>
            <a:headEnd/>
            <a:tailEnd type="triangle" w="med" len="med"/>
          </a:ln>
          <a:effectLst/>
        </p:spPr>
        <p:txBody>
          <a:bodyPr/>
          <a:lstStyle/>
          <a:p>
            <a:endParaRPr lang="en-IN"/>
          </a:p>
        </p:txBody>
      </p:sp>
      <p:sp>
        <p:nvSpPr>
          <p:cNvPr id="115720" name="Line 8"/>
          <p:cNvSpPr>
            <a:spLocks noChangeShapeType="1"/>
          </p:cNvSpPr>
          <p:nvPr/>
        </p:nvSpPr>
        <p:spPr bwMode="auto">
          <a:xfrm>
            <a:off x="6057900" y="4095750"/>
            <a:ext cx="0" cy="933450"/>
          </a:xfrm>
          <a:prstGeom prst="line">
            <a:avLst/>
          </a:prstGeom>
          <a:noFill/>
          <a:ln w="12700">
            <a:solidFill>
              <a:schemeClr val="tx1"/>
            </a:solidFill>
            <a:round/>
            <a:headEnd/>
            <a:tailEnd type="triangle" w="med" len="med"/>
          </a:ln>
          <a:effectLst/>
        </p:spPr>
        <p:txBody>
          <a:bodyPr/>
          <a:lstStyle/>
          <a:p>
            <a:endParaRPr lang="en-IN"/>
          </a:p>
        </p:txBody>
      </p:sp>
      <p:sp>
        <p:nvSpPr>
          <p:cNvPr id="115722" name="Line 10"/>
          <p:cNvSpPr>
            <a:spLocks noChangeShapeType="1"/>
          </p:cNvSpPr>
          <p:nvPr/>
        </p:nvSpPr>
        <p:spPr bwMode="auto">
          <a:xfrm>
            <a:off x="2819400" y="3181350"/>
            <a:ext cx="0" cy="1276350"/>
          </a:xfrm>
          <a:prstGeom prst="line">
            <a:avLst/>
          </a:prstGeom>
          <a:noFill/>
          <a:ln w="12700">
            <a:solidFill>
              <a:schemeClr val="tx1"/>
            </a:solidFill>
            <a:round/>
            <a:headEnd/>
            <a:tailEnd type="triangle" w="med" len="med"/>
          </a:ln>
          <a:effectLst/>
        </p:spPr>
        <p:txBody>
          <a:bodyPr/>
          <a:lstStyle/>
          <a:p>
            <a:endParaRPr lang="en-IN"/>
          </a:p>
        </p:txBody>
      </p:sp>
      <p:sp>
        <p:nvSpPr>
          <p:cNvPr id="115723" name="Line 11"/>
          <p:cNvSpPr>
            <a:spLocks noChangeShapeType="1"/>
          </p:cNvSpPr>
          <p:nvPr/>
        </p:nvSpPr>
        <p:spPr bwMode="auto">
          <a:xfrm>
            <a:off x="6057900" y="3200400"/>
            <a:ext cx="0" cy="381000"/>
          </a:xfrm>
          <a:prstGeom prst="line">
            <a:avLst/>
          </a:prstGeom>
          <a:noFill/>
          <a:ln w="12700">
            <a:solidFill>
              <a:schemeClr val="tx1"/>
            </a:solidFill>
            <a:round/>
            <a:headEnd/>
            <a:tailEnd type="triangle" w="med" len="med"/>
          </a:ln>
          <a:effectLst/>
        </p:spPr>
        <p:txBody>
          <a:bodyPr/>
          <a:lstStyle/>
          <a:p>
            <a:endParaRPr lang="en-IN"/>
          </a:p>
        </p:txBody>
      </p:sp>
      <p:sp>
        <p:nvSpPr>
          <p:cNvPr id="115724" name="AutoShape 12"/>
          <p:cNvSpPr>
            <a:spLocks noChangeArrowheads="1"/>
          </p:cNvSpPr>
          <p:nvPr/>
        </p:nvSpPr>
        <p:spPr bwMode="auto">
          <a:xfrm>
            <a:off x="2419350" y="4476750"/>
            <a:ext cx="800100" cy="590550"/>
          </a:xfrm>
          <a:prstGeom prst="diamond">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IN"/>
          </a:p>
        </p:txBody>
      </p:sp>
      <p:sp>
        <p:nvSpPr>
          <p:cNvPr id="115725" name="Line 13"/>
          <p:cNvSpPr>
            <a:spLocks noChangeShapeType="1"/>
          </p:cNvSpPr>
          <p:nvPr/>
        </p:nvSpPr>
        <p:spPr bwMode="auto">
          <a:xfrm flipH="1">
            <a:off x="2819400" y="3848100"/>
            <a:ext cx="2286000" cy="0"/>
          </a:xfrm>
          <a:prstGeom prst="line">
            <a:avLst/>
          </a:prstGeom>
          <a:noFill/>
          <a:ln w="12700">
            <a:solidFill>
              <a:schemeClr val="tx1"/>
            </a:solidFill>
            <a:prstDash val="dash"/>
            <a:round/>
            <a:headEnd/>
            <a:tailEnd type="triangle" w="med" len="med"/>
          </a:ln>
          <a:effectLst/>
        </p:spPr>
        <p:txBody>
          <a:bodyPr/>
          <a:lstStyle/>
          <a:p>
            <a:endParaRPr lang="en-IN"/>
          </a:p>
        </p:txBody>
      </p:sp>
      <p:cxnSp>
        <p:nvCxnSpPr>
          <p:cNvPr id="115726" name="AutoShape 14"/>
          <p:cNvCxnSpPr>
            <a:cxnSpLocks noChangeShapeType="1"/>
            <a:stCxn id="115715" idx="3"/>
            <a:endCxn id="115716" idx="0"/>
          </p:cNvCxnSpPr>
          <p:nvPr/>
        </p:nvCxnSpPr>
        <p:spPr bwMode="auto">
          <a:xfrm>
            <a:off x="3733800" y="1628775"/>
            <a:ext cx="2324100" cy="257175"/>
          </a:xfrm>
          <a:prstGeom prst="bentConnector2">
            <a:avLst/>
          </a:prstGeom>
          <a:noFill/>
          <a:ln w="12700">
            <a:solidFill>
              <a:schemeClr val="tx1"/>
            </a:solidFill>
            <a:miter lim="800000"/>
            <a:headEnd/>
            <a:tailEnd type="triangle" w="med" len="med"/>
          </a:ln>
          <a:effectLst/>
        </p:spPr>
      </p:cxnSp>
      <p:cxnSp>
        <p:nvCxnSpPr>
          <p:cNvPr id="115729" name="AutoShape 17"/>
          <p:cNvCxnSpPr>
            <a:cxnSpLocks noChangeShapeType="1"/>
            <a:stCxn id="115724" idx="1"/>
          </p:cNvCxnSpPr>
          <p:nvPr/>
        </p:nvCxnSpPr>
        <p:spPr bwMode="auto">
          <a:xfrm rot="10800000" flipV="1">
            <a:off x="1790700" y="4772025"/>
            <a:ext cx="628650" cy="733425"/>
          </a:xfrm>
          <a:prstGeom prst="bentConnector2">
            <a:avLst/>
          </a:prstGeom>
          <a:noFill/>
          <a:ln w="12700">
            <a:solidFill>
              <a:schemeClr val="tx1"/>
            </a:solidFill>
            <a:miter lim="800000"/>
            <a:headEnd/>
            <a:tailEnd type="triangle" w="med" len="med"/>
          </a:ln>
          <a:effectLst/>
        </p:spPr>
      </p:cxnSp>
      <p:cxnSp>
        <p:nvCxnSpPr>
          <p:cNvPr id="115730" name="AutoShape 18"/>
          <p:cNvCxnSpPr>
            <a:cxnSpLocks noChangeShapeType="1"/>
            <a:stCxn id="115724" idx="3"/>
          </p:cNvCxnSpPr>
          <p:nvPr/>
        </p:nvCxnSpPr>
        <p:spPr bwMode="auto">
          <a:xfrm>
            <a:off x="3219450" y="4772025"/>
            <a:ext cx="647700" cy="733425"/>
          </a:xfrm>
          <a:prstGeom prst="bentConnector2">
            <a:avLst/>
          </a:prstGeom>
          <a:noFill/>
          <a:ln w="12700">
            <a:solidFill>
              <a:schemeClr val="tx1"/>
            </a:solidFill>
            <a:miter lim="800000"/>
            <a:headEnd/>
            <a:tailEnd type="triangle" w="med" len="med"/>
          </a:ln>
          <a:effectLst/>
        </p:spPr>
      </p:cxnSp>
      <p:sp>
        <p:nvSpPr>
          <p:cNvPr id="115731" name="Text Box 19"/>
          <p:cNvSpPr txBox="1">
            <a:spLocks noChangeArrowheads="1"/>
          </p:cNvSpPr>
          <p:nvPr/>
        </p:nvSpPr>
        <p:spPr bwMode="auto">
          <a:xfrm>
            <a:off x="1660525" y="4275138"/>
            <a:ext cx="822325" cy="427037"/>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c’ &gt; c</a:t>
            </a:r>
          </a:p>
        </p:txBody>
      </p:sp>
      <p:sp>
        <p:nvSpPr>
          <p:cNvPr id="115732" name="Text Box 20"/>
          <p:cNvSpPr txBox="1">
            <a:spLocks noChangeArrowheads="1"/>
          </p:cNvSpPr>
          <p:nvPr/>
        </p:nvSpPr>
        <p:spPr bwMode="auto">
          <a:xfrm>
            <a:off x="3165475" y="4294188"/>
            <a:ext cx="822325" cy="427037"/>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c’ </a:t>
            </a:r>
            <a:r>
              <a:rPr lang="en-US" sz="2200" u="sng">
                <a:solidFill>
                  <a:srgbClr val="FFFFFF"/>
                </a:solidFill>
                <a:effectLst>
                  <a:outerShdw blurRad="38100" dist="38100" dir="2700000" algn="tl">
                    <a:srgbClr val="000000"/>
                  </a:outerShdw>
                </a:effectLst>
                <a:latin typeface="Times New Roman" pitchFamily="18" charset="0"/>
              </a:rPr>
              <a:t>&lt;</a:t>
            </a:r>
            <a:r>
              <a:rPr lang="en-US" sz="2200">
                <a:solidFill>
                  <a:srgbClr val="FFFFFF"/>
                </a:solidFill>
                <a:effectLst>
                  <a:outerShdw blurRad="38100" dist="38100" dir="2700000" algn="tl">
                    <a:srgbClr val="000000"/>
                  </a:outerShdw>
                </a:effectLst>
                <a:latin typeface="Times New Roman" pitchFamily="18" charset="0"/>
              </a:rPr>
              <a:t> c</a:t>
            </a:r>
          </a:p>
        </p:txBody>
      </p:sp>
      <p:sp>
        <p:nvSpPr>
          <p:cNvPr id="115733" name="Line 21"/>
          <p:cNvSpPr>
            <a:spLocks noChangeShapeType="1"/>
          </p:cNvSpPr>
          <p:nvPr/>
        </p:nvSpPr>
        <p:spPr bwMode="auto">
          <a:xfrm>
            <a:off x="7124700" y="3714750"/>
            <a:ext cx="1143000" cy="0"/>
          </a:xfrm>
          <a:prstGeom prst="line">
            <a:avLst/>
          </a:prstGeom>
          <a:noFill/>
          <a:ln w="12700">
            <a:solidFill>
              <a:schemeClr val="tx1"/>
            </a:solidFill>
            <a:round/>
            <a:headEnd/>
            <a:tailEnd type="triangle" w="med" len="med"/>
          </a:ln>
          <a:effectLst/>
        </p:spPr>
        <p:txBody>
          <a:bodyPr/>
          <a:lstStyle/>
          <a:p>
            <a:endParaRPr lang="en-IN"/>
          </a:p>
        </p:txBody>
      </p:sp>
      <p:sp>
        <p:nvSpPr>
          <p:cNvPr id="115734" name="Line 22"/>
          <p:cNvSpPr>
            <a:spLocks noChangeShapeType="1"/>
          </p:cNvSpPr>
          <p:nvPr/>
        </p:nvSpPr>
        <p:spPr bwMode="auto">
          <a:xfrm flipH="1">
            <a:off x="7105650" y="3962400"/>
            <a:ext cx="1143000" cy="0"/>
          </a:xfrm>
          <a:prstGeom prst="line">
            <a:avLst/>
          </a:prstGeom>
          <a:noFill/>
          <a:ln w="12700">
            <a:solidFill>
              <a:schemeClr val="tx1"/>
            </a:solidFill>
            <a:round/>
            <a:headEnd/>
            <a:tailEnd type="triangle" w="med" len="med"/>
          </a:ln>
          <a:effectLst/>
        </p:spPr>
        <p:txBody>
          <a:bodyPr/>
          <a:lstStyle/>
          <a:p>
            <a:endParaRPr lang="en-IN"/>
          </a:p>
        </p:txBody>
      </p:sp>
      <p:sp>
        <p:nvSpPr>
          <p:cNvPr id="115735" name="Text Box 23"/>
          <p:cNvSpPr txBox="1">
            <a:spLocks noChangeArrowheads="1"/>
          </p:cNvSpPr>
          <p:nvPr/>
        </p:nvSpPr>
        <p:spPr bwMode="auto">
          <a:xfrm>
            <a:off x="7013575" y="4065588"/>
            <a:ext cx="1377950" cy="762000"/>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Replace</a:t>
            </a:r>
          </a:p>
          <a:p>
            <a:r>
              <a:rPr lang="en-US" sz="2200">
                <a:solidFill>
                  <a:srgbClr val="FFFFFF"/>
                </a:solidFill>
                <a:effectLst>
                  <a:outerShdw blurRad="38100" dist="38100" dir="2700000" algn="tl">
                    <a:srgbClr val="000000"/>
                  </a:outerShdw>
                </a:effectLst>
                <a:latin typeface="Times New Roman" pitchFamily="18" charset="0"/>
              </a:rPr>
              <a:t>Defectives</a:t>
            </a:r>
          </a:p>
        </p:txBody>
      </p:sp>
      <p:sp>
        <p:nvSpPr>
          <p:cNvPr id="115738" name="Text Box 26"/>
          <p:cNvSpPr txBox="1">
            <a:spLocks noChangeArrowheads="1"/>
          </p:cNvSpPr>
          <p:nvPr/>
        </p:nvSpPr>
        <p:spPr bwMode="auto">
          <a:xfrm>
            <a:off x="5089525" y="5075238"/>
            <a:ext cx="2006600" cy="427037"/>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n Nondefectives</a:t>
            </a:r>
          </a:p>
        </p:txBody>
      </p:sp>
      <p:sp>
        <p:nvSpPr>
          <p:cNvPr id="115739" name="Text Box 27"/>
          <p:cNvSpPr txBox="1">
            <a:spLocks noChangeArrowheads="1"/>
          </p:cNvSpPr>
          <p:nvPr/>
        </p:nvSpPr>
        <p:spPr bwMode="auto">
          <a:xfrm>
            <a:off x="2974975" y="3436938"/>
            <a:ext cx="2093913" cy="822325"/>
          </a:xfrm>
          <a:prstGeom prst="rect">
            <a:avLst/>
          </a:prstGeom>
          <a:noFill/>
          <a:ln w="12700">
            <a:noFill/>
            <a:miter lim="800000"/>
            <a:headEnd/>
            <a:tailEnd/>
          </a:ln>
          <a:effectLst/>
        </p:spPr>
        <p:txBody>
          <a:bodyPr wrap="none">
            <a:spAutoFit/>
          </a:bodyPr>
          <a:lstStyle/>
          <a:p>
            <a:pPr algn="ctr"/>
            <a:r>
              <a:rPr lang="en-US" sz="2200">
                <a:solidFill>
                  <a:srgbClr val="FFFFFF"/>
                </a:solidFill>
                <a:effectLst>
                  <a:outerShdw blurRad="38100" dist="38100" dir="2700000" algn="tl">
                    <a:srgbClr val="000000"/>
                  </a:outerShdw>
                </a:effectLst>
                <a:latin typeface="Times New Roman" pitchFamily="18" charset="0"/>
              </a:rPr>
              <a:t>c’ Defectives</a:t>
            </a:r>
          </a:p>
          <a:p>
            <a:pPr algn="ctr"/>
            <a:endParaRPr lang="en-US" sz="400">
              <a:solidFill>
                <a:srgbClr val="FFFFFF"/>
              </a:solidFill>
              <a:effectLst>
                <a:outerShdw blurRad="38100" dist="38100" dir="2700000" algn="tl">
                  <a:srgbClr val="000000"/>
                </a:outerShdw>
              </a:effectLst>
              <a:latin typeface="Times New Roman" pitchFamily="18" charset="0"/>
            </a:endParaRPr>
          </a:p>
          <a:p>
            <a:pPr algn="ctr"/>
            <a:r>
              <a:rPr lang="en-US" sz="2200">
                <a:solidFill>
                  <a:srgbClr val="FFFFFF"/>
                </a:solidFill>
                <a:effectLst>
                  <a:outerShdw blurRad="38100" dist="38100" dir="2700000" algn="tl">
                    <a:srgbClr val="000000"/>
                  </a:outerShdw>
                </a:effectLst>
                <a:latin typeface="Times New Roman" pitchFamily="18" charset="0"/>
              </a:rPr>
              <a:t>Found in Sample</a:t>
            </a:r>
          </a:p>
        </p:txBody>
      </p:sp>
      <p:sp>
        <p:nvSpPr>
          <p:cNvPr id="115742" name="AutoShape 30"/>
          <p:cNvSpPr>
            <a:spLocks noChangeArrowheads="1"/>
          </p:cNvSpPr>
          <p:nvPr/>
        </p:nvSpPr>
        <p:spPr bwMode="auto">
          <a:xfrm>
            <a:off x="1028700" y="5524500"/>
            <a:ext cx="1524000" cy="438150"/>
          </a:xfrm>
          <a:prstGeom prst="roundRect">
            <a:avLst>
              <a:gd name="adj" fmla="val 16667"/>
            </a:avLst>
          </a:prstGeom>
          <a:gradFill rotWithShape="0">
            <a:gsLst>
              <a:gs pos="0">
                <a:srgbClr val="5F5F5F">
                  <a:gamma/>
                  <a:shade val="46275"/>
                  <a:invGamma/>
                </a:srgbClr>
              </a:gs>
              <a:gs pos="50000">
                <a:srgbClr val="5F5F5F"/>
              </a:gs>
              <a:gs pos="100000">
                <a:srgbClr val="5F5F5F">
                  <a:gamma/>
                  <a:shade val="46275"/>
                  <a:invGamma/>
                </a:srgbClr>
              </a:gs>
            </a:gsLst>
            <a:lin ang="5400000" scaled="1"/>
          </a:gradFill>
          <a:ln w="12700">
            <a:solidFill>
              <a:schemeClr val="tx1"/>
            </a:solidFill>
            <a:round/>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Reject Lot</a:t>
            </a:r>
          </a:p>
        </p:txBody>
      </p:sp>
      <p:sp>
        <p:nvSpPr>
          <p:cNvPr id="115743" name="AutoShape 31"/>
          <p:cNvSpPr>
            <a:spLocks noChangeArrowheads="1"/>
          </p:cNvSpPr>
          <p:nvPr/>
        </p:nvSpPr>
        <p:spPr bwMode="auto">
          <a:xfrm>
            <a:off x="3105150" y="5524500"/>
            <a:ext cx="1524000" cy="438150"/>
          </a:xfrm>
          <a:prstGeom prst="roundRect">
            <a:avLst>
              <a:gd name="adj" fmla="val 16667"/>
            </a:avLst>
          </a:prstGeom>
          <a:gradFill rotWithShape="0">
            <a:gsLst>
              <a:gs pos="0">
                <a:srgbClr val="003366">
                  <a:gamma/>
                  <a:shade val="46275"/>
                  <a:invGamma/>
                </a:srgbClr>
              </a:gs>
              <a:gs pos="50000">
                <a:srgbClr val="003366"/>
              </a:gs>
              <a:gs pos="100000">
                <a:srgbClr val="003366">
                  <a:gamma/>
                  <a:shade val="46275"/>
                  <a:invGamma/>
                </a:srgbClr>
              </a:gs>
            </a:gsLst>
            <a:lin ang="5400000" scaled="1"/>
          </a:gradFill>
          <a:ln w="12700">
            <a:solidFill>
              <a:schemeClr val="tx1"/>
            </a:solidFill>
            <a:round/>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Accept Lot</a:t>
            </a:r>
          </a:p>
        </p:txBody>
      </p:sp>
    </p:spTree>
  </p:cSld>
  <p:clrMapOvr>
    <a:masterClrMapping/>
  </p:clrMapOvr>
  <p:transition>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Double-Sampling Plan</a:t>
            </a:r>
          </a:p>
        </p:txBody>
      </p:sp>
      <p:sp>
        <p:nvSpPr>
          <p:cNvPr id="57347" name="Rectangle 3"/>
          <p:cNvSpPr>
            <a:spLocks noGrp="1" noChangeArrowheads="1"/>
          </p:cNvSpPr>
          <p:nvPr>
            <p:ph type="body" idx="1"/>
          </p:nvPr>
        </p:nvSpPr>
        <p:spPr/>
        <p:txBody>
          <a:bodyPr/>
          <a:lstStyle/>
          <a:p>
            <a:r>
              <a:rPr lang="en-US"/>
              <a:t>One small sample is drawn initially.</a:t>
            </a:r>
          </a:p>
          <a:p>
            <a:r>
              <a:rPr lang="en-US"/>
              <a:t>If the number of defectives is less than or equal to some lower limit, the lot is accepted.</a:t>
            </a:r>
          </a:p>
          <a:p>
            <a:r>
              <a:rPr lang="en-US"/>
              <a:t>If the number of defectives is greater than some upper limit, the lot is rejected.</a:t>
            </a:r>
          </a:p>
          <a:p>
            <a:r>
              <a:rPr lang="en-US"/>
              <a:t>If the number of defectives is neither, a second larger sample is drawn.</a:t>
            </a:r>
          </a:p>
          <a:p>
            <a:r>
              <a:rPr lang="en-US"/>
              <a:t>Lot is either accepted or rejected on the basis of the information from both of the samples.</a:t>
            </a:r>
          </a:p>
          <a:p>
            <a:endParaRPr lang="en-US"/>
          </a:p>
        </p:txBody>
      </p:sp>
    </p:spTree>
  </p:cSld>
  <p:clrMapOvr>
    <a:masterClrMapping/>
  </p:clrMapOvr>
  <p:transition>
    <p:zo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Double-Sampling Plan</a:t>
            </a:r>
          </a:p>
        </p:txBody>
      </p:sp>
      <p:sp>
        <p:nvSpPr>
          <p:cNvPr id="117763" name="Rectangle 3"/>
          <p:cNvSpPr>
            <a:spLocks noChangeArrowheads="1"/>
          </p:cNvSpPr>
          <p:nvPr/>
        </p:nvSpPr>
        <p:spPr bwMode="auto">
          <a:xfrm>
            <a:off x="1828800" y="1371600"/>
            <a:ext cx="1905000" cy="514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Lot of N Items</a:t>
            </a:r>
          </a:p>
        </p:txBody>
      </p:sp>
      <p:sp>
        <p:nvSpPr>
          <p:cNvPr id="117764" name="Oval 4"/>
          <p:cNvSpPr>
            <a:spLocks noChangeArrowheads="1"/>
          </p:cNvSpPr>
          <p:nvPr/>
        </p:nvSpPr>
        <p:spPr bwMode="auto">
          <a:xfrm>
            <a:off x="5334000" y="1885950"/>
            <a:ext cx="1447800" cy="1314450"/>
          </a:xfrm>
          <a:prstGeom prst="ellipse">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round/>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Random</a:t>
            </a:r>
          </a:p>
          <a:p>
            <a:pPr algn="ctr"/>
            <a:r>
              <a:rPr lang="en-US" sz="2200">
                <a:solidFill>
                  <a:srgbClr val="FFFFFF"/>
                </a:solidFill>
                <a:effectLst>
                  <a:outerShdw blurRad="38100" dist="38100" dir="2700000" algn="tl">
                    <a:srgbClr val="000000"/>
                  </a:outerShdw>
                </a:effectLst>
                <a:latin typeface="Times New Roman" pitchFamily="18" charset="0"/>
              </a:rPr>
              <a:t>Sample of</a:t>
            </a:r>
          </a:p>
          <a:p>
            <a:pPr algn="ctr"/>
            <a:r>
              <a:rPr lang="en-US" sz="2200">
                <a:solidFill>
                  <a:srgbClr val="FFFFFF"/>
                </a:solidFill>
                <a:effectLst>
                  <a:outerShdw blurRad="38100" dist="38100" dir="2700000" algn="tl">
                    <a:srgbClr val="000000"/>
                  </a:outerShdw>
                </a:effectLst>
                <a:latin typeface="Times New Roman" pitchFamily="18" charset="0"/>
              </a:rPr>
              <a:t>n</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Items</a:t>
            </a:r>
          </a:p>
        </p:txBody>
      </p:sp>
      <p:sp>
        <p:nvSpPr>
          <p:cNvPr id="117765" name="Rectangle 5"/>
          <p:cNvSpPr>
            <a:spLocks noChangeArrowheads="1"/>
          </p:cNvSpPr>
          <p:nvPr/>
        </p:nvSpPr>
        <p:spPr bwMode="auto">
          <a:xfrm>
            <a:off x="1828800" y="2609850"/>
            <a:ext cx="1905000" cy="514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N – n</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Items</a:t>
            </a:r>
          </a:p>
        </p:txBody>
      </p:sp>
      <p:sp>
        <p:nvSpPr>
          <p:cNvPr id="117766" name="Rectangle 6"/>
          <p:cNvSpPr>
            <a:spLocks noChangeArrowheads="1"/>
          </p:cNvSpPr>
          <p:nvPr/>
        </p:nvSpPr>
        <p:spPr bwMode="auto">
          <a:xfrm>
            <a:off x="5067300" y="3505200"/>
            <a:ext cx="1962150" cy="514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Inspect n</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Items</a:t>
            </a:r>
          </a:p>
        </p:txBody>
      </p:sp>
      <p:sp>
        <p:nvSpPr>
          <p:cNvPr id="117767" name="Line 7"/>
          <p:cNvSpPr>
            <a:spLocks noChangeShapeType="1"/>
          </p:cNvSpPr>
          <p:nvPr/>
        </p:nvSpPr>
        <p:spPr bwMode="auto">
          <a:xfrm>
            <a:off x="2819400" y="1885950"/>
            <a:ext cx="0" cy="723900"/>
          </a:xfrm>
          <a:prstGeom prst="line">
            <a:avLst/>
          </a:prstGeom>
          <a:noFill/>
          <a:ln w="12700">
            <a:solidFill>
              <a:schemeClr val="tx1"/>
            </a:solidFill>
            <a:round/>
            <a:headEnd/>
            <a:tailEnd type="triangle" w="med" len="med"/>
          </a:ln>
          <a:effectLst/>
        </p:spPr>
        <p:txBody>
          <a:bodyPr/>
          <a:lstStyle/>
          <a:p>
            <a:endParaRPr lang="en-IN"/>
          </a:p>
        </p:txBody>
      </p:sp>
      <p:sp>
        <p:nvSpPr>
          <p:cNvPr id="117769" name="Line 9"/>
          <p:cNvSpPr>
            <a:spLocks noChangeShapeType="1"/>
          </p:cNvSpPr>
          <p:nvPr/>
        </p:nvSpPr>
        <p:spPr bwMode="auto">
          <a:xfrm>
            <a:off x="2819400" y="3143250"/>
            <a:ext cx="0" cy="1447800"/>
          </a:xfrm>
          <a:prstGeom prst="line">
            <a:avLst/>
          </a:prstGeom>
          <a:noFill/>
          <a:ln w="12700">
            <a:solidFill>
              <a:schemeClr val="tx1"/>
            </a:solidFill>
            <a:round/>
            <a:headEnd/>
            <a:tailEnd type="triangle" w="med" len="med"/>
          </a:ln>
          <a:effectLst/>
        </p:spPr>
        <p:txBody>
          <a:bodyPr/>
          <a:lstStyle/>
          <a:p>
            <a:endParaRPr lang="en-IN"/>
          </a:p>
        </p:txBody>
      </p:sp>
      <p:sp>
        <p:nvSpPr>
          <p:cNvPr id="117770" name="Line 10"/>
          <p:cNvSpPr>
            <a:spLocks noChangeShapeType="1"/>
          </p:cNvSpPr>
          <p:nvPr/>
        </p:nvSpPr>
        <p:spPr bwMode="auto">
          <a:xfrm>
            <a:off x="6057900" y="3200400"/>
            <a:ext cx="0" cy="304800"/>
          </a:xfrm>
          <a:prstGeom prst="line">
            <a:avLst/>
          </a:prstGeom>
          <a:noFill/>
          <a:ln w="12700">
            <a:solidFill>
              <a:schemeClr val="tx1"/>
            </a:solidFill>
            <a:round/>
            <a:headEnd/>
            <a:tailEnd type="triangle" w="med" len="med"/>
          </a:ln>
          <a:effectLst/>
        </p:spPr>
        <p:txBody>
          <a:bodyPr/>
          <a:lstStyle/>
          <a:p>
            <a:endParaRPr lang="en-IN"/>
          </a:p>
        </p:txBody>
      </p:sp>
      <p:sp>
        <p:nvSpPr>
          <p:cNvPr id="117771" name="AutoShape 11"/>
          <p:cNvSpPr>
            <a:spLocks noChangeArrowheads="1"/>
          </p:cNvSpPr>
          <p:nvPr/>
        </p:nvSpPr>
        <p:spPr bwMode="auto">
          <a:xfrm>
            <a:off x="2419350" y="4610100"/>
            <a:ext cx="800100" cy="590550"/>
          </a:xfrm>
          <a:prstGeom prst="diamond">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IN"/>
          </a:p>
        </p:txBody>
      </p:sp>
      <p:sp>
        <p:nvSpPr>
          <p:cNvPr id="117772" name="Line 12"/>
          <p:cNvSpPr>
            <a:spLocks noChangeShapeType="1"/>
          </p:cNvSpPr>
          <p:nvPr/>
        </p:nvSpPr>
        <p:spPr bwMode="auto">
          <a:xfrm flipH="1">
            <a:off x="2819400" y="3771900"/>
            <a:ext cx="2247900" cy="0"/>
          </a:xfrm>
          <a:prstGeom prst="line">
            <a:avLst/>
          </a:prstGeom>
          <a:noFill/>
          <a:ln w="12700">
            <a:solidFill>
              <a:schemeClr val="tx1"/>
            </a:solidFill>
            <a:prstDash val="dash"/>
            <a:round/>
            <a:headEnd/>
            <a:tailEnd type="triangle" w="med" len="med"/>
          </a:ln>
          <a:effectLst/>
        </p:spPr>
        <p:txBody>
          <a:bodyPr/>
          <a:lstStyle/>
          <a:p>
            <a:endParaRPr lang="en-IN"/>
          </a:p>
        </p:txBody>
      </p:sp>
      <p:cxnSp>
        <p:nvCxnSpPr>
          <p:cNvPr id="117773" name="AutoShape 13"/>
          <p:cNvCxnSpPr>
            <a:cxnSpLocks noChangeShapeType="1"/>
            <a:stCxn id="117763" idx="3"/>
            <a:endCxn id="117764" idx="0"/>
          </p:cNvCxnSpPr>
          <p:nvPr/>
        </p:nvCxnSpPr>
        <p:spPr bwMode="auto">
          <a:xfrm>
            <a:off x="3733800" y="1628775"/>
            <a:ext cx="2324100" cy="257175"/>
          </a:xfrm>
          <a:prstGeom prst="bentConnector2">
            <a:avLst/>
          </a:prstGeom>
          <a:noFill/>
          <a:ln w="12700">
            <a:solidFill>
              <a:schemeClr val="tx1"/>
            </a:solidFill>
            <a:miter lim="800000"/>
            <a:headEnd/>
            <a:tailEnd type="triangle" w="med" len="med"/>
          </a:ln>
          <a:effectLst/>
        </p:spPr>
      </p:cxnSp>
      <p:sp>
        <p:nvSpPr>
          <p:cNvPr id="117776" name="Text Box 16"/>
          <p:cNvSpPr txBox="1">
            <a:spLocks noChangeArrowheads="1"/>
          </p:cNvSpPr>
          <p:nvPr/>
        </p:nvSpPr>
        <p:spPr bwMode="auto">
          <a:xfrm>
            <a:off x="1412875" y="4389438"/>
            <a:ext cx="1012825" cy="427037"/>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c</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&gt; c</a:t>
            </a:r>
            <a:r>
              <a:rPr lang="en-US" sz="2200" baseline="-25000">
                <a:solidFill>
                  <a:srgbClr val="FFFFFF"/>
                </a:solidFill>
                <a:effectLst>
                  <a:outerShdw blurRad="38100" dist="38100" dir="2700000" algn="tl">
                    <a:srgbClr val="000000"/>
                  </a:outerShdw>
                </a:effectLst>
                <a:latin typeface="Times New Roman" pitchFamily="18" charset="0"/>
              </a:rPr>
              <a:t>2</a:t>
            </a:r>
          </a:p>
        </p:txBody>
      </p:sp>
      <p:sp>
        <p:nvSpPr>
          <p:cNvPr id="117777" name="Text Box 17"/>
          <p:cNvSpPr txBox="1">
            <a:spLocks noChangeArrowheads="1"/>
          </p:cNvSpPr>
          <p:nvPr/>
        </p:nvSpPr>
        <p:spPr bwMode="auto">
          <a:xfrm>
            <a:off x="3203575" y="4408488"/>
            <a:ext cx="1012825" cy="427037"/>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c</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a:t>
            </a:r>
            <a:r>
              <a:rPr lang="en-US" sz="2200" u="sng">
                <a:solidFill>
                  <a:srgbClr val="FFFFFF"/>
                </a:solidFill>
                <a:effectLst>
                  <a:outerShdw blurRad="38100" dist="38100" dir="2700000" algn="tl">
                    <a:srgbClr val="000000"/>
                  </a:outerShdw>
                </a:effectLst>
                <a:latin typeface="Times New Roman" pitchFamily="18" charset="0"/>
              </a:rPr>
              <a:t>&lt;</a:t>
            </a:r>
            <a:r>
              <a:rPr lang="en-US" sz="2200">
                <a:solidFill>
                  <a:srgbClr val="FFFFFF"/>
                </a:solidFill>
                <a:effectLst>
                  <a:outerShdw blurRad="38100" dist="38100" dir="2700000" algn="tl">
                    <a:srgbClr val="000000"/>
                  </a:outerShdw>
                </a:effectLst>
                <a:latin typeface="Times New Roman" pitchFamily="18" charset="0"/>
              </a:rPr>
              <a:t> c</a:t>
            </a:r>
            <a:r>
              <a:rPr lang="en-US" sz="2200" baseline="-25000">
                <a:solidFill>
                  <a:srgbClr val="FFFFFF"/>
                </a:solidFill>
                <a:effectLst>
                  <a:outerShdw blurRad="38100" dist="38100" dir="2700000" algn="tl">
                    <a:srgbClr val="000000"/>
                  </a:outerShdw>
                </a:effectLst>
                <a:latin typeface="Times New Roman" pitchFamily="18" charset="0"/>
              </a:rPr>
              <a:t>1</a:t>
            </a:r>
          </a:p>
        </p:txBody>
      </p:sp>
      <p:sp>
        <p:nvSpPr>
          <p:cNvPr id="117778" name="Line 18"/>
          <p:cNvSpPr>
            <a:spLocks noChangeShapeType="1"/>
          </p:cNvSpPr>
          <p:nvPr/>
        </p:nvSpPr>
        <p:spPr bwMode="auto">
          <a:xfrm>
            <a:off x="7124700" y="3638550"/>
            <a:ext cx="1143000" cy="0"/>
          </a:xfrm>
          <a:prstGeom prst="line">
            <a:avLst/>
          </a:prstGeom>
          <a:noFill/>
          <a:ln w="12700">
            <a:solidFill>
              <a:schemeClr val="tx1"/>
            </a:solidFill>
            <a:round/>
            <a:headEnd/>
            <a:tailEnd type="triangle" w="med" len="med"/>
          </a:ln>
          <a:effectLst/>
        </p:spPr>
        <p:txBody>
          <a:bodyPr/>
          <a:lstStyle/>
          <a:p>
            <a:endParaRPr lang="en-IN"/>
          </a:p>
        </p:txBody>
      </p:sp>
      <p:sp>
        <p:nvSpPr>
          <p:cNvPr id="117779" name="Line 19"/>
          <p:cNvSpPr>
            <a:spLocks noChangeShapeType="1"/>
          </p:cNvSpPr>
          <p:nvPr/>
        </p:nvSpPr>
        <p:spPr bwMode="auto">
          <a:xfrm flipH="1">
            <a:off x="7105650" y="3886200"/>
            <a:ext cx="1143000" cy="0"/>
          </a:xfrm>
          <a:prstGeom prst="line">
            <a:avLst/>
          </a:prstGeom>
          <a:noFill/>
          <a:ln w="12700">
            <a:solidFill>
              <a:schemeClr val="tx1"/>
            </a:solidFill>
            <a:round/>
            <a:headEnd/>
            <a:tailEnd type="triangle" w="med" len="med"/>
          </a:ln>
          <a:effectLst/>
        </p:spPr>
        <p:txBody>
          <a:bodyPr/>
          <a:lstStyle/>
          <a:p>
            <a:endParaRPr lang="en-IN"/>
          </a:p>
        </p:txBody>
      </p:sp>
      <p:sp>
        <p:nvSpPr>
          <p:cNvPr id="117780" name="Text Box 20"/>
          <p:cNvSpPr txBox="1">
            <a:spLocks noChangeArrowheads="1"/>
          </p:cNvSpPr>
          <p:nvPr/>
        </p:nvSpPr>
        <p:spPr bwMode="auto">
          <a:xfrm>
            <a:off x="7013575" y="2846388"/>
            <a:ext cx="1377950" cy="762000"/>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Replace</a:t>
            </a:r>
          </a:p>
          <a:p>
            <a:r>
              <a:rPr lang="en-US" sz="2200">
                <a:solidFill>
                  <a:srgbClr val="FFFFFF"/>
                </a:solidFill>
                <a:effectLst>
                  <a:outerShdw blurRad="38100" dist="38100" dir="2700000" algn="tl">
                    <a:srgbClr val="000000"/>
                  </a:outerShdw>
                </a:effectLst>
                <a:latin typeface="Times New Roman" pitchFamily="18" charset="0"/>
              </a:rPr>
              <a:t>Defectives</a:t>
            </a:r>
          </a:p>
        </p:txBody>
      </p:sp>
      <p:sp>
        <p:nvSpPr>
          <p:cNvPr id="117783" name="Text Box 23"/>
          <p:cNvSpPr txBox="1">
            <a:spLocks noChangeArrowheads="1"/>
          </p:cNvSpPr>
          <p:nvPr/>
        </p:nvSpPr>
        <p:spPr bwMode="auto">
          <a:xfrm>
            <a:off x="6518275" y="4237038"/>
            <a:ext cx="2101850" cy="427037"/>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n</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Nondefectives</a:t>
            </a:r>
          </a:p>
        </p:txBody>
      </p:sp>
      <p:sp>
        <p:nvSpPr>
          <p:cNvPr id="117784" name="Text Box 24"/>
          <p:cNvSpPr txBox="1">
            <a:spLocks noChangeArrowheads="1"/>
          </p:cNvSpPr>
          <p:nvPr/>
        </p:nvSpPr>
        <p:spPr bwMode="auto">
          <a:xfrm>
            <a:off x="2974975" y="3303588"/>
            <a:ext cx="2093913" cy="884237"/>
          </a:xfrm>
          <a:prstGeom prst="rect">
            <a:avLst/>
          </a:prstGeom>
          <a:noFill/>
          <a:ln w="12700">
            <a:noFill/>
            <a:miter lim="800000"/>
            <a:headEnd/>
            <a:tailEnd/>
          </a:ln>
          <a:effectLst/>
        </p:spPr>
        <p:txBody>
          <a:bodyPr wrap="none">
            <a:spAutoFit/>
          </a:bodyPr>
          <a:lstStyle/>
          <a:p>
            <a:pPr algn="ctr"/>
            <a:r>
              <a:rPr lang="en-US" sz="2200">
                <a:solidFill>
                  <a:srgbClr val="FFFFFF"/>
                </a:solidFill>
                <a:effectLst>
                  <a:outerShdw blurRad="38100" dist="38100" dir="2700000" algn="tl">
                    <a:srgbClr val="000000"/>
                  </a:outerShdw>
                </a:effectLst>
                <a:latin typeface="Times New Roman" pitchFamily="18" charset="0"/>
              </a:rPr>
              <a:t>c</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Defectives</a:t>
            </a:r>
          </a:p>
          <a:p>
            <a:pPr algn="ctr"/>
            <a:endParaRPr lang="en-US" sz="800">
              <a:solidFill>
                <a:srgbClr val="FFFFFF"/>
              </a:solidFill>
              <a:effectLst>
                <a:outerShdw blurRad="38100" dist="38100" dir="2700000" algn="tl">
                  <a:srgbClr val="000000"/>
                </a:outerShdw>
              </a:effectLst>
              <a:latin typeface="Times New Roman" pitchFamily="18" charset="0"/>
            </a:endParaRPr>
          </a:p>
          <a:p>
            <a:pPr algn="ctr"/>
            <a:r>
              <a:rPr lang="en-US" sz="2200">
                <a:solidFill>
                  <a:srgbClr val="FFFFFF"/>
                </a:solidFill>
                <a:effectLst>
                  <a:outerShdw blurRad="38100" dist="38100" dir="2700000" algn="tl">
                    <a:srgbClr val="000000"/>
                  </a:outerShdw>
                </a:effectLst>
                <a:latin typeface="Times New Roman" pitchFamily="18" charset="0"/>
              </a:rPr>
              <a:t>Found in Sample</a:t>
            </a:r>
          </a:p>
        </p:txBody>
      </p:sp>
      <p:cxnSp>
        <p:nvCxnSpPr>
          <p:cNvPr id="117787" name="AutoShape 27"/>
          <p:cNvCxnSpPr>
            <a:cxnSpLocks noChangeShapeType="1"/>
            <a:stCxn id="117766" idx="2"/>
          </p:cNvCxnSpPr>
          <p:nvPr/>
        </p:nvCxnSpPr>
        <p:spPr bwMode="auto">
          <a:xfrm rot="16200000" flipH="1">
            <a:off x="6048375" y="4019550"/>
            <a:ext cx="447675" cy="447675"/>
          </a:xfrm>
          <a:prstGeom prst="bentConnector2">
            <a:avLst/>
          </a:prstGeom>
          <a:noFill/>
          <a:ln w="12700">
            <a:solidFill>
              <a:schemeClr val="tx1"/>
            </a:solidFill>
            <a:miter lim="800000"/>
            <a:headEnd/>
            <a:tailEnd type="triangle" w="med" len="med"/>
          </a:ln>
          <a:effectLst/>
        </p:spPr>
      </p:cxnSp>
      <p:sp>
        <p:nvSpPr>
          <p:cNvPr id="117788" name="Line 28"/>
          <p:cNvSpPr>
            <a:spLocks noChangeShapeType="1"/>
          </p:cNvSpPr>
          <p:nvPr/>
        </p:nvSpPr>
        <p:spPr bwMode="auto">
          <a:xfrm>
            <a:off x="3238500" y="4895850"/>
            <a:ext cx="1085850" cy="0"/>
          </a:xfrm>
          <a:prstGeom prst="line">
            <a:avLst/>
          </a:prstGeom>
          <a:noFill/>
          <a:ln w="12700">
            <a:solidFill>
              <a:schemeClr val="tx1"/>
            </a:solidFill>
            <a:round/>
            <a:headEnd/>
            <a:tailEnd type="triangle" w="med" len="med"/>
          </a:ln>
          <a:effectLst/>
        </p:spPr>
        <p:txBody>
          <a:bodyPr/>
          <a:lstStyle/>
          <a:p>
            <a:endParaRPr lang="en-IN"/>
          </a:p>
        </p:txBody>
      </p:sp>
      <p:sp>
        <p:nvSpPr>
          <p:cNvPr id="117789" name="AutoShape 29"/>
          <p:cNvSpPr>
            <a:spLocks noChangeArrowheads="1"/>
          </p:cNvSpPr>
          <p:nvPr/>
        </p:nvSpPr>
        <p:spPr bwMode="auto">
          <a:xfrm>
            <a:off x="781050" y="5391150"/>
            <a:ext cx="1524000" cy="495300"/>
          </a:xfrm>
          <a:prstGeom prst="roundRect">
            <a:avLst>
              <a:gd name="adj" fmla="val 16667"/>
            </a:avLst>
          </a:prstGeom>
          <a:gradFill rotWithShape="0">
            <a:gsLst>
              <a:gs pos="0">
                <a:srgbClr val="5F5F5F">
                  <a:gamma/>
                  <a:shade val="46275"/>
                  <a:invGamma/>
                </a:srgbClr>
              </a:gs>
              <a:gs pos="50000">
                <a:srgbClr val="5F5F5F"/>
              </a:gs>
              <a:gs pos="100000">
                <a:srgbClr val="5F5F5F">
                  <a:gamma/>
                  <a:shade val="46275"/>
                  <a:invGamma/>
                </a:srgbClr>
              </a:gs>
            </a:gsLst>
            <a:lin ang="5400000" scaled="1"/>
          </a:gradFill>
          <a:ln w="12700">
            <a:solidFill>
              <a:schemeClr val="tx1"/>
            </a:solidFill>
            <a:round/>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Reject Lot</a:t>
            </a:r>
          </a:p>
        </p:txBody>
      </p:sp>
      <p:sp>
        <p:nvSpPr>
          <p:cNvPr id="117790" name="AutoShape 30"/>
          <p:cNvSpPr>
            <a:spLocks noChangeArrowheads="1"/>
          </p:cNvSpPr>
          <p:nvPr/>
        </p:nvSpPr>
        <p:spPr bwMode="auto">
          <a:xfrm>
            <a:off x="4324350" y="4648200"/>
            <a:ext cx="1524000" cy="495300"/>
          </a:xfrm>
          <a:prstGeom prst="roundRect">
            <a:avLst>
              <a:gd name="adj" fmla="val 16667"/>
            </a:avLst>
          </a:prstGeom>
          <a:gradFill rotWithShape="0">
            <a:gsLst>
              <a:gs pos="0">
                <a:srgbClr val="003366">
                  <a:gamma/>
                  <a:shade val="46275"/>
                  <a:invGamma/>
                </a:srgbClr>
              </a:gs>
              <a:gs pos="50000">
                <a:srgbClr val="003366"/>
              </a:gs>
              <a:gs pos="100000">
                <a:srgbClr val="003366">
                  <a:gamma/>
                  <a:shade val="46275"/>
                  <a:invGamma/>
                </a:srgbClr>
              </a:gs>
            </a:gsLst>
            <a:lin ang="5400000" scaled="1"/>
          </a:gradFill>
          <a:ln w="12700">
            <a:solidFill>
              <a:schemeClr val="tx1"/>
            </a:solidFill>
            <a:round/>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Accept Lot</a:t>
            </a:r>
          </a:p>
        </p:txBody>
      </p:sp>
      <p:cxnSp>
        <p:nvCxnSpPr>
          <p:cNvPr id="117791" name="AutoShape 31"/>
          <p:cNvCxnSpPr>
            <a:cxnSpLocks noChangeShapeType="1"/>
            <a:stCxn id="117771" idx="1"/>
            <a:endCxn id="117789" idx="0"/>
          </p:cNvCxnSpPr>
          <p:nvPr/>
        </p:nvCxnSpPr>
        <p:spPr bwMode="auto">
          <a:xfrm rot="10800000" flipV="1">
            <a:off x="1543050" y="4905375"/>
            <a:ext cx="876300" cy="485775"/>
          </a:xfrm>
          <a:prstGeom prst="bentConnector2">
            <a:avLst/>
          </a:prstGeom>
          <a:noFill/>
          <a:ln w="12700">
            <a:solidFill>
              <a:schemeClr val="tx1"/>
            </a:solidFill>
            <a:miter lim="800000"/>
            <a:headEnd/>
            <a:tailEnd type="triangle" w="med" len="med"/>
          </a:ln>
          <a:effectLst/>
        </p:spPr>
      </p:cxnSp>
      <p:sp>
        <p:nvSpPr>
          <p:cNvPr id="117792" name="AutoShape 32"/>
          <p:cNvSpPr>
            <a:spLocks noChangeArrowheads="1"/>
          </p:cNvSpPr>
          <p:nvPr/>
        </p:nvSpPr>
        <p:spPr bwMode="auto">
          <a:xfrm>
            <a:off x="3276600" y="5676900"/>
            <a:ext cx="1524000" cy="361950"/>
          </a:xfrm>
          <a:prstGeom prst="roundRect">
            <a:avLst>
              <a:gd name="adj" fmla="val 16667"/>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round/>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Continue</a:t>
            </a:r>
          </a:p>
        </p:txBody>
      </p:sp>
      <p:cxnSp>
        <p:nvCxnSpPr>
          <p:cNvPr id="117793" name="AutoShape 33"/>
          <p:cNvCxnSpPr>
            <a:cxnSpLocks noChangeShapeType="1"/>
            <a:stCxn id="117771" idx="2"/>
            <a:endCxn id="117792" idx="1"/>
          </p:cNvCxnSpPr>
          <p:nvPr/>
        </p:nvCxnSpPr>
        <p:spPr bwMode="auto">
          <a:xfrm rot="16200000" flipH="1">
            <a:off x="2719387" y="5300663"/>
            <a:ext cx="657225" cy="457200"/>
          </a:xfrm>
          <a:prstGeom prst="bentConnector2">
            <a:avLst/>
          </a:prstGeom>
          <a:noFill/>
          <a:ln w="12700">
            <a:solidFill>
              <a:schemeClr val="tx1"/>
            </a:solidFill>
            <a:miter lim="800000"/>
            <a:headEnd/>
            <a:tailEnd type="triangle" w="med" len="med"/>
          </a:ln>
          <a:effectLst/>
        </p:spPr>
      </p:cxnSp>
      <p:sp>
        <p:nvSpPr>
          <p:cNvPr id="117794" name="Text Box 34"/>
          <p:cNvSpPr txBox="1">
            <a:spLocks noChangeArrowheads="1"/>
          </p:cNvSpPr>
          <p:nvPr/>
        </p:nvSpPr>
        <p:spPr bwMode="auto">
          <a:xfrm>
            <a:off x="2898775" y="5094288"/>
            <a:ext cx="1528763" cy="427037"/>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c</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a:t>
            </a:r>
            <a:r>
              <a:rPr lang="en-US" sz="2200" u="sng">
                <a:solidFill>
                  <a:srgbClr val="FFFFFF"/>
                </a:solidFill>
                <a:effectLst>
                  <a:outerShdw blurRad="38100" dist="38100" dir="2700000" algn="tl">
                    <a:srgbClr val="000000"/>
                  </a:outerShdw>
                </a:effectLst>
                <a:latin typeface="Times New Roman" pitchFamily="18" charset="0"/>
              </a:rPr>
              <a:t>&lt;</a:t>
            </a:r>
            <a:r>
              <a:rPr lang="en-US" sz="2200">
                <a:solidFill>
                  <a:srgbClr val="FFFFFF"/>
                </a:solidFill>
                <a:effectLst>
                  <a:outerShdw blurRad="38100" dist="38100" dir="2700000" algn="tl">
                    <a:srgbClr val="000000"/>
                  </a:outerShdw>
                </a:effectLst>
                <a:latin typeface="Times New Roman" pitchFamily="18" charset="0"/>
              </a:rPr>
              <a:t> c</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a:t>
            </a:r>
            <a:r>
              <a:rPr lang="en-US" sz="2200" u="sng">
                <a:solidFill>
                  <a:srgbClr val="FFFFFF"/>
                </a:solidFill>
                <a:effectLst>
                  <a:outerShdw blurRad="38100" dist="38100" dir="2700000" algn="tl">
                    <a:srgbClr val="000000"/>
                  </a:outerShdw>
                </a:effectLst>
                <a:latin typeface="Times New Roman" pitchFamily="18" charset="0"/>
              </a:rPr>
              <a:t>&lt;</a:t>
            </a:r>
            <a:r>
              <a:rPr lang="en-US" sz="2200">
                <a:solidFill>
                  <a:srgbClr val="FFFFFF"/>
                </a:solidFill>
                <a:effectLst>
                  <a:outerShdw blurRad="38100" dist="38100" dir="2700000" algn="tl">
                    <a:srgbClr val="000000"/>
                  </a:outerShdw>
                </a:effectLst>
                <a:latin typeface="Times New Roman" pitchFamily="18" charset="0"/>
              </a:rPr>
              <a:t> c</a:t>
            </a:r>
            <a:r>
              <a:rPr lang="en-US" sz="2200" baseline="-25000">
                <a:solidFill>
                  <a:srgbClr val="FFFFFF"/>
                </a:solidFill>
                <a:effectLst>
                  <a:outerShdw blurRad="38100" dist="38100" dir="2700000" algn="tl">
                    <a:srgbClr val="000000"/>
                  </a:outerShdw>
                </a:effectLst>
                <a:latin typeface="Times New Roman" pitchFamily="18" charset="0"/>
              </a:rPr>
              <a:t>2</a:t>
            </a:r>
          </a:p>
        </p:txBody>
      </p:sp>
      <p:sp>
        <p:nvSpPr>
          <p:cNvPr id="117795" name="Text Box 35"/>
          <p:cNvSpPr txBox="1">
            <a:spLocks noChangeArrowheads="1"/>
          </p:cNvSpPr>
          <p:nvPr/>
        </p:nvSpPr>
        <p:spPr bwMode="auto">
          <a:xfrm>
            <a:off x="4822825" y="5608638"/>
            <a:ext cx="1736725" cy="427037"/>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(to next slide)</a:t>
            </a:r>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8" name="Rectangle 24"/>
          <p:cNvSpPr>
            <a:spLocks noGrp="1" noChangeArrowheads="1"/>
          </p:cNvSpPr>
          <p:nvPr>
            <p:ph type="title"/>
          </p:nvPr>
        </p:nvSpPr>
        <p:spPr/>
        <p:txBody>
          <a:bodyPr/>
          <a:lstStyle/>
          <a:p>
            <a:r>
              <a:rPr lang="en-US"/>
              <a:t>QC Throughout Production Systems</a:t>
            </a:r>
          </a:p>
        </p:txBody>
      </p:sp>
      <p:sp>
        <p:nvSpPr>
          <p:cNvPr id="6169" name="Rectangle 25"/>
          <p:cNvSpPr>
            <a:spLocks noChangeArrowheads="1"/>
          </p:cNvSpPr>
          <p:nvPr/>
        </p:nvSpPr>
        <p:spPr bwMode="auto">
          <a:xfrm>
            <a:off x="762000" y="1752600"/>
            <a:ext cx="2133600" cy="12192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chemeClr val="tx1"/>
            </a:solidFill>
            <a:miter lim="800000"/>
            <a:headEnd/>
            <a:tailEnd/>
          </a:ln>
          <a:effectLst/>
        </p:spPr>
        <p:txBody>
          <a:bodyPr wrap="none" anchor="ctr"/>
          <a:lstStyle/>
          <a:p>
            <a:pPr algn="ctr"/>
            <a:r>
              <a:rPr lang="en-US" sz="2400">
                <a:solidFill>
                  <a:srgbClr val="FFFFFF"/>
                </a:solidFill>
                <a:effectLst>
                  <a:outerShdw blurRad="38100" dist="38100" dir="2700000" algn="tl">
                    <a:srgbClr val="000000"/>
                  </a:outerShdw>
                </a:effectLst>
                <a:latin typeface="Book Antiqua" pitchFamily="18" charset="0"/>
              </a:rPr>
              <a:t>Raw Materials,</a:t>
            </a:r>
          </a:p>
          <a:p>
            <a:pPr algn="ctr"/>
            <a:r>
              <a:rPr lang="en-US" sz="2400">
                <a:solidFill>
                  <a:srgbClr val="FFFFFF"/>
                </a:solidFill>
                <a:effectLst>
                  <a:outerShdw blurRad="38100" dist="38100" dir="2700000" algn="tl">
                    <a:srgbClr val="000000"/>
                  </a:outerShdw>
                </a:effectLst>
                <a:latin typeface="Book Antiqua" pitchFamily="18" charset="0"/>
              </a:rPr>
              <a:t>Parts, and</a:t>
            </a:r>
          </a:p>
          <a:p>
            <a:pPr algn="ctr"/>
            <a:r>
              <a:rPr lang="en-US" sz="2400">
                <a:solidFill>
                  <a:srgbClr val="FFFFFF"/>
                </a:solidFill>
                <a:effectLst>
                  <a:outerShdw blurRad="38100" dist="38100" dir="2700000" algn="tl">
                    <a:srgbClr val="000000"/>
                  </a:outerShdw>
                </a:effectLst>
                <a:latin typeface="Book Antiqua" pitchFamily="18" charset="0"/>
              </a:rPr>
              <a:t>Supplies</a:t>
            </a:r>
            <a:endParaRPr lang="en-US">
              <a:latin typeface="Book Antiqua" pitchFamily="18" charset="0"/>
            </a:endParaRPr>
          </a:p>
        </p:txBody>
      </p:sp>
      <p:sp>
        <p:nvSpPr>
          <p:cNvPr id="6170" name="Rectangle 26"/>
          <p:cNvSpPr>
            <a:spLocks noChangeArrowheads="1"/>
          </p:cNvSpPr>
          <p:nvPr/>
        </p:nvSpPr>
        <p:spPr bwMode="auto">
          <a:xfrm>
            <a:off x="3429000" y="1752600"/>
            <a:ext cx="2362200" cy="12192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chemeClr val="tx1"/>
            </a:solidFill>
            <a:miter lim="800000"/>
            <a:headEnd/>
            <a:tailEnd/>
          </a:ln>
          <a:effectLst/>
        </p:spPr>
        <p:txBody>
          <a:bodyPr wrap="none" anchor="ctr"/>
          <a:lstStyle/>
          <a:p>
            <a:pPr algn="ctr"/>
            <a:r>
              <a:rPr lang="en-US" sz="2400">
                <a:solidFill>
                  <a:srgbClr val="FFFFFF"/>
                </a:solidFill>
                <a:effectLst>
                  <a:outerShdw blurRad="38100" dist="38100" dir="2700000" algn="tl">
                    <a:srgbClr val="000000"/>
                  </a:outerShdw>
                </a:effectLst>
                <a:latin typeface="Book Antiqua" pitchFamily="18" charset="0"/>
              </a:rPr>
              <a:t>Production</a:t>
            </a:r>
          </a:p>
          <a:p>
            <a:pPr algn="ctr"/>
            <a:r>
              <a:rPr lang="en-US" sz="2400">
                <a:solidFill>
                  <a:srgbClr val="FFFFFF"/>
                </a:solidFill>
                <a:effectLst>
                  <a:outerShdw blurRad="38100" dist="38100" dir="2700000" algn="tl">
                    <a:srgbClr val="000000"/>
                  </a:outerShdw>
                </a:effectLst>
                <a:latin typeface="Book Antiqua" pitchFamily="18" charset="0"/>
              </a:rPr>
              <a:t>Processes</a:t>
            </a:r>
            <a:endParaRPr lang="en-US">
              <a:latin typeface="Book Antiqua" pitchFamily="18" charset="0"/>
            </a:endParaRPr>
          </a:p>
        </p:txBody>
      </p:sp>
      <p:sp>
        <p:nvSpPr>
          <p:cNvPr id="6171" name="Rectangle 27"/>
          <p:cNvSpPr>
            <a:spLocks noChangeArrowheads="1"/>
          </p:cNvSpPr>
          <p:nvPr/>
        </p:nvSpPr>
        <p:spPr bwMode="auto">
          <a:xfrm>
            <a:off x="6324600" y="1752600"/>
            <a:ext cx="2133600" cy="12192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chemeClr val="tx1"/>
            </a:solidFill>
            <a:miter lim="800000"/>
            <a:headEnd/>
            <a:tailEnd/>
          </a:ln>
          <a:effectLst/>
        </p:spPr>
        <p:txBody>
          <a:bodyPr wrap="none" anchor="ctr"/>
          <a:lstStyle/>
          <a:p>
            <a:pPr algn="ctr"/>
            <a:r>
              <a:rPr lang="en-US" sz="2400">
                <a:solidFill>
                  <a:srgbClr val="FFFFFF"/>
                </a:solidFill>
                <a:effectLst>
                  <a:outerShdw blurRad="38100" dist="38100" dir="2700000" algn="tl">
                    <a:srgbClr val="000000"/>
                  </a:outerShdw>
                </a:effectLst>
                <a:latin typeface="Book Antiqua" pitchFamily="18" charset="0"/>
              </a:rPr>
              <a:t>Products and</a:t>
            </a:r>
          </a:p>
          <a:p>
            <a:pPr algn="ctr"/>
            <a:r>
              <a:rPr lang="en-US" sz="2400">
                <a:solidFill>
                  <a:srgbClr val="FFFFFF"/>
                </a:solidFill>
                <a:effectLst>
                  <a:outerShdw blurRad="38100" dist="38100" dir="2700000" algn="tl">
                    <a:srgbClr val="000000"/>
                  </a:outerShdw>
                </a:effectLst>
                <a:latin typeface="Book Antiqua" pitchFamily="18" charset="0"/>
              </a:rPr>
              <a:t>Services</a:t>
            </a:r>
            <a:endParaRPr lang="en-US">
              <a:latin typeface="Book Antiqua" pitchFamily="18" charset="0"/>
            </a:endParaRPr>
          </a:p>
        </p:txBody>
      </p:sp>
      <p:sp>
        <p:nvSpPr>
          <p:cNvPr id="6172" name="Text Box 28"/>
          <p:cNvSpPr txBox="1">
            <a:spLocks noChangeArrowheads="1"/>
          </p:cNvSpPr>
          <p:nvPr/>
        </p:nvSpPr>
        <p:spPr bwMode="auto">
          <a:xfrm>
            <a:off x="1371600" y="1219200"/>
            <a:ext cx="1096963" cy="457200"/>
          </a:xfrm>
          <a:prstGeom prst="rect">
            <a:avLst/>
          </a:prstGeom>
          <a:noFill/>
          <a:ln w="12700">
            <a:noFill/>
            <a:miter lim="800000"/>
            <a:headEnd/>
            <a:tailEnd/>
          </a:ln>
          <a:effectLst/>
        </p:spPr>
        <p:txBody>
          <a:bodyPr wrap="none">
            <a:spAutoFit/>
          </a:bodyPr>
          <a:lstStyle/>
          <a:p>
            <a:r>
              <a:rPr lang="en-US" sz="2400" b="1">
                <a:solidFill>
                  <a:srgbClr val="FFFFFF"/>
                </a:solidFill>
                <a:effectLst>
                  <a:outerShdw blurRad="38100" dist="38100" dir="2700000" algn="tl">
                    <a:srgbClr val="000000"/>
                  </a:outerShdw>
                </a:effectLst>
                <a:latin typeface="Book Antiqua" pitchFamily="18" charset="0"/>
              </a:rPr>
              <a:t>Inputs</a:t>
            </a:r>
          </a:p>
        </p:txBody>
      </p:sp>
      <p:sp>
        <p:nvSpPr>
          <p:cNvPr id="6173" name="Text Box 29"/>
          <p:cNvSpPr txBox="1">
            <a:spLocks noChangeArrowheads="1"/>
          </p:cNvSpPr>
          <p:nvPr/>
        </p:nvSpPr>
        <p:spPr bwMode="auto">
          <a:xfrm>
            <a:off x="3733800" y="1243013"/>
            <a:ext cx="1793875" cy="457200"/>
          </a:xfrm>
          <a:prstGeom prst="rect">
            <a:avLst/>
          </a:prstGeom>
          <a:noFill/>
          <a:ln w="12700">
            <a:noFill/>
            <a:miter lim="800000"/>
            <a:headEnd/>
            <a:tailEnd/>
          </a:ln>
          <a:effectLst/>
        </p:spPr>
        <p:txBody>
          <a:bodyPr wrap="none">
            <a:spAutoFit/>
          </a:bodyPr>
          <a:lstStyle/>
          <a:p>
            <a:r>
              <a:rPr lang="en-US" sz="2400" b="1">
                <a:solidFill>
                  <a:srgbClr val="FFFFFF"/>
                </a:solidFill>
                <a:effectLst>
                  <a:outerShdw blurRad="38100" dist="38100" dir="2700000" algn="tl">
                    <a:srgbClr val="000000"/>
                  </a:outerShdw>
                </a:effectLst>
                <a:latin typeface="Book Antiqua" pitchFamily="18" charset="0"/>
              </a:rPr>
              <a:t>Conversion</a:t>
            </a:r>
          </a:p>
        </p:txBody>
      </p:sp>
      <p:sp>
        <p:nvSpPr>
          <p:cNvPr id="6174" name="Text Box 30"/>
          <p:cNvSpPr txBox="1">
            <a:spLocks noChangeArrowheads="1"/>
          </p:cNvSpPr>
          <p:nvPr/>
        </p:nvSpPr>
        <p:spPr bwMode="auto">
          <a:xfrm>
            <a:off x="6784975" y="1243013"/>
            <a:ext cx="1333500" cy="457200"/>
          </a:xfrm>
          <a:prstGeom prst="rect">
            <a:avLst/>
          </a:prstGeom>
          <a:noFill/>
          <a:ln w="12700">
            <a:noFill/>
            <a:miter lim="800000"/>
            <a:headEnd/>
            <a:tailEnd/>
          </a:ln>
          <a:effectLst/>
        </p:spPr>
        <p:txBody>
          <a:bodyPr wrap="none">
            <a:spAutoFit/>
          </a:bodyPr>
          <a:lstStyle/>
          <a:p>
            <a:r>
              <a:rPr lang="en-US" sz="2400" b="1">
                <a:solidFill>
                  <a:srgbClr val="FFFFFF"/>
                </a:solidFill>
                <a:effectLst>
                  <a:outerShdw blurRad="38100" dist="38100" dir="2700000" algn="tl">
                    <a:srgbClr val="000000"/>
                  </a:outerShdw>
                </a:effectLst>
                <a:latin typeface="Book Antiqua" pitchFamily="18" charset="0"/>
              </a:rPr>
              <a:t>Outputs</a:t>
            </a:r>
          </a:p>
        </p:txBody>
      </p:sp>
      <p:sp>
        <p:nvSpPr>
          <p:cNvPr id="6175" name="Line 31"/>
          <p:cNvSpPr>
            <a:spLocks noChangeShapeType="1"/>
          </p:cNvSpPr>
          <p:nvPr/>
        </p:nvSpPr>
        <p:spPr bwMode="auto">
          <a:xfrm>
            <a:off x="2895600" y="2362200"/>
            <a:ext cx="533400" cy="0"/>
          </a:xfrm>
          <a:prstGeom prst="line">
            <a:avLst/>
          </a:prstGeom>
          <a:noFill/>
          <a:ln w="28575">
            <a:solidFill>
              <a:schemeClr val="tx1"/>
            </a:solidFill>
            <a:round/>
            <a:headEnd/>
            <a:tailEnd type="triangle" w="med" len="med"/>
          </a:ln>
          <a:effectLst/>
        </p:spPr>
        <p:txBody>
          <a:bodyPr wrap="none" anchor="ctr"/>
          <a:lstStyle/>
          <a:p>
            <a:endParaRPr lang="en-IN"/>
          </a:p>
        </p:txBody>
      </p:sp>
      <p:sp>
        <p:nvSpPr>
          <p:cNvPr id="6176" name="Line 32"/>
          <p:cNvSpPr>
            <a:spLocks noChangeShapeType="1"/>
          </p:cNvSpPr>
          <p:nvPr/>
        </p:nvSpPr>
        <p:spPr bwMode="auto">
          <a:xfrm>
            <a:off x="5791200" y="2362200"/>
            <a:ext cx="533400" cy="0"/>
          </a:xfrm>
          <a:prstGeom prst="line">
            <a:avLst/>
          </a:prstGeom>
          <a:noFill/>
          <a:ln w="28575">
            <a:solidFill>
              <a:schemeClr val="tx1"/>
            </a:solidFill>
            <a:round/>
            <a:headEnd/>
            <a:tailEnd type="triangle" w="med" len="med"/>
          </a:ln>
          <a:effectLst/>
        </p:spPr>
        <p:txBody>
          <a:bodyPr wrap="none" anchor="ctr"/>
          <a:lstStyle/>
          <a:p>
            <a:endParaRPr lang="en-IN"/>
          </a:p>
        </p:txBody>
      </p:sp>
      <p:sp>
        <p:nvSpPr>
          <p:cNvPr id="6177" name="AutoShape 33"/>
          <p:cNvSpPr>
            <a:spLocks noChangeArrowheads="1"/>
          </p:cNvSpPr>
          <p:nvPr/>
        </p:nvSpPr>
        <p:spPr bwMode="auto">
          <a:xfrm>
            <a:off x="762000" y="3733800"/>
            <a:ext cx="2133600" cy="1066800"/>
          </a:xfrm>
          <a:prstGeom prst="roundRect">
            <a:avLst>
              <a:gd name="adj" fmla="val 16667"/>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round/>
            <a:headEnd/>
            <a:tailEnd/>
          </a:ln>
          <a:effectLst/>
        </p:spPr>
        <p:txBody>
          <a:bodyPr wrap="none" anchor="ctr"/>
          <a:lstStyle/>
          <a:p>
            <a:pPr algn="ctr"/>
            <a:r>
              <a:rPr lang="en-US" sz="2000">
                <a:solidFill>
                  <a:srgbClr val="FFFFFF"/>
                </a:solidFill>
                <a:effectLst>
                  <a:outerShdw blurRad="38100" dist="38100" dir="2700000" algn="tl">
                    <a:srgbClr val="000000"/>
                  </a:outerShdw>
                </a:effectLst>
                <a:latin typeface="Book Antiqua" pitchFamily="18" charset="0"/>
              </a:rPr>
              <a:t>Control Charts</a:t>
            </a:r>
          </a:p>
          <a:p>
            <a:pPr algn="ctr"/>
            <a:r>
              <a:rPr lang="en-US" sz="2000">
                <a:solidFill>
                  <a:srgbClr val="FFFFFF"/>
                </a:solidFill>
                <a:effectLst>
                  <a:outerShdw blurRad="38100" dist="38100" dir="2700000" algn="tl">
                    <a:srgbClr val="000000"/>
                  </a:outerShdw>
                </a:effectLst>
                <a:latin typeface="Book Antiqua" pitchFamily="18" charset="0"/>
              </a:rPr>
              <a:t>and</a:t>
            </a:r>
          </a:p>
          <a:p>
            <a:pPr algn="ctr"/>
            <a:r>
              <a:rPr lang="en-US" sz="2000">
                <a:solidFill>
                  <a:srgbClr val="FFFFFF"/>
                </a:solidFill>
                <a:effectLst>
                  <a:outerShdw blurRad="38100" dist="38100" dir="2700000" algn="tl">
                    <a:srgbClr val="000000"/>
                  </a:outerShdw>
                </a:effectLst>
                <a:latin typeface="Book Antiqua" pitchFamily="18" charset="0"/>
              </a:rPr>
              <a:t>Acceptance Tests</a:t>
            </a:r>
          </a:p>
        </p:txBody>
      </p:sp>
      <p:sp>
        <p:nvSpPr>
          <p:cNvPr id="6178" name="AutoShape 34"/>
          <p:cNvSpPr>
            <a:spLocks noChangeArrowheads="1"/>
          </p:cNvSpPr>
          <p:nvPr/>
        </p:nvSpPr>
        <p:spPr bwMode="auto">
          <a:xfrm>
            <a:off x="6324600" y="3733800"/>
            <a:ext cx="2133600" cy="1066800"/>
          </a:xfrm>
          <a:prstGeom prst="roundRect">
            <a:avLst>
              <a:gd name="adj" fmla="val 16667"/>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round/>
            <a:headEnd/>
            <a:tailEnd/>
          </a:ln>
          <a:effectLst/>
        </p:spPr>
        <p:txBody>
          <a:bodyPr wrap="none" anchor="ctr"/>
          <a:lstStyle/>
          <a:p>
            <a:pPr algn="ctr"/>
            <a:r>
              <a:rPr lang="en-US" sz="2000">
                <a:solidFill>
                  <a:srgbClr val="FFFFFF"/>
                </a:solidFill>
                <a:effectLst>
                  <a:outerShdw blurRad="38100" dist="38100" dir="2700000" algn="tl">
                    <a:srgbClr val="000000"/>
                  </a:outerShdw>
                </a:effectLst>
                <a:latin typeface="Book Antiqua" pitchFamily="18" charset="0"/>
              </a:rPr>
              <a:t>Control Charts</a:t>
            </a:r>
          </a:p>
          <a:p>
            <a:pPr algn="ctr"/>
            <a:r>
              <a:rPr lang="en-US" sz="2000">
                <a:solidFill>
                  <a:srgbClr val="FFFFFF"/>
                </a:solidFill>
                <a:effectLst>
                  <a:outerShdw blurRad="38100" dist="38100" dir="2700000" algn="tl">
                    <a:srgbClr val="000000"/>
                  </a:outerShdw>
                </a:effectLst>
                <a:latin typeface="Book Antiqua" pitchFamily="18" charset="0"/>
              </a:rPr>
              <a:t>and</a:t>
            </a:r>
          </a:p>
          <a:p>
            <a:pPr algn="ctr"/>
            <a:r>
              <a:rPr lang="en-US" sz="2000">
                <a:solidFill>
                  <a:srgbClr val="FFFFFF"/>
                </a:solidFill>
                <a:effectLst>
                  <a:outerShdw blurRad="38100" dist="38100" dir="2700000" algn="tl">
                    <a:srgbClr val="000000"/>
                  </a:outerShdw>
                </a:effectLst>
                <a:latin typeface="Book Antiqua" pitchFamily="18" charset="0"/>
              </a:rPr>
              <a:t>Acceptance Tests</a:t>
            </a:r>
          </a:p>
        </p:txBody>
      </p:sp>
      <p:sp>
        <p:nvSpPr>
          <p:cNvPr id="6179" name="AutoShape 35"/>
          <p:cNvSpPr>
            <a:spLocks noChangeArrowheads="1"/>
          </p:cNvSpPr>
          <p:nvPr/>
        </p:nvSpPr>
        <p:spPr bwMode="auto">
          <a:xfrm>
            <a:off x="3429000" y="3733800"/>
            <a:ext cx="2362200" cy="1066800"/>
          </a:xfrm>
          <a:prstGeom prst="roundRect">
            <a:avLst>
              <a:gd name="adj" fmla="val 16667"/>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round/>
            <a:headEnd/>
            <a:tailEnd/>
          </a:ln>
          <a:effectLst/>
        </p:spPr>
        <p:txBody>
          <a:bodyPr wrap="none" anchor="ctr"/>
          <a:lstStyle/>
          <a:p>
            <a:pPr algn="ctr"/>
            <a:r>
              <a:rPr lang="en-US" sz="2000">
                <a:solidFill>
                  <a:srgbClr val="FFFFFF"/>
                </a:solidFill>
                <a:effectLst>
                  <a:outerShdw blurRad="38100" dist="38100" dir="2700000" algn="tl">
                    <a:srgbClr val="000000"/>
                  </a:outerShdw>
                </a:effectLst>
                <a:latin typeface="Book Antiqua" pitchFamily="18" charset="0"/>
              </a:rPr>
              <a:t>Control Charts</a:t>
            </a:r>
          </a:p>
        </p:txBody>
      </p:sp>
      <p:sp>
        <p:nvSpPr>
          <p:cNvPr id="6180" name="Line 36"/>
          <p:cNvSpPr>
            <a:spLocks noChangeShapeType="1"/>
          </p:cNvSpPr>
          <p:nvPr/>
        </p:nvSpPr>
        <p:spPr bwMode="auto">
          <a:xfrm>
            <a:off x="1828800" y="2971800"/>
            <a:ext cx="0" cy="762000"/>
          </a:xfrm>
          <a:prstGeom prst="line">
            <a:avLst/>
          </a:prstGeom>
          <a:noFill/>
          <a:ln w="28575">
            <a:solidFill>
              <a:srgbClr val="FFFFFF"/>
            </a:solidFill>
            <a:prstDash val="dash"/>
            <a:round/>
            <a:headEnd/>
            <a:tailEnd type="triangle" w="med" len="med"/>
          </a:ln>
          <a:effectLst>
            <a:outerShdw dist="35921" dir="2700000" algn="ctr" rotWithShape="0">
              <a:schemeClr val="bg2"/>
            </a:outerShdw>
          </a:effectLst>
        </p:spPr>
        <p:txBody>
          <a:bodyPr wrap="none" anchor="ctr"/>
          <a:lstStyle/>
          <a:p>
            <a:endParaRPr lang="en-IN"/>
          </a:p>
        </p:txBody>
      </p:sp>
      <p:sp>
        <p:nvSpPr>
          <p:cNvPr id="6181" name="Line 37"/>
          <p:cNvSpPr>
            <a:spLocks noChangeShapeType="1"/>
          </p:cNvSpPr>
          <p:nvPr/>
        </p:nvSpPr>
        <p:spPr bwMode="auto">
          <a:xfrm>
            <a:off x="7391400" y="2971800"/>
            <a:ext cx="0" cy="762000"/>
          </a:xfrm>
          <a:prstGeom prst="line">
            <a:avLst/>
          </a:prstGeom>
          <a:noFill/>
          <a:ln w="28575">
            <a:solidFill>
              <a:srgbClr val="FFFFFF"/>
            </a:solidFill>
            <a:prstDash val="dash"/>
            <a:round/>
            <a:headEnd/>
            <a:tailEnd type="triangle" w="med" len="med"/>
          </a:ln>
          <a:effectLst>
            <a:outerShdw dist="35921" dir="2700000" algn="ctr" rotWithShape="0">
              <a:schemeClr val="bg2"/>
            </a:outerShdw>
          </a:effectLst>
        </p:spPr>
        <p:txBody>
          <a:bodyPr wrap="none" anchor="ctr"/>
          <a:lstStyle/>
          <a:p>
            <a:endParaRPr lang="en-IN"/>
          </a:p>
        </p:txBody>
      </p:sp>
      <p:sp>
        <p:nvSpPr>
          <p:cNvPr id="6182" name="Line 38"/>
          <p:cNvSpPr>
            <a:spLocks noChangeShapeType="1"/>
          </p:cNvSpPr>
          <p:nvPr/>
        </p:nvSpPr>
        <p:spPr bwMode="auto">
          <a:xfrm>
            <a:off x="4191000" y="2971800"/>
            <a:ext cx="0" cy="762000"/>
          </a:xfrm>
          <a:prstGeom prst="line">
            <a:avLst/>
          </a:prstGeom>
          <a:noFill/>
          <a:ln w="28575">
            <a:solidFill>
              <a:srgbClr val="FFFFFF"/>
            </a:solidFill>
            <a:prstDash val="dash"/>
            <a:round/>
            <a:headEnd/>
            <a:tailEnd type="triangle" w="med" len="med"/>
          </a:ln>
          <a:effectLst>
            <a:outerShdw dist="35921" dir="2700000" algn="ctr" rotWithShape="0">
              <a:schemeClr val="bg2"/>
            </a:outerShdw>
          </a:effectLst>
        </p:spPr>
        <p:txBody>
          <a:bodyPr wrap="none" anchor="ctr"/>
          <a:lstStyle/>
          <a:p>
            <a:endParaRPr lang="en-IN"/>
          </a:p>
        </p:txBody>
      </p:sp>
      <p:sp>
        <p:nvSpPr>
          <p:cNvPr id="6183" name="Line 39"/>
          <p:cNvSpPr>
            <a:spLocks noChangeShapeType="1"/>
          </p:cNvSpPr>
          <p:nvPr/>
        </p:nvSpPr>
        <p:spPr bwMode="auto">
          <a:xfrm>
            <a:off x="4648200" y="2971800"/>
            <a:ext cx="0" cy="762000"/>
          </a:xfrm>
          <a:prstGeom prst="line">
            <a:avLst/>
          </a:prstGeom>
          <a:noFill/>
          <a:ln w="28575">
            <a:solidFill>
              <a:srgbClr val="FFFFFF"/>
            </a:solidFill>
            <a:prstDash val="dash"/>
            <a:round/>
            <a:headEnd/>
            <a:tailEnd type="triangle" w="med" len="med"/>
          </a:ln>
          <a:effectLst>
            <a:outerShdw dist="35921" dir="2700000" algn="ctr" rotWithShape="0">
              <a:schemeClr val="bg2"/>
            </a:outerShdw>
          </a:effectLst>
        </p:spPr>
        <p:txBody>
          <a:bodyPr wrap="none" anchor="ctr"/>
          <a:lstStyle/>
          <a:p>
            <a:endParaRPr lang="en-IN"/>
          </a:p>
        </p:txBody>
      </p:sp>
      <p:sp>
        <p:nvSpPr>
          <p:cNvPr id="6184" name="Line 40"/>
          <p:cNvSpPr>
            <a:spLocks noChangeShapeType="1"/>
          </p:cNvSpPr>
          <p:nvPr/>
        </p:nvSpPr>
        <p:spPr bwMode="auto">
          <a:xfrm>
            <a:off x="5105400" y="2971800"/>
            <a:ext cx="0" cy="762000"/>
          </a:xfrm>
          <a:prstGeom prst="line">
            <a:avLst/>
          </a:prstGeom>
          <a:noFill/>
          <a:ln w="28575">
            <a:solidFill>
              <a:srgbClr val="FFFFFF"/>
            </a:solidFill>
            <a:prstDash val="dash"/>
            <a:round/>
            <a:headEnd/>
            <a:tailEnd type="triangle" w="med" len="med"/>
          </a:ln>
          <a:effectLst>
            <a:outerShdw dist="35921" dir="2700000" algn="ctr" rotWithShape="0">
              <a:schemeClr val="bg2"/>
            </a:outerShdw>
          </a:effectLst>
        </p:spPr>
        <p:txBody>
          <a:bodyPr wrap="none" anchor="ctr"/>
          <a:lstStyle/>
          <a:p>
            <a:endParaRPr lang="en-IN"/>
          </a:p>
        </p:txBody>
      </p:sp>
      <p:sp>
        <p:nvSpPr>
          <p:cNvPr id="6185" name="Text Box 41"/>
          <p:cNvSpPr txBox="1">
            <a:spLocks noChangeArrowheads="1"/>
          </p:cNvSpPr>
          <p:nvPr/>
        </p:nvSpPr>
        <p:spPr bwMode="auto">
          <a:xfrm>
            <a:off x="1136650" y="4876800"/>
            <a:ext cx="1435100" cy="762000"/>
          </a:xfrm>
          <a:prstGeom prst="rect">
            <a:avLst/>
          </a:prstGeom>
          <a:noFill/>
          <a:ln w="12700">
            <a:noFill/>
            <a:miter lim="800000"/>
            <a:headEnd/>
            <a:tailEnd/>
          </a:ln>
          <a:effectLst/>
        </p:spPr>
        <p:txBody>
          <a:bodyPr wrap="none">
            <a:spAutoFit/>
          </a:bodyPr>
          <a:lstStyle/>
          <a:p>
            <a:pPr algn="ctr"/>
            <a:r>
              <a:rPr lang="en-US" sz="2200">
                <a:solidFill>
                  <a:srgbClr val="FFFFFF"/>
                </a:solidFill>
                <a:effectLst>
                  <a:outerShdw blurRad="38100" dist="38100" dir="2700000" algn="tl">
                    <a:srgbClr val="000000"/>
                  </a:outerShdw>
                </a:effectLst>
                <a:latin typeface="Book Antiqua" pitchFamily="18" charset="0"/>
              </a:rPr>
              <a:t>Quality of</a:t>
            </a:r>
          </a:p>
          <a:p>
            <a:pPr algn="ctr"/>
            <a:r>
              <a:rPr lang="en-US" sz="2200">
                <a:solidFill>
                  <a:srgbClr val="FFFFFF"/>
                </a:solidFill>
                <a:effectLst>
                  <a:outerShdw blurRad="38100" dist="38100" dir="2700000" algn="tl">
                    <a:srgbClr val="000000"/>
                  </a:outerShdw>
                </a:effectLst>
                <a:latin typeface="Book Antiqua" pitchFamily="18" charset="0"/>
              </a:rPr>
              <a:t>Inputs</a:t>
            </a:r>
            <a:endParaRPr lang="en-US" sz="2000">
              <a:solidFill>
                <a:srgbClr val="FFFFFF"/>
              </a:solidFill>
              <a:effectLst>
                <a:outerShdw blurRad="38100" dist="38100" dir="2700000" algn="tl">
                  <a:srgbClr val="000000"/>
                </a:outerShdw>
              </a:effectLst>
              <a:latin typeface="Book Antiqua" pitchFamily="18" charset="0"/>
            </a:endParaRPr>
          </a:p>
        </p:txBody>
      </p:sp>
      <p:sp>
        <p:nvSpPr>
          <p:cNvPr id="6186" name="Text Box 42"/>
          <p:cNvSpPr txBox="1">
            <a:spLocks noChangeArrowheads="1"/>
          </p:cNvSpPr>
          <p:nvPr/>
        </p:nvSpPr>
        <p:spPr bwMode="auto">
          <a:xfrm>
            <a:off x="6718300" y="4876800"/>
            <a:ext cx="1435100" cy="762000"/>
          </a:xfrm>
          <a:prstGeom prst="rect">
            <a:avLst/>
          </a:prstGeom>
          <a:noFill/>
          <a:ln w="12700">
            <a:noFill/>
            <a:miter lim="800000"/>
            <a:headEnd/>
            <a:tailEnd/>
          </a:ln>
          <a:effectLst/>
        </p:spPr>
        <p:txBody>
          <a:bodyPr wrap="none">
            <a:spAutoFit/>
          </a:bodyPr>
          <a:lstStyle/>
          <a:p>
            <a:pPr algn="ctr"/>
            <a:r>
              <a:rPr lang="en-US" sz="2200">
                <a:solidFill>
                  <a:srgbClr val="FFFFFF"/>
                </a:solidFill>
                <a:effectLst>
                  <a:outerShdw blurRad="38100" dist="38100" dir="2700000" algn="tl">
                    <a:srgbClr val="000000"/>
                  </a:outerShdw>
                </a:effectLst>
                <a:latin typeface="Book Antiqua" pitchFamily="18" charset="0"/>
              </a:rPr>
              <a:t>Quality of</a:t>
            </a:r>
          </a:p>
          <a:p>
            <a:pPr algn="ctr"/>
            <a:r>
              <a:rPr lang="en-US" sz="2200">
                <a:solidFill>
                  <a:srgbClr val="FFFFFF"/>
                </a:solidFill>
                <a:effectLst>
                  <a:outerShdw blurRad="38100" dist="38100" dir="2700000" algn="tl">
                    <a:srgbClr val="000000"/>
                  </a:outerShdw>
                </a:effectLst>
                <a:latin typeface="Book Antiqua" pitchFamily="18" charset="0"/>
              </a:rPr>
              <a:t>Outputs</a:t>
            </a:r>
            <a:endParaRPr lang="en-US" sz="2000">
              <a:solidFill>
                <a:srgbClr val="FFFFFF"/>
              </a:solidFill>
              <a:effectLst>
                <a:outerShdw blurRad="38100" dist="38100" dir="2700000" algn="tl">
                  <a:srgbClr val="000000"/>
                </a:outerShdw>
              </a:effectLst>
              <a:latin typeface="Book Antiqua" pitchFamily="18" charset="0"/>
            </a:endParaRPr>
          </a:p>
        </p:txBody>
      </p:sp>
      <p:sp>
        <p:nvSpPr>
          <p:cNvPr id="6187" name="Text Box 43"/>
          <p:cNvSpPr txBox="1">
            <a:spLocks noChangeArrowheads="1"/>
          </p:cNvSpPr>
          <p:nvPr/>
        </p:nvSpPr>
        <p:spPr bwMode="auto">
          <a:xfrm>
            <a:off x="3343275" y="4876800"/>
            <a:ext cx="2676525" cy="1096963"/>
          </a:xfrm>
          <a:prstGeom prst="rect">
            <a:avLst/>
          </a:prstGeom>
          <a:noFill/>
          <a:ln w="12700">
            <a:noFill/>
            <a:miter lim="800000"/>
            <a:headEnd/>
            <a:tailEnd/>
          </a:ln>
          <a:effectLst/>
        </p:spPr>
        <p:txBody>
          <a:bodyPr wrap="none">
            <a:spAutoFit/>
          </a:bodyPr>
          <a:lstStyle/>
          <a:p>
            <a:pPr algn="ctr"/>
            <a:r>
              <a:rPr lang="en-US" sz="2200">
                <a:solidFill>
                  <a:srgbClr val="FFFFFF"/>
                </a:solidFill>
                <a:effectLst>
                  <a:outerShdw blurRad="38100" dist="38100" dir="2700000" algn="tl">
                    <a:srgbClr val="000000"/>
                  </a:outerShdw>
                </a:effectLst>
                <a:latin typeface="Book Antiqua" pitchFamily="18" charset="0"/>
              </a:rPr>
              <a:t>Quality of</a:t>
            </a:r>
          </a:p>
          <a:p>
            <a:pPr algn="ctr"/>
            <a:r>
              <a:rPr lang="en-US" sz="2200">
                <a:solidFill>
                  <a:srgbClr val="FFFFFF"/>
                </a:solidFill>
                <a:effectLst>
                  <a:outerShdw blurRad="38100" dist="38100" dir="2700000" algn="tl">
                    <a:srgbClr val="000000"/>
                  </a:outerShdw>
                </a:effectLst>
                <a:latin typeface="Book Antiqua" pitchFamily="18" charset="0"/>
              </a:rPr>
              <a:t>Partially Completed</a:t>
            </a:r>
          </a:p>
          <a:p>
            <a:pPr algn="ctr"/>
            <a:r>
              <a:rPr lang="en-US" sz="2200">
                <a:solidFill>
                  <a:srgbClr val="FFFFFF"/>
                </a:solidFill>
                <a:effectLst>
                  <a:outerShdw blurRad="38100" dist="38100" dir="2700000" algn="tl">
                    <a:srgbClr val="000000"/>
                  </a:outerShdw>
                </a:effectLst>
                <a:latin typeface="Book Antiqua" pitchFamily="18" charset="0"/>
              </a:rPr>
              <a:t>Products</a:t>
            </a:r>
            <a:endParaRPr lang="en-US" sz="2000">
              <a:solidFill>
                <a:srgbClr val="FFFFFF"/>
              </a:solidFill>
              <a:effectLst>
                <a:outerShdw blurRad="38100" dist="38100" dir="2700000" algn="tl">
                  <a:srgbClr val="000000"/>
                </a:outerShdw>
              </a:effectLst>
              <a:latin typeface="Book Antiqua" pitchFamily="18" charset="0"/>
            </a:endParaRPr>
          </a:p>
        </p:txBody>
      </p:sp>
    </p:spTree>
  </p:cSld>
  <p:clrMapOvr>
    <a:masterClrMapping/>
  </p:clrMapOvr>
  <p:transition>
    <p:zo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813" name="Text Box 29"/>
          <p:cNvSpPr txBox="1">
            <a:spLocks noChangeArrowheads="1"/>
          </p:cNvSpPr>
          <p:nvPr/>
        </p:nvSpPr>
        <p:spPr bwMode="auto">
          <a:xfrm>
            <a:off x="746125" y="5113338"/>
            <a:ext cx="1828800" cy="427037"/>
          </a:xfrm>
          <a:prstGeom prst="rect">
            <a:avLst/>
          </a:prstGeom>
          <a:noFill/>
          <a:ln w="12700">
            <a:noFill/>
            <a:miter lim="800000"/>
            <a:headEnd/>
            <a:tailEnd/>
          </a:ln>
          <a:effectLst/>
        </p:spPr>
        <p:txBody>
          <a:bodyPr>
            <a:spAutoFit/>
          </a:bodyPr>
          <a:lstStyle/>
          <a:p>
            <a:r>
              <a:rPr lang="en-US" sz="2200">
                <a:solidFill>
                  <a:srgbClr val="FFFFFF"/>
                </a:solidFill>
                <a:effectLst>
                  <a:outerShdw blurRad="38100" dist="38100" dir="2700000" algn="tl">
                    <a:srgbClr val="000000"/>
                  </a:outerShdw>
                </a:effectLst>
                <a:latin typeface="Times New Roman" pitchFamily="18" charset="0"/>
              </a:rPr>
              <a:t>(c</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 c</a:t>
            </a:r>
            <a:r>
              <a:rPr lang="en-US" sz="2200" baseline="-25000">
                <a:solidFill>
                  <a:srgbClr val="FFFFFF"/>
                </a:solidFill>
                <a:effectLst>
                  <a:outerShdw blurRad="38100" dist="38100" dir="2700000" algn="tl">
                    <a:srgbClr val="000000"/>
                  </a:outerShdw>
                </a:effectLst>
                <a:latin typeface="Times New Roman" pitchFamily="18" charset="0"/>
              </a:rPr>
              <a:t>2</a:t>
            </a:r>
            <a:r>
              <a:rPr lang="en-US" sz="2200">
                <a:solidFill>
                  <a:srgbClr val="FFFFFF"/>
                </a:solidFill>
                <a:effectLst>
                  <a:outerShdw blurRad="38100" dist="38100" dir="2700000" algn="tl">
                    <a:srgbClr val="000000"/>
                  </a:outerShdw>
                </a:effectLst>
                <a:latin typeface="Times New Roman" pitchFamily="18" charset="0"/>
              </a:rPr>
              <a:t>’) &gt; c</a:t>
            </a:r>
            <a:r>
              <a:rPr lang="en-US" sz="2200" baseline="-25000">
                <a:solidFill>
                  <a:srgbClr val="FFFFFF"/>
                </a:solidFill>
                <a:effectLst>
                  <a:outerShdw blurRad="38100" dist="38100" dir="2700000" algn="tl">
                    <a:srgbClr val="000000"/>
                  </a:outerShdw>
                </a:effectLst>
                <a:latin typeface="Times New Roman" pitchFamily="18" charset="0"/>
              </a:rPr>
              <a:t>2</a:t>
            </a:r>
          </a:p>
        </p:txBody>
      </p:sp>
      <p:sp>
        <p:nvSpPr>
          <p:cNvPr id="118786" name="Rectangle 2"/>
          <p:cNvSpPr>
            <a:spLocks noGrp="1" noChangeArrowheads="1"/>
          </p:cNvSpPr>
          <p:nvPr>
            <p:ph type="title"/>
          </p:nvPr>
        </p:nvSpPr>
        <p:spPr/>
        <p:txBody>
          <a:bodyPr/>
          <a:lstStyle/>
          <a:p>
            <a:r>
              <a:rPr lang="en-US"/>
              <a:t>Double-Sampling Plan</a:t>
            </a:r>
          </a:p>
        </p:txBody>
      </p:sp>
      <p:sp>
        <p:nvSpPr>
          <p:cNvPr id="118787" name="Rectangle 3"/>
          <p:cNvSpPr>
            <a:spLocks noChangeArrowheads="1"/>
          </p:cNvSpPr>
          <p:nvPr/>
        </p:nvSpPr>
        <p:spPr bwMode="auto">
          <a:xfrm>
            <a:off x="1828800" y="2095500"/>
            <a:ext cx="1905000" cy="514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N – n</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Items</a:t>
            </a:r>
          </a:p>
        </p:txBody>
      </p:sp>
      <p:sp>
        <p:nvSpPr>
          <p:cNvPr id="118788" name="Oval 4"/>
          <p:cNvSpPr>
            <a:spLocks noChangeArrowheads="1"/>
          </p:cNvSpPr>
          <p:nvPr/>
        </p:nvSpPr>
        <p:spPr bwMode="auto">
          <a:xfrm>
            <a:off x="5334000" y="2609850"/>
            <a:ext cx="1447800" cy="1314450"/>
          </a:xfrm>
          <a:prstGeom prst="ellipse">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round/>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Random</a:t>
            </a:r>
          </a:p>
          <a:p>
            <a:pPr algn="ctr"/>
            <a:r>
              <a:rPr lang="en-US" sz="2200">
                <a:solidFill>
                  <a:srgbClr val="FFFFFF"/>
                </a:solidFill>
                <a:effectLst>
                  <a:outerShdw blurRad="38100" dist="38100" dir="2700000" algn="tl">
                    <a:srgbClr val="000000"/>
                  </a:outerShdw>
                </a:effectLst>
                <a:latin typeface="Times New Roman" pitchFamily="18" charset="0"/>
              </a:rPr>
              <a:t>Sample of</a:t>
            </a:r>
          </a:p>
          <a:p>
            <a:pPr algn="ctr"/>
            <a:r>
              <a:rPr lang="en-US" sz="2200">
                <a:solidFill>
                  <a:srgbClr val="FFFFFF"/>
                </a:solidFill>
                <a:effectLst>
                  <a:outerShdw blurRad="38100" dist="38100" dir="2700000" algn="tl">
                    <a:srgbClr val="000000"/>
                  </a:outerShdw>
                </a:effectLst>
                <a:latin typeface="Times New Roman" pitchFamily="18" charset="0"/>
              </a:rPr>
              <a:t>n</a:t>
            </a:r>
            <a:r>
              <a:rPr lang="en-US" sz="2200" baseline="-25000">
                <a:solidFill>
                  <a:srgbClr val="FFFFFF"/>
                </a:solidFill>
                <a:effectLst>
                  <a:outerShdw blurRad="38100" dist="38100" dir="2700000" algn="tl">
                    <a:srgbClr val="000000"/>
                  </a:outerShdw>
                </a:effectLst>
                <a:latin typeface="Times New Roman" pitchFamily="18" charset="0"/>
              </a:rPr>
              <a:t>2</a:t>
            </a:r>
            <a:r>
              <a:rPr lang="en-US" sz="2200">
                <a:solidFill>
                  <a:srgbClr val="FFFFFF"/>
                </a:solidFill>
                <a:effectLst>
                  <a:outerShdw blurRad="38100" dist="38100" dir="2700000" algn="tl">
                    <a:srgbClr val="000000"/>
                  </a:outerShdw>
                </a:effectLst>
                <a:latin typeface="Times New Roman" pitchFamily="18" charset="0"/>
              </a:rPr>
              <a:t> Items</a:t>
            </a:r>
          </a:p>
        </p:txBody>
      </p:sp>
      <p:sp>
        <p:nvSpPr>
          <p:cNvPr id="118789" name="Rectangle 5"/>
          <p:cNvSpPr>
            <a:spLocks noChangeArrowheads="1"/>
          </p:cNvSpPr>
          <p:nvPr/>
        </p:nvSpPr>
        <p:spPr bwMode="auto">
          <a:xfrm>
            <a:off x="1828800" y="3028950"/>
            <a:ext cx="1905000" cy="8191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N – (n</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 n</a:t>
            </a:r>
            <a:r>
              <a:rPr lang="en-US" sz="2200" baseline="-25000">
                <a:solidFill>
                  <a:srgbClr val="FFFFFF"/>
                </a:solidFill>
                <a:effectLst>
                  <a:outerShdw blurRad="38100" dist="38100" dir="2700000" algn="tl">
                    <a:srgbClr val="000000"/>
                  </a:outerShdw>
                </a:effectLst>
                <a:latin typeface="Times New Roman" pitchFamily="18" charset="0"/>
              </a:rPr>
              <a:t>2</a:t>
            </a:r>
            <a:r>
              <a:rPr lang="en-US" sz="2200">
                <a:solidFill>
                  <a:srgbClr val="FFFFFF"/>
                </a:solidFill>
                <a:effectLst>
                  <a:outerShdw blurRad="38100" dist="38100" dir="2700000" algn="tl">
                    <a:srgbClr val="000000"/>
                  </a:outerShdw>
                </a:effectLst>
                <a:latin typeface="Times New Roman" pitchFamily="18" charset="0"/>
              </a:rPr>
              <a:t>)</a:t>
            </a:r>
          </a:p>
          <a:p>
            <a:pPr algn="ctr"/>
            <a:r>
              <a:rPr lang="en-US" sz="2200">
                <a:solidFill>
                  <a:srgbClr val="FFFFFF"/>
                </a:solidFill>
                <a:effectLst>
                  <a:outerShdw blurRad="38100" dist="38100" dir="2700000" algn="tl">
                    <a:srgbClr val="000000"/>
                  </a:outerShdw>
                </a:effectLst>
                <a:latin typeface="Times New Roman" pitchFamily="18" charset="0"/>
              </a:rPr>
              <a:t>Items</a:t>
            </a:r>
          </a:p>
        </p:txBody>
      </p:sp>
      <p:sp>
        <p:nvSpPr>
          <p:cNvPr id="118790" name="Rectangle 6"/>
          <p:cNvSpPr>
            <a:spLocks noChangeArrowheads="1"/>
          </p:cNvSpPr>
          <p:nvPr/>
        </p:nvSpPr>
        <p:spPr bwMode="auto">
          <a:xfrm>
            <a:off x="5067300" y="4229100"/>
            <a:ext cx="1962150" cy="514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Inspect n</a:t>
            </a:r>
            <a:r>
              <a:rPr lang="en-US" sz="2200" baseline="-25000">
                <a:solidFill>
                  <a:srgbClr val="FFFFFF"/>
                </a:solidFill>
                <a:effectLst>
                  <a:outerShdw blurRad="38100" dist="38100" dir="2700000" algn="tl">
                    <a:srgbClr val="000000"/>
                  </a:outerShdw>
                </a:effectLst>
                <a:latin typeface="Times New Roman" pitchFamily="18" charset="0"/>
              </a:rPr>
              <a:t>2</a:t>
            </a:r>
            <a:r>
              <a:rPr lang="en-US" sz="2200">
                <a:solidFill>
                  <a:srgbClr val="FFFFFF"/>
                </a:solidFill>
                <a:effectLst>
                  <a:outerShdw blurRad="38100" dist="38100" dir="2700000" algn="tl">
                    <a:srgbClr val="000000"/>
                  </a:outerShdw>
                </a:effectLst>
                <a:latin typeface="Times New Roman" pitchFamily="18" charset="0"/>
              </a:rPr>
              <a:t> Items</a:t>
            </a:r>
          </a:p>
        </p:txBody>
      </p:sp>
      <p:sp>
        <p:nvSpPr>
          <p:cNvPr id="118791" name="Line 7"/>
          <p:cNvSpPr>
            <a:spLocks noChangeShapeType="1"/>
          </p:cNvSpPr>
          <p:nvPr/>
        </p:nvSpPr>
        <p:spPr bwMode="auto">
          <a:xfrm>
            <a:off x="2781300" y="2609850"/>
            <a:ext cx="0" cy="381000"/>
          </a:xfrm>
          <a:prstGeom prst="line">
            <a:avLst/>
          </a:prstGeom>
          <a:noFill/>
          <a:ln w="12700">
            <a:solidFill>
              <a:schemeClr val="tx1"/>
            </a:solidFill>
            <a:round/>
            <a:headEnd/>
            <a:tailEnd type="triangle" w="med" len="med"/>
          </a:ln>
          <a:effectLst/>
        </p:spPr>
        <p:txBody>
          <a:bodyPr/>
          <a:lstStyle/>
          <a:p>
            <a:endParaRPr lang="en-IN"/>
          </a:p>
        </p:txBody>
      </p:sp>
      <p:sp>
        <p:nvSpPr>
          <p:cNvPr id="118792" name="Line 8"/>
          <p:cNvSpPr>
            <a:spLocks noChangeShapeType="1"/>
          </p:cNvSpPr>
          <p:nvPr/>
        </p:nvSpPr>
        <p:spPr bwMode="auto">
          <a:xfrm flipH="1">
            <a:off x="2819400" y="3867150"/>
            <a:ext cx="0" cy="1676400"/>
          </a:xfrm>
          <a:prstGeom prst="line">
            <a:avLst/>
          </a:prstGeom>
          <a:noFill/>
          <a:ln w="12700">
            <a:solidFill>
              <a:schemeClr val="tx1"/>
            </a:solidFill>
            <a:round/>
            <a:headEnd/>
            <a:tailEnd type="triangle" w="med" len="med"/>
          </a:ln>
          <a:effectLst/>
        </p:spPr>
        <p:txBody>
          <a:bodyPr/>
          <a:lstStyle/>
          <a:p>
            <a:endParaRPr lang="en-IN"/>
          </a:p>
        </p:txBody>
      </p:sp>
      <p:sp>
        <p:nvSpPr>
          <p:cNvPr id="118793" name="Line 9"/>
          <p:cNvSpPr>
            <a:spLocks noChangeShapeType="1"/>
          </p:cNvSpPr>
          <p:nvPr/>
        </p:nvSpPr>
        <p:spPr bwMode="auto">
          <a:xfrm>
            <a:off x="6057900" y="3924300"/>
            <a:ext cx="0" cy="304800"/>
          </a:xfrm>
          <a:prstGeom prst="line">
            <a:avLst/>
          </a:prstGeom>
          <a:noFill/>
          <a:ln w="12700">
            <a:solidFill>
              <a:schemeClr val="tx1"/>
            </a:solidFill>
            <a:round/>
            <a:headEnd/>
            <a:tailEnd type="triangle" w="med" len="med"/>
          </a:ln>
          <a:effectLst/>
        </p:spPr>
        <p:txBody>
          <a:bodyPr/>
          <a:lstStyle/>
          <a:p>
            <a:endParaRPr lang="en-IN"/>
          </a:p>
        </p:txBody>
      </p:sp>
      <p:sp>
        <p:nvSpPr>
          <p:cNvPr id="118794" name="AutoShape 10"/>
          <p:cNvSpPr>
            <a:spLocks noChangeArrowheads="1"/>
          </p:cNvSpPr>
          <p:nvPr/>
        </p:nvSpPr>
        <p:spPr bwMode="auto">
          <a:xfrm>
            <a:off x="2419350" y="5562600"/>
            <a:ext cx="800100" cy="590550"/>
          </a:xfrm>
          <a:prstGeom prst="diamond">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IN"/>
          </a:p>
        </p:txBody>
      </p:sp>
      <p:sp>
        <p:nvSpPr>
          <p:cNvPr id="118795" name="Line 11"/>
          <p:cNvSpPr>
            <a:spLocks noChangeShapeType="1"/>
          </p:cNvSpPr>
          <p:nvPr/>
        </p:nvSpPr>
        <p:spPr bwMode="auto">
          <a:xfrm flipH="1">
            <a:off x="2819400" y="4495800"/>
            <a:ext cx="2247900" cy="0"/>
          </a:xfrm>
          <a:prstGeom prst="line">
            <a:avLst/>
          </a:prstGeom>
          <a:noFill/>
          <a:ln w="12700">
            <a:solidFill>
              <a:schemeClr val="tx1"/>
            </a:solidFill>
            <a:prstDash val="dash"/>
            <a:round/>
            <a:headEnd/>
            <a:tailEnd type="triangle" w="med" len="med"/>
          </a:ln>
          <a:effectLst/>
        </p:spPr>
        <p:txBody>
          <a:bodyPr/>
          <a:lstStyle/>
          <a:p>
            <a:endParaRPr lang="en-IN"/>
          </a:p>
        </p:txBody>
      </p:sp>
      <p:cxnSp>
        <p:nvCxnSpPr>
          <p:cNvPr id="118796" name="AutoShape 12"/>
          <p:cNvCxnSpPr>
            <a:cxnSpLocks noChangeShapeType="1"/>
            <a:stCxn id="118787" idx="3"/>
            <a:endCxn id="118788" idx="0"/>
          </p:cNvCxnSpPr>
          <p:nvPr/>
        </p:nvCxnSpPr>
        <p:spPr bwMode="auto">
          <a:xfrm>
            <a:off x="3733800" y="2352675"/>
            <a:ext cx="2324100" cy="257175"/>
          </a:xfrm>
          <a:prstGeom prst="bentConnector2">
            <a:avLst/>
          </a:prstGeom>
          <a:noFill/>
          <a:ln w="12700">
            <a:solidFill>
              <a:schemeClr val="tx1"/>
            </a:solidFill>
            <a:miter lim="800000"/>
            <a:headEnd/>
            <a:tailEnd type="triangle" w="med" len="med"/>
          </a:ln>
          <a:effectLst/>
        </p:spPr>
      </p:cxnSp>
      <p:sp>
        <p:nvSpPr>
          <p:cNvPr id="118799" name="Line 15"/>
          <p:cNvSpPr>
            <a:spLocks noChangeShapeType="1"/>
          </p:cNvSpPr>
          <p:nvPr/>
        </p:nvSpPr>
        <p:spPr bwMode="auto">
          <a:xfrm>
            <a:off x="7124700" y="4362450"/>
            <a:ext cx="1143000" cy="0"/>
          </a:xfrm>
          <a:prstGeom prst="line">
            <a:avLst/>
          </a:prstGeom>
          <a:noFill/>
          <a:ln w="12700">
            <a:solidFill>
              <a:schemeClr val="tx1"/>
            </a:solidFill>
            <a:round/>
            <a:headEnd/>
            <a:tailEnd type="triangle" w="med" len="med"/>
          </a:ln>
          <a:effectLst/>
        </p:spPr>
        <p:txBody>
          <a:bodyPr/>
          <a:lstStyle/>
          <a:p>
            <a:endParaRPr lang="en-IN"/>
          </a:p>
        </p:txBody>
      </p:sp>
      <p:sp>
        <p:nvSpPr>
          <p:cNvPr id="118800" name="Line 16"/>
          <p:cNvSpPr>
            <a:spLocks noChangeShapeType="1"/>
          </p:cNvSpPr>
          <p:nvPr/>
        </p:nvSpPr>
        <p:spPr bwMode="auto">
          <a:xfrm flipH="1">
            <a:off x="7105650" y="4610100"/>
            <a:ext cx="1143000" cy="0"/>
          </a:xfrm>
          <a:prstGeom prst="line">
            <a:avLst/>
          </a:prstGeom>
          <a:noFill/>
          <a:ln w="12700">
            <a:solidFill>
              <a:schemeClr val="tx1"/>
            </a:solidFill>
            <a:round/>
            <a:headEnd/>
            <a:tailEnd type="triangle" w="med" len="med"/>
          </a:ln>
          <a:effectLst/>
        </p:spPr>
        <p:txBody>
          <a:bodyPr/>
          <a:lstStyle/>
          <a:p>
            <a:endParaRPr lang="en-IN"/>
          </a:p>
        </p:txBody>
      </p:sp>
      <p:sp>
        <p:nvSpPr>
          <p:cNvPr id="118801" name="Text Box 17"/>
          <p:cNvSpPr txBox="1">
            <a:spLocks noChangeArrowheads="1"/>
          </p:cNvSpPr>
          <p:nvPr/>
        </p:nvSpPr>
        <p:spPr bwMode="auto">
          <a:xfrm>
            <a:off x="7013575" y="3570288"/>
            <a:ext cx="1377950" cy="762000"/>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Replace</a:t>
            </a:r>
          </a:p>
          <a:p>
            <a:r>
              <a:rPr lang="en-US" sz="2200">
                <a:solidFill>
                  <a:srgbClr val="FFFFFF"/>
                </a:solidFill>
                <a:effectLst>
                  <a:outerShdw blurRad="38100" dist="38100" dir="2700000" algn="tl">
                    <a:srgbClr val="000000"/>
                  </a:outerShdw>
                </a:effectLst>
                <a:latin typeface="Times New Roman" pitchFamily="18" charset="0"/>
              </a:rPr>
              <a:t>Defectives</a:t>
            </a:r>
          </a:p>
        </p:txBody>
      </p:sp>
      <p:sp>
        <p:nvSpPr>
          <p:cNvPr id="118802" name="Text Box 18"/>
          <p:cNvSpPr txBox="1">
            <a:spLocks noChangeArrowheads="1"/>
          </p:cNvSpPr>
          <p:nvPr/>
        </p:nvSpPr>
        <p:spPr bwMode="auto">
          <a:xfrm>
            <a:off x="6518275" y="4960938"/>
            <a:ext cx="2101850" cy="427037"/>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n</a:t>
            </a:r>
            <a:r>
              <a:rPr lang="en-US" sz="2200" baseline="-25000">
                <a:solidFill>
                  <a:srgbClr val="FFFFFF"/>
                </a:solidFill>
                <a:effectLst>
                  <a:outerShdw blurRad="38100" dist="38100" dir="2700000" algn="tl">
                    <a:srgbClr val="000000"/>
                  </a:outerShdw>
                </a:effectLst>
                <a:latin typeface="Times New Roman" pitchFamily="18" charset="0"/>
              </a:rPr>
              <a:t>2</a:t>
            </a:r>
            <a:r>
              <a:rPr lang="en-US" sz="2200">
                <a:solidFill>
                  <a:srgbClr val="FFFFFF"/>
                </a:solidFill>
                <a:effectLst>
                  <a:outerShdw blurRad="38100" dist="38100" dir="2700000" algn="tl">
                    <a:srgbClr val="000000"/>
                  </a:outerShdw>
                </a:effectLst>
                <a:latin typeface="Times New Roman" pitchFamily="18" charset="0"/>
              </a:rPr>
              <a:t> Nondefectives</a:t>
            </a:r>
          </a:p>
        </p:txBody>
      </p:sp>
      <p:sp>
        <p:nvSpPr>
          <p:cNvPr id="118803" name="Text Box 19"/>
          <p:cNvSpPr txBox="1">
            <a:spLocks noChangeArrowheads="1"/>
          </p:cNvSpPr>
          <p:nvPr/>
        </p:nvSpPr>
        <p:spPr bwMode="auto">
          <a:xfrm>
            <a:off x="2955925" y="4027488"/>
            <a:ext cx="2093913" cy="884237"/>
          </a:xfrm>
          <a:prstGeom prst="rect">
            <a:avLst/>
          </a:prstGeom>
          <a:noFill/>
          <a:ln w="12700">
            <a:noFill/>
            <a:miter lim="800000"/>
            <a:headEnd/>
            <a:tailEnd/>
          </a:ln>
          <a:effectLst/>
        </p:spPr>
        <p:txBody>
          <a:bodyPr wrap="none">
            <a:spAutoFit/>
          </a:bodyPr>
          <a:lstStyle/>
          <a:p>
            <a:pPr algn="ctr"/>
            <a:r>
              <a:rPr lang="en-US" sz="2200">
                <a:solidFill>
                  <a:srgbClr val="FFFFFF"/>
                </a:solidFill>
                <a:effectLst>
                  <a:outerShdw blurRad="38100" dist="38100" dir="2700000" algn="tl">
                    <a:srgbClr val="000000"/>
                  </a:outerShdw>
                </a:effectLst>
                <a:latin typeface="Times New Roman" pitchFamily="18" charset="0"/>
              </a:rPr>
              <a:t>c</a:t>
            </a:r>
            <a:r>
              <a:rPr lang="en-US" sz="2200" baseline="-25000">
                <a:solidFill>
                  <a:srgbClr val="FFFFFF"/>
                </a:solidFill>
                <a:effectLst>
                  <a:outerShdw blurRad="38100" dist="38100" dir="2700000" algn="tl">
                    <a:srgbClr val="000000"/>
                  </a:outerShdw>
                </a:effectLst>
                <a:latin typeface="Times New Roman" pitchFamily="18" charset="0"/>
              </a:rPr>
              <a:t>2</a:t>
            </a:r>
            <a:r>
              <a:rPr lang="en-US" sz="2200">
                <a:solidFill>
                  <a:srgbClr val="FFFFFF"/>
                </a:solidFill>
                <a:effectLst>
                  <a:outerShdw blurRad="38100" dist="38100" dir="2700000" algn="tl">
                    <a:srgbClr val="000000"/>
                  </a:outerShdw>
                </a:effectLst>
                <a:latin typeface="Times New Roman" pitchFamily="18" charset="0"/>
              </a:rPr>
              <a:t>’ Defectives</a:t>
            </a:r>
          </a:p>
          <a:p>
            <a:pPr algn="ctr"/>
            <a:endParaRPr lang="en-US" sz="800">
              <a:solidFill>
                <a:srgbClr val="FFFFFF"/>
              </a:solidFill>
              <a:effectLst>
                <a:outerShdw blurRad="38100" dist="38100" dir="2700000" algn="tl">
                  <a:srgbClr val="000000"/>
                </a:outerShdw>
              </a:effectLst>
              <a:latin typeface="Times New Roman" pitchFamily="18" charset="0"/>
            </a:endParaRPr>
          </a:p>
          <a:p>
            <a:pPr algn="ctr"/>
            <a:r>
              <a:rPr lang="en-US" sz="2200">
                <a:solidFill>
                  <a:srgbClr val="FFFFFF"/>
                </a:solidFill>
                <a:effectLst>
                  <a:outerShdw blurRad="38100" dist="38100" dir="2700000" algn="tl">
                    <a:srgbClr val="000000"/>
                  </a:outerShdw>
                </a:effectLst>
                <a:latin typeface="Times New Roman" pitchFamily="18" charset="0"/>
              </a:rPr>
              <a:t>Found in Sample</a:t>
            </a:r>
          </a:p>
        </p:txBody>
      </p:sp>
      <p:cxnSp>
        <p:nvCxnSpPr>
          <p:cNvPr id="118804" name="AutoShape 20"/>
          <p:cNvCxnSpPr>
            <a:cxnSpLocks noChangeShapeType="1"/>
            <a:stCxn id="118790" idx="2"/>
          </p:cNvCxnSpPr>
          <p:nvPr/>
        </p:nvCxnSpPr>
        <p:spPr bwMode="auto">
          <a:xfrm rot="16200000" flipH="1">
            <a:off x="6048375" y="4743450"/>
            <a:ext cx="447675" cy="447675"/>
          </a:xfrm>
          <a:prstGeom prst="bentConnector2">
            <a:avLst/>
          </a:prstGeom>
          <a:noFill/>
          <a:ln w="12700">
            <a:solidFill>
              <a:schemeClr val="tx1"/>
            </a:solidFill>
            <a:miter lim="800000"/>
            <a:headEnd/>
            <a:tailEnd type="triangle" w="med" len="med"/>
          </a:ln>
          <a:effectLst/>
        </p:spPr>
      </p:cxnSp>
      <p:sp>
        <p:nvSpPr>
          <p:cNvPr id="118805" name="Line 21"/>
          <p:cNvSpPr>
            <a:spLocks noChangeShapeType="1"/>
          </p:cNvSpPr>
          <p:nvPr/>
        </p:nvSpPr>
        <p:spPr bwMode="auto">
          <a:xfrm>
            <a:off x="3238500" y="5848350"/>
            <a:ext cx="2000250" cy="0"/>
          </a:xfrm>
          <a:prstGeom prst="line">
            <a:avLst/>
          </a:prstGeom>
          <a:noFill/>
          <a:ln w="12700">
            <a:solidFill>
              <a:schemeClr val="tx1"/>
            </a:solidFill>
            <a:round/>
            <a:headEnd/>
            <a:tailEnd type="triangle" w="med" len="med"/>
          </a:ln>
          <a:effectLst/>
        </p:spPr>
        <p:txBody>
          <a:bodyPr/>
          <a:lstStyle/>
          <a:p>
            <a:endParaRPr lang="en-IN"/>
          </a:p>
        </p:txBody>
      </p:sp>
      <p:sp>
        <p:nvSpPr>
          <p:cNvPr id="118806" name="AutoShape 22"/>
          <p:cNvSpPr>
            <a:spLocks noChangeArrowheads="1"/>
          </p:cNvSpPr>
          <p:nvPr/>
        </p:nvSpPr>
        <p:spPr bwMode="auto">
          <a:xfrm>
            <a:off x="857250" y="4267200"/>
            <a:ext cx="1600200" cy="514350"/>
          </a:xfrm>
          <a:prstGeom prst="roundRect">
            <a:avLst>
              <a:gd name="adj" fmla="val 16667"/>
            </a:avLst>
          </a:prstGeom>
          <a:gradFill rotWithShape="0">
            <a:gsLst>
              <a:gs pos="0">
                <a:srgbClr val="5F5F5F">
                  <a:gamma/>
                  <a:shade val="46275"/>
                  <a:invGamma/>
                </a:srgbClr>
              </a:gs>
              <a:gs pos="50000">
                <a:srgbClr val="5F5F5F"/>
              </a:gs>
              <a:gs pos="100000">
                <a:srgbClr val="5F5F5F">
                  <a:gamma/>
                  <a:shade val="46275"/>
                  <a:invGamma/>
                </a:srgbClr>
              </a:gs>
            </a:gsLst>
            <a:lin ang="5400000" scaled="1"/>
          </a:gradFill>
          <a:ln w="12700">
            <a:solidFill>
              <a:schemeClr val="tx1"/>
            </a:solidFill>
            <a:round/>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Reject Lot</a:t>
            </a:r>
          </a:p>
        </p:txBody>
      </p:sp>
      <p:sp>
        <p:nvSpPr>
          <p:cNvPr id="118807" name="AutoShape 23"/>
          <p:cNvSpPr>
            <a:spLocks noChangeArrowheads="1"/>
          </p:cNvSpPr>
          <p:nvPr/>
        </p:nvSpPr>
        <p:spPr bwMode="auto">
          <a:xfrm>
            <a:off x="5276850" y="5543550"/>
            <a:ext cx="1524000" cy="552450"/>
          </a:xfrm>
          <a:prstGeom prst="roundRect">
            <a:avLst>
              <a:gd name="adj" fmla="val 16667"/>
            </a:avLst>
          </a:prstGeom>
          <a:gradFill rotWithShape="0">
            <a:gsLst>
              <a:gs pos="0">
                <a:srgbClr val="003366">
                  <a:gamma/>
                  <a:shade val="46275"/>
                  <a:invGamma/>
                </a:srgbClr>
              </a:gs>
              <a:gs pos="50000">
                <a:srgbClr val="003366"/>
              </a:gs>
              <a:gs pos="100000">
                <a:srgbClr val="003366">
                  <a:gamma/>
                  <a:shade val="46275"/>
                  <a:invGamma/>
                </a:srgbClr>
              </a:gs>
            </a:gsLst>
            <a:lin ang="5400000" scaled="1"/>
          </a:gradFill>
          <a:ln w="12700">
            <a:solidFill>
              <a:schemeClr val="tx1"/>
            </a:solidFill>
            <a:round/>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Accept Lot</a:t>
            </a:r>
          </a:p>
        </p:txBody>
      </p:sp>
      <p:sp>
        <p:nvSpPr>
          <p:cNvPr id="118809" name="AutoShape 25"/>
          <p:cNvSpPr>
            <a:spLocks noChangeArrowheads="1"/>
          </p:cNvSpPr>
          <p:nvPr/>
        </p:nvSpPr>
        <p:spPr bwMode="auto">
          <a:xfrm>
            <a:off x="2019300" y="1390650"/>
            <a:ext cx="1524000" cy="361950"/>
          </a:xfrm>
          <a:prstGeom prst="roundRect">
            <a:avLst>
              <a:gd name="adj" fmla="val 16667"/>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round/>
            <a:headEnd/>
            <a:tailEnd/>
          </a:ln>
          <a:effectLst/>
        </p:spPr>
        <p:txBody>
          <a:bodyPr wrap="none" anchor="ctr"/>
          <a:lstStyle/>
          <a:p>
            <a:pPr algn="ctr"/>
            <a:r>
              <a:rPr lang="en-US" sz="2200">
                <a:solidFill>
                  <a:srgbClr val="FFFFFF"/>
                </a:solidFill>
                <a:effectLst>
                  <a:outerShdw blurRad="38100" dist="38100" dir="2700000" algn="tl">
                    <a:srgbClr val="000000"/>
                  </a:outerShdw>
                </a:effectLst>
                <a:latin typeface="Times New Roman" pitchFamily="18" charset="0"/>
              </a:rPr>
              <a:t>Continue</a:t>
            </a:r>
          </a:p>
        </p:txBody>
      </p:sp>
      <p:sp>
        <p:nvSpPr>
          <p:cNvPr id="118811" name="Text Box 27"/>
          <p:cNvSpPr txBox="1">
            <a:spLocks noChangeArrowheads="1"/>
          </p:cNvSpPr>
          <p:nvPr/>
        </p:nvSpPr>
        <p:spPr bwMode="auto">
          <a:xfrm>
            <a:off x="3298825" y="5341938"/>
            <a:ext cx="1809750" cy="427037"/>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(c</a:t>
            </a:r>
            <a:r>
              <a:rPr lang="en-US" sz="2200" baseline="-25000">
                <a:solidFill>
                  <a:srgbClr val="FFFFFF"/>
                </a:solidFill>
                <a:effectLst>
                  <a:outerShdw blurRad="38100" dist="38100" dir="2700000" algn="tl">
                    <a:srgbClr val="000000"/>
                  </a:outerShdw>
                </a:effectLst>
                <a:latin typeface="Times New Roman" pitchFamily="18" charset="0"/>
              </a:rPr>
              <a:t>1</a:t>
            </a:r>
            <a:r>
              <a:rPr lang="en-US" sz="2200">
                <a:solidFill>
                  <a:srgbClr val="FFFFFF"/>
                </a:solidFill>
                <a:effectLst>
                  <a:outerShdw blurRad="38100" dist="38100" dir="2700000" algn="tl">
                    <a:srgbClr val="000000"/>
                  </a:outerShdw>
                </a:effectLst>
                <a:latin typeface="Times New Roman" pitchFamily="18" charset="0"/>
              </a:rPr>
              <a:t>’ + c</a:t>
            </a:r>
            <a:r>
              <a:rPr lang="en-US" sz="2200" baseline="-25000">
                <a:solidFill>
                  <a:srgbClr val="FFFFFF"/>
                </a:solidFill>
                <a:effectLst>
                  <a:outerShdw blurRad="38100" dist="38100" dir="2700000" algn="tl">
                    <a:srgbClr val="000000"/>
                  </a:outerShdw>
                </a:effectLst>
                <a:latin typeface="Times New Roman" pitchFamily="18" charset="0"/>
              </a:rPr>
              <a:t>2</a:t>
            </a:r>
            <a:r>
              <a:rPr lang="en-US" sz="2200">
                <a:solidFill>
                  <a:srgbClr val="FFFFFF"/>
                </a:solidFill>
                <a:effectLst>
                  <a:outerShdw blurRad="38100" dist="38100" dir="2700000" algn="tl">
                    <a:srgbClr val="000000"/>
                  </a:outerShdw>
                </a:effectLst>
                <a:latin typeface="Times New Roman" pitchFamily="18" charset="0"/>
              </a:rPr>
              <a:t>’) </a:t>
            </a:r>
            <a:r>
              <a:rPr lang="en-US" sz="2200" u="sng">
                <a:solidFill>
                  <a:srgbClr val="FFFFFF"/>
                </a:solidFill>
                <a:effectLst>
                  <a:outerShdw blurRad="38100" dist="38100" dir="2700000" algn="tl">
                    <a:srgbClr val="000000"/>
                  </a:outerShdw>
                </a:effectLst>
                <a:latin typeface="Times New Roman" pitchFamily="18" charset="0"/>
              </a:rPr>
              <a:t>&lt;</a:t>
            </a:r>
            <a:r>
              <a:rPr lang="en-US" sz="2200">
                <a:solidFill>
                  <a:srgbClr val="FFFFFF"/>
                </a:solidFill>
                <a:effectLst>
                  <a:outerShdw blurRad="38100" dist="38100" dir="2700000" algn="tl">
                    <a:srgbClr val="000000"/>
                  </a:outerShdw>
                </a:effectLst>
                <a:latin typeface="Times New Roman" pitchFamily="18" charset="0"/>
              </a:rPr>
              <a:t> c</a:t>
            </a:r>
            <a:r>
              <a:rPr lang="en-US" sz="2200" baseline="-25000">
                <a:solidFill>
                  <a:srgbClr val="FFFFFF"/>
                </a:solidFill>
                <a:effectLst>
                  <a:outerShdw blurRad="38100" dist="38100" dir="2700000" algn="tl">
                    <a:srgbClr val="000000"/>
                  </a:outerShdw>
                </a:effectLst>
                <a:latin typeface="Times New Roman" pitchFamily="18" charset="0"/>
              </a:rPr>
              <a:t>2</a:t>
            </a:r>
          </a:p>
        </p:txBody>
      </p:sp>
      <p:cxnSp>
        <p:nvCxnSpPr>
          <p:cNvPr id="118816" name="AutoShape 32"/>
          <p:cNvCxnSpPr>
            <a:cxnSpLocks noChangeShapeType="1"/>
            <a:stCxn id="118809" idx="2"/>
            <a:endCxn id="118787" idx="0"/>
          </p:cNvCxnSpPr>
          <p:nvPr/>
        </p:nvCxnSpPr>
        <p:spPr bwMode="auto">
          <a:xfrm rot="5400000">
            <a:off x="2609850" y="1924050"/>
            <a:ext cx="342900" cy="0"/>
          </a:xfrm>
          <a:prstGeom prst="straightConnector1">
            <a:avLst/>
          </a:prstGeom>
          <a:noFill/>
          <a:ln w="12700">
            <a:solidFill>
              <a:schemeClr val="tx1"/>
            </a:solidFill>
            <a:round/>
            <a:headEnd/>
            <a:tailEnd type="triangle" w="med" len="med"/>
          </a:ln>
          <a:effectLst/>
        </p:spPr>
      </p:cxnSp>
      <p:cxnSp>
        <p:nvCxnSpPr>
          <p:cNvPr id="118820" name="AutoShape 36"/>
          <p:cNvCxnSpPr>
            <a:cxnSpLocks noChangeShapeType="1"/>
            <a:stCxn id="118794" idx="1"/>
          </p:cNvCxnSpPr>
          <p:nvPr/>
        </p:nvCxnSpPr>
        <p:spPr bwMode="auto">
          <a:xfrm rot="10800000">
            <a:off x="1657350" y="5638800"/>
            <a:ext cx="762000" cy="219075"/>
          </a:xfrm>
          <a:prstGeom prst="bentConnector2">
            <a:avLst/>
          </a:prstGeom>
          <a:noFill/>
          <a:ln w="12700">
            <a:solidFill>
              <a:schemeClr val="tx1"/>
            </a:solidFill>
            <a:miter lim="800000"/>
            <a:headEnd/>
            <a:tailEnd/>
          </a:ln>
          <a:effectLst/>
        </p:spPr>
      </p:cxnSp>
      <p:cxnSp>
        <p:nvCxnSpPr>
          <p:cNvPr id="118821" name="AutoShape 37"/>
          <p:cNvCxnSpPr>
            <a:cxnSpLocks noChangeShapeType="1"/>
            <a:stCxn id="118813" idx="0"/>
            <a:endCxn id="118806" idx="2"/>
          </p:cNvCxnSpPr>
          <p:nvPr/>
        </p:nvCxnSpPr>
        <p:spPr bwMode="auto">
          <a:xfrm rot="5400000" flipH="1">
            <a:off x="1493044" y="4945856"/>
            <a:ext cx="331788" cy="3175"/>
          </a:xfrm>
          <a:prstGeom prst="bentConnector3">
            <a:avLst>
              <a:gd name="adj1" fmla="val 49759"/>
            </a:avLst>
          </a:prstGeom>
          <a:noFill/>
          <a:ln w="12700">
            <a:solidFill>
              <a:schemeClr val="tx1"/>
            </a:solidFill>
            <a:miter lim="800000"/>
            <a:headEnd/>
            <a:tailEnd type="triangle" w="med" len="med"/>
          </a:ln>
          <a:effectLst/>
        </p:spPr>
      </p:cxnSp>
      <p:sp>
        <p:nvSpPr>
          <p:cNvPr id="118822" name="Text Box 38"/>
          <p:cNvSpPr txBox="1">
            <a:spLocks noChangeArrowheads="1"/>
          </p:cNvSpPr>
          <p:nvPr/>
        </p:nvSpPr>
        <p:spPr bwMode="auto">
          <a:xfrm>
            <a:off x="3546475" y="1360488"/>
            <a:ext cx="2544763" cy="427037"/>
          </a:xfrm>
          <a:prstGeom prst="rect">
            <a:avLst/>
          </a:prstGeom>
          <a:noFill/>
          <a:ln w="12700">
            <a:noFill/>
            <a:miter lim="800000"/>
            <a:headEnd/>
            <a:tailEnd/>
          </a:ln>
          <a:effectLst/>
        </p:spPr>
        <p:txBody>
          <a:bodyPr wrap="none">
            <a:spAutoFit/>
          </a:bodyPr>
          <a:lstStyle/>
          <a:p>
            <a:r>
              <a:rPr lang="en-US" sz="2200">
                <a:solidFill>
                  <a:srgbClr val="FFFFFF"/>
                </a:solidFill>
                <a:effectLst>
                  <a:outerShdw blurRad="38100" dist="38100" dir="2700000" algn="tl">
                    <a:srgbClr val="000000"/>
                  </a:outerShdw>
                </a:effectLst>
                <a:latin typeface="Times New Roman" pitchFamily="18" charset="0"/>
              </a:rPr>
              <a:t>(from previous slide)</a:t>
            </a:r>
          </a:p>
        </p:txBody>
      </p:sp>
    </p:spTree>
  </p:cSld>
  <p:clrMapOvr>
    <a:masterClrMapping/>
  </p:clrMapOvr>
  <p:transition>
    <p:zo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t>Sequential-Sampling Plan</a:t>
            </a:r>
          </a:p>
        </p:txBody>
      </p:sp>
      <p:sp>
        <p:nvSpPr>
          <p:cNvPr id="58371" name="Rectangle 3"/>
          <p:cNvSpPr>
            <a:spLocks noGrp="1" noChangeArrowheads="1"/>
          </p:cNvSpPr>
          <p:nvPr>
            <p:ph type="body" idx="1"/>
          </p:nvPr>
        </p:nvSpPr>
        <p:spPr/>
        <p:txBody>
          <a:bodyPr/>
          <a:lstStyle/>
          <a:p>
            <a:r>
              <a:rPr lang="en-US"/>
              <a:t>Units are randomly selected from the lot and tested one by one.</a:t>
            </a:r>
          </a:p>
          <a:p>
            <a:r>
              <a:rPr lang="en-US"/>
              <a:t>After each one has been tested, a reject, accept, or continue-sampling decision is made.</a:t>
            </a:r>
          </a:p>
          <a:p>
            <a:r>
              <a:rPr lang="en-US"/>
              <a:t>Sampling process continues until the lot is accepted or rejected.</a:t>
            </a:r>
          </a:p>
        </p:txBody>
      </p:sp>
    </p:spTree>
  </p:cSld>
  <p:clrMapOvr>
    <a:masterClrMapping/>
  </p:clrMapOvr>
  <p:transition>
    <p:zo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510" name="Rectangle 62"/>
          <p:cNvSpPr>
            <a:spLocks noChangeArrowheads="1"/>
          </p:cNvSpPr>
          <p:nvPr/>
        </p:nvSpPr>
        <p:spPr bwMode="auto">
          <a:xfrm>
            <a:off x="1733550" y="1924050"/>
            <a:ext cx="5600700" cy="3695700"/>
          </a:xfrm>
          <a:prstGeom prst="rect">
            <a:avLst/>
          </a:prstGeom>
          <a:gradFill rotWithShape="0">
            <a:gsLst>
              <a:gs pos="0">
                <a:srgbClr val="5F5F5F">
                  <a:gamma/>
                  <a:shade val="46275"/>
                  <a:invGamma/>
                </a:srgbClr>
              </a:gs>
              <a:gs pos="50000">
                <a:srgbClr val="5F5F5F"/>
              </a:gs>
              <a:gs pos="100000">
                <a:srgbClr val="5F5F5F">
                  <a:gamma/>
                  <a:shade val="46275"/>
                  <a:invGamma/>
                </a:srgbClr>
              </a:gs>
            </a:gsLst>
            <a:lin ang="2700000" scaled="1"/>
          </a:gradFill>
          <a:ln w="12700">
            <a:noFill/>
            <a:miter lim="800000"/>
            <a:headEnd/>
            <a:tailEnd/>
          </a:ln>
          <a:effectLst/>
        </p:spPr>
        <p:txBody>
          <a:bodyPr wrap="none" anchor="ctr"/>
          <a:lstStyle/>
          <a:p>
            <a:endParaRPr lang="en-IN"/>
          </a:p>
        </p:txBody>
      </p:sp>
      <p:sp>
        <p:nvSpPr>
          <p:cNvPr id="104450" name="Rectangle 2"/>
          <p:cNvSpPr>
            <a:spLocks noGrp="1" noChangeArrowheads="1"/>
          </p:cNvSpPr>
          <p:nvPr>
            <p:ph type="title"/>
          </p:nvPr>
        </p:nvSpPr>
        <p:spPr/>
        <p:txBody>
          <a:bodyPr/>
          <a:lstStyle/>
          <a:p>
            <a:r>
              <a:rPr lang="en-US"/>
              <a:t>Sequential-Sampling Plan</a:t>
            </a:r>
          </a:p>
        </p:txBody>
      </p:sp>
      <p:sp>
        <p:nvSpPr>
          <p:cNvPr id="104453" name="Line 5"/>
          <p:cNvSpPr>
            <a:spLocks noChangeShapeType="1"/>
          </p:cNvSpPr>
          <p:nvPr/>
        </p:nvSpPr>
        <p:spPr bwMode="auto">
          <a:xfrm>
            <a:off x="1727200" y="5626100"/>
            <a:ext cx="5610225" cy="3175"/>
          </a:xfrm>
          <a:prstGeom prst="line">
            <a:avLst/>
          </a:prstGeom>
          <a:noFill/>
          <a:ln w="12700">
            <a:solidFill>
              <a:schemeClr val="tx1"/>
            </a:solidFill>
            <a:round/>
            <a:headEnd/>
            <a:tailEnd/>
          </a:ln>
          <a:effectLst/>
        </p:spPr>
        <p:txBody>
          <a:bodyPr/>
          <a:lstStyle/>
          <a:p>
            <a:endParaRPr lang="en-IN"/>
          </a:p>
        </p:txBody>
      </p:sp>
      <p:sp>
        <p:nvSpPr>
          <p:cNvPr id="104455" name="Line 7"/>
          <p:cNvSpPr>
            <a:spLocks noChangeShapeType="1"/>
          </p:cNvSpPr>
          <p:nvPr/>
        </p:nvSpPr>
        <p:spPr bwMode="auto">
          <a:xfrm>
            <a:off x="1676400" y="4489450"/>
            <a:ext cx="114300" cy="0"/>
          </a:xfrm>
          <a:prstGeom prst="line">
            <a:avLst/>
          </a:prstGeom>
          <a:noFill/>
          <a:ln w="12700">
            <a:solidFill>
              <a:schemeClr val="tx1"/>
            </a:solidFill>
            <a:round/>
            <a:headEnd/>
            <a:tailEnd/>
          </a:ln>
          <a:effectLst/>
        </p:spPr>
        <p:txBody>
          <a:bodyPr wrap="none" anchor="ctr"/>
          <a:lstStyle/>
          <a:p>
            <a:endParaRPr lang="en-IN"/>
          </a:p>
        </p:txBody>
      </p:sp>
      <p:sp>
        <p:nvSpPr>
          <p:cNvPr id="104456" name="Line 8"/>
          <p:cNvSpPr>
            <a:spLocks noChangeShapeType="1"/>
          </p:cNvSpPr>
          <p:nvPr/>
        </p:nvSpPr>
        <p:spPr bwMode="auto">
          <a:xfrm>
            <a:off x="1679575" y="2851150"/>
            <a:ext cx="114300" cy="0"/>
          </a:xfrm>
          <a:prstGeom prst="line">
            <a:avLst/>
          </a:prstGeom>
          <a:noFill/>
          <a:ln w="12700">
            <a:solidFill>
              <a:schemeClr val="tx1"/>
            </a:solidFill>
            <a:round/>
            <a:headEnd/>
            <a:tailEnd/>
          </a:ln>
          <a:effectLst/>
        </p:spPr>
        <p:txBody>
          <a:bodyPr wrap="none" anchor="ctr"/>
          <a:lstStyle/>
          <a:p>
            <a:endParaRPr lang="en-IN"/>
          </a:p>
        </p:txBody>
      </p:sp>
      <p:sp>
        <p:nvSpPr>
          <p:cNvPr id="104457" name="Line 9"/>
          <p:cNvSpPr>
            <a:spLocks noChangeShapeType="1"/>
          </p:cNvSpPr>
          <p:nvPr/>
        </p:nvSpPr>
        <p:spPr bwMode="auto">
          <a:xfrm>
            <a:off x="1679575" y="3943350"/>
            <a:ext cx="114300" cy="0"/>
          </a:xfrm>
          <a:prstGeom prst="line">
            <a:avLst/>
          </a:prstGeom>
          <a:noFill/>
          <a:ln w="12700">
            <a:solidFill>
              <a:schemeClr val="tx1"/>
            </a:solidFill>
            <a:round/>
            <a:headEnd/>
            <a:tailEnd/>
          </a:ln>
          <a:effectLst/>
        </p:spPr>
        <p:txBody>
          <a:bodyPr wrap="none" anchor="ctr"/>
          <a:lstStyle/>
          <a:p>
            <a:endParaRPr lang="en-IN"/>
          </a:p>
        </p:txBody>
      </p:sp>
      <p:sp>
        <p:nvSpPr>
          <p:cNvPr id="104458" name="Line 10"/>
          <p:cNvSpPr>
            <a:spLocks noChangeShapeType="1"/>
          </p:cNvSpPr>
          <p:nvPr/>
        </p:nvSpPr>
        <p:spPr bwMode="auto">
          <a:xfrm flipH="1">
            <a:off x="2127250" y="5591175"/>
            <a:ext cx="0" cy="127000"/>
          </a:xfrm>
          <a:prstGeom prst="line">
            <a:avLst/>
          </a:prstGeom>
          <a:noFill/>
          <a:ln w="19050">
            <a:solidFill>
              <a:schemeClr val="tx1"/>
            </a:solidFill>
            <a:round/>
            <a:headEnd/>
            <a:tailEnd/>
          </a:ln>
          <a:effectLst/>
        </p:spPr>
        <p:txBody>
          <a:bodyPr wrap="none" anchor="ctr"/>
          <a:lstStyle/>
          <a:p>
            <a:endParaRPr lang="en-IN"/>
          </a:p>
        </p:txBody>
      </p:sp>
      <p:sp>
        <p:nvSpPr>
          <p:cNvPr id="104459" name="Line 11"/>
          <p:cNvSpPr>
            <a:spLocks noChangeShapeType="1"/>
          </p:cNvSpPr>
          <p:nvPr/>
        </p:nvSpPr>
        <p:spPr bwMode="auto">
          <a:xfrm flipH="1">
            <a:off x="2565400" y="5588000"/>
            <a:ext cx="0" cy="127000"/>
          </a:xfrm>
          <a:prstGeom prst="line">
            <a:avLst/>
          </a:prstGeom>
          <a:noFill/>
          <a:ln w="19050">
            <a:solidFill>
              <a:schemeClr val="tx1"/>
            </a:solidFill>
            <a:round/>
            <a:headEnd/>
            <a:tailEnd/>
          </a:ln>
          <a:effectLst/>
        </p:spPr>
        <p:txBody>
          <a:bodyPr wrap="none" anchor="ctr"/>
          <a:lstStyle/>
          <a:p>
            <a:endParaRPr lang="en-IN"/>
          </a:p>
        </p:txBody>
      </p:sp>
      <p:sp>
        <p:nvSpPr>
          <p:cNvPr id="104460" name="Line 12"/>
          <p:cNvSpPr>
            <a:spLocks noChangeShapeType="1"/>
          </p:cNvSpPr>
          <p:nvPr/>
        </p:nvSpPr>
        <p:spPr bwMode="auto">
          <a:xfrm flipH="1">
            <a:off x="2990850" y="5584825"/>
            <a:ext cx="0" cy="127000"/>
          </a:xfrm>
          <a:prstGeom prst="line">
            <a:avLst/>
          </a:prstGeom>
          <a:noFill/>
          <a:ln w="19050">
            <a:solidFill>
              <a:schemeClr val="tx1"/>
            </a:solidFill>
            <a:round/>
            <a:headEnd/>
            <a:tailEnd/>
          </a:ln>
          <a:effectLst/>
        </p:spPr>
        <p:txBody>
          <a:bodyPr wrap="none" anchor="ctr"/>
          <a:lstStyle/>
          <a:p>
            <a:endParaRPr lang="en-IN"/>
          </a:p>
        </p:txBody>
      </p:sp>
      <p:sp>
        <p:nvSpPr>
          <p:cNvPr id="104461" name="Line 13"/>
          <p:cNvSpPr>
            <a:spLocks noChangeShapeType="1"/>
          </p:cNvSpPr>
          <p:nvPr/>
        </p:nvSpPr>
        <p:spPr bwMode="auto">
          <a:xfrm flipH="1">
            <a:off x="3416300" y="5588000"/>
            <a:ext cx="0" cy="127000"/>
          </a:xfrm>
          <a:prstGeom prst="line">
            <a:avLst/>
          </a:prstGeom>
          <a:noFill/>
          <a:ln w="19050">
            <a:solidFill>
              <a:schemeClr val="tx1"/>
            </a:solidFill>
            <a:round/>
            <a:headEnd/>
            <a:tailEnd/>
          </a:ln>
          <a:effectLst/>
        </p:spPr>
        <p:txBody>
          <a:bodyPr wrap="none" anchor="ctr"/>
          <a:lstStyle/>
          <a:p>
            <a:endParaRPr lang="en-IN"/>
          </a:p>
        </p:txBody>
      </p:sp>
      <p:sp>
        <p:nvSpPr>
          <p:cNvPr id="104462" name="Line 14"/>
          <p:cNvSpPr>
            <a:spLocks noChangeShapeType="1"/>
          </p:cNvSpPr>
          <p:nvPr/>
        </p:nvSpPr>
        <p:spPr bwMode="auto">
          <a:xfrm flipH="1">
            <a:off x="3854450" y="5591175"/>
            <a:ext cx="0" cy="127000"/>
          </a:xfrm>
          <a:prstGeom prst="line">
            <a:avLst/>
          </a:prstGeom>
          <a:noFill/>
          <a:ln w="19050">
            <a:solidFill>
              <a:schemeClr val="tx1"/>
            </a:solidFill>
            <a:round/>
            <a:headEnd/>
            <a:tailEnd/>
          </a:ln>
          <a:effectLst/>
        </p:spPr>
        <p:txBody>
          <a:bodyPr wrap="none" anchor="ctr"/>
          <a:lstStyle/>
          <a:p>
            <a:endParaRPr lang="en-IN"/>
          </a:p>
        </p:txBody>
      </p:sp>
      <p:sp>
        <p:nvSpPr>
          <p:cNvPr id="104463" name="Line 15"/>
          <p:cNvSpPr>
            <a:spLocks noChangeShapeType="1"/>
          </p:cNvSpPr>
          <p:nvPr/>
        </p:nvSpPr>
        <p:spPr bwMode="auto">
          <a:xfrm flipH="1">
            <a:off x="4292600" y="5597525"/>
            <a:ext cx="0" cy="127000"/>
          </a:xfrm>
          <a:prstGeom prst="line">
            <a:avLst/>
          </a:prstGeom>
          <a:noFill/>
          <a:ln w="19050">
            <a:solidFill>
              <a:schemeClr val="tx1"/>
            </a:solidFill>
            <a:round/>
            <a:headEnd/>
            <a:tailEnd/>
          </a:ln>
          <a:effectLst/>
        </p:spPr>
        <p:txBody>
          <a:bodyPr wrap="none" anchor="ctr"/>
          <a:lstStyle/>
          <a:p>
            <a:endParaRPr lang="en-IN"/>
          </a:p>
        </p:txBody>
      </p:sp>
      <p:sp>
        <p:nvSpPr>
          <p:cNvPr id="104464" name="Line 16"/>
          <p:cNvSpPr>
            <a:spLocks noChangeShapeType="1"/>
          </p:cNvSpPr>
          <p:nvPr/>
        </p:nvSpPr>
        <p:spPr bwMode="auto">
          <a:xfrm flipH="1">
            <a:off x="4730750" y="5597525"/>
            <a:ext cx="0" cy="127000"/>
          </a:xfrm>
          <a:prstGeom prst="line">
            <a:avLst/>
          </a:prstGeom>
          <a:noFill/>
          <a:ln w="19050">
            <a:solidFill>
              <a:schemeClr val="tx1"/>
            </a:solidFill>
            <a:round/>
            <a:headEnd/>
            <a:tailEnd/>
          </a:ln>
          <a:effectLst/>
        </p:spPr>
        <p:txBody>
          <a:bodyPr wrap="none" anchor="ctr"/>
          <a:lstStyle/>
          <a:p>
            <a:endParaRPr lang="en-IN"/>
          </a:p>
        </p:txBody>
      </p:sp>
      <p:sp>
        <p:nvSpPr>
          <p:cNvPr id="104465" name="Line 17"/>
          <p:cNvSpPr>
            <a:spLocks noChangeShapeType="1"/>
          </p:cNvSpPr>
          <p:nvPr/>
        </p:nvSpPr>
        <p:spPr bwMode="auto">
          <a:xfrm flipH="1">
            <a:off x="5607050" y="5591175"/>
            <a:ext cx="0" cy="127000"/>
          </a:xfrm>
          <a:prstGeom prst="line">
            <a:avLst/>
          </a:prstGeom>
          <a:noFill/>
          <a:ln w="19050">
            <a:solidFill>
              <a:schemeClr val="tx1"/>
            </a:solidFill>
            <a:round/>
            <a:headEnd/>
            <a:tailEnd/>
          </a:ln>
          <a:effectLst/>
        </p:spPr>
        <p:txBody>
          <a:bodyPr wrap="none" anchor="ctr"/>
          <a:lstStyle/>
          <a:p>
            <a:endParaRPr lang="en-IN"/>
          </a:p>
        </p:txBody>
      </p:sp>
      <p:sp>
        <p:nvSpPr>
          <p:cNvPr id="104466" name="Line 18"/>
          <p:cNvSpPr>
            <a:spLocks noChangeShapeType="1"/>
          </p:cNvSpPr>
          <p:nvPr/>
        </p:nvSpPr>
        <p:spPr bwMode="auto">
          <a:xfrm flipH="1">
            <a:off x="6045200" y="5591175"/>
            <a:ext cx="0" cy="127000"/>
          </a:xfrm>
          <a:prstGeom prst="line">
            <a:avLst/>
          </a:prstGeom>
          <a:noFill/>
          <a:ln w="19050">
            <a:solidFill>
              <a:schemeClr val="tx1"/>
            </a:solidFill>
            <a:round/>
            <a:headEnd/>
            <a:tailEnd/>
          </a:ln>
          <a:effectLst/>
        </p:spPr>
        <p:txBody>
          <a:bodyPr wrap="none" anchor="ctr"/>
          <a:lstStyle/>
          <a:p>
            <a:endParaRPr lang="en-IN"/>
          </a:p>
        </p:txBody>
      </p:sp>
      <p:sp>
        <p:nvSpPr>
          <p:cNvPr id="104467" name="Line 19"/>
          <p:cNvSpPr>
            <a:spLocks noChangeShapeType="1"/>
          </p:cNvSpPr>
          <p:nvPr/>
        </p:nvSpPr>
        <p:spPr bwMode="auto">
          <a:xfrm flipH="1">
            <a:off x="5168900" y="5597525"/>
            <a:ext cx="0" cy="127000"/>
          </a:xfrm>
          <a:prstGeom prst="line">
            <a:avLst/>
          </a:prstGeom>
          <a:noFill/>
          <a:ln w="19050">
            <a:solidFill>
              <a:schemeClr val="tx1"/>
            </a:solidFill>
            <a:round/>
            <a:headEnd/>
            <a:tailEnd/>
          </a:ln>
          <a:effectLst/>
        </p:spPr>
        <p:txBody>
          <a:bodyPr wrap="none" anchor="ctr"/>
          <a:lstStyle/>
          <a:p>
            <a:endParaRPr lang="en-IN"/>
          </a:p>
        </p:txBody>
      </p:sp>
      <p:sp>
        <p:nvSpPr>
          <p:cNvPr id="104468" name="Text Box 20"/>
          <p:cNvSpPr txBox="1">
            <a:spLocks noChangeArrowheads="1"/>
          </p:cNvSpPr>
          <p:nvPr/>
        </p:nvSpPr>
        <p:spPr bwMode="auto">
          <a:xfrm>
            <a:off x="1533525" y="5665788"/>
            <a:ext cx="6223000" cy="396875"/>
          </a:xfrm>
          <a:prstGeom prst="rect">
            <a:avLst/>
          </a:prstGeom>
          <a:noFill/>
          <a:ln w="38100">
            <a:noFill/>
            <a:miter lim="800000"/>
            <a:headEnd/>
            <a:tailEnd/>
          </a:ln>
          <a:effectLst/>
        </p:spPr>
        <p:txBody>
          <a:bodyPr>
            <a:spAutoFit/>
          </a:bodyPr>
          <a:lstStyle/>
          <a:p>
            <a:r>
              <a:rPr lang="en-US" sz="1600">
                <a:latin typeface="Times New Roman" pitchFamily="18" charset="0"/>
              </a:rPr>
              <a:t> </a:t>
            </a:r>
            <a:r>
              <a:rPr lang="en-US" sz="2000">
                <a:effectLst>
                  <a:outerShdw blurRad="38100" dist="38100" dir="2700000" algn="tl">
                    <a:srgbClr val="000000"/>
                  </a:outerShdw>
                </a:effectLst>
                <a:latin typeface="Times New Roman" pitchFamily="18" charset="0"/>
              </a:rPr>
              <a:t>0 </a:t>
            </a:r>
            <a:r>
              <a:rPr lang="en-US" sz="1000">
                <a:effectLst>
                  <a:outerShdw blurRad="38100" dist="38100" dir="2700000" algn="tl">
                    <a:srgbClr val="000000"/>
                  </a:outerShdw>
                </a:effectLst>
                <a:latin typeface="Times New Roman" pitchFamily="18" charset="0"/>
              </a:rPr>
              <a:t> </a:t>
            </a:r>
            <a:r>
              <a:rPr lang="en-US" sz="2000">
                <a:latin typeface="Times New Roman" pitchFamily="18" charset="0"/>
              </a:rPr>
              <a:t> </a:t>
            </a:r>
            <a:r>
              <a:rPr lang="en-US" sz="1600">
                <a:latin typeface="Times New Roman" pitchFamily="18" charset="0"/>
              </a:rPr>
              <a:t> </a:t>
            </a:r>
            <a:r>
              <a:rPr lang="en-US" sz="2000">
                <a:effectLst>
                  <a:outerShdw blurRad="38100" dist="38100" dir="2700000" algn="tl">
                    <a:srgbClr val="000000"/>
                  </a:outerShdw>
                </a:effectLst>
                <a:latin typeface="Times New Roman" pitchFamily="18" charset="0"/>
              </a:rPr>
              <a:t>10 </a:t>
            </a:r>
            <a:r>
              <a:rPr lang="en-US" sz="1000">
                <a:effectLst>
                  <a:outerShdw blurRad="38100" dist="38100" dir="2700000" algn="tl">
                    <a:srgbClr val="000000"/>
                  </a:outerShdw>
                </a:effectLst>
                <a:latin typeface="Times New Roman" pitchFamily="18" charset="0"/>
              </a:rPr>
              <a:t>  </a:t>
            </a:r>
            <a:r>
              <a:rPr lang="en-US" sz="2000">
                <a:effectLst>
                  <a:outerShdw blurRad="38100" dist="38100" dir="2700000" algn="tl">
                    <a:srgbClr val="000000"/>
                  </a:outerShdw>
                </a:effectLst>
                <a:latin typeface="Times New Roman" pitchFamily="18" charset="0"/>
              </a:rPr>
              <a:t> 20 </a:t>
            </a:r>
            <a:r>
              <a:rPr lang="en-US" sz="1000">
                <a:effectLst>
                  <a:outerShdw blurRad="38100" dist="38100" dir="2700000" algn="tl">
                    <a:srgbClr val="000000"/>
                  </a:outerShdw>
                </a:effectLst>
                <a:latin typeface="Times New Roman" pitchFamily="18" charset="0"/>
              </a:rPr>
              <a:t> </a:t>
            </a:r>
            <a:r>
              <a:rPr lang="en-US" sz="2000">
                <a:effectLst>
                  <a:outerShdw blurRad="38100" dist="38100" dir="2700000" algn="tl">
                    <a:srgbClr val="000000"/>
                  </a:outerShdw>
                </a:effectLst>
                <a:latin typeface="Times New Roman" pitchFamily="18" charset="0"/>
              </a:rPr>
              <a:t> 30 </a:t>
            </a:r>
            <a:r>
              <a:rPr lang="en-US" sz="1000">
                <a:effectLst>
                  <a:outerShdw blurRad="38100" dist="38100" dir="2700000" algn="tl">
                    <a:srgbClr val="000000"/>
                  </a:outerShdw>
                </a:effectLst>
                <a:latin typeface="Times New Roman" pitchFamily="18" charset="0"/>
              </a:rPr>
              <a:t> </a:t>
            </a:r>
            <a:r>
              <a:rPr lang="en-US" sz="2000">
                <a:effectLst>
                  <a:outerShdw blurRad="38100" dist="38100" dir="2700000" algn="tl">
                    <a:srgbClr val="000000"/>
                  </a:outerShdw>
                </a:effectLst>
                <a:latin typeface="Times New Roman" pitchFamily="18" charset="0"/>
              </a:rPr>
              <a:t> 40   50 </a:t>
            </a:r>
            <a:r>
              <a:rPr lang="en-US" sz="1000">
                <a:effectLst>
                  <a:outerShdw blurRad="38100" dist="38100" dir="2700000" algn="tl">
                    <a:srgbClr val="000000"/>
                  </a:outerShdw>
                </a:effectLst>
                <a:latin typeface="Times New Roman" pitchFamily="18" charset="0"/>
              </a:rPr>
              <a:t>  </a:t>
            </a:r>
            <a:r>
              <a:rPr lang="en-US" sz="2000">
                <a:effectLst>
                  <a:outerShdw blurRad="38100" dist="38100" dir="2700000" algn="tl">
                    <a:srgbClr val="000000"/>
                  </a:outerShdw>
                </a:effectLst>
                <a:latin typeface="Times New Roman" pitchFamily="18" charset="0"/>
              </a:rPr>
              <a:t> 60 </a:t>
            </a:r>
            <a:r>
              <a:rPr lang="en-US" sz="800">
                <a:effectLst>
                  <a:outerShdw blurRad="38100" dist="38100" dir="2700000" algn="tl">
                    <a:srgbClr val="000000"/>
                  </a:outerShdw>
                </a:effectLst>
                <a:latin typeface="Times New Roman" pitchFamily="18" charset="0"/>
              </a:rPr>
              <a:t> </a:t>
            </a:r>
            <a:r>
              <a:rPr lang="en-US" sz="2000">
                <a:effectLst>
                  <a:outerShdw blurRad="38100" dist="38100" dir="2700000" algn="tl">
                    <a:srgbClr val="000000"/>
                  </a:outerShdw>
                </a:effectLst>
                <a:latin typeface="Times New Roman" pitchFamily="18" charset="0"/>
              </a:rPr>
              <a:t> 70   80 </a:t>
            </a:r>
            <a:r>
              <a:rPr lang="en-US" sz="1000">
                <a:effectLst>
                  <a:outerShdw blurRad="38100" dist="38100" dir="2700000" algn="tl">
                    <a:srgbClr val="000000"/>
                  </a:outerShdw>
                </a:effectLst>
                <a:latin typeface="Times New Roman" pitchFamily="18" charset="0"/>
              </a:rPr>
              <a:t>  </a:t>
            </a:r>
            <a:r>
              <a:rPr lang="en-US" sz="2000">
                <a:effectLst>
                  <a:outerShdw blurRad="38100" dist="38100" dir="2700000" algn="tl">
                    <a:srgbClr val="000000"/>
                  </a:outerShdw>
                </a:effectLst>
                <a:latin typeface="Times New Roman" pitchFamily="18" charset="0"/>
              </a:rPr>
              <a:t> 90  100 110</a:t>
            </a:r>
            <a:r>
              <a:rPr lang="en-US" sz="800">
                <a:effectLst>
                  <a:outerShdw blurRad="38100" dist="38100" dir="2700000" algn="tl">
                    <a:srgbClr val="000000"/>
                  </a:outerShdw>
                </a:effectLst>
                <a:latin typeface="Times New Roman" pitchFamily="18" charset="0"/>
              </a:rPr>
              <a:t> </a:t>
            </a:r>
            <a:r>
              <a:rPr lang="en-US" sz="1000">
                <a:effectLst>
                  <a:outerShdw blurRad="38100" dist="38100" dir="2700000" algn="tl">
                    <a:srgbClr val="000000"/>
                  </a:outerShdw>
                </a:effectLst>
                <a:latin typeface="Times New Roman" pitchFamily="18" charset="0"/>
              </a:rPr>
              <a:t> </a:t>
            </a:r>
            <a:r>
              <a:rPr lang="en-US" sz="2000">
                <a:effectLst>
                  <a:outerShdw blurRad="38100" dist="38100" dir="2700000" algn="tl">
                    <a:srgbClr val="000000"/>
                  </a:outerShdw>
                </a:effectLst>
                <a:latin typeface="Times New Roman" pitchFamily="18" charset="0"/>
              </a:rPr>
              <a:t>120 130</a:t>
            </a:r>
            <a:r>
              <a:rPr lang="en-US">
                <a:effectLst>
                  <a:outerShdw blurRad="38100" dist="38100" dir="2700000" algn="tl">
                    <a:srgbClr val="000000"/>
                  </a:outerShdw>
                </a:effectLst>
                <a:latin typeface="Times New Roman" pitchFamily="18" charset="0"/>
              </a:rPr>
              <a:t>  </a:t>
            </a:r>
            <a:r>
              <a:rPr lang="en-US" sz="1600">
                <a:latin typeface="Times New Roman" pitchFamily="18" charset="0"/>
              </a:rPr>
              <a:t>  </a:t>
            </a:r>
          </a:p>
        </p:txBody>
      </p:sp>
      <p:sp>
        <p:nvSpPr>
          <p:cNvPr id="104469" name="Text Box 21"/>
          <p:cNvSpPr txBox="1">
            <a:spLocks noChangeArrowheads="1"/>
          </p:cNvSpPr>
          <p:nvPr/>
        </p:nvSpPr>
        <p:spPr bwMode="auto">
          <a:xfrm>
            <a:off x="1339850" y="3741738"/>
            <a:ext cx="311150" cy="396875"/>
          </a:xfrm>
          <a:prstGeom prst="rect">
            <a:avLst/>
          </a:prstGeom>
          <a:noFill/>
          <a:ln w="38100">
            <a:noFill/>
            <a:miter lim="800000"/>
            <a:headEnd/>
            <a:tailEnd/>
          </a:ln>
          <a:effectLst/>
        </p:spPr>
        <p:txBody>
          <a:bodyPr wrap="none">
            <a:spAutoFit/>
          </a:bodyPr>
          <a:lstStyle/>
          <a:p>
            <a:pPr algn="ctr"/>
            <a:r>
              <a:rPr lang="en-US" sz="2000">
                <a:effectLst>
                  <a:outerShdw blurRad="38100" dist="38100" dir="2700000" algn="tl">
                    <a:srgbClr val="000000"/>
                  </a:outerShdw>
                </a:effectLst>
                <a:latin typeface="Times New Roman" pitchFamily="18" charset="0"/>
              </a:rPr>
              <a:t>3</a:t>
            </a:r>
          </a:p>
        </p:txBody>
      </p:sp>
      <p:sp>
        <p:nvSpPr>
          <p:cNvPr id="104470" name="Text Box 22"/>
          <p:cNvSpPr txBox="1">
            <a:spLocks noChangeArrowheads="1"/>
          </p:cNvSpPr>
          <p:nvPr/>
        </p:nvSpPr>
        <p:spPr bwMode="auto">
          <a:xfrm>
            <a:off x="1358900" y="4830763"/>
            <a:ext cx="311150" cy="396875"/>
          </a:xfrm>
          <a:prstGeom prst="rect">
            <a:avLst/>
          </a:prstGeom>
          <a:noFill/>
          <a:ln w="38100">
            <a:noFill/>
            <a:miter lim="800000"/>
            <a:headEnd/>
            <a:tailEnd/>
          </a:ln>
          <a:effectLst/>
        </p:spPr>
        <p:txBody>
          <a:bodyPr wrap="none">
            <a:spAutoFit/>
          </a:bodyPr>
          <a:lstStyle/>
          <a:p>
            <a:pPr algn="ctr"/>
            <a:r>
              <a:rPr lang="en-US" sz="2000">
                <a:effectLst>
                  <a:outerShdw blurRad="38100" dist="38100" dir="2700000" algn="tl">
                    <a:srgbClr val="000000"/>
                  </a:outerShdw>
                </a:effectLst>
                <a:latin typeface="Times New Roman" pitchFamily="18" charset="0"/>
              </a:rPr>
              <a:t>1</a:t>
            </a:r>
          </a:p>
        </p:txBody>
      </p:sp>
      <p:sp>
        <p:nvSpPr>
          <p:cNvPr id="104471" name="Text Box 23"/>
          <p:cNvSpPr txBox="1">
            <a:spLocks noChangeArrowheads="1"/>
          </p:cNvSpPr>
          <p:nvPr/>
        </p:nvSpPr>
        <p:spPr bwMode="auto">
          <a:xfrm>
            <a:off x="1339850" y="4278313"/>
            <a:ext cx="311150" cy="396875"/>
          </a:xfrm>
          <a:prstGeom prst="rect">
            <a:avLst/>
          </a:prstGeom>
          <a:noFill/>
          <a:ln w="38100">
            <a:noFill/>
            <a:miter lim="800000"/>
            <a:headEnd/>
            <a:tailEnd/>
          </a:ln>
          <a:effectLst/>
        </p:spPr>
        <p:txBody>
          <a:bodyPr wrap="none">
            <a:spAutoFit/>
          </a:bodyPr>
          <a:lstStyle/>
          <a:p>
            <a:pPr algn="ctr"/>
            <a:r>
              <a:rPr lang="en-US" sz="2000">
                <a:effectLst>
                  <a:outerShdw blurRad="38100" dist="38100" dir="2700000" algn="tl">
                    <a:srgbClr val="000000"/>
                  </a:outerShdw>
                </a:effectLst>
                <a:latin typeface="Times New Roman" pitchFamily="18" charset="0"/>
              </a:rPr>
              <a:t>2</a:t>
            </a:r>
          </a:p>
        </p:txBody>
      </p:sp>
      <p:sp>
        <p:nvSpPr>
          <p:cNvPr id="104472" name="Text Box 24"/>
          <p:cNvSpPr txBox="1">
            <a:spLocks noChangeArrowheads="1"/>
          </p:cNvSpPr>
          <p:nvPr/>
        </p:nvSpPr>
        <p:spPr bwMode="auto">
          <a:xfrm>
            <a:off x="3289300" y="5962650"/>
            <a:ext cx="2417763" cy="457200"/>
          </a:xfrm>
          <a:prstGeom prst="rect">
            <a:avLst/>
          </a:prstGeom>
          <a:noFill/>
          <a:ln w="38100">
            <a:noFill/>
            <a:miter lim="800000"/>
            <a:headEnd/>
            <a:tailEnd/>
          </a:ln>
          <a:effectLst/>
        </p:spPr>
        <p:txBody>
          <a:bodyPr wrap="none">
            <a:spAutoFit/>
          </a:bodyPr>
          <a:lstStyle/>
          <a:p>
            <a:pPr algn="ctr"/>
            <a:r>
              <a:rPr lang="en-US" sz="2400">
                <a:effectLst>
                  <a:outerShdw blurRad="38100" dist="38100" dir="2700000" algn="tl">
                    <a:srgbClr val="000000"/>
                  </a:outerShdw>
                </a:effectLst>
                <a:latin typeface="Times New Roman" pitchFamily="18" charset="0"/>
              </a:rPr>
              <a:t>Units Sampled (n)</a:t>
            </a:r>
          </a:p>
        </p:txBody>
      </p:sp>
      <p:sp>
        <p:nvSpPr>
          <p:cNvPr id="104473" name="Text Box 25"/>
          <p:cNvSpPr txBox="1">
            <a:spLocks noChangeArrowheads="1"/>
          </p:cNvSpPr>
          <p:nvPr/>
        </p:nvSpPr>
        <p:spPr bwMode="auto">
          <a:xfrm>
            <a:off x="1346200" y="2109788"/>
            <a:ext cx="311150" cy="396875"/>
          </a:xfrm>
          <a:prstGeom prst="rect">
            <a:avLst/>
          </a:prstGeom>
          <a:noFill/>
          <a:ln w="38100">
            <a:noFill/>
            <a:miter lim="800000"/>
            <a:headEnd/>
            <a:tailEnd/>
          </a:ln>
          <a:effectLst/>
        </p:spPr>
        <p:txBody>
          <a:bodyPr wrap="none">
            <a:spAutoFit/>
          </a:bodyPr>
          <a:lstStyle/>
          <a:p>
            <a:pPr algn="ctr"/>
            <a:r>
              <a:rPr lang="en-US" sz="2000">
                <a:effectLst>
                  <a:outerShdw blurRad="38100" dist="38100" dir="2700000" algn="tl">
                    <a:srgbClr val="000000"/>
                  </a:outerShdw>
                </a:effectLst>
                <a:latin typeface="Times New Roman" pitchFamily="18" charset="0"/>
              </a:rPr>
              <a:t>6</a:t>
            </a:r>
          </a:p>
        </p:txBody>
      </p:sp>
      <p:sp>
        <p:nvSpPr>
          <p:cNvPr id="104475" name="Text Box 27"/>
          <p:cNvSpPr txBox="1">
            <a:spLocks noChangeArrowheads="1"/>
          </p:cNvSpPr>
          <p:nvPr/>
        </p:nvSpPr>
        <p:spPr bwMode="auto">
          <a:xfrm>
            <a:off x="1101725" y="1165225"/>
            <a:ext cx="2890838" cy="457200"/>
          </a:xfrm>
          <a:prstGeom prst="rect">
            <a:avLst/>
          </a:prstGeom>
          <a:noFill/>
          <a:ln w="38100">
            <a:noFill/>
            <a:miter lim="800000"/>
            <a:headEnd/>
            <a:tailEnd/>
          </a:ln>
          <a:effectLst/>
        </p:spPr>
        <p:txBody>
          <a:bodyPr wrap="none">
            <a:spAutoFit/>
          </a:bodyPr>
          <a:lstStyle/>
          <a:p>
            <a:pPr algn="ctr"/>
            <a:r>
              <a:rPr lang="en-US" sz="2400">
                <a:effectLst>
                  <a:outerShdw blurRad="38100" dist="38100" dir="2700000" algn="tl">
                    <a:srgbClr val="000000"/>
                  </a:outerShdw>
                </a:effectLst>
                <a:latin typeface="Times New Roman" pitchFamily="18" charset="0"/>
              </a:rPr>
              <a:t>Number of Defectives</a:t>
            </a:r>
          </a:p>
        </p:txBody>
      </p:sp>
      <p:sp>
        <p:nvSpPr>
          <p:cNvPr id="104476" name="Line 28"/>
          <p:cNvSpPr>
            <a:spLocks noChangeShapeType="1"/>
          </p:cNvSpPr>
          <p:nvPr/>
        </p:nvSpPr>
        <p:spPr bwMode="auto">
          <a:xfrm>
            <a:off x="1676400" y="5035550"/>
            <a:ext cx="114300" cy="0"/>
          </a:xfrm>
          <a:prstGeom prst="line">
            <a:avLst/>
          </a:prstGeom>
          <a:noFill/>
          <a:ln w="12700">
            <a:solidFill>
              <a:schemeClr val="tx1"/>
            </a:solidFill>
            <a:round/>
            <a:headEnd/>
            <a:tailEnd/>
          </a:ln>
          <a:effectLst/>
        </p:spPr>
        <p:txBody>
          <a:bodyPr wrap="none" anchor="ctr"/>
          <a:lstStyle/>
          <a:p>
            <a:endParaRPr lang="en-IN"/>
          </a:p>
        </p:txBody>
      </p:sp>
      <p:sp>
        <p:nvSpPr>
          <p:cNvPr id="104477" name="Line 29"/>
          <p:cNvSpPr>
            <a:spLocks noChangeShapeType="1"/>
          </p:cNvSpPr>
          <p:nvPr/>
        </p:nvSpPr>
        <p:spPr bwMode="auto">
          <a:xfrm>
            <a:off x="1666875" y="3397250"/>
            <a:ext cx="114300" cy="0"/>
          </a:xfrm>
          <a:prstGeom prst="line">
            <a:avLst/>
          </a:prstGeom>
          <a:noFill/>
          <a:ln w="12700">
            <a:solidFill>
              <a:schemeClr val="tx1"/>
            </a:solidFill>
            <a:round/>
            <a:headEnd/>
            <a:tailEnd/>
          </a:ln>
          <a:effectLst/>
        </p:spPr>
        <p:txBody>
          <a:bodyPr wrap="none" anchor="ctr"/>
          <a:lstStyle/>
          <a:p>
            <a:endParaRPr lang="en-IN"/>
          </a:p>
        </p:txBody>
      </p:sp>
      <p:sp>
        <p:nvSpPr>
          <p:cNvPr id="104478" name="Line 30"/>
          <p:cNvSpPr>
            <a:spLocks noChangeShapeType="1"/>
          </p:cNvSpPr>
          <p:nvPr/>
        </p:nvSpPr>
        <p:spPr bwMode="auto">
          <a:xfrm>
            <a:off x="1666875" y="2305050"/>
            <a:ext cx="114300" cy="0"/>
          </a:xfrm>
          <a:prstGeom prst="line">
            <a:avLst/>
          </a:prstGeom>
          <a:noFill/>
          <a:ln w="12700">
            <a:solidFill>
              <a:schemeClr val="tx1"/>
            </a:solidFill>
            <a:round/>
            <a:headEnd/>
            <a:tailEnd/>
          </a:ln>
          <a:effectLst/>
        </p:spPr>
        <p:txBody>
          <a:bodyPr wrap="none" anchor="ctr"/>
          <a:lstStyle/>
          <a:p>
            <a:endParaRPr lang="en-IN"/>
          </a:p>
        </p:txBody>
      </p:sp>
      <p:sp>
        <p:nvSpPr>
          <p:cNvPr id="104479" name="Text Box 31"/>
          <p:cNvSpPr txBox="1">
            <a:spLocks noChangeArrowheads="1"/>
          </p:cNvSpPr>
          <p:nvPr/>
        </p:nvSpPr>
        <p:spPr bwMode="auto">
          <a:xfrm>
            <a:off x="1330325" y="3189288"/>
            <a:ext cx="311150" cy="396875"/>
          </a:xfrm>
          <a:prstGeom prst="rect">
            <a:avLst/>
          </a:prstGeom>
          <a:noFill/>
          <a:ln w="38100">
            <a:noFill/>
            <a:miter lim="800000"/>
            <a:headEnd/>
            <a:tailEnd/>
          </a:ln>
          <a:effectLst/>
        </p:spPr>
        <p:txBody>
          <a:bodyPr wrap="none">
            <a:spAutoFit/>
          </a:bodyPr>
          <a:lstStyle/>
          <a:p>
            <a:pPr algn="ctr"/>
            <a:r>
              <a:rPr lang="en-US" sz="2000">
                <a:effectLst>
                  <a:outerShdw blurRad="38100" dist="38100" dir="2700000" algn="tl">
                    <a:srgbClr val="000000"/>
                  </a:outerShdw>
                </a:effectLst>
                <a:latin typeface="Times New Roman" pitchFamily="18" charset="0"/>
              </a:rPr>
              <a:t>4</a:t>
            </a:r>
          </a:p>
        </p:txBody>
      </p:sp>
      <p:sp>
        <p:nvSpPr>
          <p:cNvPr id="104480" name="Text Box 32"/>
          <p:cNvSpPr txBox="1">
            <a:spLocks noChangeArrowheads="1"/>
          </p:cNvSpPr>
          <p:nvPr/>
        </p:nvSpPr>
        <p:spPr bwMode="auto">
          <a:xfrm>
            <a:off x="1339850" y="2636838"/>
            <a:ext cx="311150" cy="396875"/>
          </a:xfrm>
          <a:prstGeom prst="rect">
            <a:avLst/>
          </a:prstGeom>
          <a:noFill/>
          <a:ln w="38100">
            <a:noFill/>
            <a:miter lim="800000"/>
            <a:headEnd/>
            <a:tailEnd/>
          </a:ln>
          <a:effectLst/>
        </p:spPr>
        <p:txBody>
          <a:bodyPr wrap="none">
            <a:spAutoFit/>
          </a:bodyPr>
          <a:lstStyle/>
          <a:p>
            <a:pPr algn="ctr"/>
            <a:r>
              <a:rPr lang="en-US" sz="2000">
                <a:effectLst>
                  <a:outerShdw blurRad="38100" dist="38100" dir="2700000" algn="tl">
                    <a:srgbClr val="000000"/>
                  </a:outerShdw>
                </a:effectLst>
                <a:latin typeface="Times New Roman" pitchFamily="18" charset="0"/>
              </a:rPr>
              <a:t>5</a:t>
            </a:r>
          </a:p>
        </p:txBody>
      </p:sp>
      <p:sp>
        <p:nvSpPr>
          <p:cNvPr id="104484" name="Line 36"/>
          <p:cNvSpPr>
            <a:spLocks noChangeShapeType="1"/>
          </p:cNvSpPr>
          <p:nvPr/>
        </p:nvSpPr>
        <p:spPr bwMode="auto">
          <a:xfrm flipH="1">
            <a:off x="6477000" y="5591175"/>
            <a:ext cx="0" cy="127000"/>
          </a:xfrm>
          <a:prstGeom prst="line">
            <a:avLst/>
          </a:prstGeom>
          <a:noFill/>
          <a:ln w="19050">
            <a:solidFill>
              <a:schemeClr val="tx1"/>
            </a:solidFill>
            <a:round/>
            <a:headEnd/>
            <a:tailEnd/>
          </a:ln>
          <a:effectLst/>
        </p:spPr>
        <p:txBody>
          <a:bodyPr wrap="none" anchor="ctr"/>
          <a:lstStyle/>
          <a:p>
            <a:endParaRPr lang="en-IN"/>
          </a:p>
        </p:txBody>
      </p:sp>
      <p:sp>
        <p:nvSpPr>
          <p:cNvPr id="104485" name="Line 37"/>
          <p:cNvSpPr>
            <a:spLocks noChangeShapeType="1"/>
          </p:cNvSpPr>
          <p:nvPr/>
        </p:nvSpPr>
        <p:spPr bwMode="auto">
          <a:xfrm flipH="1">
            <a:off x="6908800" y="5591175"/>
            <a:ext cx="0" cy="127000"/>
          </a:xfrm>
          <a:prstGeom prst="line">
            <a:avLst/>
          </a:prstGeom>
          <a:noFill/>
          <a:ln w="19050">
            <a:solidFill>
              <a:schemeClr val="tx1"/>
            </a:solidFill>
            <a:round/>
            <a:headEnd/>
            <a:tailEnd/>
          </a:ln>
          <a:effectLst/>
        </p:spPr>
        <p:txBody>
          <a:bodyPr wrap="none" anchor="ctr"/>
          <a:lstStyle/>
          <a:p>
            <a:endParaRPr lang="en-IN"/>
          </a:p>
        </p:txBody>
      </p:sp>
      <p:sp>
        <p:nvSpPr>
          <p:cNvPr id="104486" name="Line 38"/>
          <p:cNvSpPr>
            <a:spLocks noChangeShapeType="1"/>
          </p:cNvSpPr>
          <p:nvPr/>
        </p:nvSpPr>
        <p:spPr bwMode="auto">
          <a:xfrm flipH="1">
            <a:off x="7340600" y="5591175"/>
            <a:ext cx="0" cy="127000"/>
          </a:xfrm>
          <a:prstGeom prst="line">
            <a:avLst/>
          </a:prstGeom>
          <a:noFill/>
          <a:ln w="19050">
            <a:solidFill>
              <a:schemeClr val="tx1"/>
            </a:solidFill>
            <a:round/>
            <a:headEnd/>
            <a:tailEnd/>
          </a:ln>
          <a:effectLst/>
        </p:spPr>
        <p:txBody>
          <a:bodyPr wrap="none" anchor="ctr"/>
          <a:lstStyle/>
          <a:p>
            <a:endParaRPr lang="en-IN"/>
          </a:p>
        </p:txBody>
      </p:sp>
      <p:sp>
        <p:nvSpPr>
          <p:cNvPr id="104489" name="Line 41"/>
          <p:cNvSpPr>
            <a:spLocks noChangeShapeType="1"/>
          </p:cNvSpPr>
          <p:nvPr/>
        </p:nvSpPr>
        <p:spPr bwMode="auto">
          <a:xfrm>
            <a:off x="1676400" y="1743075"/>
            <a:ext cx="114300" cy="0"/>
          </a:xfrm>
          <a:prstGeom prst="line">
            <a:avLst/>
          </a:prstGeom>
          <a:noFill/>
          <a:ln w="12700">
            <a:solidFill>
              <a:schemeClr val="tx1"/>
            </a:solidFill>
            <a:round/>
            <a:headEnd/>
            <a:tailEnd/>
          </a:ln>
          <a:effectLst/>
        </p:spPr>
        <p:txBody>
          <a:bodyPr wrap="none" anchor="ctr"/>
          <a:lstStyle/>
          <a:p>
            <a:endParaRPr lang="en-IN"/>
          </a:p>
        </p:txBody>
      </p:sp>
      <p:sp>
        <p:nvSpPr>
          <p:cNvPr id="104490" name="Text Box 42"/>
          <p:cNvSpPr txBox="1">
            <a:spLocks noChangeArrowheads="1"/>
          </p:cNvSpPr>
          <p:nvPr/>
        </p:nvSpPr>
        <p:spPr bwMode="auto">
          <a:xfrm>
            <a:off x="1346200" y="1557338"/>
            <a:ext cx="311150" cy="396875"/>
          </a:xfrm>
          <a:prstGeom prst="rect">
            <a:avLst/>
          </a:prstGeom>
          <a:noFill/>
          <a:ln w="38100">
            <a:noFill/>
            <a:miter lim="800000"/>
            <a:headEnd/>
            <a:tailEnd/>
          </a:ln>
          <a:effectLst/>
        </p:spPr>
        <p:txBody>
          <a:bodyPr wrap="none">
            <a:spAutoFit/>
          </a:bodyPr>
          <a:lstStyle/>
          <a:p>
            <a:pPr algn="ctr"/>
            <a:r>
              <a:rPr lang="en-US" sz="2000">
                <a:effectLst>
                  <a:outerShdw blurRad="38100" dist="38100" dir="2700000" algn="tl">
                    <a:srgbClr val="000000"/>
                  </a:outerShdw>
                </a:effectLst>
                <a:latin typeface="Times New Roman" pitchFamily="18" charset="0"/>
              </a:rPr>
              <a:t>7</a:t>
            </a:r>
          </a:p>
        </p:txBody>
      </p:sp>
      <p:sp>
        <p:nvSpPr>
          <p:cNvPr id="104491" name="Text Box 43"/>
          <p:cNvSpPr txBox="1">
            <a:spLocks noChangeArrowheads="1"/>
          </p:cNvSpPr>
          <p:nvPr/>
        </p:nvSpPr>
        <p:spPr bwMode="auto">
          <a:xfrm>
            <a:off x="1368425" y="5421313"/>
            <a:ext cx="311150" cy="396875"/>
          </a:xfrm>
          <a:prstGeom prst="rect">
            <a:avLst/>
          </a:prstGeom>
          <a:noFill/>
          <a:ln w="38100">
            <a:noFill/>
            <a:miter lim="800000"/>
            <a:headEnd/>
            <a:tailEnd/>
          </a:ln>
          <a:effectLst/>
        </p:spPr>
        <p:txBody>
          <a:bodyPr wrap="none">
            <a:spAutoFit/>
          </a:bodyPr>
          <a:lstStyle/>
          <a:p>
            <a:pPr algn="ctr"/>
            <a:r>
              <a:rPr lang="en-US" sz="2000">
                <a:effectLst>
                  <a:outerShdw blurRad="38100" dist="38100" dir="2700000" algn="tl">
                    <a:srgbClr val="000000"/>
                  </a:outerShdw>
                </a:effectLst>
                <a:latin typeface="Times New Roman" pitchFamily="18" charset="0"/>
              </a:rPr>
              <a:t>0</a:t>
            </a:r>
          </a:p>
        </p:txBody>
      </p:sp>
      <p:sp>
        <p:nvSpPr>
          <p:cNvPr id="104492" name="AutoShape 44"/>
          <p:cNvSpPr>
            <a:spLocks noChangeArrowheads="1"/>
          </p:cNvSpPr>
          <p:nvPr/>
        </p:nvSpPr>
        <p:spPr bwMode="auto">
          <a:xfrm flipH="1">
            <a:off x="2571750" y="3409950"/>
            <a:ext cx="4762500" cy="2209800"/>
          </a:xfrm>
          <a:prstGeom prst="rtTriangle">
            <a:avLst/>
          </a:prstGeom>
          <a:gradFill rotWithShape="0">
            <a:gsLst>
              <a:gs pos="0">
                <a:srgbClr val="003366"/>
              </a:gs>
              <a:gs pos="100000">
                <a:srgbClr val="003366">
                  <a:gamma/>
                  <a:shade val="46275"/>
                  <a:invGamma/>
                </a:srgbClr>
              </a:gs>
            </a:gsLst>
            <a:lin ang="2700000" scaled="1"/>
          </a:gradFill>
          <a:ln w="12700">
            <a:noFill/>
            <a:miter lim="800000"/>
            <a:headEnd/>
            <a:tailEnd/>
          </a:ln>
          <a:effectLst/>
        </p:spPr>
        <p:txBody>
          <a:bodyPr wrap="none" anchor="ctr"/>
          <a:lstStyle/>
          <a:p>
            <a:endParaRPr lang="en-IN"/>
          </a:p>
        </p:txBody>
      </p:sp>
      <p:sp>
        <p:nvSpPr>
          <p:cNvPr id="104494" name="AutoShape 46"/>
          <p:cNvSpPr>
            <a:spLocks noChangeArrowheads="1"/>
          </p:cNvSpPr>
          <p:nvPr/>
        </p:nvSpPr>
        <p:spPr bwMode="auto">
          <a:xfrm flipV="1">
            <a:off x="1733550" y="1860550"/>
            <a:ext cx="5619750" cy="2609850"/>
          </a:xfrm>
          <a:prstGeom prst="rtTriangle">
            <a:avLst/>
          </a:prstGeom>
          <a:gradFill rotWithShape="0">
            <a:gsLst>
              <a:gs pos="0">
                <a:srgbClr val="003366">
                  <a:gamma/>
                  <a:shade val="46275"/>
                  <a:invGamma/>
                </a:srgbClr>
              </a:gs>
              <a:gs pos="100000">
                <a:srgbClr val="003366"/>
              </a:gs>
            </a:gsLst>
            <a:lin ang="2700000" scaled="1"/>
          </a:gradFill>
          <a:ln w="12700">
            <a:noFill/>
            <a:miter lim="800000"/>
            <a:headEnd/>
            <a:tailEnd/>
          </a:ln>
          <a:effectLst/>
        </p:spPr>
        <p:txBody>
          <a:bodyPr rot="10800000" wrap="none" anchor="ctr"/>
          <a:lstStyle/>
          <a:p>
            <a:pPr algn="ctr"/>
            <a:endParaRPr lang="en-GB"/>
          </a:p>
        </p:txBody>
      </p:sp>
      <p:sp>
        <p:nvSpPr>
          <p:cNvPr id="104452" name="Line 4"/>
          <p:cNvSpPr>
            <a:spLocks noChangeShapeType="1"/>
          </p:cNvSpPr>
          <p:nvPr/>
        </p:nvSpPr>
        <p:spPr bwMode="auto">
          <a:xfrm>
            <a:off x="1724025" y="1743075"/>
            <a:ext cx="3175" cy="3895725"/>
          </a:xfrm>
          <a:prstGeom prst="line">
            <a:avLst/>
          </a:prstGeom>
          <a:noFill/>
          <a:ln w="12700">
            <a:solidFill>
              <a:schemeClr val="tx1"/>
            </a:solidFill>
            <a:round/>
            <a:headEnd/>
            <a:tailEnd/>
          </a:ln>
          <a:effectLst/>
        </p:spPr>
        <p:txBody>
          <a:bodyPr/>
          <a:lstStyle/>
          <a:p>
            <a:endParaRPr lang="en-IN"/>
          </a:p>
        </p:txBody>
      </p:sp>
      <p:sp>
        <p:nvSpPr>
          <p:cNvPr id="104496" name="Line 48"/>
          <p:cNvSpPr>
            <a:spLocks noChangeShapeType="1"/>
          </p:cNvSpPr>
          <p:nvPr/>
        </p:nvSpPr>
        <p:spPr bwMode="auto">
          <a:xfrm flipV="1">
            <a:off x="2571750" y="3429000"/>
            <a:ext cx="4781550" cy="2190750"/>
          </a:xfrm>
          <a:prstGeom prst="line">
            <a:avLst/>
          </a:prstGeom>
          <a:noFill/>
          <a:ln w="19050">
            <a:solidFill>
              <a:srgbClr val="FFFFFF"/>
            </a:solidFill>
            <a:round/>
            <a:headEnd/>
            <a:tailEnd/>
          </a:ln>
          <a:effectLst>
            <a:outerShdw dist="17961" dir="2700000" algn="ctr" rotWithShape="0">
              <a:schemeClr val="bg2"/>
            </a:outerShdw>
          </a:effectLst>
        </p:spPr>
        <p:txBody>
          <a:bodyPr/>
          <a:lstStyle/>
          <a:p>
            <a:endParaRPr lang="en-IN"/>
          </a:p>
        </p:txBody>
      </p:sp>
      <p:sp>
        <p:nvSpPr>
          <p:cNvPr id="104497" name="Line 49"/>
          <p:cNvSpPr>
            <a:spLocks noChangeShapeType="1"/>
          </p:cNvSpPr>
          <p:nvPr/>
        </p:nvSpPr>
        <p:spPr bwMode="auto">
          <a:xfrm flipV="1">
            <a:off x="1733550" y="1885950"/>
            <a:ext cx="5600700" cy="2590800"/>
          </a:xfrm>
          <a:prstGeom prst="line">
            <a:avLst/>
          </a:prstGeom>
          <a:noFill/>
          <a:ln w="19050">
            <a:solidFill>
              <a:srgbClr val="FFFFFF"/>
            </a:solidFill>
            <a:round/>
            <a:headEnd/>
            <a:tailEnd/>
          </a:ln>
          <a:effectLst>
            <a:outerShdw dist="17961" dir="2700000" algn="ctr" rotWithShape="0">
              <a:schemeClr val="bg2"/>
            </a:outerShdw>
          </a:effectLst>
        </p:spPr>
        <p:txBody>
          <a:bodyPr/>
          <a:lstStyle/>
          <a:p>
            <a:endParaRPr lang="en-IN"/>
          </a:p>
        </p:txBody>
      </p:sp>
      <p:sp>
        <p:nvSpPr>
          <p:cNvPr id="104499" name="Text Box 51"/>
          <p:cNvSpPr txBox="1">
            <a:spLocks noChangeArrowheads="1"/>
          </p:cNvSpPr>
          <p:nvPr/>
        </p:nvSpPr>
        <p:spPr bwMode="auto">
          <a:xfrm>
            <a:off x="3203575" y="2232025"/>
            <a:ext cx="1458913" cy="45720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latin typeface="Times New Roman" pitchFamily="18" charset="0"/>
              </a:rPr>
              <a:t>Reject Lot</a:t>
            </a:r>
          </a:p>
        </p:txBody>
      </p:sp>
      <p:sp>
        <p:nvSpPr>
          <p:cNvPr id="104500" name="Text Box 52"/>
          <p:cNvSpPr txBox="1">
            <a:spLocks noChangeArrowheads="1"/>
          </p:cNvSpPr>
          <p:nvPr/>
        </p:nvSpPr>
        <p:spPr bwMode="auto">
          <a:xfrm>
            <a:off x="5184775" y="4765675"/>
            <a:ext cx="1544638" cy="45720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latin typeface="Times New Roman" pitchFamily="18" charset="0"/>
              </a:rPr>
              <a:t>Accept Lot</a:t>
            </a:r>
          </a:p>
        </p:txBody>
      </p:sp>
      <p:sp>
        <p:nvSpPr>
          <p:cNvPr id="104501" name="Text Box 53"/>
          <p:cNvSpPr txBox="1">
            <a:spLocks noChangeArrowheads="1"/>
          </p:cNvSpPr>
          <p:nvPr/>
        </p:nvSpPr>
        <p:spPr bwMode="auto">
          <a:xfrm>
            <a:off x="4098925" y="3298825"/>
            <a:ext cx="2543175" cy="45720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latin typeface="Times New Roman" pitchFamily="18" charset="0"/>
              </a:rPr>
              <a:t>Continue Sampling</a:t>
            </a:r>
          </a:p>
        </p:txBody>
      </p:sp>
      <p:grpSp>
        <p:nvGrpSpPr>
          <p:cNvPr id="104511" name="Group 63"/>
          <p:cNvGrpSpPr>
            <a:grpSpLocks/>
          </p:cNvGrpSpPr>
          <p:nvPr/>
        </p:nvGrpSpPr>
        <p:grpSpPr bwMode="auto">
          <a:xfrm>
            <a:off x="1733550" y="3467100"/>
            <a:ext cx="1695450" cy="2152650"/>
            <a:chOff x="1092" y="2184"/>
            <a:chExt cx="1068" cy="1356"/>
          </a:xfrm>
        </p:grpSpPr>
        <p:sp>
          <p:nvSpPr>
            <p:cNvPr id="104502" name="Line 54"/>
            <p:cNvSpPr>
              <a:spLocks noChangeShapeType="1"/>
            </p:cNvSpPr>
            <p:nvPr/>
          </p:nvSpPr>
          <p:spPr bwMode="auto">
            <a:xfrm>
              <a:off x="1092" y="3528"/>
              <a:ext cx="384" cy="0"/>
            </a:xfrm>
            <a:prstGeom prst="line">
              <a:avLst/>
            </a:prstGeom>
            <a:noFill/>
            <a:ln w="38100">
              <a:solidFill>
                <a:srgbClr val="66FFFF"/>
              </a:solidFill>
              <a:round/>
              <a:headEnd/>
              <a:tailEnd/>
            </a:ln>
            <a:effectLst>
              <a:outerShdw dist="17961" dir="2700000" algn="ctr" rotWithShape="0">
                <a:schemeClr val="bg2"/>
              </a:outerShdw>
            </a:effectLst>
          </p:spPr>
          <p:txBody>
            <a:bodyPr/>
            <a:lstStyle/>
            <a:p>
              <a:endParaRPr lang="en-IN"/>
            </a:p>
          </p:txBody>
        </p:sp>
        <p:sp>
          <p:nvSpPr>
            <p:cNvPr id="104503" name="Line 55"/>
            <p:cNvSpPr>
              <a:spLocks noChangeShapeType="1"/>
            </p:cNvSpPr>
            <p:nvPr/>
          </p:nvSpPr>
          <p:spPr bwMode="auto">
            <a:xfrm rot="-5400000">
              <a:off x="1302" y="3366"/>
              <a:ext cx="348" cy="0"/>
            </a:xfrm>
            <a:prstGeom prst="line">
              <a:avLst/>
            </a:prstGeom>
            <a:noFill/>
            <a:ln w="38100">
              <a:solidFill>
                <a:srgbClr val="66FFFF"/>
              </a:solidFill>
              <a:round/>
              <a:headEnd/>
              <a:tailEnd/>
            </a:ln>
            <a:effectLst>
              <a:outerShdw dist="17961" dir="2700000" algn="ctr" rotWithShape="0">
                <a:schemeClr val="bg2"/>
              </a:outerShdw>
            </a:effectLst>
          </p:spPr>
          <p:txBody>
            <a:bodyPr/>
            <a:lstStyle/>
            <a:p>
              <a:endParaRPr lang="en-IN"/>
            </a:p>
          </p:txBody>
        </p:sp>
        <p:sp>
          <p:nvSpPr>
            <p:cNvPr id="104504" name="Line 56"/>
            <p:cNvSpPr>
              <a:spLocks noChangeShapeType="1"/>
            </p:cNvSpPr>
            <p:nvPr/>
          </p:nvSpPr>
          <p:spPr bwMode="auto">
            <a:xfrm>
              <a:off x="1476" y="3192"/>
              <a:ext cx="276" cy="0"/>
            </a:xfrm>
            <a:prstGeom prst="line">
              <a:avLst/>
            </a:prstGeom>
            <a:noFill/>
            <a:ln w="38100">
              <a:solidFill>
                <a:srgbClr val="66FFFF"/>
              </a:solidFill>
              <a:round/>
              <a:headEnd/>
              <a:tailEnd/>
            </a:ln>
            <a:effectLst>
              <a:outerShdw dist="17961" dir="2700000" algn="ctr" rotWithShape="0">
                <a:schemeClr val="bg2"/>
              </a:outerShdw>
            </a:effectLst>
          </p:spPr>
          <p:txBody>
            <a:bodyPr/>
            <a:lstStyle/>
            <a:p>
              <a:endParaRPr lang="en-IN"/>
            </a:p>
          </p:txBody>
        </p:sp>
        <p:sp>
          <p:nvSpPr>
            <p:cNvPr id="104505" name="Line 57"/>
            <p:cNvSpPr>
              <a:spLocks noChangeShapeType="1"/>
            </p:cNvSpPr>
            <p:nvPr/>
          </p:nvSpPr>
          <p:spPr bwMode="auto">
            <a:xfrm rot="-5400000">
              <a:off x="1572" y="3024"/>
              <a:ext cx="360" cy="0"/>
            </a:xfrm>
            <a:prstGeom prst="line">
              <a:avLst/>
            </a:prstGeom>
            <a:noFill/>
            <a:ln w="38100">
              <a:solidFill>
                <a:srgbClr val="66FFFF"/>
              </a:solidFill>
              <a:round/>
              <a:headEnd/>
              <a:tailEnd/>
            </a:ln>
            <a:effectLst>
              <a:outerShdw dist="17961" dir="2700000" algn="ctr" rotWithShape="0">
                <a:schemeClr val="bg2"/>
              </a:outerShdw>
            </a:effectLst>
          </p:spPr>
          <p:txBody>
            <a:bodyPr/>
            <a:lstStyle/>
            <a:p>
              <a:endParaRPr lang="en-IN"/>
            </a:p>
          </p:txBody>
        </p:sp>
        <p:sp>
          <p:nvSpPr>
            <p:cNvPr id="104506" name="Line 58"/>
            <p:cNvSpPr>
              <a:spLocks noChangeShapeType="1"/>
            </p:cNvSpPr>
            <p:nvPr/>
          </p:nvSpPr>
          <p:spPr bwMode="auto">
            <a:xfrm>
              <a:off x="1752" y="2844"/>
              <a:ext cx="144" cy="0"/>
            </a:xfrm>
            <a:prstGeom prst="line">
              <a:avLst/>
            </a:prstGeom>
            <a:noFill/>
            <a:ln w="38100">
              <a:solidFill>
                <a:srgbClr val="66FFFF"/>
              </a:solidFill>
              <a:round/>
              <a:headEnd/>
              <a:tailEnd/>
            </a:ln>
            <a:effectLst>
              <a:outerShdw dist="17961" dir="2700000" algn="ctr" rotWithShape="0">
                <a:schemeClr val="bg2"/>
              </a:outerShdw>
            </a:effectLst>
          </p:spPr>
          <p:txBody>
            <a:bodyPr/>
            <a:lstStyle/>
            <a:p>
              <a:endParaRPr lang="en-IN"/>
            </a:p>
          </p:txBody>
        </p:sp>
        <p:sp>
          <p:nvSpPr>
            <p:cNvPr id="104507" name="Line 59"/>
            <p:cNvSpPr>
              <a:spLocks noChangeShapeType="1"/>
            </p:cNvSpPr>
            <p:nvPr/>
          </p:nvSpPr>
          <p:spPr bwMode="auto">
            <a:xfrm rot="-5400000">
              <a:off x="1722" y="2682"/>
              <a:ext cx="348" cy="0"/>
            </a:xfrm>
            <a:prstGeom prst="line">
              <a:avLst/>
            </a:prstGeom>
            <a:noFill/>
            <a:ln w="38100">
              <a:solidFill>
                <a:srgbClr val="66FFFF"/>
              </a:solidFill>
              <a:round/>
              <a:headEnd/>
              <a:tailEnd/>
            </a:ln>
            <a:effectLst>
              <a:outerShdw dist="17961" dir="2700000" algn="ctr" rotWithShape="0">
                <a:schemeClr val="bg2"/>
              </a:outerShdw>
            </a:effectLst>
          </p:spPr>
          <p:txBody>
            <a:bodyPr/>
            <a:lstStyle/>
            <a:p>
              <a:endParaRPr lang="en-IN"/>
            </a:p>
          </p:txBody>
        </p:sp>
        <p:sp>
          <p:nvSpPr>
            <p:cNvPr id="104508" name="Line 60"/>
            <p:cNvSpPr>
              <a:spLocks noChangeShapeType="1"/>
            </p:cNvSpPr>
            <p:nvPr/>
          </p:nvSpPr>
          <p:spPr bwMode="auto">
            <a:xfrm>
              <a:off x="1884" y="2496"/>
              <a:ext cx="276" cy="0"/>
            </a:xfrm>
            <a:prstGeom prst="line">
              <a:avLst/>
            </a:prstGeom>
            <a:noFill/>
            <a:ln w="38100">
              <a:solidFill>
                <a:srgbClr val="66FFFF"/>
              </a:solidFill>
              <a:round/>
              <a:headEnd/>
              <a:tailEnd/>
            </a:ln>
            <a:effectLst>
              <a:outerShdw dist="17961" dir="2700000" algn="ctr" rotWithShape="0">
                <a:schemeClr val="bg2"/>
              </a:outerShdw>
            </a:effectLst>
          </p:spPr>
          <p:txBody>
            <a:bodyPr/>
            <a:lstStyle/>
            <a:p>
              <a:endParaRPr lang="en-IN"/>
            </a:p>
          </p:txBody>
        </p:sp>
        <p:sp>
          <p:nvSpPr>
            <p:cNvPr id="104509" name="Line 61"/>
            <p:cNvSpPr>
              <a:spLocks noChangeShapeType="1"/>
            </p:cNvSpPr>
            <p:nvPr/>
          </p:nvSpPr>
          <p:spPr bwMode="auto">
            <a:xfrm rot="-5400000">
              <a:off x="1986" y="2346"/>
              <a:ext cx="324" cy="0"/>
            </a:xfrm>
            <a:prstGeom prst="line">
              <a:avLst/>
            </a:prstGeom>
            <a:noFill/>
            <a:ln w="38100">
              <a:solidFill>
                <a:srgbClr val="66FFFF"/>
              </a:solidFill>
              <a:round/>
              <a:headEnd/>
              <a:tailEnd/>
            </a:ln>
            <a:effectLst>
              <a:outerShdw dist="17961" dir="2700000" algn="ctr" rotWithShape="0">
                <a:schemeClr val="bg2"/>
              </a:outerShdw>
            </a:effectLst>
          </p:spPr>
          <p:txBody>
            <a:bodyPr/>
            <a:lstStyle/>
            <a:p>
              <a:endParaRPr lang="en-IN"/>
            </a:p>
          </p:txBody>
        </p:sp>
      </p:grpSp>
    </p:spTree>
  </p:cSld>
  <p:clrMapOvr>
    <a:masterClrMapping/>
  </p:clrMapOvr>
  <p:transition>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Grp="1" noChangeArrowheads="1"/>
          </p:cNvSpPr>
          <p:nvPr>
            <p:ph type="title"/>
          </p:nvPr>
        </p:nvSpPr>
        <p:spPr/>
        <p:txBody>
          <a:bodyPr/>
          <a:lstStyle/>
          <a:p>
            <a:r>
              <a:rPr lang="en-US"/>
              <a:t>Definitions</a:t>
            </a:r>
          </a:p>
        </p:txBody>
      </p:sp>
      <p:sp>
        <p:nvSpPr>
          <p:cNvPr id="25606" name="Rectangle 6"/>
          <p:cNvSpPr>
            <a:spLocks noGrp="1" noChangeArrowheads="1"/>
          </p:cNvSpPr>
          <p:nvPr>
            <p:ph type="body" idx="1"/>
          </p:nvPr>
        </p:nvSpPr>
        <p:spPr/>
        <p:txBody>
          <a:bodyPr/>
          <a:lstStyle/>
          <a:p>
            <a:r>
              <a:rPr lang="en-US" u="sng"/>
              <a:t>Acceptance plan</a:t>
            </a:r>
            <a:r>
              <a:rPr lang="en-US"/>
              <a:t> - Sample size (n) and maximum number of defectives (c) that can be found in a sample to accept a lot</a:t>
            </a:r>
          </a:p>
          <a:p>
            <a:r>
              <a:rPr lang="en-US" u="sng"/>
              <a:t>Acceptable quality level (AQL)</a:t>
            </a:r>
            <a:r>
              <a:rPr lang="en-US"/>
              <a:t> - If a lot has no more than AQL percent defectives, it is considered a good lot</a:t>
            </a:r>
          </a:p>
          <a:p>
            <a:r>
              <a:rPr lang="en-US" u="sng"/>
              <a:t>Lot tolerance percent defective (LTPD)</a:t>
            </a:r>
            <a:r>
              <a:rPr lang="en-US"/>
              <a:t> - If a lot has greater than LTPD, it is considered a bad lot</a:t>
            </a:r>
          </a:p>
          <a:p>
            <a:endParaRPr lang="en-US"/>
          </a:p>
        </p:txBody>
      </p:sp>
    </p:spTree>
  </p:cSld>
  <p:clrMapOvr>
    <a:masterClrMapping/>
  </p:clrMapOvr>
  <p:transition>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t>Definitions</a:t>
            </a:r>
          </a:p>
        </p:txBody>
      </p:sp>
      <p:sp>
        <p:nvSpPr>
          <p:cNvPr id="105475" name="Rectangle 3"/>
          <p:cNvSpPr>
            <a:spLocks noGrp="1" noChangeArrowheads="1"/>
          </p:cNvSpPr>
          <p:nvPr>
            <p:ph type="body" idx="1"/>
          </p:nvPr>
        </p:nvSpPr>
        <p:spPr/>
        <p:txBody>
          <a:bodyPr/>
          <a:lstStyle/>
          <a:p>
            <a:r>
              <a:rPr lang="en-US" u="sng"/>
              <a:t>Average outgoing quality (AOQ)</a:t>
            </a:r>
            <a:r>
              <a:rPr lang="en-US"/>
              <a:t> – Given the actual % of defectives in lots and a particular sampling plan, the AOQ is the average % defectives in lots leaving an inspection station</a:t>
            </a:r>
          </a:p>
          <a:p>
            <a:r>
              <a:rPr lang="en-US" u="sng"/>
              <a:t>Average outgoing quality limit (AOQL)</a:t>
            </a:r>
            <a:r>
              <a:rPr lang="en-US"/>
              <a:t> – Given a particular sampling plan, the AOQL is the maximum AOQ that can occur as the actual % defectives in lots varies</a:t>
            </a:r>
          </a:p>
        </p:txBody>
      </p:sp>
    </p:spTree>
  </p:cSld>
  <p:clrMapOvr>
    <a:masterClrMapping/>
  </p:clrMapOvr>
  <p:transition>
    <p:zo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Definitions</a:t>
            </a:r>
          </a:p>
        </p:txBody>
      </p:sp>
      <p:sp>
        <p:nvSpPr>
          <p:cNvPr id="107523" name="Rectangle 3"/>
          <p:cNvSpPr>
            <a:spLocks noGrp="1" noChangeArrowheads="1"/>
          </p:cNvSpPr>
          <p:nvPr>
            <p:ph type="body" idx="1"/>
          </p:nvPr>
        </p:nvSpPr>
        <p:spPr/>
        <p:txBody>
          <a:bodyPr/>
          <a:lstStyle/>
          <a:p>
            <a:r>
              <a:rPr lang="en-US" u="sng">
                <a:solidFill>
                  <a:srgbClr val="FFFFFF"/>
                </a:solidFill>
              </a:rPr>
              <a:t>Type I error</a:t>
            </a:r>
            <a:r>
              <a:rPr lang="en-US">
                <a:solidFill>
                  <a:srgbClr val="FFFFFF"/>
                </a:solidFill>
              </a:rPr>
              <a:t> - Based on sample information, a good (quality) population is rejected</a:t>
            </a:r>
          </a:p>
          <a:p>
            <a:r>
              <a:rPr lang="en-US" u="sng">
                <a:solidFill>
                  <a:srgbClr val="FFFFFF"/>
                </a:solidFill>
              </a:rPr>
              <a:t>Type II error</a:t>
            </a:r>
            <a:r>
              <a:rPr lang="en-US">
                <a:solidFill>
                  <a:srgbClr val="FFFFFF"/>
                </a:solidFill>
              </a:rPr>
              <a:t> - Based on sample information, a bad (quality) population is accepted</a:t>
            </a:r>
          </a:p>
          <a:p>
            <a:r>
              <a:rPr lang="en-US" u="sng">
                <a:solidFill>
                  <a:srgbClr val="FFFFFF"/>
                </a:solidFill>
              </a:rPr>
              <a:t>Producer’s risk (</a:t>
            </a:r>
            <a:r>
              <a:rPr lang="en-US" u="sng">
                <a:solidFill>
                  <a:srgbClr val="FFFFFF"/>
                </a:solidFill>
                <a:latin typeface="Symbol" pitchFamily="18" charset="2"/>
              </a:rPr>
              <a:t>a</a:t>
            </a:r>
            <a:r>
              <a:rPr lang="en-US" u="sng">
                <a:solidFill>
                  <a:srgbClr val="FFFFFF"/>
                </a:solidFill>
              </a:rPr>
              <a:t>)</a:t>
            </a:r>
            <a:r>
              <a:rPr lang="en-US">
                <a:solidFill>
                  <a:srgbClr val="FFFFFF"/>
                </a:solidFill>
              </a:rPr>
              <a:t> - For a particular sampling plan, the probability that a Type I error will be committed</a:t>
            </a:r>
          </a:p>
          <a:p>
            <a:r>
              <a:rPr lang="en-US" u="sng">
                <a:solidFill>
                  <a:srgbClr val="FFFFFF"/>
                </a:solidFill>
              </a:rPr>
              <a:t>Consumer’s risk (</a:t>
            </a:r>
            <a:r>
              <a:rPr lang="en-US" u="sng">
                <a:solidFill>
                  <a:srgbClr val="FFFFFF"/>
                </a:solidFill>
                <a:latin typeface="Symbol" pitchFamily="18" charset="2"/>
              </a:rPr>
              <a:t>b</a:t>
            </a:r>
            <a:r>
              <a:rPr lang="en-US" u="sng">
                <a:solidFill>
                  <a:srgbClr val="FFFFFF"/>
                </a:solidFill>
              </a:rPr>
              <a:t>)</a:t>
            </a:r>
            <a:r>
              <a:rPr lang="en-US">
                <a:solidFill>
                  <a:srgbClr val="FFFFFF"/>
                </a:solidFill>
              </a:rPr>
              <a:t> - For a particular sampling plan, the probability that a Type II error will be committed</a:t>
            </a:r>
          </a:p>
        </p:txBody>
      </p:sp>
    </p:spTree>
  </p:cSld>
  <p:clrMapOvr>
    <a:masterClrMapping/>
  </p:clrMapOvr>
  <p:transition>
    <p:zo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1029"/>
          <p:cNvSpPr>
            <a:spLocks noGrp="1" noChangeArrowheads="1"/>
          </p:cNvSpPr>
          <p:nvPr>
            <p:ph type="title"/>
          </p:nvPr>
        </p:nvSpPr>
        <p:spPr/>
        <p:txBody>
          <a:bodyPr/>
          <a:lstStyle/>
          <a:p>
            <a:r>
              <a:rPr lang="en-US"/>
              <a:t>Considerations in</a:t>
            </a:r>
            <a:br>
              <a:rPr lang="en-US"/>
            </a:br>
            <a:r>
              <a:rPr lang="en-US"/>
              <a:t>Selecting a Sampling Plan</a:t>
            </a:r>
          </a:p>
        </p:txBody>
      </p:sp>
      <p:sp>
        <p:nvSpPr>
          <p:cNvPr id="30726" name="Rectangle 1030"/>
          <p:cNvSpPr>
            <a:spLocks noGrp="1" noChangeArrowheads="1"/>
          </p:cNvSpPr>
          <p:nvPr>
            <p:ph type="body" idx="1"/>
          </p:nvPr>
        </p:nvSpPr>
        <p:spPr/>
        <p:txBody>
          <a:bodyPr/>
          <a:lstStyle/>
          <a:p>
            <a:r>
              <a:rPr lang="en-US"/>
              <a:t>Operating characteristics (OC) curve</a:t>
            </a:r>
          </a:p>
          <a:p>
            <a:r>
              <a:rPr lang="en-US"/>
              <a:t>Average outgoing quality (AOQ) curve</a:t>
            </a:r>
          </a:p>
        </p:txBody>
      </p:sp>
    </p:spTree>
  </p:cSld>
  <p:clrMapOvr>
    <a:masterClrMapping/>
  </p:clrMapOvr>
  <p:transition>
    <p:zo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5"/>
          <p:cNvSpPr>
            <a:spLocks noGrp="1" noChangeArrowheads="1"/>
          </p:cNvSpPr>
          <p:nvPr>
            <p:ph type="title"/>
          </p:nvPr>
        </p:nvSpPr>
        <p:spPr/>
        <p:txBody>
          <a:bodyPr/>
          <a:lstStyle/>
          <a:p>
            <a:r>
              <a:rPr lang="en-US"/>
              <a:t>Operating Characteristic (OC) Curve</a:t>
            </a:r>
          </a:p>
        </p:txBody>
      </p:sp>
      <p:sp>
        <p:nvSpPr>
          <p:cNvPr id="31750" name="Rectangle 6"/>
          <p:cNvSpPr>
            <a:spLocks noGrp="1" noChangeArrowheads="1"/>
          </p:cNvSpPr>
          <p:nvPr>
            <p:ph type="body" idx="1"/>
          </p:nvPr>
        </p:nvSpPr>
        <p:spPr/>
        <p:txBody>
          <a:bodyPr/>
          <a:lstStyle/>
          <a:p>
            <a:r>
              <a:rPr lang="en-US"/>
              <a:t>An OC curve shows how well a particular sampling plan (n,c) discriminates between good and bad lots.</a:t>
            </a:r>
          </a:p>
          <a:p>
            <a:r>
              <a:rPr lang="en-US"/>
              <a:t>The vertical axis is the probability of accepting a lot for a plan.</a:t>
            </a:r>
          </a:p>
          <a:p>
            <a:r>
              <a:rPr lang="en-US"/>
              <a:t>The horizontal axis is the actual percent defective in an incoming lot.</a:t>
            </a:r>
          </a:p>
          <a:p>
            <a:r>
              <a:rPr lang="en-US"/>
              <a:t>For a given sampling plan, points for the OC curve can be developed using the Poisson probability distribution</a:t>
            </a:r>
          </a:p>
        </p:txBody>
      </p:sp>
    </p:spTree>
  </p:cSld>
  <p:clrMapOvr>
    <a:masterClrMapping/>
  </p:clrMapOvr>
  <p:transition>
    <p:zo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p:txBody>
          <a:bodyPr/>
          <a:lstStyle/>
          <a:p>
            <a:r>
              <a:rPr lang="en-US"/>
              <a:t>Operating Characteristic (OC) Curve</a:t>
            </a:r>
          </a:p>
        </p:txBody>
      </p:sp>
      <p:sp>
        <p:nvSpPr>
          <p:cNvPr id="32778" name="Line 10"/>
          <p:cNvSpPr>
            <a:spLocks noChangeShapeType="1"/>
          </p:cNvSpPr>
          <p:nvPr/>
        </p:nvSpPr>
        <p:spPr bwMode="auto">
          <a:xfrm>
            <a:off x="1541463" y="5402263"/>
            <a:ext cx="207962"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32779" name="Line 11"/>
          <p:cNvSpPr>
            <a:spLocks noChangeShapeType="1"/>
          </p:cNvSpPr>
          <p:nvPr/>
        </p:nvSpPr>
        <p:spPr bwMode="auto">
          <a:xfrm>
            <a:off x="1541463" y="4991100"/>
            <a:ext cx="207962"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32780" name="Line 12"/>
          <p:cNvSpPr>
            <a:spLocks noChangeShapeType="1"/>
          </p:cNvSpPr>
          <p:nvPr/>
        </p:nvSpPr>
        <p:spPr bwMode="auto">
          <a:xfrm>
            <a:off x="1541463" y="4541838"/>
            <a:ext cx="207962"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32781" name="Line 13"/>
          <p:cNvSpPr>
            <a:spLocks noChangeShapeType="1"/>
          </p:cNvSpPr>
          <p:nvPr/>
        </p:nvSpPr>
        <p:spPr bwMode="auto">
          <a:xfrm>
            <a:off x="1541463" y="4113213"/>
            <a:ext cx="207962"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32782" name="Line 14"/>
          <p:cNvSpPr>
            <a:spLocks noChangeShapeType="1"/>
          </p:cNvSpPr>
          <p:nvPr/>
        </p:nvSpPr>
        <p:spPr bwMode="auto">
          <a:xfrm flipV="1">
            <a:off x="1541463" y="3632200"/>
            <a:ext cx="207962" cy="635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32783" name="Line 15"/>
          <p:cNvSpPr>
            <a:spLocks noChangeShapeType="1"/>
          </p:cNvSpPr>
          <p:nvPr/>
        </p:nvSpPr>
        <p:spPr bwMode="auto">
          <a:xfrm>
            <a:off x="1541463" y="3197225"/>
            <a:ext cx="207962"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32784" name="Line 16"/>
          <p:cNvSpPr>
            <a:spLocks noChangeShapeType="1"/>
          </p:cNvSpPr>
          <p:nvPr/>
        </p:nvSpPr>
        <p:spPr bwMode="auto">
          <a:xfrm>
            <a:off x="1541463" y="2747963"/>
            <a:ext cx="207962"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32785" name="Line 17"/>
          <p:cNvSpPr>
            <a:spLocks noChangeShapeType="1"/>
          </p:cNvSpPr>
          <p:nvPr/>
        </p:nvSpPr>
        <p:spPr bwMode="auto">
          <a:xfrm>
            <a:off x="1524000" y="2298700"/>
            <a:ext cx="206375"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32786" name="Line 18"/>
          <p:cNvSpPr>
            <a:spLocks noChangeShapeType="1"/>
          </p:cNvSpPr>
          <p:nvPr/>
        </p:nvSpPr>
        <p:spPr bwMode="auto">
          <a:xfrm>
            <a:off x="1541463" y="1868488"/>
            <a:ext cx="207962"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32787" name="Rectangle 19"/>
          <p:cNvSpPr>
            <a:spLocks noChangeArrowheads="1"/>
          </p:cNvSpPr>
          <p:nvPr/>
        </p:nvSpPr>
        <p:spPr bwMode="auto">
          <a:xfrm>
            <a:off x="1060450" y="5227638"/>
            <a:ext cx="498475"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a:solidFill>
                  <a:srgbClr val="FFFFFF"/>
                </a:solidFill>
                <a:latin typeface="Book Antiqua" pitchFamily="18" charset="0"/>
              </a:rPr>
              <a:t>.10</a:t>
            </a:r>
          </a:p>
        </p:txBody>
      </p:sp>
      <p:sp>
        <p:nvSpPr>
          <p:cNvPr id="32788" name="Rectangle 20"/>
          <p:cNvSpPr>
            <a:spLocks noChangeArrowheads="1"/>
          </p:cNvSpPr>
          <p:nvPr/>
        </p:nvSpPr>
        <p:spPr bwMode="auto">
          <a:xfrm>
            <a:off x="1060450" y="4797425"/>
            <a:ext cx="498475"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a:solidFill>
                  <a:srgbClr val="FFFFFF"/>
                </a:solidFill>
                <a:latin typeface="Book Antiqua" pitchFamily="18" charset="0"/>
              </a:rPr>
              <a:t>.20</a:t>
            </a:r>
          </a:p>
        </p:txBody>
      </p:sp>
      <p:sp>
        <p:nvSpPr>
          <p:cNvPr id="32789" name="Rectangle 21"/>
          <p:cNvSpPr>
            <a:spLocks noChangeArrowheads="1"/>
          </p:cNvSpPr>
          <p:nvPr/>
        </p:nvSpPr>
        <p:spPr bwMode="auto">
          <a:xfrm>
            <a:off x="1060450" y="4348163"/>
            <a:ext cx="498475"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a:solidFill>
                  <a:srgbClr val="FFFFFF"/>
                </a:solidFill>
                <a:latin typeface="Book Antiqua" pitchFamily="18" charset="0"/>
              </a:rPr>
              <a:t>.30</a:t>
            </a:r>
          </a:p>
        </p:txBody>
      </p:sp>
      <p:sp>
        <p:nvSpPr>
          <p:cNvPr id="32790" name="Rectangle 22"/>
          <p:cNvSpPr>
            <a:spLocks noChangeArrowheads="1"/>
          </p:cNvSpPr>
          <p:nvPr/>
        </p:nvSpPr>
        <p:spPr bwMode="auto">
          <a:xfrm>
            <a:off x="1060450" y="3919538"/>
            <a:ext cx="498475"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a:solidFill>
                  <a:srgbClr val="FFFFFF"/>
                </a:solidFill>
                <a:latin typeface="Book Antiqua" pitchFamily="18" charset="0"/>
              </a:rPr>
              <a:t>.40</a:t>
            </a:r>
          </a:p>
        </p:txBody>
      </p:sp>
      <p:sp>
        <p:nvSpPr>
          <p:cNvPr id="32791" name="Rectangle 23"/>
          <p:cNvSpPr>
            <a:spLocks noChangeArrowheads="1"/>
          </p:cNvSpPr>
          <p:nvPr/>
        </p:nvSpPr>
        <p:spPr bwMode="auto">
          <a:xfrm>
            <a:off x="1063625" y="3451225"/>
            <a:ext cx="498475"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a:solidFill>
                  <a:srgbClr val="FFFFFF"/>
                </a:solidFill>
                <a:latin typeface="Book Antiqua" pitchFamily="18" charset="0"/>
              </a:rPr>
              <a:t>.50</a:t>
            </a:r>
          </a:p>
        </p:txBody>
      </p:sp>
      <p:sp>
        <p:nvSpPr>
          <p:cNvPr id="32792" name="Rectangle 24"/>
          <p:cNvSpPr>
            <a:spLocks noChangeArrowheads="1"/>
          </p:cNvSpPr>
          <p:nvPr/>
        </p:nvSpPr>
        <p:spPr bwMode="auto">
          <a:xfrm>
            <a:off x="1063625" y="3003550"/>
            <a:ext cx="498475"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a:solidFill>
                  <a:srgbClr val="FFFFFF"/>
                </a:solidFill>
                <a:latin typeface="Book Antiqua" pitchFamily="18" charset="0"/>
              </a:rPr>
              <a:t>.60</a:t>
            </a:r>
          </a:p>
        </p:txBody>
      </p:sp>
      <p:sp>
        <p:nvSpPr>
          <p:cNvPr id="32793" name="Rectangle 25"/>
          <p:cNvSpPr>
            <a:spLocks noChangeArrowheads="1"/>
          </p:cNvSpPr>
          <p:nvPr/>
        </p:nvSpPr>
        <p:spPr bwMode="auto">
          <a:xfrm>
            <a:off x="1063625" y="2554288"/>
            <a:ext cx="498475"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a:solidFill>
                  <a:srgbClr val="FFFFFF"/>
                </a:solidFill>
                <a:latin typeface="Book Antiqua" pitchFamily="18" charset="0"/>
              </a:rPr>
              <a:t>.70</a:t>
            </a:r>
          </a:p>
        </p:txBody>
      </p:sp>
      <p:sp>
        <p:nvSpPr>
          <p:cNvPr id="32794" name="Rectangle 26"/>
          <p:cNvSpPr>
            <a:spLocks noChangeArrowheads="1"/>
          </p:cNvSpPr>
          <p:nvPr/>
        </p:nvSpPr>
        <p:spPr bwMode="auto">
          <a:xfrm>
            <a:off x="1063625" y="2106613"/>
            <a:ext cx="498475"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a:solidFill>
                  <a:srgbClr val="FFFFFF"/>
                </a:solidFill>
                <a:latin typeface="Book Antiqua" pitchFamily="18" charset="0"/>
              </a:rPr>
              <a:t>.80</a:t>
            </a:r>
          </a:p>
        </p:txBody>
      </p:sp>
      <p:sp>
        <p:nvSpPr>
          <p:cNvPr id="32795" name="Rectangle 27"/>
          <p:cNvSpPr>
            <a:spLocks noChangeArrowheads="1"/>
          </p:cNvSpPr>
          <p:nvPr/>
        </p:nvSpPr>
        <p:spPr bwMode="auto">
          <a:xfrm>
            <a:off x="1074738" y="1657350"/>
            <a:ext cx="498475"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a:solidFill>
                  <a:srgbClr val="FFFFFF"/>
                </a:solidFill>
                <a:latin typeface="Book Antiqua" pitchFamily="18" charset="0"/>
              </a:rPr>
              <a:t>.90</a:t>
            </a:r>
          </a:p>
        </p:txBody>
      </p:sp>
      <p:sp>
        <p:nvSpPr>
          <p:cNvPr id="32796" name="Rectangle 28"/>
          <p:cNvSpPr>
            <a:spLocks noChangeArrowheads="1"/>
          </p:cNvSpPr>
          <p:nvPr/>
        </p:nvSpPr>
        <p:spPr bwMode="auto">
          <a:xfrm rot="16200000">
            <a:off x="-1153318" y="3207544"/>
            <a:ext cx="3903662"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b="1">
                <a:latin typeface="Book Antiqua" pitchFamily="18" charset="0"/>
              </a:rPr>
              <a:t>Probability of </a:t>
            </a:r>
            <a:r>
              <a:rPr lang="en-US" sz="2000" b="1">
                <a:solidFill>
                  <a:srgbClr val="FFFFFF"/>
                </a:solidFill>
                <a:latin typeface="Book Antiqua" pitchFamily="18" charset="0"/>
              </a:rPr>
              <a:t>Accepting</a:t>
            </a:r>
            <a:r>
              <a:rPr lang="en-US" sz="2000" b="1">
                <a:latin typeface="Book Antiqua" pitchFamily="18" charset="0"/>
              </a:rPr>
              <a:t> the Lot</a:t>
            </a:r>
          </a:p>
        </p:txBody>
      </p:sp>
      <p:sp>
        <p:nvSpPr>
          <p:cNvPr id="32797" name="Rectangle 29"/>
          <p:cNvSpPr>
            <a:spLocks noChangeArrowheads="1"/>
          </p:cNvSpPr>
          <p:nvPr/>
        </p:nvSpPr>
        <p:spPr bwMode="auto">
          <a:xfrm>
            <a:off x="1314450" y="5948363"/>
            <a:ext cx="5768975"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a:latin typeface="Book Antiqua" pitchFamily="18" charset="0"/>
              </a:rPr>
              <a:t>   </a:t>
            </a:r>
            <a:r>
              <a:rPr lang="en-US" sz="2000">
                <a:solidFill>
                  <a:srgbClr val="FFFFFF"/>
                </a:solidFill>
                <a:latin typeface="Book Antiqua" pitchFamily="18" charset="0"/>
              </a:rPr>
              <a:t>0              5              10            15             20            25</a:t>
            </a:r>
          </a:p>
        </p:txBody>
      </p:sp>
      <p:sp>
        <p:nvSpPr>
          <p:cNvPr id="32798" name="Line 30"/>
          <p:cNvSpPr>
            <a:spLocks noChangeShapeType="1"/>
          </p:cNvSpPr>
          <p:nvPr/>
        </p:nvSpPr>
        <p:spPr bwMode="auto">
          <a:xfrm>
            <a:off x="1541463" y="1411288"/>
            <a:ext cx="207962"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32799" name="Rectangle 31"/>
          <p:cNvSpPr>
            <a:spLocks noChangeArrowheads="1"/>
          </p:cNvSpPr>
          <p:nvPr/>
        </p:nvSpPr>
        <p:spPr bwMode="auto">
          <a:xfrm>
            <a:off x="946150" y="1219200"/>
            <a:ext cx="625475" cy="393700"/>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r>
              <a:rPr lang="en-US" sz="2000">
                <a:solidFill>
                  <a:srgbClr val="FFFFFF"/>
                </a:solidFill>
                <a:latin typeface="Book Antiqua" pitchFamily="18" charset="0"/>
              </a:rPr>
              <a:t>1.00</a:t>
            </a:r>
          </a:p>
        </p:txBody>
      </p:sp>
      <p:sp>
        <p:nvSpPr>
          <p:cNvPr id="32800" name="Line 32"/>
          <p:cNvSpPr>
            <a:spLocks noChangeShapeType="1"/>
          </p:cNvSpPr>
          <p:nvPr/>
        </p:nvSpPr>
        <p:spPr bwMode="auto">
          <a:xfrm flipH="1">
            <a:off x="3757613" y="5753100"/>
            <a:ext cx="0" cy="209550"/>
          </a:xfrm>
          <a:prstGeom prst="line">
            <a:avLst/>
          </a:prstGeom>
          <a:noFill/>
          <a:ln w="12700">
            <a:solidFill>
              <a:schemeClr val="tx1"/>
            </a:solidFill>
            <a:round/>
            <a:headEnd/>
            <a:tailEnd/>
          </a:ln>
          <a:effectLst/>
        </p:spPr>
        <p:txBody>
          <a:bodyPr wrap="none" anchor="ctr"/>
          <a:lstStyle/>
          <a:p>
            <a:endParaRPr lang="en-IN"/>
          </a:p>
        </p:txBody>
      </p:sp>
      <p:sp>
        <p:nvSpPr>
          <p:cNvPr id="32801" name="Line 33"/>
          <p:cNvSpPr>
            <a:spLocks noChangeShapeType="1"/>
          </p:cNvSpPr>
          <p:nvPr/>
        </p:nvSpPr>
        <p:spPr bwMode="auto">
          <a:xfrm flipH="1">
            <a:off x="4795838" y="5753100"/>
            <a:ext cx="0" cy="209550"/>
          </a:xfrm>
          <a:prstGeom prst="line">
            <a:avLst/>
          </a:prstGeom>
          <a:noFill/>
          <a:ln w="12700">
            <a:solidFill>
              <a:schemeClr val="tx1"/>
            </a:solidFill>
            <a:round/>
            <a:headEnd/>
            <a:tailEnd/>
          </a:ln>
          <a:effectLst/>
        </p:spPr>
        <p:txBody>
          <a:bodyPr wrap="none" anchor="ctr"/>
          <a:lstStyle/>
          <a:p>
            <a:endParaRPr lang="en-IN"/>
          </a:p>
        </p:txBody>
      </p:sp>
      <p:sp>
        <p:nvSpPr>
          <p:cNvPr id="32802" name="Line 34"/>
          <p:cNvSpPr>
            <a:spLocks noChangeShapeType="1"/>
          </p:cNvSpPr>
          <p:nvPr/>
        </p:nvSpPr>
        <p:spPr bwMode="auto">
          <a:xfrm flipH="1">
            <a:off x="5872163" y="5753100"/>
            <a:ext cx="0" cy="209550"/>
          </a:xfrm>
          <a:prstGeom prst="line">
            <a:avLst/>
          </a:prstGeom>
          <a:noFill/>
          <a:ln w="12700">
            <a:solidFill>
              <a:schemeClr val="tx1"/>
            </a:solidFill>
            <a:round/>
            <a:headEnd/>
            <a:tailEnd/>
          </a:ln>
          <a:effectLst/>
        </p:spPr>
        <p:txBody>
          <a:bodyPr wrap="none" anchor="ctr"/>
          <a:lstStyle/>
          <a:p>
            <a:endParaRPr lang="en-IN"/>
          </a:p>
        </p:txBody>
      </p:sp>
      <p:sp>
        <p:nvSpPr>
          <p:cNvPr id="32803" name="Line 35"/>
          <p:cNvSpPr>
            <a:spLocks noChangeShapeType="1"/>
          </p:cNvSpPr>
          <p:nvPr/>
        </p:nvSpPr>
        <p:spPr bwMode="auto">
          <a:xfrm flipH="1">
            <a:off x="6929438" y="5753100"/>
            <a:ext cx="0" cy="209550"/>
          </a:xfrm>
          <a:prstGeom prst="line">
            <a:avLst/>
          </a:prstGeom>
          <a:noFill/>
          <a:ln w="12700">
            <a:solidFill>
              <a:schemeClr val="tx1"/>
            </a:solidFill>
            <a:round/>
            <a:headEnd/>
            <a:tailEnd/>
          </a:ln>
          <a:effectLst/>
        </p:spPr>
        <p:txBody>
          <a:bodyPr wrap="none" anchor="ctr"/>
          <a:lstStyle/>
          <a:p>
            <a:endParaRPr lang="en-IN"/>
          </a:p>
        </p:txBody>
      </p:sp>
      <p:sp>
        <p:nvSpPr>
          <p:cNvPr id="32804" name="Line 36"/>
          <p:cNvSpPr>
            <a:spLocks noChangeShapeType="1"/>
          </p:cNvSpPr>
          <p:nvPr/>
        </p:nvSpPr>
        <p:spPr bwMode="auto">
          <a:xfrm flipH="1">
            <a:off x="2681288" y="5753100"/>
            <a:ext cx="0" cy="209550"/>
          </a:xfrm>
          <a:prstGeom prst="line">
            <a:avLst/>
          </a:prstGeom>
          <a:noFill/>
          <a:ln w="12700">
            <a:solidFill>
              <a:schemeClr val="tx1"/>
            </a:solidFill>
            <a:round/>
            <a:headEnd/>
            <a:tailEnd/>
          </a:ln>
          <a:effectLst/>
        </p:spPr>
        <p:txBody>
          <a:bodyPr wrap="none" anchor="ctr"/>
          <a:lstStyle/>
          <a:p>
            <a:endParaRPr lang="en-IN"/>
          </a:p>
        </p:txBody>
      </p:sp>
      <p:sp>
        <p:nvSpPr>
          <p:cNvPr id="32805" name="Line 37"/>
          <p:cNvSpPr>
            <a:spLocks noChangeShapeType="1"/>
          </p:cNvSpPr>
          <p:nvPr/>
        </p:nvSpPr>
        <p:spPr bwMode="auto">
          <a:xfrm flipH="1">
            <a:off x="1643063" y="5753100"/>
            <a:ext cx="0" cy="209550"/>
          </a:xfrm>
          <a:prstGeom prst="line">
            <a:avLst/>
          </a:prstGeom>
          <a:noFill/>
          <a:ln w="12700">
            <a:solidFill>
              <a:schemeClr val="tx1"/>
            </a:solidFill>
            <a:round/>
            <a:headEnd/>
            <a:tailEnd/>
          </a:ln>
          <a:effectLst/>
        </p:spPr>
        <p:txBody>
          <a:bodyPr wrap="none" anchor="ctr"/>
          <a:lstStyle/>
          <a:p>
            <a:endParaRPr lang="en-IN"/>
          </a:p>
        </p:txBody>
      </p:sp>
      <p:sp>
        <p:nvSpPr>
          <p:cNvPr id="32806" name="Line 38"/>
          <p:cNvSpPr>
            <a:spLocks noChangeShapeType="1"/>
          </p:cNvSpPr>
          <p:nvPr/>
        </p:nvSpPr>
        <p:spPr bwMode="auto">
          <a:xfrm>
            <a:off x="4795838" y="5481638"/>
            <a:ext cx="0" cy="381000"/>
          </a:xfrm>
          <a:prstGeom prst="line">
            <a:avLst/>
          </a:prstGeom>
          <a:noFill/>
          <a:ln w="12700">
            <a:solidFill>
              <a:schemeClr val="tx1"/>
            </a:solidFill>
            <a:prstDash val="dash"/>
            <a:round/>
            <a:headEnd/>
            <a:tailEnd/>
          </a:ln>
          <a:effectLst>
            <a:outerShdw dist="17961" dir="2700000" algn="ctr" rotWithShape="0">
              <a:schemeClr val="bg2"/>
            </a:outerShdw>
          </a:effectLst>
        </p:spPr>
        <p:txBody>
          <a:bodyPr wrap="none" anchor="ctr"/>
          <a:lstStyle/>
          <a:p>
            <a:endParaRPr lang="en-IN"/>
          </a:p>
        </p:txBody>
      </p:sp>
      <p:sp>
        <p:nvSpPr>
          <p:cNvPr id="32807" name="Line 39"/>
          <p:cNvSpPr>
            <a:spLocks noChangeShapeType="1"/>
          </p:cNvSpPr>
          <p:nvPr/>
        </p:nvSpPr>
        <p:spPr bwMode="auto">
          <a:xfrm>
            <a:off x="1643063" y="5462588"/>
            <a:ext cx="3154362" cy="0"/>
          </a:xfrm>
          <a:prstGeom prst="line">
            <a:avLst/>
          </a:prstGeom>
          <a:noFill/>
          <a:ln w="12700">
            <a:solidFill>
              <a:schemeClr val="tx1"/>
            </a:solidFill>
            <a:prstDash val="dash"/>
            <a:round/>
            <a:headEnd/>
            <a:tailEnd/>
          </a:ln>
          <a:effectLst>
            <a:outerShdw dist="17961" dir="2700000" algn="ctr" rotWithShape="0">
              <a:schemeClr val="bg2"/>
            </a:outerShdw>
          </a:effectLst>
        </p:spPr>
        <p:txBody>
          <a:bodyPr wrap="none" anchor="ctr"/>
          <a:lstStyle/>
          <a:p>
            <a:endParaRPr lang="en-IN"/>
          </a:p>
        </p:txBody>
      </p:sp>
      <p:sp>
        <p:nvSpPr>
          <p:cNvPr id="32776" name="Line 8"/>
          <p:cNvSpPr>
            <a:spLocks noChangeShapeType="1"/>
          </p:cNvSpPr>
          <p:nvPr/>
        </p:nvSpPr>
        <p:spPr bwMode="auto">
          <a:xfrm>
            <a:off x="1651000" y="5851525"/>
            <a:ext cx="5286375" cy="0"/>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sp>
        <p:nvSpPr>
          <p:cNvPr id="32777" name="Line 9"/>
          <p:cNvSpPr>
            <a:spLocks noChangeShapeType="1"/>
          </p:cNvSpPr>
          <p:nvPr/>
        </p:nvSpPr>
        <p:spPr bwMode="auto">
          <a:xfrm flipV="1">
            <a:off x="1644650" y="1249363"/>
            <a:ext cx="0" cy="4570412"/>
          </a:xfrm>
          <a:prstGeom prst="line">
            <a:avLst/>
          </a:prstGeom>
          <a:noFill/>
          <a:ln w="12700">
            <a:solidFill>
              <a:schemeClr val="tx1"/>
            </a:solidFill>
            <a:round/>
            <a:headEnd/>
            <a:tailEnd/>
          </a:ln>
          <a:effectLst>
            <a:outerShdw dist="17961" dir="2700000" algn="ctr" rotWithShape="0">
              <a:srgbClr val="000000"/>
            </a:outerShdw>
          </a:effectLst>
        </p:spPr>
        <p:txBody>
          <a:bodyPr wrap="none" anchor="ctr"/>
          <a:lstStyle/>
          <a:p>
            <a:endParaRPr lang="en-IN"/>
          </a:p>
        </p:txBody>
      </p:sp>
      <p:grpSp>
        <p:nvGrpSpPr>
          <p:cNvPr id="32808" name="Group 40"/>
          <p:cNvGrpSpPr>
            <a:grpSpLocks/>
          </p:cNvGrpSpPr>
          <p:nvPr/>
        </p:nvGrpSpPr>
        <p:grpSpPr bwMode="auto">
          <a:xfrm>
            <a:off x="1919288" y="1071563"/>
            <a:ext cx="5014912" cy="4679950"/>
            <a:chOff x="1386" y="543"/>
            <a:chExt cx="3159" cy="2948"/>
          </a:xfrm>
        </p:grpSpPr>
        <p:sp>
          <p:nvSpPr>
            <p:cNvPr id="32809" name="Arc 41"/>
            <p:cNvSpPr>
              <a:spLocks/>
            </p:cNvSpPr>
            <p:nvPr/>
          </p:nvSpPr>
          <p:spPr bwMode="auto">
            <a:xfrm rot="10121483">
              <a:off x="1386" y="543"/>
              <a:ext cx="1992" cy="1954"/>
            </a:xfrm>
            <a:custGeom>
              <a:avLst/>
              <a:gdLst>
                <a:gd name="G0" fmla="+- 0 0 0"/>
                <a:gd name="G1" fmla="+- 15267 0 0"/>
                <a:gd name="G2" fmla="+- 21600 0 0"/>
                <a:gd name="T0" fmla="*/ 15280 w 21600"/>
                <a:gd name="T1" fmla="*/ 0 h 15267"/>
                <a:gd name="T2" fmla="*/ 21600 w 21600"/>
                <a:gd name="T3" fmla="*/ 15267 h 15267"/>
                <a:gd name="T4" fmla="*/ 0 w 21600"/>
                <a:gd name="T5" fmla="*/ 15267 h 15267"/>
              </a:gdLst>
              <a:ahLst/>
              <a:cxnLst>
                <a:cxn ang="0">
                  <a:pos x="T0" y="T1"/>
                </a:cxn>
                <a:cxn ang="0">
                  <a:pos x="T2" y="T3"/>
                </a:cxn>
                <a:cxn ang="0">
                  <a:pos x="T4" y="T5"/>
                </a:cxn>
              </a:cxnLst>
              <a:rect l="0" t="0" r="r" b="b"/>
              <a:pathLst>
                <a:path w="21600" h="15267" fill="none" extrusionOk="0">
                  <a:moveTo>
                    <a:pt x="15280" y="-1"/>
                  </a:moveTo>
                  <a:cubicBezTo>
                    <a:pt x="19326" y="4050"/>
                    <a:pt x="21600" y="9541"/>
                    <a:pt x="21600" y="15267"/>
                  </a:cubicBezTo>
                </a:path>
                <a:path w="21600" h="15267" stroke="0" extrusionOk="0">
                  <a:moveTo>
                    <a:pt x="15280" y="-1"/>
                  </a:moveTo>
                  <a:cubicBezTo>
                    <a:pt x="19326" y="4050"/>
                    <a:pt x="21600" y="9541"/>
                    <a:pt x="21600" y="15267"/>
                  </a:cubicBezTo>
                  <a:lnTo>
                    <a:pt x="0" y="15267"/>
                  </a:lnTo>
                  <a:close/>
                </a:path>
              </a:pathLst>
            </a:custGeom>
            <a:noFill/>
            <a:ln w="28575">
              <a:solidFill>
                <a:srgbClr val="66FFFF"/>
              </a:solidFill>
              <a:round/>
              <a:headEnd/>
              <a:tailEnd/>
            </a:ln>
            <a:effectLst/>
          </p:spPr>
          <p:txBody>
            <a:bodyPr wrap="none" anchor="ctr"/>
            <a:lstStyle/>
            <a:p>
              <a:endParaRPr lang="en-IN"/>
            </a:p>
          </p:txBody>
        </p:sp>
        <p:sp>
          <p:nvSpPr>
            <p:cNvPr id="32810" name="Arc 42"/>
            <p:cNvSpPr>
              <a:spLocks/>
            </p:cNvSpPr>
            <p:nvPr/>
          </p:nvSpPr>
          <p:spPr bwMode="auto">
            <a:xfrm rot="16648789" flipH="1">
              <a:off x="2129" y="1078"/>
              <a:ext cx="2371" cy="2230"/>
            </a:xfrm>
            <a:custGeom>
              <a:avLst/>
              <a:gdLst>
                <a:gd name="G0" fmla="+- 0 0 0"/>
                <a:gd name="G1" fmla="+- 15267 0 0"/>
                <a:gd name="G2" fmla="+- 21600 0 0"/>
                <a:gd name="T0" fmla="*/ 15280 w 21600"/>
                <a:gd name="T1" fmla="*/ 0 h 18582"/>
                <a:gd name="T2" fmla="*/ 21344 w 21600"/>
                <a:gd name="T3" fmla="*/ 18582 h 18582"/>
                <a:gd name="T4" fmla="*/ 0 w 21600"/>
                <a:gd name="T5" fmla="*/ 15267 h 18582"/>
              </a:gdLst>
              <a:ahLst/>
              <a:cxnLst>
                <a:cxn ang="0">
                  <a:pos x="T0" y="T1"/>
                </a:cxn>
                <a:cxn ang="0">
                  <a:pos x="T2" y="T3"/>
                </a:cxn>
                <a:cxn ang="0">
                  <a:pos x="T4" y="T5"/>
                </a:cxn>
              </a:cxnLst>
              <a:rect l="0" t="0" r="r" b="b"/>
              <a:pathLst>
                <a:path w="21600" h="18582" fill="none" extrusionOk="0">
                  <a:moveTo>
                    <a:pt x="15280" y="-1"/>
                  </a:moveTo>
                  <a:cubicBezTo>
                    <a:pt x="19326" y="4050"/>
                    <a:pt x="21600" y="9541"/>
                    <a:pt x="21600" y="15267"/>
                  </a:cubicBezTo>
                  <a:cubicBezTo>
                    <a:pt x="21600" y="16376"/>
                    <a:pt x="21514" y="17485"/>
                    <a:pt x="21344" y="18582"/>
                  </a:cubicBezTo>
                </a:path>
                <a:path w="21600" h="18582" stroke="0" extrusionOk="0">
                  <a:moveTo>
                    <a:pt x="15280" y="-1"/>
                  </a:moveTo>
                  <a:cubicBezTo>
                    <a:pt x="19326" y="4050"/>
                    <a:pt x="21600" y="9541"/>
                    <a:pt x="21600" y="15267"/>
                  </a:cubicBezTo>
                  <a:cubicBezTo>
                    <a:pt x="21600" y="16376"/>
                    <a:pt x="21514" y="17485"/>
                    <a:pt x="21344" y="18582"/>
                  </a:cubicBezTo>
                  <a:lnTo>
                    <a:pt x="0" y="15267"/>
                  </a:lnTo>
                  <a:close/>
                </a:path>
              </a:pathLst>
            </a:custGeom>
            <a:noFill/>
            <a:ln w="28575">
              <a:solidFill>
                <a:srgbClr val="66FFFF"/>
              </a:solidFill>
              <a:round/>
              <a:headEnd/>
              <a:tailEnd/>
            </a:ln>
            <a:effectLst/>
          </p:spPr>
          <p:txBody>
            <a:bodyPr wrap="none" anchor="ctr"/>
            <a:lstStyle/>
            <a:p>
              <a:endParaRPr lang="en-IN"/>
            </a:p>
          </p:txBody>
        </p:sp>
        <p:sp>
          <p:nvSpPr>
            <p:cNvPr id="32811" name="Line 43"/>
            <p:cNvSpPr>
              <a:spLocks noChangeShapeType="1"/>
            </p:cNvSpPr>
            <p:nvPr/>
          </p:nvSpPr>
          <p:spPr bwMode="auto">
            <a:xfrm>
              <a:off x="4245" y="3482"/>
              <a:ext cx="300" cy="9"/>
            </a:xfrm>
            <a:prstGeom prst="line">
              <a:avLst/>
            </a:prstGeom>
            <a:noFill/>
            <a:ln w="28575">
              <a:solidFill>
                <a:srgbClr val="66FFFF"/>
              </a:solidFill>
              <a:round/>
              <a:headEnd/>
              <a:tailEnd/>
            </a:ln>
            <a:effectLst/>
          </p:spPr>
          <p:txBody>
            <a:bodyPr wrap="none" anchor="ctr"/>
            <a:lstStyle/>
            <a:p>
              <a:endParaRPr lang="en-IN"/>
            </a:p>
          </p:txBody>
        </p:sp>
      </p:grpSp>
      <p:sp>
        <p:nvSpPr>
          <p:cNvPr id="32812" name="Line 44"/>
          <p:cNvSpPr>
            <a:spLocks noChangeShapeType="1"/>
          </p:cNvSpPr>
          <p:nvPr/>
        </p:nvSpPr>
        <p:spPr bwMode="auto">
          <a:xfrm flipH="1">
            <a:off x="1647825" y="3081338"/>
            <a:ext cx="611188" cy="0"/>
          </a:xfrm>
          <a:prstGeom prst="line">
            <a:avLst/>
          </a:prstGeom>
          <a:noFill/>
          <a:ln w="12700">
            <a:solidFill>
              <a:schemeClr val="tx1"/>
            </a:solidFill>
            <a:prstDash val="dash"/>
            <a:round/>
            <a:headEnd/>
            <a:tailEnd/>
          </a:ln>
          <a:effectLst>
            <a:outerShdw dist="17961" dir="2700000" algn="ctr" rotWithShape="0">
              <a:schemeClr val="bg2"/>
            </a:outerShdw>
          </a:effectLst>
        </p:spPr>
        <p:txBody>
          <a:bodyPr wrap="none" anchor="ctr"/>
          <a:lstStyle/>
          <a:p>
            <a:endParaRPr lang="en-IN"/>
          </a:p>
        </p:txBody>
      </p:sp>
      <p:sp>
        <p:nvSpPr>
          <p:cNvPr id="32813" name="Text Box 45"/>
          <p:cNvSpPr txBox="1">
            <a:spLocks noChangeArrowheads="1"/>
          </p:cNvSpPr>
          <p:nvPr/>
        </p:nvSpPr>
        <p:spPr bwMode="auto">
          <a:xfrm>
            <a:off x="7100888" y="5360988"/>
            <a:ext cx="1698625" cy="701675"/>
          </a:xfrm>
          <a:prstGeom prst="rect">
            <a:avLst/>
          </a:prstGeom>
          <a:noFill/>
          <a:ln w="12700">
            <a:noFill/>
            <a:miter lim="800000"/>
            <a:headEnd/>
            <a:tailEnd/>
          </a:ln>
          <a:effectLst/>
        </p:spPr>
        <p:txBody>
          <a:bodyPr wrap="none">
            <a:spAutoFit/>
          </a:bodyPr>
          <a:lstStyle/>
          <a:p>
            <a:r>
              <a:rPr lang="en-US" sz="2000" b="1">
                <a:solidFill>
                  <a:srgbClr val="FFFFFF"/>
                </a:solidFill>
                <a:latin typeface="Book Antiqua" pitchFamily="18" charset="0"/>
              </a:rPr>
              <a:t>% Defectives</a:t>
            </a:r>
          </a:p>
          <a:p>
            <a:r>
              <a:rPr lang="en-US" sz="2000" b="1">
                <a:solidFill>
                  <a:srgbClr val="FFFFFF"/>
                </a:solidFill>
                <a:latin typeface="Book Antiqua" pitchFamily="18" charset="0"/>
              </a:rPr>
              <a:t>in Lots</a:t>
            </a:r>
            <a:endParaRPr lang="en-US" sz="2000" b="1">
              <a:solidFill>
                <a:srgbClr val="FFFFFF"/>
              </a:solidFill>
              <a:latin typeface="Arial Narrow" pitchFamily="34" charset="0"/>
            </a:endParaRPr>
          </a:p>
        </p:txBody>
      </p:sp>
      <p:sp>
        <p:nvSpPr>
          <p:cNvPr id="32814" name="Text Box 46"/>
          <p:cNvSpPr txBox="1">
            <a:spLocks noChangeArrowheads="1"/>
          </p:cNvSpPr>
          <p:nvPr/>
        </p:nvSpPr>
        <p:spPr bwMode="auto">
          <a:xfrm>
            <a:off x="4638675" y="4054475"/>
            <a:ext cx="1506538" cy="427038"/>
          </a:xfrm>
          <a:prstGeom prst="rect">
            <a:avLst/>
          </a:prstGeom>
          <a:noFill/>
          <a:ln w="12700">
            <a:noFill/>
            <a:miter lim="800000"/>
            <a:headEnd/>
            <a:tailEnd/>
          </a:ln>
          <a:effectLst/>
        </p:spPr>
        <p:txBody>
          <a:bodyPr wrap="none">
            <a:spAutoFit/>
          </a:bodyPr>
          <a:lstStyle/>
          <a:p>
            <a:r>
              <a:rPr lang="en-US" sz="2200" b="1">
                <a:solidFill>
                  <a:srgbClr val="FFFF99"/>
                </a:solidFill>
                <a:effectLst>
                  <a:outerShdw blurRad="38100" dist="38100" dir="2700000" algn="tl">
                    <a:srgbClr val="000000"/>
                  </a:outerShdw>
                </a:effectLst>
                <a:latin typeface="Times New Roman" pitchFamily="18" charset="0"/>
              </a:rPr>
              <a:t>AQL = 3%</a:t>
            </a:r>
          </a:p>
        </p:txBody>
      </p:sp>
      <p:sp>
        <p:nvSpPr>
          <p:cNvPr id="32815" name="Text Box 47"/>
          <p:cNvSpPr txBox="1">
            <a:spLocks noChangeArrowheads="1"/>
          </p:cNvSpPr>
          <p:nvPr/>
        </p:nvSpPr>
        <p:spPr bwMode="auto">
          <a:xfrm>
            <a:off x="6084888" y="4506913"/>
            <a:ext cx="1785937" cy="427037"/>
          </a:xfrm>
          <a:prstGeom prst="rect">
            <a:avLst/>
          </a:prstGeom>
          <a:noFill/>
          <a:ln w="12700">
            <a:noFill/>
            <a:miter lim="800000"/>
            <a:headEnd/>
            <a:tailEnd/>
          </a:ln>
          <a:effectLst/>
        </p:spPr>
        <p:txBody>
          <a:bodyPr wrap="none">
            <a:spAutoFit/>
          </a:bodyPr>
          <a:lstStyle/>
          <a:p>
            <a:r>
              <a:rPr lang="en-US" sz="2200" b="1">
                <a:solidFill>
                  <a:srgbClr val="FFFF99"/>
                </a:solidFill>
                <a:effectLst>
                  <a:outerShdw blurRad="38100" dist="38100" dir="2700000" algn="tl">
                    <a:srgbClr val="000000"/>
                  </a:outerShdw>
                </a:effectLst>
                <a:latin typeface="Times New Roman" pitchFamily="18" charset="0"/>
              </a:rPr>
              <a:t>LTPD = 15%</a:t>
            </a:r>
          </a:p>
        </p:txBody>
      </p:sp>
      <p:sp>
        <p:nvSpPr>
          <p:cNvPr id="32816" name="Line 48"/>
          <p:cNvSpPr>
            <a:spLocks noChangeShapeType="1"/>
          </p:cNvSpPr>
          <p:nvPr/>
        </p:nvSpPr>
        <p:spPr bwMode="auto">
          <a:xfrm flipH="1">
            <a:off x="1676400" y="1409700"/>
            <a:ext cx="587375" cy="0"/>
          </a:xfrm>
          <a:prstGeom prst="line">
            <a:avLst/>
          </a:prstGeom>
          <a:noFill/>
          <a:ln w="12700">
            <a:solidFill>
              <a:schemeClr val="tx1"/>
            </a:solidFill>
            <a:prstDash val="dash"/>
            <a:round/>
            <a:headEnd/>
            <a:tailEnd/>
          </a:ln>
          <a:effectLst>
            <a:outerShdw dist="17961" dir="2700000" algn="ctr" rotWithShape="0">
              <a:schemeClr val="bg2"/>
            </a:outerShdw>
          </a:effectLst>
        </p:spPr>
        <p:txBody>
          <a:bodyPr wrap="none" anchor="ctr"/>
          <a:lstStyle/>
          <a:p>
            <a:endParaRPr lang="en-IN"/>
          </a:p>
        </p:txBody>
      </p:sp>
      <p:sp>
        <p:nvSpPr>
          <p:cNvPr id="32817" name="AutoShape 49"/>
          <p:cNvSpPr>
            <a:spLocks/>
          </p:cNvSpPr>
          <p:nvPr/>
        </p:nvSpPr>
        <p:spPr bwMode="auto">
          <a:xfrm>
            <a:off x="2382838" y="1422400"/>
            <a:ext cx="284162" cy="1644650"/>
          </a:xfrm>
          <a:prstGeom prst="rightBrace">
            <a:avLst>
              <a:gd name="adj1" fmla="val 48231"/>
              <a:gd name="adj2" fmla="val 50000"/>
            </a:avLst>
          </a:prstGeom>
          <a:noFill/>
          <a:ln w="12700">
            <a:solidFill>
              <a:schemeClr val="tx1"/>
            </a:solidFill>
            <a:round/>
            <a:headEnd/>
            <a:tailEnd/>
          </a:ln>
          <a:effectLst>
            <a:outerShdw dist="17961" dir="2700000" algn="ctr" rotWithShape="0">
              <a:schemeClr val="bg2"/>
            </a:outerShdw>
          </a:effectLst>
        </p:spPr>
        <p:txBody>
          <a:bodyPr wrap="none" anchor="ctr"/>
          <a:lstStyle/>
          <a:p>
            <a:endParaRPr lang="en-IN"/>
          </a:p>
        </p:txBody>
      </p:sp>
      <p:sp>
        <p:nvSpPr>
          <p:cNvPr id="32819" name="Text Box 51"/>
          <p:cNvSpPr txBox="1">
            <a:spLocks noChangeArrowheads="1"/>
          </p:cNvSpPr>
          <p:nvPr/>
        </p:nvSpPr>
        <p:spPr bwMode="auto">
          <a:xfrm>
            <a:off x="3687763" y="3341688"/>
            <a:ext cx="4041775" cy="457200"/>
          </a:xfrm>
          <a:prstGeom prst="rect">
            <a:avLst/>
          </a:prstGeom>
          <a:noFill/>
          <a:ln w="12700">
            <a:noFill/>
            <a:miter lim="800000"/>
            <a:headEnd/>
            <a:tailEnd/>
          </a:ln>
          <a:effectLst/>
        </p:spPr>
        <p:txBody>
          <a:bodyPr wrap="none">
            <a:spAutoFit/>
          </a:bodyPr>
          <a:lstStyle/>
          <a:p>
            <a:r>
              <a:rPr lang="en-US" sz="2400" b="1">
                <a:solidFill>
                  <a:srgbClr val="66FFFF"/>
                </a:solidFill>
                <a:effectLst>
                  <a:outerShdw blurRad="38100" dist="38100" dir="2700000" algn="tl">
                    <a:srgbClr val="000000"/>
                  </a:outerShdw>
                </a:effectLst>
                <a:latin typeface="Times New Roman" pitchFamily="18" charset="0"/>
              </a:rPr>
              <a:t>Consumer’s Risk (</a:t>
            </a:r>
            <a:r>
              <a:rPr lang="en-US" sz="2400" b="1">
                <a:solidFill>
                  <a:srgbClr val="66FFFF"/>
                </a:solidFill>
                <a:effectLst>
                  <a:outerShdw blurRad="38100" dist="38100" dir="2700000" algn="tl">
                    <a:srgbClr val="000000"/>
                  </a:outerShdw>
                </a:effectLst>
                <a:latin typeface="Symbol" pitchFamily="18" charset="2"/>
              </a:rPr>
              <a:t>b</a:t>
            </a:r>
            <a:r>
              <a:rPr lang="en-US" sz="2400" b="1">
                <a:solidFill>
                  <a:srgbClr val="66FFFF"/>
                </a:solidFill>
                <a:effectLst>
                  <a:outerShdw blurRad="38100" dist="38100" dir="2700000" algn="tl">
                    <a:srgbClr val="000000"/>
                  </a:outerShdw>
                </a:effectLst>
                <a:latin typeface="Times New Roman" pitchFamily="18" charset="0"/>
              </a:rPr>
              <a:t>) = 8.74%</a:t>
            </a:r>
          </a:p>
        </p:txBody>
      </p:sp>
      <p:sp>
        <p:nvSpPr>
          <p:cNvPr id="32820" name="Text Box 52"/>
          <p:cNvSpPr txBox="1">
            <a:spLocks noChangeArrowheads="1"/>
          </p:cNvSpPr>
          <p:nvPr/>
        </p:nvSpPr>
        <p:spPr bwMode="auto">
          <a:xfrm>
            <a:off x="3736975" y="2824163"/>
            <a:ext cx="4079875" cy="457200"/>
          </a:xfrm>
          <a:prstGeom prst="rect">
            <a:avLst/>
          </a:prstGeom>
          <a:noFill/>
          <a:ln w="12700">
            <a:noFill/>
            <a:miter lim="800000"/>
            <a:headEnd/>
            <a:tailEnd/>
          </a:ln>
          <a:effectLst/>
        </p:spPr>
        <p:txBody>
          <a:bodyPr wrap="none">
            <a:spAutoFit/>
          </a:bodyPr>
          <a:lstStyle/>
          <a:p>
            <a:r>
              <a:rPr lang="en-US" sz="2400" b="1">
                <a:solidFill>
                  <a:srgbClr val="66FFFF"/>
                </a:solidFill>
                <a:effectLst>
                  <a:outerShdw blurRad="38100" dist="38100" dir="2700000" algn="tl">
                    <a:srgbClr val="000000"/>
                  </a:outerShdw>
                </a:effectLst>
                <a:latin typeface="Times New Roman" pitchFamily="18" charset="0"/>
              </a:rPr>
              <a:t>Producer’s Risk (</a:t>
            </a:r>
            <a:r>
              <a:rPr lang="en-US" sz="2400" b="1">
                <a:solidFill>
                  <a:srgbClr val="66FFFF"/>
                </a:solidFill>
                <a:effectLst>
                  <a:outerShdw blurRad="38100" dist="38100" dir="2700000" algn="tl">
                    <a:srgbClr val="000000"/>
                  </a:outerShdw>
                </a:effectLst>
                <a:latin typeface="Symbol" pitchFamily="18" charset="2"/>
              </a:rPr>
              <a:t>a</a:t>
            </a:r>
            <a:r>
              <a:rPr lang="en-US" sz="2400" b="1">
                <a:solidFill>
                  <a:srgbClr val="66FFFF"/>
                </a:solidFill>
                <a:effectLst>
                  <a:outerShdw blurRad="38100" dist="38100" dir="2700000" algn="tl">
                    <a:srgbClr val="000000"/>
                  </a:outerShdw>
                </a:effectLst>
                <a:latin typeface="Times New Roman" pitchFamily="18" charset="0"/>
              </a:rPr>
              <a:t>)  = 3.67% </a:t>
            </a:r>
            <a:endParaRPr lang="en-US" sz="2400" b="1">
              <a:solidFill>
                <a:srgbClr val="66FFFF"/>
              </a:solidFill>
              <a:effectLst>
                <a:outerShdw blurRad="38100" dist="38100" dir="2700000" algn="tl">
                  <a:srgbClr val="000000"/>
                </a:outerShdw>
              </a:effectLst>
              <a:latin typeface="Symbol" pitchFamily="18" charset="2"/>
            </a:endParaRPr>
          </a:p>
        </p:txBody>
      </p:sp>
      <p:sp>
        <p:nvSpPr>
          <p:cNvPr id="32821" name="Line 53"/>
          <p:cNvSpPr>
            <a:spLocks noChangeShapeType="1"/>
          </p:cNvSpPr>
          <p:nvPr/>
        </p:nvSpPr>
        <p:spPr bwMode="auto">
          <a:xfrm flipH="1">
            <a:off x="2306638" y="4398963"/>
            <a:ext cx="2308225" cy="1392237"/>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wrap="none" anchor="ctr"/>
          <a:lstStyle/>
          <a:p>
            <a:endParaRPr lang="en-IN"/>
          </a:p>
        </p:txBody>
      </p:sp>
      <p:sp>
        <p:nvSpPr>
          <p:cNvPr id="32825" name="Line 57"/>
          <p:cNvSpPr>
            <a:spLocks noChangeShapeType="1"/>
          </p:cNvSpPr>
          <p:nvPr/>
        </p:nvSpPr>
        <p:spPr bwMode="auto">
          <a:xfrm flipH="1">
            <a:off x="4854575" y="4867275"/>
            <a:ext cx="1222375" cy="935038"/>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wrap="none" anchor="ctr"/>
          <a:lstStyle/>
          <a:p>
            <a:endParaRPr lang="en-IN"/>
          </a:p>
        </p:txBody>
      </p:sp>
      <p:sp>
        <p:nvSpPr>
          <p:cNvPr id="32826" name="Line 58"/>
          <p:cNvSpPr>
            <a:spLocks noChangeShapeType="1"/>
          </p:cNvSpPr>
          <p:nvPr/>
        </p:nvSpPr>
        <p:spPr bwMode="auto">
          <a:xfrm flipV="1">
            <a:off x="2262188" y="1428750"/>
            <a:ext cx="9525" cy="4419600"/>
          </a:xfrm>
          <a:prstGeom prst="line">
            <a:avLst/>
          </a:prstGeom>
          <a:noFill/>
          <a:ln w="12700">
            <a:solidFill>
              <a:schemeClr val="tx1"/>
            </a:solidFill>
            <a:prstDash val="dash"/>
            <a:round/>
            <a:headEnd/>
            <a:tailEnd/>
          </a:ln>
          <a:effectLst>
            <a:outerShdw dist="17961" dir="2700000" algn="ctr" rotWithShape="0">
              <a:schemeClr val="bg2"/>
            </a:outerShdw>
          </a:effectLst>
        </p:spPr>
        <p:txBody>
          <a:bodyPr wrap="none" anchor="ctr"/>
          <a:lstStyle/>
          <a:p>
            <a:endParaRPr lang="en-IN"/>
          </a:p>
        </p:txBody>
      </p:sp>
      <p:sp>
        <p:nvSpPr>
          <p:cNvPr id="32827" name="AutoShape 59"/>
          <p:cNvSpPr>
            <a:spLocks/>
          </p:cNvSpPr>
          <p:nvPr/>
        </p:nvSpPr>
        <p:spPr bwMode="auto">
          <a:xfrm>
            <a:off x="1792288" y="5461000"/>
            <a:ext cx="150812" cy="387350"/>
          </a:xfrm>
          <a:prstGeom prst="rightBrace">
            <a:avLst>
              <a:gd name="adj1" fmla="val 21404"/>
              <a:gd name="adj2" fmla="val 50000"/>
            </a:avLst>
          </a:prstGeom>
          <a:noFill/>
          <a:ln w="12700">
            <a:solidFill>
              <a:schemeClr val="tx1"/>
            </a:solidFill>
            <a:round/>
            <a:headEnd/>
            <a:tailEnd/>
          </a:ln>
          <a:effectLst>
            <a:outerShdw dist="17961" dir="2700000" algn="ctr" rotWithShape="0">
              <a:schemeClr val="bg2"/>
            </a:outerShdw>
          </a:effectLst>
        </p:spPr>
        <p:txBody>
          <a:bodyPr wrap="none" anchor="ctr"/>
          <a:lstStyle/>
          <a:p>
            <a:endParaRPr lang="en-IN"/>
          </a:p>
        </p:txBody>
      </p:sp>
      <p:sp>
        <p:nvSpPr>
          <p:cNvPr id="32828" name="Rectangle 60"/>
          <p:cNvSpPr>
            <a:spLocks noChangeArrowheads="1"/>
          </p:cNvSpPr>
          <p:nvPr/>
        </p:nvSpPr>
        <p:spPr bwMode="auto">
          <a:xfrm>
            <a:off x="4324350" y="1581150"/>
            <a:ext cx="2419350" cy="495300"/>
          </a:xfrm>
          <a:prstGeom prst="rect">
            <a:avLst/>
          </a:prstGeom>
          <a:gradFill rotWithShape="0">
            <a:gsLst>
              <a:gs pos="0">
                <a:srgbClr val="003366">
                  <a:gamma/>
                  <a:shade val="46275"/>
                  <a:invGamma/>
                </a:srgbClr>
              </a:gs>
              <a:gs pos="50000">
                <a:srgbClr val="003366"/>
              </a:gs>
              <a:gs pos="100000">
                <a:srgbClr val="003366">
                  <a:gamma/>
                  <a:shade val="46275"/>
                  <a:invGamma/>
                </a:srgbClr>
              </a:gs>
            </a:gsLst>
            <a:lin ang="5400000" scaled="1"/>
          </a:gradFill>
          <a:ln w="12700">
            <a:solidFill>
              <a:schemeClr val="tx1"/>
            </a:solidFill>
            <a:miter lim="800000"/>
            <a:headEnd/>
            <a:tailEnd/>
          </a:ln>
          <a:effectLst/>
        </p:spPr>
        <p:txBody>
          <a:bodyPr wrap="none" anchor="ctr"/>
          <a:lstStyle/>
          <a:p>
            <a:pPr algn="ctr"/>
            <a:r>
              <a:rPr lang="en-US" sz="2800">
                <a:solidFill>
                  <a:srgbClr val="FFFFFF"/>
                </a:solidFill>
                <a:effectLst>
                  <a:outerShdw blurRad="38100" dist="38100" dir="2700000" algn="tl">
                    <a:srgbClr val="000000"/>
                  </a:outerShdw>
                </a:effectLst>
                <a:latin typeface="Book Antiqua" pitchFamily="18" charset="0"/>
              </a:rPr>
              <a:t>n = 15,  c = 0</a:t>
            </a:r>
          </a:p>
        </p:txBody>
      </p:sp>
      <p:sp>
        <p:nvSpPr>
          <p:cNvPr id="32829" name="Line 61"/>
          <p:cNvSpPr>
            <a:spLocks noChangeShapeType="1"/>
          </p:cNvSpPr>
          <p:nvPr/>
        </p:nvSpPr>
        <p:spPr bwMode="auto">
          <a:xfrm flipH="1">
            <a:off x="2001838" y="3732213"/>
            <a:ext cx="1698625" cy="1906587"/>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wrap="none" anchor="ctr"/>
          <a:lstStyle/>
          <a:p>
            <a:endParaRPr lang="en-IN"/>
          </a:p>
        </p:txBody>
      </p:sp>
      <p:sp>
        <p:nvSpPr>
          <p:cNvPr id="32830" name="Oval 62"/>
          <p:cNvSpPr>
            <a:spLocks noChangeArrowheads="1"/>
          </p:cNvSpPr>
          <p:nvPr/>
        </p:nvSpPr>
        <p:spPr bwMode="auto">
          <a:xfrm>
            <a:off x="2203450" y="3032125"/>
            <a:ext cx="101600" cy="101600"/>
          </a:xfrm>
          <a:prstGeom prst="ellipse">
            <a:avLst/>
          </a:prstGeom>
          <a:solidFill>
            <a:srgbClr val="FF5050"/>
          </a:solidFill>
          <a:ln w="12700">
            <a:solidFill>
              <a:srgbClr val="000066"/>
            </a:solidFill>
            <a:round/>
            <a:headEnd/>
            <a:tailEnd/>
          </a:ln>
          <a:effectLst/>
        </p:spPr>
        <p:txBody>
          <a:bodyPr wrap="none" anchor="ctr"/>
          <a:lstStyle/>
          <a:p>
            <a:endParaRPr lang="en-IN"/>
          </a:p>
        </p:txBody>
      </p:sp>
      <p:sp>
        <p:nvSpPr>
          <p:cNvPr id="32831" name="Oval 63"/>
          <p:cNvSpPr>
            <a:spLocks noChangeArrowheads="1"/>
          </p:cNvSpPr>
          <p:nvPr/>
        </p:nvSpPr>
        <p:spPr bwMode="auto">
          <a:xfrm>
            <a:off x="1593850" y="5413375"/>
            <a:ext cx="101600" cy="101600"/>
          </a:xfrm>
          <a:prstGeom prst="ellipse">
            <a:avLst/>
          </a:prstGeom>
          <a:solidFill>
            <a:srgbClr val="FF5050"/>
          </a:solidFill>
          <a:ln w="12700">
            <a:solidFill>
              <a:srgbClr val="000066"/>
            </a:solidFill>
            <a:round/>
            <a:headEnd/>
            <a:tailEnd/>
          </a:ln>
          <a:effectLst/>
        </p:spPr>
        <p:txBody>
          <a:bodyPr wrap="none" anchor="ctr"/>
          <a:lstStyle/>
          <a:p>
            <a:endParaRPr lang="en-IN"/>
          </a:p>
        </p:txBody>
      </p:sp>
      <p:sp>
        <p:nvSpPr>
          <p:cNvPr id="32833" name="Oval 65"/>
          <p:cNvSpPr>
            <a:spLocks noChangeArrowheads="1"/>
          </p:cNvSpPr>
          <p:nvPr/>
        </p:nvSpPr>
        <p:spPr bwMode="auto">
          <a:xfrm>
            <a:off x="4746625" y="5394325"/>
            <a:ext cx="101600" cy="101600"/>
          </a:xfrm>
          <a:prstGeom prst="ellipse">
            <a:avLst/>
          </a:prstGeom>
          <a:solidFill>
            <a:srgbClr val="FF5050"/>
          </a:solidFill>
          <a:ln w="12700">
            <a:solidFill>
              <a:srgbClr val="000066"/>
            </a:solidFill>
            <a:round/>
            <a:headEnd/>
            <a:tailEnd/>
          </a:ln>
          <a:effectLst/>
        </p:spPr>
        <p:txBody>
          <a:bodyPr wrap="none" anchor="ctr"/>
          <a:lstStyle/>
          <a:p>
            <a:endParaRPr lang="en-IN"/>
          </a:p>
        </p:txBody>
      </p:sp>
      <p:sp>
        <p:nvSpPr>
          <p:cNvPr id="32834" name="Oval 66"/>
          <p:cNvSpPr>
            <a:spLocks noChangeArrowheads="1"/>
          </p:cNvSpPr>
          <p:nvPr/>
        </p:nvSpPr>
        <p:spPr bwMode="auto">
          <a:xfrm>
            <a:off x="2203450" y="5794375"/>
            <a:ext cx="101600" cy="101600"/>
          </a:xfrm>
          <a:prstGeom prst="ellipse">
            <a:avLst/>
          </a:prstGeom>
          <a:solidFill>
            <a:srgbClr val="FF5050"/>
          </a:solidFill>
          <a:ln w="12700">
            <a:solidFill>
              <a:srgbClr val="000066"/>
            </a:solidFill>
            <a:round/>
            <a:headEnd/>
            <a:tailEnd/>
          </a:ln>
          <a:effectLst/>
        </p:spPr>
        <p:txBody>
          <a:bodyPr wrap="none" anchor="ctr"/>
          <a:lstStyle/>
          <a:p>
            <a:endParaRPr lang="en-IN"/>
          </a:p>
        </p:txBody>
      </p:sp>
      <p:sp>
        <p:nvSpPr>
          <p:cNvPr id="32835" name="Oval 67"/>
          <p:cNvSpPr>
            <a:spLocks noChangeArrowheads="1"/>
          </p:cNvSpPr>
          <p:nvPr/>
        </p:nvSpPr>
        <p:spPr bwMode="auto">
          <a:xfrm>
            <a:off x="4746625" y="5794375"/>
            <a:ext cx="101600" cy="101600"/>
          </a:xfrm>
          <a:prstGeom prst="ellipse">
            <a:avLst/>
          </a:prstGeom>
          <a:solidFill>
            <a:srgbClr val="FF5050"/>
          </a:solidFill>
          <a:ln w="12700">
            <a:solidFill>
              <a:srgbClr val="000066"/>
            </a:solidFill>
            <a:round/>
            <a:headEnd/>
            <a:tailEnd/>
          </a:ln>
          <a:effectLst/>
        </p:spPr>
        <p:txBody>
          <a:bodyPr wrap="none" anchor="ctr"/>
          <a:lstStyle/>
          <a:p>
            <a:endParaRPr lang="en-IN"/>
          </a:p>
        </p:txBody>
      </p:sp>
      <p:sp>
        <p:nvSpPr>
          <p:cNvPr id="32836" name="Line 68"/>
          <p:cNvSpPr>
            <a:spLocks noChangeShapeType="1"/>
          </p:cNvSpPr>
          <p:nvPr/>
        </p:nvSpPr>
        <p:spPr bwMode="auto">
          <a:xfrm flipH="1" flipV="1">
            <a:off x="2797175" y="2278063"/>
            <a:ext cx="917575" cy="627062"/>
          </a:xfrm>
          <a:prstGeom prst="line">
            <a:avLst/>
          </a:prstGeom>
          <a:noFill/>
          <a:ln w="12700">
            <a:solidFill>
              <a:schemeClr val="tx1"/>
            </a:solidFill>
            <a:round/>
            <a:headEnd/>
            <a:tailEnd type="triangle" w="med" len="med"/>
          </a:ln>
          <a:effectLst>
            <a:outerShdw dist="17961" dir="2700000" algn="ctr" rotWithShape="0">
              <a:schemeClr val="bg2"/>
            </a:outerShdw>
          </a:effectLst>
        </p:spPr>
        <p:txBody>
          <a:bodyPr wrap="none" anchor="ctr"/>
          <a:lstStyle/>
          <a:p>
            <a:endParaRPr lang="en-IN"/>
          </a:p>
        </p:txBody>
      </p:sp>
    </p:spTree>
  </p:cSld>
  <p:clrMapOvr>
    <a:masterClrMapping/>
  </p:clrMapOvr>
  <p:transition>
    <p:zo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6"/>
          <p:cNvSpPr>
            <a:spLocks noGrp="1" noChangeArrowheads="1"/>
          </p:cNvSpPr>
          <p:nvPr>
            <p:ph type="title"/>
          </p:nvPr>
        </p:nvSpPr>
        <p:spPr/>
        <p:txBody>
          <a:bodyPr/>
          <a:lstStyle/>
          <a:p>
            <a:r>
              <a:rPr lang="en-US"/>
              <a:t>OC Curve (continued)</a:t>
            </a:r>
          </a:p>
        </p:txBody>
      </p:sp>
      <p:sp>
        <p:nvSpPr>
          <p:cNvPr id="33799" name="Rectangle 7"/>
          <p:cNvSpPr>
            <a:spLocks noGrp="1" noChangeArrowheads="1"/>
          </p:cNvSpPr>
          <p:nvPr>
            <p:ph type="body" idx="1"/>
          </p:nvPr>
        </p:nvSpPr>
        <p:spPr>
          <a:xfrm>
            <a:off x="457200" y="1295400"/>
            <a:ext cx="8229600" cy="3352800"/>
          </a:xfrm>
        </p:spPr>
        <p:txBody>
          <a:bodyPr/>
          <a:lstStyle/>
          <a:p>
            <a:pPr>
              <a:lnSpc>
                <a:spcPct val="90000"/>
              </a:lnSpc>
            </a:pPr>
            <a:r>
              <a:rPr lang="en-US"/>
              <a:t>Management may want to:</a:t>
            </a:r>
          </a:p>
          <a:p>
            <a:pPr lvl="1">
              <a:lnSpc>
                <a:spcPct val="90000"/>
              </a:lnSpc>
            </a:pPr>
            <a:r>
              <a:rPr lang="en-US"/>
              <a:t>Specify the performance of the sampling procedure by identifying two points on the graph:</a:t>
            </a:r>
          </a:p>
          <a:p>
            <a:pPr lvl="2">
              <a:lnSpc>
                <a:spcPct val="90000"/>
              </a:lnSpc>
            </a:pPr>
            <a:r>
              <a:rPr lang="en-US"/>
              <a:t>AQL and </a:t>
            </a:r>
            <a:r>
              <a:rPr lang="en-US">
                <a:latin typeface="Symbol" pitchFamily="18" charset="2"/>
              </a:rPr>
              <a:t>a</a:t>
            </a:r>
            <a:r>
              <a:rPr lang="en-US"/>
              <a:t>  </a:t>
            </a:r>
          </a:p>
          <a:p>
            <a:pPr lvl="2">
              <a:lnSpc>
                <a:spcPct val="90000"/>
              </a:lnSpc>
            </a:pPr>
            <a:r>
              <a:rPr lang="en-US"/>
              <a:t>LTPD and </a:t>
            </a:r>
            <a:r>
              <a:rPr lang="en-US">
                <a:latin typeface="Symbol" pitchFamily="18" charset="2"/>
              </a:rPr>
              <a:t>b</a:t>
            </a:r>
            <a:endParaRPr lang="en-US"/>
          </a:p>
          <a:p>
            <a:pPr lvl="1">
              <a:lnSpc>
                <a:spcPct val="90000"/>
              </a:lnSpc>
            </a:pPr>
            <a:r>
              <a:rPr lang="en-US"/>
              <a:t>Then find the combination of n and c that provides a curve that passes through both points</a:t>
            </a: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Services and Their Customer Expectations</a:t>
            </a:r>
          </a:p>
        </p:txBody>
      </p:sp>
      <p:sp>
        <p:nvSpPr>
          <p:cNvPr id="100355" name="Rectangle 3"/>
          <p:cNvSpPr>
            <a:spLocks noGrp="1" noChangeArrowheads="1"/>
          </p:cNvSpPr>
          <p:nvPr>
            <p:ph type="body" idx="1"/>
          </p:nvPr>
        </p:nvSpPr>
        <p:spPr/>
        <p:txBody>
          <a:bodyPr/>
          <a:lstStyle/>
          <a:p>
            <a:r>
              <a:rPr lang="en-US"/>
              <a:t>Hospital</a:t>
            </a:r>
          </a:p>
          <a:p>
            <a:pPr lvl="1"/>
            <a:r>
              <a:rPr lang="en-US"/>
              <a:t>Patient receive the correct treatments?</a:t>
            </a:r>
          </a:p>
          <a:p>
            <a:pPr lvl="1"/>
            <a:r>
              <a:rPr lang="en-US"/>
              <a:t>Patient treated courteously by all personnel?</a:t>
            </a:r>
          </a:p>
          <a:p>
            <a:pPr lvl="1"/>
            <a:r>
              <a:rPr lang="en-US"/>
              <a:t>Hospital environment support patient recovery?</a:t>
            </a:r>
          </a:p>
          <a:p>
            <a:r>
              <a:rPr lang="en-US"/>
              <a:t>Bank</a:t>
            </a:r>
          </a:p>
          <a:p>
            <a:pPr lvl="1"/>
            <a:r>
              <a:rPr lang="en-US"/>
              <a:t>Customer’s transactions completed with precision?</a:t>
            </a:r>
          </a:p>
          <a:p>
            <a:pPr lvl="1"/>
            <a:r>
              <a:rPr lang="en-US"/>
              <a:t>Bank comply with government regulations?</a:t>
            </a:r>
          </a:p>
          <a:p>
            <a:pPr lvl="1"/>
            <a:r>
              <a:rPr lang="en-US"/>
              <a:t>Customer’s statements accurate?</a:t>
            </a:r>
          </a:p>
        </p:txBody>
      </p:sp>
    </p:spTree>
  </p:cSld>
  <p:clrMapOvr>
    <a:masterClrMapping/>
  </p:clrMapOvr>
  <p:transition>
    <p:zoom/>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5"/>
          <p:cNvSpPr>
            <a:spLocks noGrp="1" noChangeArrowheads="1"/>
          </p:cNvSpPr>
          <p:nvPr>
            <p:ph type="title"/>
          </p:nvPr>
        </p:nvSpPr>
        <p:spPr/>
        <p:txBody>
          <a:bodyPr/>
          <a:lstStyle/>
          <a:p>
            <a:r>
              <a:rPr lang="en-US"/>
              <a:t>Average Outgoing Quality (AOQ) Curve</a:t>
            </a:r>
          </a:p>
        </p:txBody>
      </p:sp>
      <p:sp>
        <p:nvSpPr>
          <p:cNvPr id="34822" name="Rectangle 6"/>
          <p:cNvSpPr>
            <a:spLocks noGrp="1" noChangeArrowheads="1"/>
          </p:cNvSpPr>
          <p:nvPr>
            <p:ph type="body" idx="1"/>
          </p:nvPr>
        </p:nvSpPr>
        <p:spPr/>
        <p:txBody>
          <a:bodyPr/>
          <a:lstStyle/>
          <a:p>
            <a:r>
              <a:rPr lang="en-US"/>
              <a:t>AOQ curve shows information depicted on the OC curve in a different form.</a:t>
            </a:r>
          </a:p>
          <a:p>
            <a:r>
              <a:rPr lang="en-US"/>
              <a:t>Horizontal axis is the same as the horizontal axis for the OC curve (percent defective in a lot).</a:t>
            </a:r>
          </a:p>
          <a:p>
            <a:r>
              <a:rPr lang="en-US"/>
              <a:t>Vertical axis is the average quality that will leave the quality control procedure for a particular sampling plan.</a:t>
            </a:r>
          </a:p>
          <a:p>
            <a:r>
              <a:rPr lang="en-US"/>
              <a:t>Average quality is calculated based on the assumption that lots that are rejected are 100% inspected before entering the production system.</a:t>
            </a:r>
          </a:p>
          <a:p>
            <a:endParaRPr lang="en-US"/>
          </a:p>
        </p:txBody>
      </p:sp>
    </p:spTree>
  </p:cSld>
  <p:clrMapOvr>
    <a:masterClrMapping/>
  </p:clrMapOvr>
  <p:transition>
    <p:zoom/>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1" name="Rectangle 7"/>
          <p:cNvSpPr>
            <a:spLocks noGrp="1" noChangeArrowheads="1"/>
          </p:cNvSpPr>
          <p:nvPr>
            <p:ph type="title"/>
          </p:nvPr>
        </p:nvSpPr>
        <p:spPr/>
        <p:txBody>
          <a:bodyPr/>
          <a:lstStyle/>
          <a:p>
            <a:r>
              <a:rPr lang="en-US"/>
              <a:t>AOQ Curve</a:t>
            </a:r>
          </a:p>
        </p:txBody>
      </p:sp>
      <p:sp>
        <p:nvSpPr>
          <p:cNvPr id="36872" name="Rectangle 8"/>
          <p:cNvSpPr>
            <a:spLocks noGrp="1" noChangeArrowheads="1"/>
          </p:cNvSpPr>
          <p:nvPr>
            <p:ph type="body" idx="1"/>
          </p:nvPr>
        </p:nvSpPr>
        <p:spPr/>
        <p:txBody>
          <a:bodyPr/>
          <a:lstStyle/>
          <a:p>
            <a:r>
              <a:rPr lang="en-US"/>
              <a:t>Under this assumption, </a:t>
            </a:r>
          </a:p>
          <a:p>
            <a:pPr lvl="3">
              <a:buFont typeface="Monotype Sorts" pitchFamily="2" charset="2"/>
              <a:buNone/>
            </a:pPr>
            <a:r>
              <a:rPr lang="en-US" sz="2800">
                <a:solidFill>
                  <a:srgbClr val="FFFFFF"/>
                </a:solidFill>
              </a:rPr>
              <a:t>			AOQ = </a:t>
            </a:r>
            <a:r>
              <a:rPr lang="en-US" sz="2800">
                <a:solidFill>
                  <a:srgbClr val="FFFFFF"/>
                </a:solidFill>
                <a:latin typeface="Symbol" pitchFamily="18" charset="2"/>
              </a:rPr>
              <a:t>p</a:t>
            </a:r>
            <a:r>
              <a:rPr lang="en-US" sz="2800">
                <a:solidFill>
                  <a:srgbClr val="FFFFFF"/>
                </a:solidFill>
              </a:rPr>
              <a:t>[P(A)]/1</a:t>
            </a:r>
            <a:endParaRPr lang="en-US" sz="2800"/>
          </a:p>
          <a:p>
            <a:pPr>
              <a:buFont typeface="Monotype Sorts" pitchFamily="2" charset="2"/>
              <a:buNone/>
            </a:pPr>
            <a:r>
              <a:rPr lang="en-US"/>
              <a:t>	where:      </a:t>
            </a:r>
            <a:r>
              <a:rPr lang="en-US">
                <a:latin typeface="Symbol" pitchFamily="18" charset="2"/>
              </a:rPr>
              <a:t>p</a:t>
            </a:r>
            <a:r>
              <a:rPr lang="en-US"/>
              <a:t> = percent defective in an incoming lot</a:t>
            </a:r>
          </a:p>
          <a:p>
            <a:pPr>
              <a:buFont typeface="Monotype Sorts" pitchFamily="2" charset="2"/>
              <a:buNone/>
            </a:pPr>
            <a:r>
              <a:rPr lang="en-US"/>
              <a:t>               P(A) = probability of accepting a lot is</a:t>
            </a:r>
          </a:p>
          <a:p>
            <a:pPr>
              <a:buFont typeface="Monotype Sorts" pitchFamily="2" charset="2"/>
              <a:buNone/>
            </a:pPr>
            <a:r>
              <a:rPr lang="en-US"/>
              <a:t>                           obtained from the plan’s OC curve</a:t>
            </a:r>
          </a:p>
          <a:p>
            <a:r>
              <a:rPr lang="en-US"/>
              <a:t>As the percent defective in a lot increases, AOQ will increase to a point and then decrease.</a:t>
            </a:r>
          </a:p>
        </p:txBody>
      </p:sp>
    </p:spTree>
  </p:cSld>
  <p:clrMapOvr>
    <a:masterClrMapping/>
  </p:clrMapOvr>
  <p:transition>
    <p:zoom/>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p:txBody>
          <a:bodyPr/>
          <a:lstStyle/>
          <a:p>
            <a:r>
              <a:rPr lang="en-US"/>
              <a:t>AOQ Curve</a:t>
            </a:r>
          </a:p>
        </p:txBody>
      </p:sp>
      <p:sp>
        <p:nvSpPr>
          <p:cNvPr id="37893" name="Rectangle 5"/>
          <p:cNvSpPr>
            <a:spLocks noGrp="1" noChangeArrowheads="1"/>
          </p:cNvSpPr>
          <p:nvPr>
            <p:ph type="body" idx="1"/>
          </p:nvPr>
        </p:nvSpPr>
        <p:spPr/>
        <p:txBody>
          <a:bodyPr/>
          <a:lstStyle/>
          <a:p>
            <a:r>
              <a:rPr lang="en-US"/>
              <a:t>AOQ value where the maximum is attained is referred to as the average outgoing quality level (AOQL).</a:t>
            </a:r>
          </a:p>
          <a:p>
            <a:r>
              <a:rPr lang="en-US"/>
              <a:t>AOQL is the worst average quality that will exit the quality control procedure using the sampling plan n and c.</a:t>
            </a:r>
          </a:p>
        </p:txBody>
      </p:sp>
    </p:spTree>
  </p:cSld>
  <p:clrMapOvr>
    <a:masterClrMapping/>
  </p:clrMapOvr>
  <p:transition>
    <p:zoom/>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Rectangle 5"/>
          <p:cNvSpPr>
            <a:spLocks noGrp="1" noChangeArrowheads="1"/>
          </p:cNvSpPr>
          <p:nvPr>
            <p:ph type="title"/>
          </p:nvPr>
        </p:nvSpPr>
        <p:spPr/>
        <p:txBody>
          <a:bodyPr/>
          <a:lstStyle/>
          <a:p>
            <a:r>
              <a:rPr lang="en-US"/>
              <a:t>Computers in Quality Control</a:t>
            </a:r>
          </a:p>
        </p:txBody>
      </p:sp>
      <p:sp>
        <p:nvSpPr>
          <p:cNvPr id="38918" name="Rectangle 6"/>
          <p:cNvSpPr>
            <a:spLocks noGrp="1" noChangeArrowheads="1"/>
          </p:cNvSpPr>
          <p:nvPr>
            <p:ph type="body" idx="1"/>
          </p:nvPr>
        </p:nvSpPr>
        <p:spPr/>
        <p:txBody>
          <a:bodyPr/>
          <a:lstStyle/>
          <a:p>
            <a:r>
              <a:rPr lang="en-US"/>
              <a:t>Records about quality testing and results limit a firm’s exposure in the event of a product liability suit.</a:t>
            </a:r>
          </a:p>
          <a:p>
            <a:r>
              <a:rPr lang="en-US"/>
              <a:t>Recall programs require that manufacturers</a:t>
            </a:r>
          </a:p>
          <a:p>
            <a:pPr lvl="1"/>
            <a:r>
              <a:rPr lang="en-US"/>
              <a:t>Know the lot number of the parts that are responsible for the potential defects</a:t>
            </a:r>
          </a:p>
          <a:p>
            <a:pPr lvl="1"/>
            <a:r>
              <a:rPr lang="en-US"/>
              <a:t>Have an information storage system that can tie the lot numbers of the suspected parts to the final product model numbers</a:t>
            </a:r>
          </a:p>
          <a:p>
            <a:pPr lvl="1"/>
            <a:r>
              <a:rPr lang="en-US"/>
              <a:t>Have an information system that can track the model numbers of final products to customers</a:t>
            </a:r>
          </a:p>
          <a:p>
            <a:pPr lvl="1"/>
            <a:endParaRPr lang="en-US"/>
          </a:p>
        </p:txBody>
      </p:sp>
    </p:spTree>
  </p:cSld>
  <p:clrMapOvr>
    <a:masterClrMapping/>
  </p:clrMapOvr>
  <p:transition>
    <p:zoom/>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1028"/>
          <p:cNvSpPr>
            <a:spLocks noGrp="1" noChangeArrowheads="1"/>
          </p:cNvSpPr>
          <p:nvPr>
            <p:ph type="title"/>
          </p:nvPr>
        </p:nvSpPr>
        <p:spPr/>
        <p:txBody>
          <a:bodyPr/>
          <a:lstStyle/>
          <a:p>
            <a:r>
              <a:rPr lang="en-US"/>
              <a:t>Computers in Quality Control</a:t>
            </a:r>
          </a:p>
        </p:txBody>
      </p:sp>
      <p:sp>
        <p:nvSpPr>
          <p:cNvPr id="40965" name="Rectangle 1029"/>
          <p:cNvSpPr>
            <a:spLocks noGrp="1" noChangeArrowheads="1"/>
          </p:cNvSpPr>
          <p:nvPr>
            <p:ph type="body" idx="1"/>
          </p:nvPr>
        </p:nvSpPr>
        <p:spPr/>
        <p:txBody>
          <a:bodyPr/>
          <a:lstStyle/>
          <a:p>
            <a:r>
              <a:rPr lang="en-US"/>
              <a:t>With automation, inspection and testing can be so inexpensive and quick that companies may be able to increase sample sizes and the frequency of samples, thus attaining more precision in both control charts and acceptance plans</a:t>
            </a:r>
          </a:p>
        </p:txBody>
      </p:sp>
    </p:spTree>
  </p:cSld>
  <p:clrMapOvr>
    <a:masterClrMapping/>
  </p:clrMapOvr>
  <p:transition>
    <p:zoom/>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title"/>
          </p:nvPr>
        </p:nvSpPr>
        <p:spPr/>
        <p:txBody>
          <a:bodyPr/>
          <a:lstStyle/>
          <a:p>
            <a:r>
              <a:rPr lang="en-US"/>
              <a:t>Quality Control in Services</a:t>
            </a:r>
          </a:p>
        </p:txBody>
      </p:sp>
      <p:sp>
        <p:nvSpPr>
          <p:cNvPr id="41989" name="Rectangle 5"/>
          <p:cNvSpPr>
            <a:spLocks noGrp="1" noChangeArrowheads="1"/>
          </p:cNvSpPr>
          <p:nvPr>
            <p:ph type="body" idx="1"/>
          </p:nvPr>
        </p:nvSpPr>
        <p:spPr/>
        <p:txBody>
          <a:bodyPr/>
          <a:lstStyle/>
          <a:p>
            <a:r>
              <a:rPr lang="en-US"/>
              <a:t>In all services there is a continuing need to monitor quality</a:t>
            </a:r>
          </a:p>
          <a:p>
            <a:r>
              <a:rPr lang="en-US"/>
              <a:t>Control charts are used extensively in services to monitor and control their quality levels</a:t>
            </a:r>
          </a:p>
        </p:txBody>
      </p:sp>
    </p:spTree>
  </p:cSld>
  <p:clrMapOvr>
    <a:masterClrMapping/>
  </p:clrMapOvr>
  <p:transition>
    <p:zoom/>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3" name="Rectangle 5"/>
          <p:cNvSpPr>
            <a:spLocks noGrp="1" noChangeArrowheads="1"/>
          </p:cNvSpPr>
          <p:nvPr>
            <p:ph type="title"/>
          </p:nvPr>
        </p:nvSpPr>
        <p:spPr/>
        <p:txBody>
          <a:bodyPr/>
          <a:lstStyle/>
          <a:p>
            <a:r>
              <a:rPr lang="en-US"/>
              <a:t>Wrap-Up: World-Class Practice</a:t>
            </a:r>
          </a:p>
        </p:txBody>
      </p:sp>
      <p:sp>
        <p:nvSpPr>
          <p:cNvPr id="43014" name="Rectangle 6"/>
          <p:cNvSpPr>
            <a:spLocks noGrp="1" noChangeArrowheads="1"/>
          </p:cNvSpPr>
          <p:nvPr>
            <p:ph type="body" idx="1"/>
          </p:nvPr>
        </p:nvSpPr>
        <p:spPr/>
        <p:txBody>
          <a:bodyPr/>
          <a:lstStyle/>
          <a:p>
            <a:r>
              <a:rPr lang="en-US"/>
              <a:t>Quality cannot be inspected into products.  Processes must be operated to achieve quality conformance; quality control is used to achieve this.</a:t>
            </a:r>
          </a:p>
          <a:p>
            <a:r>
              <a:rPr lang="en-US"/>
              <a:t>Statistical control charts are used extensively to provide feedback to everyone about quality performance</a:t>
            </a:r>
          </a:p>
          <a:p>
            <a:r>
              <a:rPr lang="en-US">
                <a:solidFill>
                  <a:srgbClr val="66FFFF"/>
                </a:solidFill>
              </a:rPr>
              <a:t>. . . more</a:t>
            </a:r>
          </a:p>
        </p:txBody>
      </p:sp>
    </p:spTree>
  </p:cSld>
  <p:clrMapOvr>
    <a:masterClrMapping/>
  </p:clrMapOvr>
  <p:transition>
    <p:zoom/>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p:txBody>
          <a:bodyPr/>
          <a:lstStyle/>
          <a:p>
            <a:r>
              <a:rPr lang="en-US"/>
              <a:t>Wrap-Up: World-Class Practice</a:t>
            </a:r>
          </a:p>
        </p:txBody>
      </p:sp>
      <p:sp>
        <p:nvSpPr>
          <p:cNvPr id="44037" name="Rectangle 5"/>
          <p:cNvSpPr>
            <a:spLocks noGrp="1" noChangeArrowheads="1"/>
          </p:cNvSpPr>
          <p:nvPr>
            <p:ph type="body" idx="1"/>
          </p:nvPr>
        </p:nvSpPr>
        <p:spPr/>
        <p:txBody>
          <a:bodyPr/>
          <a:lstStyle/>
          <a:p>
            <a:r>
              <a:rPr lang="en-US"/>
              <a:t>Where 100% inspection and testing are impractical, uneconomical, or impossible, acceptance plans may be used to determine if lots of products are likely to meet customer expectations.</a:t>
            </a:r>
          </a:p>
          <a:p>
            <a:r>
              <a:rPr lang="en-US"/>
              <a:t>The trend is toward 100% inspection and testing; automated inspection and testing has made such an approach effective and economical.</a:t>
            </a:r>
          </a:p>
        </p:txBody>
      </p:sp>
    </p:spTree>
  </p:cSld>
  <p:clrMapOvr>
    <a:masterClrMapping/>
  </p:clrMapOvr>
  <p:transition>
    <p:zoom/>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1000" y="76200"/>
            <a:ext cx="8534400" cy="952500"/>
          </a:xfrm>
          <a:prstGeom prst="rect">
            <a:avLst/>
          </a:prstGeom>
          <a:noFill/>
          <a:ln w="12700">
            <a:noFill/>
            <a:miter lim="800000"/>
            <a:headEnd/>
            <a:tailEnd/>
          </a:ln>
          <a:effectLst>
            <a:outerShdw dist="107763" dir="2700000" algn="ctr" rotWithShape="0">
              <a:schemeClr val="bg2"/>
            </a:outerShdw>
          </a:effectLst>
        </p:spPr>
        <p:txBody>
          <a:bodyPr lIns="90488" tIns="44450" rIns="90488" bIns="44450" anchor="ctr"/>
          <a:lstStyle/>
          <a:p>
            <a:pPr algn="ctr"/>
            <a:r>
              <a:rPr lang="en-US" sz="3200" b="1" dirty="0" smtClean="0">
                <a:solidFill>
                  <a:schemeClr val="tx2"/>
                </a:solidFill>
                <a:latin typeface="Times New Roman" pitchFamily="18" charset="0"/>
              </a:rPr>
              <a:t>End</a:t>
            </a:r>
            <a:endParaRPr lang="en-US" sz="2400" dirty="0">
              <a:latin typeface="Times New Roman" pitchFamily="18" charset="0"/>
            </a:endParaRPr>
          </a:p>
        </p:txBody>
      </p:sp>
      <p:sp>
        <p:nvSpPr>
          <p:cNvPr id="45060" name="AutoShape 4"/>
          <p:cNvSpPr>
            <a:spLocks noChangeArrowheads="1"/>
          </p:cNvSpPr>
          <p:nvPr/>
        </p:nvSpPr>
        <p:spPr bwMode="auto">
          <a:xfrm>
            <a:off x="3470275" y="2805113"/>
            <a:ext cx="1949450" cy="2014537"/>
          </a:xfrm>
          <a:prstGeom prst="roundRect">
            <a:avLst>
              <a:gd name="adj" fmla="val 12102"/>
            </a:avLst>
          </a:prstGeom>
          <a:noFill/>
          <a:ln w="50800">
            <a:solidFill>
              <a:srgbClr val="00FFFF"/>
            </a:solidFill>
            <a:round/>
            <a:headEnd/>
            <a:tailEnd/>
          </a:ln>
          <a:effectLst>
            <a:outerShdw dist="35921" dir="2700000" algn="ctr" rotWithShape="0">
              <a:schemeClr val="bg2"/>
            </a:outerShdw>
          </a:effectLst>
        </p:spPr>
        <p:txBody>
          <a:bodyPr/>
          <a:lstStyle/>
          <a:p>
            <a:endParaRPr lang="en-IN"/>
          </a:p>
        </p:txBody>
      </p:sp>
      <p:sp>
        <p:nvSpPr>
          <p:cNvPr id="45061" name="Freeform 5"/>
          <p:cNvSpPr>
            <a:spLocks/>
          </p:cNvSpPr>
          <p:nvPr/>
        </p:nvSpPr>
        <p:spPr bwMode="auto">
          <a:xfrm>
            <a:off x="3606800" y="1771650"/>
            <a:ext cx="2085975" cy="3309938"/>
          </a:xfrm>
          <a:custGeom>
            <a:avLst/>
            <a:gdLst/>
            <a:ahLst/>
            <a:cxnLst>
              <a:cxn ang="0">
                <a:pos x="148" y="972"/>
              </a:cxn>
              <a:cxn ang="0">
                <a:pos x="0" y="1537"/>
              </a:cxn>
              <a:cxn ang="0">
                <a:pos x="507" y="2085"/>
              </a:cxn>
              <a:cxn ang="0">
                <a:pos x="1314" y="243"/>
              </a:cxn>
              <a:cxn ang="0">
                <a:pos x="1314" y="0"/>
              </a:cxn>
              <a:cxn ang="0">
                <a:pos x="414" y="1553"/>
              </a:cxn>
              <a:cxn ang="0">
                <a:pos x="148" y="972"/>
              </a:cxn>
            </a:cxnLst>
            <a:rect l="0" t="0" r="r" b="b"/>
            <a:pathLst>
              <a:path w="1314" h="2085">
                <a:moveTo>
                  <a:pt x="148" y="972"/>
                </a:moveTo>
                <a:lnTo>
                  <a:pt x="0" y="1537"/>
                </a:lnTo>
                <a:lnTo>
                  <a:pt x="507" y="2085"/>
                </a:lnTo>
                <a:lnTo>
                  <a:pt x="1314" y="243"/>
                </a:lnTo>
                <a:lnTo>
                  <a:pt x="1314" y="0"/>
                </a:lnTo>
                <a:lnTo>
                  <a:pt x="414" y="1553"/>
                </a:lnTo>
                <a:lnTo>
                  <a:pt x="148" y="972"/>
                </a:lnTo>
                <a:close/>
              </a:path>
            </a:pathLst>
          </a:custGeom>
          <a:gradFill rotWithShape="0">
            <a:gsLst>
              <a:gs pos="0">
                <a:srgbClr val="808080">
                  <a:gamma/>
                  <a:shade val="46275"/>
                  <a:invGamma/>
                </a:srgbClr>
              </a:gs>
              <a:gs pos="50000">
                <a:srgbClr val="808080"/>
              </a:gs>
              <a:gs pos="100000">
                <a:srgbClr val="808080">
                  <a:gamma/>
                  <a:shade val="46275"/>
                  <a:invGamma/>
                </a:srgbClr>
              </a:gs>
            </a:gsLst>
            <a:lin ang="5400000" scaled="1"/>
          </a:gradFill>
          <a:ln w="9525">
            <a:noFill/>
            <a:round/>
            <a:headEnd/>
            <a:tailEnd/>
          </a:ln>
          <a:effectLst>
            <a:outerShdw dist="35921" dir="2700000" algn="ctr" rotWithShape="0">
              <a:schemeClr val="bg2"/>
            </a:outerShdw>
          </a:effectLst>
        </p:spPr>
        <p:txBody>
          <a:bodyPr/>
          <a:lstStyle/>
          <a:p>
            <a:endParaRPr lang="en-IN"/>
          </a:p>
        </p:txBody>
      </p:sp>
    </p:spTree>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t>Products and Their Customer Expectations</a:t>
            </a:r>
          </a:p>
        </p:txBody>
      </p:sp>
      <p:sp>
        <p:nvSpPr>
          <p:cNvPr id="101379" name="Rectangle 3"/>
          <p:cNvSpPr>
            <a:spLocks noGrp="1" noChangeArrowheads="1"/>
          </p:cNvSpPr>
          <p:nvPr>
            <p:ph type="body" idx="1"/>
          </p:nvPr>
        </p:nvSpPr>
        <p:spPr/>
        <p:txBody>
          <a:bodyPr/>
          <a:lstStyle/>
          <a:p>
            <a:r>
              <a:rPr lang="en-US"/>
              <a:t>Automaker</a:t>
            </a:r>
          </a:p>
          <a:p>
            <a:pPr lvl="1"/>
            <a:r>
              <a:rPr lang="en-US"/>
              <a:t>Auto have the intended durability?</a:t>
            </a:r>
          </a:p>
          <a:p>
            <a:pPr lvl="1"/>
            <a:r>
              <a:rPr lang="en-US"/>
              <a:t>Parts within the manufacturing tolerances?</a:t>
            </a:r>
          </a:p>
          <a:p>
            <a:pPr lvl="1"/>
            <a:r>
              <a:rPr lang="en-US"/>
              <a:t>Auto’s appearance pleasing?</a:t>
            </a:r>
          </a:p>
          <a:p>
            <a:r>
              <a:rPr lang="en-US"/>
              <a:t>Lumber mill</a:t>
            </a:r>
          </a:p>
          <a:p>
            <a:pPr lvl="1"/>
            <a:r>
              <a:rPr lang="en-US"/>
              <a:t>Lumber within moisture content tolerances?</a:t>
            </a:r>
          </a:p>
          <a:p>
            <a:pPr lvl="1"/>
            <a:r>
              <a:rPr lang="en-US"/>
              <a:t>Lumber properly graded?</a:t>
            </a:r>
          </a:p>
          <a:p>
            <a:pPr lvl="1"/>
            <a:r>
              <a:rPr lang="en-US"/>
              <a:t>Knotholes, splits, and other defects excessive?</a:t>
            </a:r>
          </a:p>
        </p:txBody>
      </p:sp>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050"/>
          <p:cNvSpPr>
            <a:spLocks noGrp="1" noChangeArrowheads="1"/>
          </p:cNvSpPr>
          <p:nvPr>
            <p:ph type="title"/>
          </p:nvPr>
        </p:nvSpPr>
        <p:spPr/>
        <p:txBody>
          <a:bodyPr/>
          <a:lstStyle/>
          <a:p>
            <a:r>
              <a:rPr lang="en-US"/>
              <a:t>Sampling</a:t>
            </a:r>
          </a:p>
        </p:txBody>
      </p:sp>
      <p:sp>
        <p:nvSpPr>
          <p:cNvPr id="52227" name="Rectangle 2051"/>
          <p:cNvSpPr>
            <a:spLocks noGrp="1" noChangeArrowheads="1"/>
          </p:cNvSpPr>
          <p:nvPr>
            <p:ph type="body" idx="1"/>
          </p:nvPr>
        </p:nvSpPr>
        <p:spPr/>
        <p:txBody>
          <a:bodyPr/>
          <a:lstStyle/>
          <a:p>
            <a:r>
              <a:rPr lang="en-US"/>
              <a:t>The flow of products is broken into discrete batches called </a:t>
            </a:r>
            <a:r>
              <a:rPr lang="en-US" u="sng"/>
              <a:t>lots</a:t>
            </a:r>
            <a:r>
              <a:rPr lang="en-US"/>
              <a:t>.</a:t>
            </a:r>
          </a:p>
          <a:p>
            <a:r>
              <a:rPr lang="en-US" u="sng"/>
              <a:t>Random samples</a:t>
            </a:r>
            <a:r>
              <a:rPr lang="en-US"/>
              <a:t> are removed from these lots and measured against certain standards.</a:t>
            </a:r>
          </a:p>
          <a:p>
            <a:r>
              <a:rPr lang="en-US"/>
              <a:t>A </a:t>
            </a:r>
            <a:r>
              <a:rPr lang="en-US" u="sng"/>
              <a:t>random sample</a:t>
            </a:r>
            <a:r>
              <a:rPr lang="en-US"/>
              <a:t> is one in which each unit in the lot has an equal chance of being included in the sample.</a:t>
            </a:r>
          </a:p>
          <a:p>
            <a:r>
              <a:rPr lang="en-US"/>
              <a:t>If a sample is random, it is likely to be </a:t>
            </a:r>
            <a:r>
              <a:rPr lang="en-US" u="sng"/>
              <a:t>representative</a:t>
            </a:r>
            <a:r>
              <a:rPr lang="en-US"/>
              <a:t> of the lot.</a:t>
            </a:r>
          </a:p>
          <a:p>
            <a:endParaRPr lang="en-US"/>
          </a:p>
        </p:txBody>
      </p:sp>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p:txBody>
          <a:bodyPr/>
          <a:lstStyle/>
          <a:p>
            <a:r>
              <a:rPr lang="en-US"/>
              <a:t>Sampling</a:t>
            </a:r>
          </a:p>
        </p:txBody>
      </p:sp>
      <p:sp>
        <p:nvSpPr>
          <p:cNvPr id="9221" name="Rectangle 5"/>
          <p:cNvSpPr>
            <a:spLocks noGrp="1" noChangeArrowheads="1"/>
          </p:cNvSpPr>
          <p:nvPr>
            <p:ph type="body" idx="1"/>
          </p:nvPr>
        </p:nvSpPr>
        <p:spPr/>
        <p:txBody>
          <a:bodyPr/>
          <a:lstStyle/>
          <a:p>
            <a:r>
              <a:rPr lang="en-US"/>
              <a:t>Either attributes or variables can be measured and compared to standards.</a:t>
            </a:r>
          </a:p>
          <a:p>
            <a:r>
              <a:rPr lang="en-US" u="sng"/>
              <a:t>Attributes</a:t>
            </a:r>
            <a:r>
              <a:rPr lang="en-US"/>
              <a:t> are characteristics that are classified into one of two categories, usually defective (not meeting specifications) or nondefective (meeting specifications).</a:t>
            </a:r>
          </a:p>
          <a:p>
            <a:r>
              <a:rPr lang="en-US" u="sng"/>
              <a:t>Variables </a:t>
            </a:r>
            <a:r>
              <a:rPr lang="en-US"/>
              <a:t>are characteristics that can be measured on a continuous scale (weight, length, etc.).</a:t>
            </a:r>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074"/>
          <p:cNvSpPr>
            <a:spLocks noGrp="1" noChangeArrowheads="1"/>
          </p:cNvSpPr>
          <p:nvPr>
            <p:ph type="title"/>
          </p:nvPr>
        </p:nvSpPr>
        <p:spPr/>
        <p:txBody>
          <a:bodyPr/>
          <a:lstStyle/>
          <a:p>
            <a:r>
              <a:rPr lang="en-US"/>
              <a:t>Size and Frequency of Samples</a:t>
            </a:r>
          </a:p>
        </p:txBody>
      </p:sp>
      <p:sp>
        <p:nvSpPr>
          <p:cNvPr id="53251" name="Rectangle 3075"/>
          <p:cNvSpPr>
            <a:spLocks noGrp="1" noChangeArrowheads="1"/>
          </p:cNvSpPr>
          <p:nvPr>
            <p:ph type="body" idx="1"/>
          </p:nvPr>
        </p:nvSpPr>
        <p:spPr/>
        <p:txBody>
          <a:bodyPr/>
          <a:lstStyle/>
          <a:p>
            <a:r>
              <a:rPr lang="en-US"/>
              <a:t>As the percentage of lots in samples is increased:</a:t>
            </a:r>
          </a:p>
          <a:p>
            <a:pPr lvl="1">
              <a:lnSpc>
                <a:spcPct val="90000"/>
              </a:lnSpc>
            </a:pPr>
            <a:r>
              <a:rPr lang="en-US"/>
              <a:t>the sampling and sampling costs increase, and</a:t>
            </a:r>
          </a:p>
          <a:p>
            <a:pPr lvl="1">
              <a:lnSpc>
                <a:spcPct val="90000"/>
              </a:lnSpc>
            </a:pPr>
            <a:r>
              <a:rPr lang="en-US"/>
              <a:t>the quality of products going to customers increases.</a:t>
            </a:r>
          </a:p>
          <a:p>
            <a:r>
              <a:rPr lang="en-US"/>
              <a:t>Typically, very large samples are too costly.</a:t>
            </a:r>
          </a:p>
          <a:p>
            <a:r>
              <a:rPr lang="en-US"/>
              <a:t>Extremely small samples might suffer from statistical imprecision.</a:t>
            </a:r>
          </a:p>
          <a:p>
            <a:r>
              <a:rPr lang="en-US"/>
              <a:t>Larger samples are ordinarily used when sampling for attributes than for variables.</a:t>
            </a:r>
          </a:p>
          <a:p>
            <a:pPr lvl="1"/>
            <a:endParaRPr lang="en-US"/>
          </a:p>
          <a:p>
            <a:endParaRPr lang="en-US"/>
          </a:p>
        </p:txBody>
      </p:sp>
    </p:spTree>
  </p:cSld>
  <p:clrMapOvr>
    <a:masterClrMapping/>
  </p:clrMapOvr>
  <p:transition>
    <p:zoom/>
  </p:transition>
</p:sld>
</file>

<file path=ppt/theme/theme1.xml><?xml version="1.0" encoding="utf-8"?>
<a:theme xmlns:a="http://schemas.openxmlformats.org/drawingml/2006/main" name="POM9ch04">
  <a:themeElements>
    <a:clrScheme name="">
      <a:dk1>
        <a:srgbClr val="000020"/>
      </a:dk1>
      <a:lt1>
        <a:srgbClr val="E0E0E0"/>
      </a:lt1>
      <a:dk2>
        <a:srgbClr val="000066"/>
      </a:dk2>
      <a:lt2>
        <a:srgbClr val="00CECE"/>
      </a:lt2>
      <a:accent1>
        <a:srgbClr val="A0A0A0"/>
      </a:accent1>
      <a:accent2>
        <a:srgbClr val="FF8000"/>
      </a:accent2>
      <a:accent3>
        <a:srgbClr val="AAAAB8"/>
      </a:accent3>
      <a:accent4>
        <a:srgbClr val="BFBFBF"/>
      </a:accent4>
      <a:accent5>
        <a:srgbClr val="CDCDCD"/>
      </a:accent5>
      <a:accent6>
        <a:srgbClr val="E77300"/>
      </a:accent6>
      <a:hlink>
        <a:srgbClr val="C000C0"/>
      </a:hlink>
      <a:folHlink>
        <a:srgbClr val="8080FF"/>
      </a:folHlink>
    </a:clrScheme>
    <a:fontScheme name="POM9ch0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OM9ch0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M9ch0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M9ch0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M9ch0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M9ch0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M9ch0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M9ch0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C:\Slides\POM9ppt\POM9ch04.ppt</Template>
  <TotalTime>1472331550</TotalTime>
  <Pages>41</Pages>
  <Words>2544</Words>
  <Application>Microsoft PowerPoint 4.0</Application>
  <PresentationFormat>On-screen Show (4:3)</PresentationFormat>
  <Paragraphs>377</Paragraphs>
  <Slides>58</Slides>
  <Notes>58</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58</vt:i4>
      </vt:variant>
    </vt:vector>
  </HeadingPairs>
  <TitlesOfParts>
    <vt:vector size="62" baseType="lpstr">
      <vt:lpstr>POM9ch04</vt:lpstr>
      <vt:lpstr>Clip</vt:lpstr>
      <vt:lpstr>Equation</vt:lpstr>
      <vt:lpstr>Worksheet</vt:lpstr>
      <vt:lpstr>Slide 1</vt:lpstr>
      <vt:lpstr>Overview</vt:lpstr>
      <vt:lpstr>Introduction</vt:lpstr>
      <vt:lpstr>QC Throughout Production Systems</vt:lpstr>
      <vt:lpstr>Services and Their Customer Expectations</vt:lpstr>
      <vt:lpstr>Products and Their Customer Expectations</vt:lpstr>
      <vt:lpstr>Sampling</vt:lpstr>
      <vt:lpstr>Sampling</vt:lpstr>
      <vt:lpstr>Size and Frequency of Samples</vt:lpstr>
      <vt:lpstr>When to Inspect During the Production Process</vt:lpstr>
      <vt:lpstr>Central Limit Theorem</vt:lpstr>
      <vt:lpstr>Sampling Distributions</vt:lpstr>
      <vt:lpstr>Population and Sampling Distributions</vt:lpstr>
      <vt:lpstr>Control Charts</vt:lpstr>
      <vt:lpstr>Constructing Control Charts</vt:lpstr>
      <vt:lpstr>Constructing Control Charts</vt:lpstr>
      <vt:lpstr>Control Charts for Attributes </vt:lpstr>
      <vt:lpstr>Control Charts for Attributes</vt:lpstr>
      <vt:lpstr>Example:  Attribute Control Chart</vt:lpstr>
      <vt:lpstr>Example:  Attribute Control Chart</vt:lpstr>
      <vt:lpstr>Example:  Attribute Control Chart</vt:lpstr>
      <vt:lpstr>Example:  Attribute Control Chart</vt:lpstr>
      <vt:lpstr>Example:  Attribute Control Chart</vt:lpstr>
      <vt:lpstr>Control Charts for Variables</vt:lpstr>
      <vt:lpstr>Control Charts for Variables</vt:lpstr>
      <vt:lpstr>x-Chart</vt:lpstr>
      <vt:lpstr>R-Chart</vt:lpstr>
      <vt:lpstr>3s Control Chart Factors for Variables</vt:lpstr>
      <vt:lpstr>Example:  Variable Control Chart</vt:lpstr>
      <vt:lpstr>Example:  Variable Control Chart</vt:lpstr>
      <vt:lpstr>Example:  Variable Control Chart</vt:lpstr>
      <vt:lpstr>Example:  Variable Control Chart</vt:lpstr>
      <vt:lpstr>Example:  Variable Control Chart</vt:lpstr>
      <vt:lpstr>Acceptance Plans</vt:lpstr>
      <vt:lpstr>Acceptance Plans</vt:lpstr>
      <vt:lpstr>Single-Sampling Plan</vt:lpstr>
      <vt:lpstr>Single-Sampling Plan</vt:lpstr>
      <vt:lpstr>Double-Sampling Plan</vt:lpstr>
      <vt:lpstr>Double-Sampling Plan</vt:lpstr>
      <vt:lpstr>Double-Sampling Plan</vt:lpstr>
      <vt:lpstr>Sequential-Sampling Plan</vt:lpstr>
      <vt:lpstr>Sequential-Sampling Plan</vt:lpstr>
      <vt:lpstr>Definitions</vt:lpstr>
      <vt:lpstr>Definitions</vt:lpstr>
      <vt:lpstr>Definitions</vt:lpstr>
      <vt:lpstr>Considerations in Selecting a Sampling Plan</vt:lpstr>
      <vt:lpstr>Operating Characteristic (OC) Curve</vt:lpstr>
      <vt:lpstr>Operating Characteristic (OC) Curve</vt:lpstr>
      <vt:lpstr>OC Curve (continued)</vt:lpstr>
      <vt:lpstr>Average Outgoing Quality (AOQ) Curve</vt:lpstr>
      <vt:lpstr>AOQ Curve</vt:lpstr>
      <vt:lpstr>AOQ Curve</vt:lpstr>
      <vt:lpstr>Computers in Quality Control</vt:lpstr>
      <vt:lpstr>Computers in Quality Control</vt:lpstr>
      <vt:lpstr>Quality Control in Services</vt:lpstr>
      <vt:lpstr>Wrap-Up: World-Class Practice</vt:lpstr>
      <vt:lpstr>Wrap-Up: World-Class Practice</vt:lpstr>
      <vt:lpstr>Slide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Control</dc:title>
  <dc:creator>Mick Peters</dc:creator>
  <dc:description>Chapter 18 of Gaither</dc:description>
  <cp:lastModifiedBy>aadav</cp:lastModifiedBy>
  <cp:revision>44</cp:revision>
  <cp:lastPrinted>1995-11-15T15:34:30Z</cp:lastPrinted>
  <dcterms:created xsi:type="dcterms:W3CDTF">1995-12-14T14:52:00Z</dcterms:created>
  <dcterms:modified xsi:type="dcterms:W3CDTF">2020-02-05T09:38:31Z</dcterms:modified>
</cp:coreProperties>
</file>