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75" r:id="rId8"/>
    <p:sldId id="274" r:id="rId9"/>
    <p:sldId id="273" r:id="rId10"/>
    <p:sldId id="272" r:id="rId11"/>
    <p:sldId id="278" r:id="rId12"/>
    <p:sldId id="277" r:id="rId13"/>
    <p:sldId id="276"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28" r:id="rId43"/>
    <p:sldId id="307" r:id="rId44"/>
    <p:sldId id="308" r:id="rId45"/>
    <p:sldId id="309" r:id="rId46"/>
    <p:sldId id="310" r:id="rId47"/>
    <p:sldId id="311" r:id="rId48"/>
    <p:sldId id="312" r:id="rId49"/>
    <p:sldId id="313" r:id="rId50"/>
    <p:sldId id="314" r:id="rId51"/>
    <p:sldId id="315" r:id="rId52"/>
    <p:sldId id="316"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5" autoAdjust="0"/>
    <p:restoredTop sz="94660" autoAdjust="0"/>
  </p:normalViewPr>
  <p:slideViewPr>
    <p:cSldViewPr snapToGrid="0">
      <p:cViewPr varScale="1">
        <p:scale>
          <a:sx n="84" d="100"/>
          <a:sy n="84" d="100"/>
        </p:scale>
        <p:origin x="-96" y="-120"/>
      </p:cViewPr>
      <p:guideLst>
        <p:guide orient="horz" pos="2160"/>
        <p:guide pos="3840"/>
      </p:guideLst>
    </p:cSldViewPr>
  </p:slideViewPr>
  <p:outlineViewPr>
    <p:cViewPr>
      <p:scale>
        <a:sx n="33" d="100"/>
        <a:sy n="33" d="100"/>
      </p:scale>
      <p:origin x="0" y="1141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09123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51817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76332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816308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3150664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693409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139610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949451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52167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933424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19860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161508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77967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546203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392407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372490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4F8B67-500D-4AF2-8F44-94E8A0A50A22}" type="datetimeFigureOut">
              <a:rPr lang="en-IN" smtClean="0"/>
              <a:pPr/>
              <a:t>23-05-2020</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302888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84F8B67-500D-4AF2-8F44-94E8A0A50A22}" type="datetimeFigureOut">
              <a:rPr lang="en-IN" smtClean="0"/>
              <a:pPr/>
              <a:t>23-05-2020</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CB01EE6-4411-4F6C-9F4A-712DF513B30E}" type="slidenum">
              <a:rPr lang="en-IN" smtClean="0"/>
              <a:pPr/>
              <a:t>‹#›</a:t>
            </a:fld>
            <a:endParaRPr lang="en-IN"/>
          </a:p>
        </p:txBody>
      </p:sp>
    </p:spTree>
    <p:extLst>
      <p:ext uri="{BB962C8B-B14F-4D97-AF65-F5344CB8AC3E}">
        <p14:creationId xmlns:p14="http://schemas.microsoft.com/office/powerpoint/2010/main" xmlns="" val="2144457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7221" y="756356"/>
            <a:ext cx="8880867" cy="2700225"/>
          </a:xfrm>
        </p:spPr>
        <p:txBody>
          <a:bodyPr/>
          <a:lstStyle/>
          <a:p>
            <a:pPr algn="ctr"/>
            <a:r>
              <a:rPr lang="en-IN" dirty="0" smtClean="0">
                <a:latin typeface="Times New Roman" panose="02020603050405020304" pitchFamily="18" charset="0"/>
                <a:cs typeface="Times New Roman" panose="02020603050405020304" pitchFamily="18" charset="0"/>
              </a:rPr>
              <a:t>welcome</a:t>
            </a:r>
            <a:endParaRPr lang="en-IN"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3544712"/>
            <a:ext cx="8824423" cy="1253066"/>
          </a:xfrm>
        </p:spPr>
        <p:txBody>
          <a:bodyPr>
            <a:noAutofit/>
          </a:bodyPr>
          <a:lstStyle/>
          <a:p>
            <a:pPr algn="ctr"/>
            <a:r>
              <a:rPr lang="en-IN" sz="2400" b="1" dirty="0" smtClean="0">
                <a:latin typeface="Times New Roman" pitchFamily="18" charset="0"/>
                <a:cs typeface="Times New Roman" pitchFamily="18" charset="0"/>
              </a:rPr>
              <a:t>K.DEEPA</a:t>
            </a:r>
          </a:p>
          <a:p>
            <a:pPr algn="ctr"/>
            <a:r>
              <a:rPr lang="en-IN" sz="2400" b="1" dirty="0" smtClean="0">
                <a:latin typeface="Times New Roman" pitchFamily="18" charset="0"/>
                <a:cs typeface="Times New Roman" pitchFamily="18" charset="0"/>
              </a:rPr>
              <a:t>ASSISTANT PROFESSOR OF </a:t>
            </a:r>
            <a:r>
              <a:rPr lang="en-IN" sz="2400" b="1" dirty="0" smtClean="0">
                <a:latin typeface="Times New Roman" pitchFamily="18" charset="0"/>
                <a:cs typeface="Times New Roman" pitchFamily="18" charset="0"/>
              </a:rPr>
              <a:t>ENGLISH</a:t>
            </a:r>
          </a:p>
          <a:p>
            <a:pPr algn="ctr"/>
            <a:r>
              <a:rPr lang="en-IN" sz="2400" b="1" smtClean="0">
                <a:latin typeface="Times New Roman" pitchFamily="18" charset="0"/>
                <a:cs typeface="Times New Roman" pitchFamily="18" charset="0"/>
              </a:rPr>
              <a:t>BON SECOURS COLLEGE FOR WOMEN – THANJAVUR.</a:t>
            </a:r>
            <a:endParaRPr lang="en-IN"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48807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23-24 </a:t>
            </a:r>
            <a:br>
              <a:rPr lang="en-US" dirty="0" smtClean="0"/>
            </a:br>
            <a:endParaRPr lang="en-IN" dirty="0"/>
          </a:p>
        </p:txBody>
      </p:sp>
      <p:sp>
        <p:nvSpPr>
          <p:cNvPr id="3" name="Content Placeholder 2"/>
          <p:cNvSpPr>
            <a:spLocks noGrp="1"/>
          </p:cNvSpPr>
          <p:nvPr>
            <p:ph idx="1"/>
          </p:nvPr>
        </p:nvSpPr>
        <p:spPr/>
        <p:txBody>
          <a:bodyPr>
            <a:normAutofit/>
          </a:bodyPr>
          <a:lstStyle/>
          <a:p>
            <a:pPr>
              <a:buNone/>
            </a:pPr>
            <a:r>
              <a:rPr lang="en-US" sz="2400" dirty="0" smtClean="0"/>
              <a:t> </a:t>
            </a:r>
          </a:p>
          <a:p>
            <a:r>
              <a:rPr lang="en-US" sz="1600" b="1" i="1" dirty="0" smtClean="0">
                <a:latin typeface="Times New Roman" pitchFamily="18" charset="0"/>
                <a:cs typeface="Times New Roman" pitchFamily="18" charset="0"/>
              </a:rPr>
              <a:t>For we were nursed upon the selfsame hill, Fed the same flock by fountain, shade, and rill. </a:t>
            </a:r>
          </a:p>
          <a:p>
            <a:r>
              <a:rPr lang="en-US" sz="1600" b="1" dirty="0" smtClean="0">
                <a:latin typeface="Times New Roman" pitchFamily="18" charset="0"/>
                <a:cs typeface="Times New Roman" pitchFamily="18" charset="0"/>
              </a:rPr>
              <a:t> Looks like the speaker and this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fellow were childhood friends. </a:t>
            </a:r>
          </a:p>
          <a:p>
            <a:r>
              <a:rPr lang="en-US" sz="1600" b="1" dirty="0" smtClean="0">
                <a:latin typeface="Times New Roman" pitchFamily="18" charset="0"/>
                <a:cs typeface="Times New Roman" pitchFamily="18" charset="0"/>
              </a:rPr>
              <a:t> "Nursed upon the selfsame hill" is a poetic way of saying that the two of them grew up in the same countryside, and tended the same flock of sheep. These two were buddies from the start. By the way, a "rill" is a small stream or rivulet. Next time you're on a hike, you can impress your friends by dropping that </a:t>
            </a:r>
            <a:r>
              <a:rPr lang="en-US" sz="1600" b="1" dirty="0" err="1" smtClean="0">
                <a:latin typeface="Times New Roman" pitchFamily="18" charset="0"/>
                <a:cs typeface="Times New Roman" pitchFamily="18" charset="0"/>
              </a:rPr>
              <a:t>vocab</a:t>
            </a:r>
            <a:r>
              <a:rPr lang="en-US" sz="1600" b="1" dirty="0" smtClean="0">
                <a:latin typeface="Times New Roman" pitchFamily="18" charset="0"/>
                <a:cs typeface="Times New Roman" pitchFamily="18" charset="0"/>
              </a:rPr>
              <a:t> on them. Or maybe not. </a:t>
            </a:r>
          </a:p>
          <a:p>
            <a:endParaRPr lang="en-US" sz="2400" dirty="0" smtClean="0"/>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25-27 </a:t>
            </a:r>
            <a:br>
              <a:rPr lang="en-US" dirty="0" smtClean="0"/>
            </a:br>
            <a:endParaRPr lang="en-IN" dirty="0"/>
          </a:p>
        </p:txBody>
      </p:sp>
      <p:sp>
        <p:nvSpPr>
          <p:cNvPr id="3" name="Content Placeholder 2"/>
          <p:cNvSpPr>
            <a:spLocks noGrp="1"/>
          </p:cNvSpPr>
          <p:nvPr>
            <p:ph idx="1"/>
          </p:nvPr>
        </p:nvSpPr>
        <p:spPr/>
        <p:txBody>
          <a:bodyPr>
            <a:normAutofit fontScale="62500" lnSpcReduction="20000"/>
          </a:bodyPr>
          <a:lstStyle/>
          <a:p>
            <a:pPr>
              <a:buNone/>
            </a:pPr>
            <a:r>
              <a:rPr lang="en-US" sz="2400" dirty="0" smtClean="0"/>
              <a:t> </a:t>
            </a:r>
          </a:p>
          <a:p>
            <a:r>
              <a:rPr lang="en-US" sz="2600" b="1" i="1" dirty="0" smtClean="0">
                <a:latin typeface="Times New Roman" pitchFamily="18" charset="0"/>
                <a:cs typeface="Times New Roman" pitchFamily="18" charset="0"/>
              </a:rPr>
              <a:t>Together both, ere the high lawns appeared Under the opening eye-lids of the morn, We drove a-field […] </a:t>
            </a:r>
          </a:p>
          <a:p>
            <a:endParaRPr lang="en-US" sz="2600" b="1"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 More of the same going on here. The speaker continues to describe his past with </a:t>
            </a:r>
            <a:r>
              <a:rPr lang="en-US" sz="2600" b="1" dirty="0" err="1" smtClean="0">
                <a:latin typeface="Times New Roman" pitchFamily="18" charset="0"/>
                <a:cs typeface="Times New Roman" pitchFamily="18" charset="0"/>
              </a:rPr>
              <a:t>Lycidas</a:t>
            </a:r>
            <a:r>
              <a:rPr lang="en-US" sz="2600" b="1" dirty="0" smtClean="0">
                <a:latin typeface="Times New Roman" pitchFamily="18" charset="0"/>
                <a:cs typeface="Times New Roman" pitchFamily="18" charset="0"/>
              </a:rPr>
              <a:t>, saying that they both used to get up before the sun rose to take their sheep out to the fields. </a:t>
            </a:r>
          </a:p>
          <a:p>
            <a:r>
              <a:rPr lang="en-US" sz="2600" b="1" dirty="0" smtClean="0">
                <a:latin typeface="Times New Roman" pitchFamily="18" charset="0"/>
                <a:cs typeface="Times New Roman" pitchFamily="18" charset="0"/>
              </a:rPr>
              <a:t> "High lawns" here refers to open spaces between woods, not suburban front yards. There are no kids running through sprinklers here. </a:t>
            </a:r>
          </a:p>
          <a:p>
            <a:r>
              <a:rPr lang="en-US" sz="2600" b="1" dirty="0" smtClean="0">
                <a:latin typeface="Times New Roman" pitchFamily="18" charset="0"/>
                <a:cs typeface="Times New Roman" pitchFamily="18" charset="0"/>
              </a:rPr>
              <a:t> Of course these lawns don't appear magically; they just seem to when the sun comes up – when the "morn" opens its eyes. Everything is dark, and suddenly, when the sun comes up, a whole world appears. That's a nice thought, huh? </a:t>
            </a:r>
          </a:p>
          <a:p>
            <a:r>
              <a:rPr lang="en-US" sz="2600" b="1" dirty="0" smtClean="0">
                <a:latin typeface="Times New Roman" pitchFamily="18" charset="0"/>
                <a:cs typeface="Times New Roman" pitchFamily="18" charset="0"/>
              </a:rPr>
              <a:t>Oh, and "drove" refers to the act of driving or moving sheep. </a:t>
            </a:r>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27-31 </a:t>
            </a:r>
            <a:br>
              <a:rPr lang="en-US" dirty="0" smtClean="0"/>
            </a:br>
            <a:endParaRPr lang="en-IN" dirty="0"/>
          </a:p>
        </p:txBody>
      </p:sp>
      <p:sp>
        <p:nvSpPr>
          <p:cNvPr id="3" name="Content Placeholder 2"/>
          <p:cNvSpPr>
            <a:spLocks noGrp="1"/>
          </p:cNvSpPr>
          <p:nvPr>
            <p:ph idx="1"/>
          </p:nvPr>
        </p:nvSpPr>
        <p:spPr/>
        <p:txBody>
          <a:bodyPr>
            <a:normAutofit fontScale="47500" lnSpcReduction="20000"/>
          </a:bodyPr>
          <a:lstStyle/>
          <a:p>
            <a:pPr>
              <a:buNone/>
            </a:pPr>
            <a:r>
              <a:rPr lang="en-US" sz="2400" dirty="0" smtClean="0"/>
              <a:t> </a:t>
            </a:r>
          </a:p>
          <a:p>
            <a:r>
              <a:rPr lang="en-US" sz="2500" b="1" i="1" dirty="0" smtClean="0">
                <a:latin typeface="Times New Roman" pitchFamily="18" charset="0"/>
                <a:cs typeface="Times New Roman" pitchFamily="18" charset="0"/>
              </a:rPr>
              <a:t>[…] and both together heard What time the gray-fly winds her sultry horn, Battening our flocks with the fresh dews of night, Oft till the star that rose, at evening, bright, Toward heaven's descent had sloped his </a:t>
            </a:r>
            <a:r>
              <a:rPr lang="en-US" sz="2500" b="1" i="1" dirty="0" err="1" smtClean="0">
                <a:latin typeface="Times New Roman" pitchFamily="18" charset="0"/>
                <a:cs typeface="Times New Roman" pitchFamily="18" charset="0"/>
              </a:rPr>
              <a:t>westering</a:t>
            </a:r>
            <a:r>
              <a:rPr lang="en-US" sz="2500" b="1" i="1" dirty="0" smtClean="0">
                <a:latin typeface="Times New Roman" pitchFamily="18" charset="0"/>
                <a:cs typeface="Times New Roman" pitchFamily="18" charset="0"/>
              </a:rPr>
              <a:t> wheel. </a:t>
            </a:r>
          </a:p>
          <a:p>
            <a:r>
              <a:rPr lang="en-US" sz="2500" b="1" dirty="0" smtClean="0">
                <a:latin typeface="Times New Roman" pitchFamily="18" charset="0"/>
                <a:cs typeface="Times New Roman" pitchFamily="18" charset="0"/>
              </a:rPr>
              <a:t> Word alert! There's all kinds a crazy </a:t>
            </a:r>
            <a:r>
              <a:rPr lang="en-US" sz="2500" b="1" dirty="0" err="1" smtClean="0">
                <a:latin typeface="Times New Roman" pitchFamily="18" charset="0"/>
                <a:cs typeface="Times New Roman" pitchFamily="18" charset="0"/>
              </a:rPr>
              <a:t>vocab</a:t>
            </a:r>
            <a:r>
              <a:rPr lang="en-US" sz="2500" b="1" dirty="0" smtClean="0">
                <a:latin typeface="Times New Roman" pitchFamily="18" charset="0"/>
                <a:cs typeface="Times New Roman" pitchFamily="18" charset="0"/>
              </a:rPr>
              <a:t> being tossed around in these lines. Lucky for you, </a:t>
            </a:r>
            <a:r>
              <a:rPr lang="en-US" sz="2500" b="1" dirty="0" err="1" smtClean="0">
                <a:latin typeface="Times New Roman" pitchFamily="18" charset="0"/>
                <a:cs typeface="Times New Roman" pitchFamily="18" charset="0"/>
              </a:rPr>
              <a:t>Shmoop</a:t>
            </a:r>
            <a:r>
              <a:rPr lang="en-US" sz="2500" b="1" dirty="0" smtClean="0">
                <a:latin typeface="Times New Roman" pitchFamily="18" charset="0"/>
                <a:cs typeface="Times New Roman" pitchFamily="18" charset="0"/>
              </a:rPr>
              <a:t> loves to play dictionary: a "gray-fly" probably refers to any number of insects. Just imagine your standard bug; "sultry" does not mean attractive and alluring the way it does today. Nope, it just means hot and toilsome. </a:t>
            </a:r>
          </a:p>
          <a:p>
            <a:r>
              <a:rPr lang="en-US" sz="2500" b="1" dirty="0" smtClean="0">
                <a:latin typeface="Times New Roman" pitchFamily="18" charset="0"/>
                <a:cs typeface="Times New Roman" pitchFamily="18" charset="0"/>
              </a:rPr>
              <a:t>Remember from the last couple lines that the speaker and his best bud </a:t>
            </a:r>
            <a:r>
              <a:rPr lang="en-US" sz="2500" b="1" dirty="0" err="1" smtClean="0">
                <a:latin typeface="Times New Roman" pitchFamily="18" charset="0"/>
                <a:cs typeface="Times New Roman" pitchFamily="18" charset="0"/>
              </a:rPr>
              <a:t>Lycidas</a:t>
            </a:r>
            <a:r>
              <a:rPr lang="en-US" sz="2500" b="1" dirty="0" smtClean="0">
                <a:latin typeface="Times New Roman" pitchFamily="18" charset="0"/>
                <a:cs typeface="Times New Roman" pitchFamily="18" charset="0"/>
              </a:rPr>
              <a:t> would be out before the dawn shepherding their flock. Well, when that morning comes, they hear the sound of this insect, the gray-fly, which indicates the sun is up, and </a:t>
            </a:r>
            <a:r>
              <a:rPr lang="en-US" sz="2500" b="1" i="1" dirty="0" smtClean="0">
                <a:latin typeface="Times New Roman" pitchFamily="18" charset="0"/>
                <a:cs typeface="Times New Roman" pitchFamily="18" charset="0"/>
              </a:rPr>
              <a:t>hot. </a:t>
            </a:r>
          </a:p>
          <a:p>
            <a:r>
              <a:rPr lang="en-US" sz="2500" b="1" dirty="0" smtClean="0">
                <a:latin typeface="Times New Roman" pitchFamily="18" charset="0"/>
                <a:cs typeface="Times New Roman" pitchFamily="18" charset="0"/>
              </a:rPr>
              <a:t> Apparently, they spend all day out there, "battening" or fattening their flocks on the dew that has accumulated overnight, until "the star that rose, at evening, bright" starts to set, or slope "his </a:t>
            </a:r>
            <a:r>
              <a:rPr lang="en-US" sz="2500" b="1" dirty="0" err="1" smtClean="0">
                <a:latin typeface="Times New Roman" pitchFamily="18" charset="0"/>
                <a:cs typeface="Times New Roman" pitchFamily="18" charset="0"/>
              </a:rPr>
              <a:t>westering</a:t>
            </a:r>
            <a:r>
              <a:rPr lang="en-US" sz="2500" b="1" dirty="0" smtClean="0">
                <a:latin typeface="Times New Roman" pitchFamily="18" charset="0"/>
                <a:cs typeface="Times New Roman" pitchFamily="18" charset="0"/>
              </a:rPr>
              <a:t> wheel." </a:t>
            </a:r>
          </a:p>
          <a:p>
            <a:r>
              <a:rPr lang="en-US" sz="2500" b="1" dirty="0" smtClean="0">
                <a:latin typeface="Times New Roman" pitchFamily="18" charset="0"/>
                <a:cs typeface="Times New Roman" pitchFamily="18" charset="0"/>
              </a:rPr>
              <a:t> This star our speaker is talking about is probably not a star at all, but the planet Venus, which many folks in the way back days called the evening star. In other words, they used to hear the "gray-fly" for quite some time (even after the evening star had risen and started to descend). </a:t>
            </a:r>
          </a:p>
          <a:p>
            <a:r>
              <a:rPr lang="en-US" sz="2500" b="1" dirty="0" smtClean="0">
                <a:latin typeface="Times New Roman" pitchFamily="18" charset="0"/>
                <a:cs typeface="Times New Roman" pitchFamily="18" charset="0"/>
              </a:rPr>
              <a:t> What's the takeaway point here? We're glad you asked. What these lines tell us is that </a:t>
            </a:r>
            <a:r>
              <a:rPr lang="en-US" sz="2500" b="1" dirty="0" err="1" smtClean="0">
                <a:latin typeface="Times New Roman" pitchFamily="18" charset="0"/>
                <a:cs typeface="Times New Roman" pitchFamily="18" charset="0"/>
              </a:rPr>
              <a:t>Lycidas</a:t>
            </a:r>
            <a:r>
              <a:rPr lang="en-US" sz="2500" b="1" dirty="0" smtClean="0">
                <a:latin typeface="Times New Roman" pitchFamily="18" charset="0"/>
                <a:cs typeface="Times New Roman" pitchFamily="18" charset="0"/>
              </a:rPr>
              <a:t> and our speaker were pretty inseparable. After all, they would spend all day together (and even some of the night), tending to their flock. </a:t>
            </a:r>
          </a:p>
          <a:p>
            <a:endParaRPr lang="en-US" sz="2500" b="1" dirty="0" smtClean="0">
              <a:latin typeface="Times New Roman" pitchFamily="18" charset="0"/>
              <a:cs typeface="Times New Roman" pitchFamily="18" charset="0"/>
            </a:endParaRPr>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32-36 </a:t>
            </a:r>
            <a:br>
              <a:rPr lang="en-US" dirty="0" smtClean="0"/>
            </a:br>
            <a:endParaRPr lang="en-IN" dirty="0"/>
          </a:p>
        </p:txBody>
      </p:sp>
      <p:sp>
        <p:nvSpPr>
          <p:cNvPr id="3" name="Content Placeholder 2"/>
          <p:cNvSpPr>
            <a:spLocks noGrp="1"/>
          </p:cNvSpPr>
          <p:nvPr>
            <p:ph idx="1"/>
          </p:nvPr>
        </p:nvSpPr>
        <p:spPr/>
        <p:txBody>
          <a:bodyPr>
            <a:normAutofit fontScale="47500" lnSpcReduction="20000"/>
          </a:bodyPr>
          <a:lstStyle/>
          <a:p>
            <a:pPr>
              <a:buNone/>
            </a:pPr>
            <a:endParaRPr lang="en-US" sz="2400" dirty="0" smtClean="0"/>
          </a:p>
          <a:p>
            <a:r>
              <a:rPr lang="en-US" sz="2900" b="1" i="1" dirty="0" smtClean="0">
                <a:latin typeface="Times New Roman" pitchFamily="18" charset="0"/>
                <a:cs typeface="Times New Roman" pitchFamily="18" charset="0"/>
              </a:rPr>
              <a:t>Meanwhile the rural ditties were not mute, Tempered to the oaten flute; Rough Satyrs danced, and Fauns with cloven heel From the glad sound would not be absent long. And old </a:t>
            </a:r>
            <a:r>
              <a:rPr lang="en-US" sz="2900" b="1" i="1" dirty="0" err="1" smtClean="0">
                <a:latin typeface="Times New Roman" pitchFamily="18" charset="0"/>
                <a:cs typeface="Times New Roman" pitchFamily="18" charset="0"/>
              </a:rPr>
              <a:t>Damoetas</a:t>
            </a:r>
            <a:r>
              <a:rPr lang="en-US" sz="2900" b="1" i="1" dirty="0" smtClean="0">
                <a:latin typeface="Times New Roman" pitchFamily="18" charset="0"/>
                <a:cs typeface="Times New Roman" pitchFamily="18" charset="0"/>
              </a:rPr>
              <a:t> loved to hear our song. </a:t>
            </a:r>
          </a:p>
          <a:p>
            <a:r>
              <a:rPr lang="en-US" sz="2900" b="1" dirty="0" smtClean="0">
                <a:latin typeface="Times New Roman" pitchFamily="18" charset="0"/>
                <a:cs typeface="Times New Roman" pitchFamily="18" charset="0"/>
              </a:rPr>
              <a:t> The speaker tells us that he and </a:t>
            </a:r>
            <a:r>
              <a:rPr lang="en-US" sz="2900" b="1" dirty="0" err="1" smtClean="0">
                <a:latin typeface="Times New Roman" pitchFamily="18" charset="0"/>
                <a:cs typeface="Times New Roman" pitchFamily="18" charset="0"/>
              </a:rPr>
              <a:t>Lycidas</a:t>
            </a:r>
            <a:r>
              <a:rPr lang="en-US" sz="2900" b="1" dirty="0" smtClean="0">
                <a:latin typeface="Times New Roman" pitchFamily="18" charset="0"/>
                <a:cs typeface="Times New Roman" pitchFamily="18" charset="0"/>
              </a:rPr>
              <a:t> would compose songs or poems ("ditties") to the tune of an "oaten flute" (a pipe made from the stem of an oat). Sounds like good times out on the lawn. </a:t>
            </a:r>
          </a:p>
          <a:p>
            <a:r>
              <a:rPr lang="en-US" sz="2900" b="1" dirty="0" smtClean="0">
                <a:latin typeface="Times New Roman" pitchFamily="18" charset="0"/>
                <a:cs typeface="Times New Roman" pitchFamily="18" charset="0"/>
              </a:rPr>
              <a:t> Various mythological creatures, like satyrs and fauns danced along to their tunes; they couldn't resist, not even </a:t>
            </a:r>
            <a:r>
              <a:rPr lang="en-US" sz="2900" b="1" dirty="0" err="1" smtClean="0">
                <a:latin typeface="Times New Roman" pitchFamily="18" charset="0"/>
                <a:cs typeface="Times New Roman" pitchFamily="18" charset="0"/>
              </a:rPr>
              <a:t>Damoetas</a:t>
            </a:r>
            <a:r>
              <a:rPr lang="en-US" sz="2900" b="1" dirty="0" smtClean="0">
                <a:latin typeface="Times New Roman" pitchFamily="18" charset="0"/>
                <a:cs typeface="Times New Roman" pitchFamily="18" charset="0"/>
              </a:rPr>
              <a:t>. </a:t>
            </a:r>
          </a:p>
          <a:p>
            <a:r>
              <a:rPr lang="en-US" sz="2900" b="1" dirty="0" smtClean="0">
                <a:latin typeface="Times New Roman" pitchFamily="18" charset="0"/>
                <a:cs typeface="Times New Roman" pitchFamily="18" charset="0"/>
              </a:rPr>
              <a:t> For all you pastoral poetry experts out there (anyone?), the name </a:t>
            </a:r>
            <a:r>
              <a:rPr lang="en-US" sz="2900" b="1" dirty="0" err="1" smtClean="0">
                <a:latin typeface="Times New Roman" pitchFamily="18" charset="0"/>
                <a:cs typeface="Times New Roman" pitchFamily="18" charset="0"/>
              </a:rPr>
              <a:t>Damoetas</a:t>
            </a:r>
            <a:r>
              <a:rPr lang="en-US" sz="2900" b="1" dirty="0" smtClean="0">
                <a:latin typeface="Times New Roman" pitchFamily="18" charset="0"/>
                <a:cs typeface="Times New Roman" pitchFamily="18" charset="0"/>
              </a:rPr>
              <a:t> just might sound familiar. It's a name often used in pastoral poetry for a shepherd, and Virgil, whose work inspired Milton, used it in his Eclogues. </a:t>
            </a:r>
          </a:p>
          <a:p>
            <a:r>
              <a:rPr lang="en-US" sz="2900" b="1" dirty="0" smtClean="0">
                <a:latin typeface="Times New Roman" pitchFamily="18" charset="0"/>
                <a:cs typeface="Times New Roman" pitchFamily="18" charset="0"/>
              </a:rPr>
              <a:t> "Tempered" means "in harmony with" or "attuned to." "Rural ditties" might be a reference to the type of pastoral poetry found in "</a:t>
            </a:r>
            <a:r>
              <a:rPr lang="en-US" sz="2900" b="1" dirty="0" err="1" smtClean="0">
                <a:latin typeface="Times New Roman" pitchFamily="18" charset="0"/>
                <a:cs typeface="Times New Roman" pitchFamily="18" charset="0"/>
              </a:rPr>
              <a:t>Lycidas</a:t>
            </a:r>
            <a:r>
              <a:rPr lang="en-US" sz="2900" b="1" dirty="0" smtClean="0">
                <a:latin typeface="Times New Roman" pitchFamily="18" charset="0"/>
                <a:cs typeface="Times New Roman" pitchFamily="18" charset="0"/>
              </a:rPr>
              <a:t>." </a:t>
            </a:r>
          </a:p>
          <a:p>
            <a:r>
              <a:rPr lang="en-US" sz="2900" b="1" dirty="0" smtClean="0">
                <a:latin typeface="Times New Roman" pitchFamily="18" charset="0"/>
                <a:cs typeface="Times New Roman" pitchFamily="18" charset="0"/>
              </a:rPr>
              <a:t> If we had any doubt before, the mention of satyrs and fauns seals the deal: we have entered into a dreamy, mythological world, one that is very different from Milton's real England. </a:t>
            </a:r>
          </a:p>
          <a:p>
            <a:endParaRPr lang="en-US" sz="2400" dirty="0" smtClean="0"/>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37-38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r>
              <a:rPr lang="en-US" b="1" i="1" dirty="0" smtClean="0">
                <a:latin typeface="Times New Roman" pitchFamily="18" charset="0"/>
                <a:cs typeface="Times New Roman" pitchFamily="18" charset="0"/>
              </a:rPr>
              <a:t>But O! the heavy change now thou art gone, Now thou art gone and never must return! </a:t>
            </a:r>
          </a:p>
          <a:p>
            <a:r>
              <a:rPr lang="en-US" b="1" dirty="0" smtClean="0">
                <a:latin typeface="Times New Roman" pitchFamily="18" charset="0"/>
                <a:cs typeface="Times New Roman" pitchFamily="18" charset="0"/>
              </a:rPr>
              <a:t> All right, pal, the time for daydreaming is over. </a:t>
            </a:r>
          </a:p>
          <a:p>
            <a:r>
              <a:rPr lang="en-US" b="1" dirty="0" smtClean="0">
                <a:latin typeface="Times New Roman" pitchFamily="18" charset="0"/>
                <a:cs typeface="Times New Roman" pitchFamily="18" charset="0"/>
              </a:rPr>
              <a:t>He has undergone a "heavy change" because </a:t>
            </a:r>
            <a:r>
              <a:rPr lang="en-US" b="1" dirty="0" err="1" smtClean="0">
                <a:latin typeface="Times New Roman" pitchFamily="18" charset="0"/>
                <a:cs typeface="Times New Roman" pitchFamily="18" charset="0"/>
              </a:rPr>
              <a:t>Lycidas</a:t>
            </a:r>
            <a:r>
              <a:rPr lang="en-US" b="1" dirty="0" smtClean="0">
                <a:latin typeface="Times New Roman" pitchFamily="18" charset="0"/>
                <a:cs typeface="Times New Roman" pitchFamily="18" charset="0"/>
              </a:rPr>
              <a:t> has passed away. No more frolicking on the lawn, no more boogieing with the satyrs. It's time to face a very different kind of music. </a:t>
            </a:r>
          </a:p>
          <a:p>
            <a:r>
              <a:rPr lang="en-US" b="1" dirty="0" smtClean="0">
                <a:latin typeface="Times New Roman" pitchFamily="18" charset="0"/>
                <a:cs typeface="Times New Roman" pitchFamily="18" charset="0"/>
              </a:rPr>
              <a:t> Note the repetition of "now thou art gone." Our speaker can't seem to get over the loss of his friend. He even tops it off with an exclamation mark. Now that's some serious business.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39-41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p>
          <a:p>
            <a:r>
              <a:rPr lang="en-US" sz="1900" b="1" i="1" dirty="0" smtClean="0">
                <a:latin typeface="Times New Roman" pitchFamily="18" charset="0"/>
                <a:cs typeface="Times New Roman" pitchFamily="18" charset="0"/>
              </a:rPr>
              <a:t>Thee, Shepherd, thee the woods, and desert caves, With wild thyme and the gadding vine </a:t>
            </a:r>
            <a:r>
              <a:rPr lang="en-US" sz="1900" b="1" i="1" dirty="0" err="1" smtClean="0">
                <a:latin typeface="Times New Roman" pitchFamily="18" charset="0"/>
                <a:cs typeface="Times New Roman" pitchFamily="18" charset="0"/>
              </a:rPr>
              <a:t>o'ergrown</a:t>
            </a:r>
            <a:r>
              <a:rPr lang="en-US" sz="1900" b="1" i="1" dirty="0" smtClean="0">
                <a:latin typeface="Times New Roman" pitchFamily="18" charset="0"/>
                <a:cs typeface="Times New Roman" pitchFamily="18" charset="0"/>
              </a:rPr>
              <a:t>, And all their echoes mourn. </a:t>
            </a:r>
          </a:p>
          <a:p>
            <a:r>
              <a:rPr lang="en-US" sz="1900" b="1" dirty="0" smtClean="0">
                <a:latin typeface="Times New Roman" pitchFamily="18" charset="0"/>
                <a:cs typeface="Times New Roman" pitchFamily="18" charset="0"/>
              </a:rPr>
              <a:t> Another apostrophe. Here, our speaker talks to </a:t>
            </a:r>
            <a:r>
              <a:rPr lang="en-US" sz="1900" b="1" dirty="0" err="1" smtClean="0">
                <a:latin typeface="Times New Roman" pitchFamily="18" charset="0"/>
                <a:cs typeface="Times New Roman" pitchFamily="18" charset="0"/>
              </a:rPr>
              <a:t>Lycidas</a:t>
            </a:r>
            <a:r>
              <a:rPr lang="en-US" sz="1900" b="1" dirty="0" smtClean="0">
                <a:latin typeface="Times New Roman" pitchFamily="18" charset="0"/>
                <a:cs typeface="Times New Roman" pitchFamily="18" charset="0"/>
              </a:rPr>
              <a:t> directly. The problem is, the dude is dead, so he's not actually around to hear our speaker. </a:t>
            </a:r>
          </a:p>
          <a:p>
            <a:r>
              <a:rPr lang="en-US" sz="1900" b="1" dirty="0" smtClean="0">
                <a:latin typeface="Times New Roman" pitchFamily="18" charset="0"/>
                <a:cs typeface="Times New Roman" pitchFamily="18" charset="0"/>
              </a:rPr>
              <a:t> In talking to </a:t>
            </a:r>
            <a:r>
              <a:rPr lang="en-US" sz="1900" b="1" dirty="0" err="1" smtClean="0">
                <a:latin typeface="Times New Roman" pitchFamily="18" charset="0"/>
                <a:cs typeface="Times New Roman" pitchFamily="18" charset="0"/>
              </a:rPr>
              <a:t>Lycidas</a:t>
            </a:r>
            <a:r>
              <a:rPr lang="en-US" sz="1900" b="1" dirty="0" smtClean="0">
                <a:latin typeface="Times New Roman" pitchFamily="18" charset="0"/>
                <a:cs typeface="Times New Roman" pitchFamily="18" charset="0"/>
              </a:rPr>
              <a:t>, he tells him just how much his death has affected the natural world. </a:t>
            </a:r>
          </a:p>
          <a:p>
            <a:r>
              <a:rPr lang="en-US" sz="1900" b="1" dirty="0" smtClean="0">
                <a:latin typeface="Times New Roman" pitchFamily="18" charset="0"/>
                <a:cs typeface="Times New Roman" pitchFamily="18" charset="0"/>
              </a:rPr>
              <a:t> Even the caves (which are overgrown with "wild thyme" and "gadding vine") and the woods mourn his death. "Gadding" means "wandering" or "roving." </a:t>
            </a:r>
          </a:p>
          <a:p>
            <a:r>
              <a:rPr lang="en-US" sz="1900" b="1" dirty="0" smtClean="0">
                <a:latin typeface="Times New Roman" pitchFamily="18" charset="0"/>
                <a:cs typeface="Times New Roman" pitchFamily="18" charset="0"/>
              </a:rPr>
              <a:t> You may have noticed that the structure of these lines is a wee bit tricky. The verb ("mourn") comes in the last line, but its object ("thee," referring to the shepherd </a:t>
            </a:r>
            <a:r>
              <a:rPr lang="en-US" sz="1900" b="1" dirty="0" err="1" smtClean="0">
                <a:latin typeface="Times New Roman" pitchFamily="18" charset="0"/>
                <a:cs typeface="Times New Roman" pitchFamily="18" charset="0"/>
              </a:rPr>
              <a:t>Lycidas</a:t>
            </a:r>
            <a:r>
              <a:rPr lang="en-US" sz="1900" b="1" dirty="0" smtClean="0">
                <a:latin typeface="Times New Roman" pitchFamily="18" charset="0"/>
                <a:cs typeface="Times New Roman" pitchFamily="18" charset="0"/>
              </a:rPr>
              <a:t>) is in the first. In between the object and its verb comes the description of the caves ("</a:t>
            </a:r>
            <a:r>
              <a:rPr lang="en-US" sz="1900" b="1" dirty="0" err="1" smtClean="0">
                <a:latin typeface="Times New Roman" pitchFamily="18" charset="0"/>
                <a:cs typeface="Times New Roman" pitchFamily="18" charset="0"/>
              </a:rPr>
              <a:t>o'ergrown</a:t>
            </a:r>
            <a:r>
              <a:rPr lang="en-US" sz="1900" b="1" dirty="0" smtClean="0">
                <a:latin typeface="Times New Roman" pitchFamily="18" charset="0"/>
                <a:cs typeface="Times New Roman" pitchFamily="18" charset="0"/>
              </a:rPr>
              <a:t>" with "wild thyme" etc.). </a:t>
            </a:r>
          </a:p>
          <a:p>
            <a:r>
              <a:rPr lang="en-US" sz="1900" b="1" dirty="0" smtClean="0">
                <a:latin typeface="Times New Roman" pitchFamily="18" charset="0"/>
                <a:cs typeface="Times New Roman" pitchFamily="18" charset="0"/>
              </a:rPr>
              <a:t> These lines are also an example of personification</a:t>
            </a:r>
            <a:r>
              <a:rPr lang="en-US" sz="1900" b="1" i="1" dirty="0" smtClean="0">
                <a:latin typeface="Times New Roman" pitchFamily="18" charset="0"/>
                <a:cs typeface="Times New Roman" pitchFamily="18" charset="0"/>
              </a:rPr>
              <a:t>. The speaker is giving non-human things, like caves and woods, human qualities – in this case, emotions. </a:t>
            </a:r>
          </a:p>
          <a:p>
            <a:endParaRPr lang="en-US" sz="1900" b="1" dirty="0" smtClean="0">
              <a:latin typeface="Times New Roman" pitchFamily="18" charset="0"/>
              <a:cs typeface="Times New Roman" pitchFamily="18" charset="0"/>
            </a:endParaRPr>
          </a:p>
          <a:p>
            <a:pPr lvl="1">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42-44 </a:t>
            </a:r>
          </a:p>
        </p:txBody>
      </p:sp>
      <p:sp>
        <p:nvSpPr>
          <p:cNvPr id="3" name="Content Placeholder 2"/>
          <p:cNvSpPr>
            <a:spLocks noGrp="1"/>
          </p:cNvSpPr>
          <p:nvPr>
            <p:ph idx="1"/>
          </p:nvPr>
        </p:nvSpPr>
        <p:spPr/>
        <p:txBody>
          <a:bodyPr/>
          <a:lstStyle/>
          <a:p>
            <a:r>
              <a:rPr lang="en-US" b="1" i="1" dirty="0" smtClean="0">
                <a:latin typeface="Times New Roman" pitchFamily="18" charset="0"/>
                <a:cs typeface="Times New Roman" pitchFamily="18" charset="0"/>
              </a:rPr>
              <a:t>The willows, and the hazel copses green, Shall now no more be seen Fanning their joyous leaves to thy soft lays. </a:t>
            </a:r>
          </a:p>
          <a:p>
            <a:r>
              <a:rPr lang="en-US" b="1" dirty="0" smtClean="0">
                <a:latin typeface="Times New Roman" pitchFamily="18" charset="0"/>
                <a:cs typeface="Times New Roman" pitchFamily="18" charset="0"/>
              </a:rPr>
              <a:t>• It's not just the caves and woods that are bummed out about </a:t>
            </a:r>
            <a:r>
              <a:rPr lang="en-US" b="1" dirty="0" err="1" smtClean="0">
                <a:latin typeface="Times New Roman" pitchFamily="18" charset="0"/>
                <a:cs typeface="Times New Roman" pitchFamily="18" charset="0"/>
              </a:rPr>
              <a:t>Lycidas</a:t>
            </a:r>
            <a:r>
              <a:rPr lang="en-US" b="1" dirty="0" smtClean="0">
                <a:latin typeface="Times New Roman" pitchFamily="18" charset="0"/>
                <a:cs typeface="Times New Roman" pitchFamily="18" charset="0"/>
              </a:rPr>
              <a:t>' death. The willows and the hazel trees are down in the dumps, too. </a:t>
            </a:r>
          </a:p>
          <a:p>
            <a:r>
              <a:rPr lang="en-US" b="1" dirty="0" smtClean="0">
                <a:latin typeface="Times New Roman" pitchFamily="18" charset="0"/>
                <a:cs typeface="Times New Roman" pitchFamily="18" charset="0"/>
              </a:rPr>
              <a:t>• How do we know those trees are sad? Well, they aren't shaking their tail feathers… oops, we mean "leaves" to the rhythms of </a:t>
            </a:r>
            <a:r>
              <a:rPr lang="en-US" b="1" dirty="0" err="1" smtClean="0">
                <a:latin typeface="Times New Roman" pitchFamily="18" charset="0"/>
                <a:cs typeface="Times New Roman" pitchFamily="18" charset="0"/>
              </a:rPr>
              <a:t>Lycidas</a:t>
            </a:r>
            <a:r>
              <a:rPr lang="en-US" b="1" dirty="0" smtClean="0">
                <a:latin typeface="Times New Roman" pitchFamily="18" charset="0"/>
                <a:cs typeface="Times New Roman" pitchFamily="18" charset="0"/>
              </a:rPr>
              <a:t>' righteous tunes, or "lays." </a:t>
            </a:r>
          </a:p>
          <a:p>
            <a:r>
              <a:rPr lang="en-US" b="1" dirty="0" smtClean="0">
                <a:latin typeface="Times New Roman" pitchFamily="18" charset="0"/>
                <a:cs typeface="Times New Roman" pitchFamily="18" charset="0"/>
              </a:rPr>
              <a:t>• A "lay" is a short poem or narrative meant to be sung; usually, it is a synonym for poetry.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45-49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sz="2100" b="1" i="1" dirty="0" smtClean="0">
                <a:latin typeface="Times New Roman" pitchFamily="18" charset="0"/>
                <a:cs typeface="Times New Roman" pitchFamily="18" charset="0"/>
              </a:rPr>
              <a:t>As killing as the canker to the rose, Or taint-worm to the weanling herds that graze, Or frost to flowers, that their gay wardrobe wear, When first the white-thorn blows; Such, </a:t>
            </a:r>
            <a:r>
              <a:rPr lang="en-US" sz="2100" b="1" i="1" dirty="0" err="1" smtClean="0">
                <a:latin typeface="Times New Roman" pitchFamily="18" charset="0"/>
                <a:cs typeface="Times New Roman" pitchFamily="18" charset="0"/>
              </a:rPr>
              <a:t>Lycidas</a:t>
            </a:r>
            <a:r>
              <a:rPr lang="en-US" sz="2100" b="1" i="1" dirty="0" smtClean="0">
                <a:latin typeface="Times New Roman" pitchFamily="18" charset="0"/>
                <a:cs typeface="Times New Roman" pitchFamily="18" charset="0"/>
              </a:rPr>
              <a:t>, thy loss to shepherd's ear. </a:t>
            </a:r>
          </a:p>
          <a:p>
            <a:r>
              <a:rPr lang="en-US" sz="2100" b="1" dirty="0" smtClean="0">
                <a:latin typeface="Times New Roman" pitchFamily="18" charset="0"/>
                <a:cs typeface="Times New Roman" pitchFamily="18" charset="0"/>
              </a:rPr>
              <a:t> Yikes. We've got a very complex sentence here. Basically, we can think of these lines as a bunch of similes strung together. </a:t>
            </a:r>
          </a:p>
          <a:p>
            <a:r>
              <a:rPr lang="en-US" sz="2100" b="1" dirty="0" smtClean="0">
                <a:latin typeface="Times New Roman" pitchFamily="18" charset="0"/>
                <a:cs typeface="Times New Roman" pitchFamily="18" charset="0"/>
              </a:rPr>
              <a:t> Something is "as killing as the canker to the rose." A canker is a disease that infests rose plants. Uh oh. </a:t>
            </a:r>
          </a:p>
          <a:p>
            <a:r>
              <a:rPr lang="en-US" sz="2100" b="1" dirty="0" smtClean="0">
                <a:latin typeface="Times New Roman" pitchFamily="18" charset="0"/>
                <a:cs typeface="Times New Roman" pitchFamily="18" charset="0"/>
              </a:rPr>
              <a:t>That same something is like a "taint-worm to the weanling herds." A "taint-worm" is an intestinal worm that kills young (or "weanling") calves. Pause for "</a:t>
            </a:r>
            <a:r>
              <a:rPr lang="en-US" sz="2100" b="1" dirty="0" err="1" smtClean="0">
                <a:latin typeface="Times New Roman" pitchFamily="18" charset="0"/>
                <a:cs typeface="Times New Roman" pitchFamily="18" charset="0"/>
              </a:rPr>
              <a:t>ew"s</a:t>
            </a:r>
            <a:r>
              <a:rPr lang="en-US" sz="2100" b="1" dirty="0" smtClean="0">
                <a:latin typeface="Times New Roman" pitchFamily="18" charset="0"/>
                <a:cs typeface="Times New Roman" pitchFamily="18" charset="0"/>
              </a:rPr>
              <a:t>. </a:t>
            </a:r>
          </a:p>
          <a:p>
            <a:r>
              <a:rPr lang="en-US" sz="2100" b="1" dirty="0" smtClean="0">
                <a:latin typeface="Times New Roman" pitchFamily="18" charset="0"/>
                <a:cs typeface="Times New Roman" pitchFamily="18" charset="0"/>
              </a:rPr>
              <a:t> And finally, that same something is as deadly as frost is to blooming (as in, wearing their "gay wardrobe") flowers. </a:t>
            </a:r>
          </a:p>
          <a:p>
            <a:r>
              <a:rPr lang="en-US" sz="2100" b="1" dirty="0" smtClean="0">
                <a:latin typeface="Times New Roman" pitchFamily="18" charset="0"/>
                <a:cs typeface="Times New Roman" pitchFamily="18" charset="0"/>
              </a:rPr>
              <a:t> What's that something? </a:t>
            </a:r>
            <a:r>
              <a:rPr lang="en-US" sz="2100" b="1" dirty="0" err="1" smtClean="0">
                <a:latin typeface="Times New Roman" pitchFamily="18" charset="0"/>
                <a:cs typeface="Times New Roman" pitchFamily="18" charset="0"/>
              </a:rPr>
              <a:t>Lycidas</a:t>
            </a:r>
            <a:r>
              <a:rPr lang="en-US" sz="2100" b="1" dirty="0" smtClean="0">
                <a:latin typeface="Times New Roman" pitchFamily="18" charset="0"/>
                <a:cs typeface="Times New Roman" pitchFamily="18" charset="0"/>
              </a:rPr>
              <a:t>' death. Just in case you were still in the dark: </a:t>
            </a:r>
            <a:r>
              <a:rPr lang="en-US" sz="2100" b="1" dirty="0" err="1" smtClean="0">
                <a:latin typeface="Times New Roman" pitchFamily="18" charset="0"/>
                <a:cs typeface="Times New Roman" pitchFamily="18" charset="0"/>
              </a:rPr>
              <a:t>Lycidas</a:t>
            </a:r>
            <a:r>
              <a:rPr lang="en-US" sz="2100" b="1" dirty="0" smtClean="0">
                <a:latin typeface="Times New Roman" pitchFamily="18" charset="0"/>
                <a:cs typeface="Times New Roman" pitchFamily="18" charset="0"/>
              </a:rPr>
              <a:t>' death was very </a:t>
            </a:r>
            <a:r>
              <a:rPr lang="en-US" sz="2100" b="1" dirty="0" err="1" smtClean="0">
                <a:latin typeface="Times New Roman" pitchFamily="18" charset="0"/>
                <a:cs typeface="Times New Roman" pitchFamily="18" charset="0"/>
              </a:rPr>
              <a:t>very</a:t>
            </a:r>
            <a:r>
              <a:rPr lang="en-US" sz="2100" b="1" dirty="0" smtClean="0">
                <a:latin typeface="Times New Roman" pitchFamily="18" charset="0"/>
                <a:cs typeface="Times New Roman" pitchFamily="18" charset="0"/>
              </a:rPr>
              <a:t> bad to our speaker. Very bad. </a:t>
            </a:r>
          </a:p>
          <a:p>
            <a:r>
              <a:rPr lang="en-US" sz="2100" b="1" dirty="0" smtClean="0">
                <a:latin typeface="Times New Roman" pitchFamily="18" charset="0"/>
                <a:cs typeface="Times New Roman" pitchFamily="18" charset="0"/>
              </a:rPr>
              <a:t> This sequence of lines is a simile, except instead of saying "</a:t>
            </a:r>
            <a:r>
              <a:rPr lang="en-US" sz="2100" b="1" dirty="0" err="1" smtClean="0">
                <a:latin typeface="Times New Roman" pitchFamily="18" charset="0"/>
                <a:cs typeface="Times New Roman" pitchFamily="18" charset="0"/>
              </a:rPr>
              <a:t>Lycidas</a:t>
            </a:r>
            <a:r>
              <a:rPr lang="en-US" sz="2100" b="1" dirty="0" smtClean="0">
                <a:latin typeface="Times New Roman" pitchFamily="18" charset="0"/>
                <a:cs typeface="Times New Roman" pitchFamily="18" charset="0"/>
              </a:rPr>
              <a:t>' death was like…" the speaker inverts the order”. </a:t>
            </a:r>
          </a:p>
        </p:txBody>
      </p:sp>
      <p:sp>
        <p:nvSpPr>
          <p:cNvPr id="4" name="Title 1"/>
          <p:cNvSpPr txBox="1">
            <a:spLocks/>
          </p:cNvSpPr>
          <p:nvPr/>
        </p:nvSpPr>
        <p:spPr bwMode="gray">
          <a:xfrm>
            <a:off x="1307354" y="1126068"/>
            <a:ext cx="8761413" cy="706964"/>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chemeClr val="bg2"/>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50-51 </a:t>
            </a:r>
            <a:br>
              <a:rPr lang="en-US" dirty="0" smtClean="0"/>
            </a:br>
            <a:endParaRPr lang="en-US" dirty="0"/>
          </a:p>
        </p:txBody>
      </p:sp>
      <p:sp>
        <p:nvSpPr>
          <p:cNvPr id="3" name="Content Placeholder 2"/>
          <p:cNvSpPr>
            <a:spLocks noGrp="1"/>
          </p:cNvSpPr>
          <p:nvPr>
            <p:ph idx="1"/>
          </p:nvPr>
        </p:nvSpPr>
        <p:spPr/>
        <p:txBody>
          <a:bodyPr/>
          <a:lstStyle/>
          <a:p>
            <a:r>
              <a:rPr lang="en-US" sz="2000" b="1" i="1" dirty="0" smtClean="0">
                <a:latin typeface="Times New Roman" pitchFamily="18" charset="0"/>
                <a:cs typeface="Times New Roman" pitchFamily="18" charset="0"/>
              </a:rPr>
              <a:t>Where were ye, Nymphs, when the remorseless deep Closed o'er the head of your loved </a:t>
            </a:r>
            <a:r>
              <a:rPr lang="en-US" sz="2000" b="1" i="1" dirty="0" err="1" smtClean="0">
                <a:latin typeface="Times New Roman" pitchFamily="18" charset="0"/>
                <a:cs typeface="Times New Roman" pitchFamily="18" charset="0"/>
              </a:rPr>
              <a:t>Lycidas</a:t>
            </a:r>
            <a:r>
              <a:rPr lang="en-US" sz="2000" b="1" i="1"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 The speaker wonders where the nymphs who supposedly love </a:t>
            </a:r>
            <a:r>
              <a:rPr lang="en-US" sz="2000" b="1" dirty="0" err="1" smtClean="0">
                <a:latin typeface="Times New Roman" pitchFamily="18" charset="0"/>
                <a:cs typeface="Times New Roman" pitchFamily="18" charset="0"/>
              </a:rPr>
              <a:t>Lycidas</a:t>
            </a:r>
            <a:r>
              <a:rPr lang="en-US" sz="2000" b="1" dirty="0" smtClean="0">
                <a:latin typeface="Times New Roman" pitchFamily="18" charset="0"/>
                <a:cs typeface="Times New Roman" pitchFamily="18" charset="0"/>
              </a:rPr>
              <a:t> were when he drowned in the ocean, which he calls "the remorseless deep." </a:t>
            </a:r>
          </a:p>
          <a:p>
            <a:r>
              <a:rPr lang="en-US" sz="2000" b="1" dirty="0" smtClean="0">
                <a:latin typeface="Times New Roman" pitchFamily="18" charset="0"/>
                <a:cs typeface="Times New Roman" pitchFamily="18" charset="0"/>
              </a:rPr>
              <a:t> He's addressing these nymphs directly, as though he wants to call them out. He is none too pleased with their behavior. Not cool, nymphs. </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52-55 </a:t>
            </a:r>
            <a:br>
              <a:rPr lang="en-US" dirty="0" smtClean="0"/>
            </a:br>
            <a:endParaRPr lang="en-US" dirty="0"/>
          </a:p>
        </p:txBody>
      </p:sp>
      <p:sp>
        <p:nvSpPr>
          <p:cNvPr id="3" name="Content Placeholder 2"/>
          <p:cNvSpPr>
            <a:spLocks noGrp="1"/>
          </p:cNvSpPr>
          <p:nvPr>
            <p:ph idx="1"/>
          </p:nvPr>
        </p:nvSpPr>
        <p:spPr/>
        <p:txBody>
          <a:bodyPr>
            <a:noAutofit/>
          </a:bodyPr>
          <a:lstStyle/>
          <a:p>
            <a:r>
              <a:rPr lang="en-US" sz="1200" i="1" dirty="0" smtClean="0"/>
              <a:t>For neither were ye playing on the steep Where your old bards, the famous Druids, lie, Nor on the shaggy top of Mona high, Nor yet where </a:t>
            </a:r>
            <a:r>
              <a:rPr lang="en-US" sz="1200" i="1" dirty="0" err="1" smtClean="0"/>
              <a:t>Deva</a:t>
            </a:r>
            <a:r>
              <a:rPr lang="en-US" sz="1200" i="1" dirty="0" smtClean="0"/>
              <a:t> spreads her wizard stream. </a:t>
            </a:r>
          </a:p>
          <a:p>
            <a:r>
              <a:rPr lang="en-US" sz="1200" dirty="0" smtClean="0"/>
              <a:t> The speaker says the nymphs weren't at any of their normal hangouts when </a:t>
            </a:r>
            <a:r>
              <a:rPr lang="en-US" sz="1200" dirty="0" err="1" smtClean="0"/>
              <a:t>Lycidas</a:t>
            </a:r>
            <a:r>
              <a:rPr lang="en-US" sz="1200" dirty="0" smtClean="0"/>
              <a:t> was drowning. </a:t>
            </a:r>
          </a:p>
          <a:p>
            <a:r>
              <a:rPr lang="en-US" sz="1200" dirty="0" smtClean="0"/>
              <a:t>What are those normal hangouts? Well, they should have been on the "steep," which refers to a pinnacle or mountain. The phrase "old bards, the famous Druids, lie" tells us that this mountain just might be located on an island called </a:t>
            </a:r>
            <a:r>
              <a:rPr lang="en-US" sz="1200" dirty="0" err="1" smtClean="0"/>
              <a:t>Bardsey</a:t>
            </a:r>
            <a:r>
              <a:rPr lang="en-US" sz="1200" dirty="0" smtClean="0"/>
              <a:t>, off the north coast of Wales. In Milton's time, it was rumored that 20,000 saints were buried there. </a:t>
            </a:r>
          </a:p>
          <a:p>
            <a:r>
              <a:rPr lang="en-US" sz="1200" dirty="0" smtClean="0"/>
              <a:t>Druids were priests in the pre-Roman Celtic cultures of Ireland, Wales, England, etc. We don't know much about them, and neither did Milton, but they have become the stuff of legend. In some traditions, they were viewed as priests of Apollo, which explains why Milton relates them to the nymphs. </a:t>
            </a:r>
          </a:p>
          <a:p>
            <a:r>
              <a:rPr lang="en-US" sz="1200" dirty="0" smtClean="0"/>
              <a:t> And these nymphs weren't on the "shaggy top of Mona" either. No, he's not talking about a bad haircut on a girl. In this case, Mona probably refers to the Isle of Anglesey, an island off the northwest coast of Wales. It was thought to have been inhabited by druids at one point, too. </a:t>
            </a:r>
          </a:p>
          <a:p>
            <a:r>
              <a:rPr lang="en-US" sz="1200" dirty="0" smtClean="0"/>
              <a:t>Lastly, the nymphs weren't near the </a:t>
            </a:r>
            <a:r>
              <a:rPr lang="en-US" sz="1200" dirty="0" err="1" smtClean="0"/>
              <a:t>Deva</a:t>
            </a:r>
            <a:r>
              <a:rPr lang="en-US" sz="1200" dirty="0" smtClean="0"/>
              <a:t>, either. </a:t>
            </a:r>
            <a:r>
              <a:rPr lang="en-US" sz="1200" dirty="0" err="1" smtClean="0"/>
              <a:t>Deva</a:t>
            </a:r>
            <a:r>
              <a:rPr lang="en-US" sz="1200" dirty="0" smtClean="0"/>
              <a:t> refers to the Dee, a river that runs through Wales and England, and partly marks the border between them. "Wizard" here means enchanted or magical. Sounds like quite the river. </a:t>
            </a:r>
          </a:p>
          <a:p>
            <a:pPr>
              <a:buNone/>
            </a:pP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953" y="1154289"/>
            <a:ext cx="8761413" cy="706964"/>
          </a:xfrm>
        </p:spPr>
        <p:txBody>
          <a:bodyPr/>
          <a:lstStyle/>
          <a:p>
            <a:r>
              <a:rPr lang="en-IN" dirty="0" smtClean="0">
                <a:latin typeface="Times New Roman" panose="02020603050405020304" pitchFamily="18" charset="0"/>
                <a:cs typeface="Times New Roman" panose="02020603050405020304" pitchFamily="18" charset="0"/>
              </a:rPr>
              <a:t>INTRODUCTION  - LYCIDAS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1200" dirty="0" smtClean="0"/>
              <a:t>Milton's elegy '</a:t>
            </a:r>
            <a:r>
              <a:rPr lang="en-US" sz="1200" dirty="0" err="1" smtClean="0"/>
              <a:t>Lycidas</a:t>
            </a:r>
            <a:r>
              <a:rPr lang="en-US" sz="1200" dirty="0" smtClean="0"/>
              <a:t>' is also known as monody which is in the form of a pastoral elegy written in 1637 to lament the accidental death, by drowning of Milton’s friend Edward King who was a promising young man of great intelligence. The elegy takes its name from the </a:t>
            </a:r>
          </a:p>
          <a:p>
            <a:r>
              <a:rPr lang="en-US" sz="1200" dirty="0" smtClean="0"/>
              <a:t>subject matter, not its form. No rules are laid down for the meter. The theme of the elegy is mournful or sadly reflective. </a:t>
            </a:r>
          </a:p>
          <a:p>
            <a:r>
              <a:rPr lang="en-US" sz="1200" dirty="0" smtClean="0"/>
              <a:t>It is usually a lamentation of the dead. Besides some somber themes, such as unrequited love, or a great national disaster can as well be the elegiac theme. Though lyrical, it is not spontaneous, and is often the result of deliberate poetic art, and can be as elaborate in style as the ode. We read the elegy as a conscious work of art, and not as a spontaneous expression of sorrow. </a:t>
            </a:r>
          </a:p>
          <a:p>
            <a:r>
              <a:rPr lang="en-US" sz="1200" dirty="0" smtClean="0"/>
              <a:t>Any elaborate and conscious mode of utterance might cause us to question the sincerity of the poet’s emotion. Dr. Johnson, criticizing '</a:t>
            </a:r>
            <a:r>
              <a:rPr lang="en-US" sz="1200" dirty="0" err="1" smtClean="0"/>
              <a:t>Lycidas</a:t>
            </a:r>
            <a:r>
              <a:rPr lang="en-US" sz="1200" dirty="0" smtClean="0"/>
              <a:t>' remarks, “where there is leisure for fiction, there is little grief.” Neither is elegy a mere expression of a sense of loss. The elegiac poet engages himself in discursive reflections. Death, the primary theme of most elegies, is a vast evocative theme. It leads the poet to regions of reflections usually lying beyond the lyric imagination. Death can be, and is often, the starting point for the poet to deal with serious themes. </a:t>
            </a:r>
          </a:p>
          <a:p>
            <a:endParaRPr lang="en-US" sz="1200" dirty="0" smtClean="0"/>
          </a:p>
          <a:p>
            <a:endParaRPr lang="en-US" sz="1200" dirty="0" smtClean="0"/>
          </a:p>
          <a:p>
            <a:endParaRPr lang="en-US" sz="1200" dirty="0" smtClean="0"/>
          </a:p>
          <a:p>
            <a:endParaRPr lang="en-US" sz="1200" dirty="0" smtClean="0"/>
          </a:p>
          <a:p>
            <a:endParaRPr lang="en-US" sz="1200" dirty="0" smtClean="0"/>
          </a:p>
        </p:txBody>
      </p:sp>
    </p:spTree>
    <p:extLst>
      <p:ext uri="{BB962C8B-B14F-4D97-AF65-F5344CB8AC3E}">
        <p14:creationId xmlns:p14="http://schemas.microsoft.com/office/powerpoint/2010/main" xmlns="" val="775438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56-57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200" i="1" dirty="0" smtClean="0">
                <a:latin typeface="Times New Roman" pitchFamily="18" charset="0"/>
                <a:cs typeface="Times New Roman" pitchFamily="18" charset="0"/>
              </a:rPr>
              <a:t>Ay me, I fondly dream! Had ye been there, for what could that have done? </a:t>
            </a:r>
          </a:p>
          <a:p>
            <a:r>
              <a:rPr lang="en-US" sz="1200" dirty="0" smtClean="0">
                <a:latin typeface="Times New Roman" pitchFamily="18" charset="0"/>
                <a:cs typeface="Times New Roman" pitchFamily="18" charset="0"/>
              </a:rPr>
              <a:t>This speaker has a habit of being lost in daydreams, only to shake himself out of them when he remembers the cruel fact of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death. His use of the exclamation shocks us out of our reverie, too. </a:t>
            </a:r>
          </a:p>
          <a:p>
            <a:r>
              <a:rPr lang="en-US" sz="1200" dirty="0" smtClean="0">
                <a:latin typeface="Times New Roman" pitchFamily="18" charset="0"/>
                <a:cs typeface="Times New Roman" pitchFamily="18" charset="0"/>
              </a:rPr>
              <a:t> After calling out the nymphs for not being where a jolly old Englishman might usually find them, the speaker realizes he shouldn't blame the nymphs; that's just fantasizing ("I fondly dream"). </a:t>
            </a:r>
          </a:p>
          <a:p>
            <a:r>
              <a:rPr lang="en-US" sz="1200" dirty="0" smtClean="0">
                <a:latin typeface="Times New Roman" pitchFamily="18" charset="0"/>
                <a:cs typeface="Times New Roman" pitchFamily="18" charset="0"/>
              </a:rPr>
              <a:t>He seems to think that they wouldn't have been able to do anything even if they had been there, a point he makes by asking another </a:t>
            </a:r>
            <a:r>
              <a:rPr lang="en-US" sz="1200" b="1" dirty="0" smtClean="0">
                <a:latin typeface="Times New Roman" pitchFamily="18" charset="0"/>
                <a:cs typeface="Times New Roman" pitchFamily="18" charset="0"/>
              </a:rPr>
              <a:t>rhetorical question.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58-63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r>
              <a:rPr lang="en-US" sz="1900" i="1" dirty="0" smtClean="0">
                <a:latin typeface="Times New Roman" pitchFamily="18" charset="0"/>
                <a:cs typeface="Times New Roman" pitchFamily="18" charset="0"/>
              </a:rPr>
              <a:t>What could the Muse herself that Orpheus bore, The Muse herself for her enchanting son, Whom universal nature did lament, When, by the rout that made the hideous roar, His gory visage down the stream was sent, Down the swift </a:t>
            </a:r>
            <a:r>
              <a:rPr lang="en-US" sz="1900" i="1" dirty="0" err="1" smtClean="0">
                <a:latin typeface="Times New Roman" pitchFamily="18" charset="0"/>
                <a:cs typeface="Times New Roman" pitchFamily="18" charset="0"/>
              </a:rPr>
              <a:t>Hebrus</a:t>
            </a:r>
            <a:r>
              <a:rPr lang="en-US" sz="1900" i="1" dirty="0" smtClean="0">
                <a:latin typeface="Times New Roman" pitchFamily="18" charset="0"/>
                <a:cs typeface="Times New Roman" pitchFamily="18" charset="0"/>
              </a:rPr>
              <a:t> to the Lesbian shore? </a:t>
            </a:r>
          </a:p>
          <a:p>
            <a:r>
              <a:rPr lang="en-US" sz="1900" dirty="0" smtClean="0">
                <a:latin typeface="Times New Roman" pitchFamily="18" charset="0"/>
                <a:cs typeface="Times New Roman" pitchFamily="18" charset="0"/>
              </a:rPr>
              <a:t> As evidence that the nymphs couldn't have prevented </a:t>
            </a:r>
            <a:r>
              <a:rPr lang="en-US" sz="1900" dirty="0" err="1" smtClean="0">
                <a:latin typeface="Times New Roman" pitchFamily="18" charset="0"/>
                <a:cs typeface="Times New Roman" pitchFamily="18" charset="0"/>
              </a:rPr>
              <a:t>Lycidas</a:t>
            </a:r>
            <a:r>
              <a:rPr lang="en-US" sz="1900" dirty="0" smtClean="0">
                <a:latin typeface="Times New Roman" pitchFamily="18" charset="0"/>
                <a:cs typeface="Times New Roman" pitchFamily="18" charset="0"/>
              </a:rPr>
              <a:t>' death, the speaker alludes to the story of Orpheus, a poet in Greek mythology whose mother (the Muse Calliope) wasn't able to save him from being dismembered and washed downstream by the "rout that made the hideous roar." </a:t>
            </a:r>
          </a:p>
          <a:p>
            <a:r>
              <a:rPr lang="en-US" sz="1900" dirty="0" smtClean="0">
                <a:latin typeface="Times New Roman" pitchFamily="18" charset="0"/>
                <a:cs typeface="Times New Roman" pitchFamily="18" charset="0"/>
              </a:rPr>
              <a:t> These lines are tough, but here's a way you might paraphrase them: "what could the muse that mothered Orpheus, [what could] the muse herself [do] for her son whom nature mourned, when his head was sent down the river </a:t>
            </a:r>
            <a:r>
              <a:rPr lang="en-US" sz="1900" dirty="0" err="1" smtClean="0">
                <a:latin typeface="Times New Roman" pitchFamily="18" charset="0"/>
                <a:cs typeface="Times New Roman" pitchFamily="18" charset="0"/>
              </a:rPr>
              <a:t>Hebrus</a:t>
            </a:r>
            <a:r>
              <a:rPr lang="en-US" sz="1900" dirty="0" smtClean="0">
                <a:latin typeface="Times New Roman" pitchFamily="18" charset="0"/>
                <a:cs typeface="Times New Roman" pitchFamily="18" charset="0"/>
              </a:rPr>
              <a:t> by a group of hooligans who had it out for him?" </a:t>
            </a:r>
          </a:p>
          <a:p>
            <a:r>
              <a:rPr lang="en-US" sz="1900" dirty="0" smtClean="0">
                <a:latin typeface="Times New Roman" pitchFamily="18" charset="0"/>
                <a:cs typeface="Times New Roman" pitchFamily="18" charset="0"/>
              </a:rPr>
              <a:t> Who were those hooligans? Well, it might help to know some background on this Orpheus dude. For more info, check out </a:t>
            </a:r>
            <a:r>
              <a:rPr lang="en-US" sz="1900" dirty="0" err="1" smtClean="0">
                <a:latin typeface="Times New Roman" pitchFamily="18" charset="0"/>
                <a:cs typeface="Times New Roman" pitchFamily="18" charset="0"/>
              </a:rPr>
              <a:t>Shmoop's</a:t>
            </a:r>
            <a:r>
              <a:rPr lang="en-US" sz="1900" dirty="0" smtClean="0">
                <a:latin typeface="Times New Roman" pitchFamily="18" charset="0"/>
                <a:cs typeface="Times New Roman" pitchFamily="18" charset="0"/>
              </a:rPr>
              <a:t> page on Orpheus and Eurydice. </a:t>
            </a:r>
          </a:p>
          <a:p>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Hebrus</a:t>
            </a:r>
            <a:r>
              <a:rPr lang="en-US" sz="1900" dirty="0" smtClean="0">
                <a:latin typeface="Times New Roman" pitchFamily="18" charset="0"/>
                <a:cs typeface="Times New Roman" pitchFamily="18" charset="0"/>
              </a:rPr>
              <a:t> is the Ancient Greek name for a river that runs through modern-day Bulgaria, Greece, and Turkey. And "Lesbian shore" refers to the island of Lesbos, off the coast of Greece. </a:t>
            </a:r>
          </a:p>
          <a:p>
            <a:r>
              <a:rPr lang="en-US" sz="1900" dirty="0" smtClean="0">
                <a:latin typeface="Times New Roman" pitchFamily="18" charset="0"/>
                <a:cs typeface="Times New Roman" pitchFamily="18" charset="0"/>
              </a:rPr>
              <a:t> That's a pretty long, complicated allusion. But really, all the speaker is saying here is that if even Calliope couldn't save her own son, why should he expect the Muses to have saved </a:t>
            </a:r>
            <a:r>
              <a:rPr lang="en-US" sz="1900" dirty="0" err="1" smtClean="0">
                <a:latin typeface="Times New Roman" pitchFamily="18" charset="0"/>
                <a:cs typeface="Times New Roman" pitchFamily="18" charset="0"/>
              </a:rPr>
              <a:t>Lycidas</a:t>
            </a:r>
            <a:r>
              <a:rPr lang="en-US" sz="1900" dirty="0" smtClean="0">
                <a:latin typeface="Times New Roman" pitchFamily="18" charset="0"/>
                <a:cs typeface="Times New Roman" pitchFamily="18" charset="0"/>
              </a:rPr>
              <a:t>? Maybe he should cut them some slack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64-66 </a:t>
            </a:r>
            <a:br>
              <a:rPr lang="en-US" dirty="0" smtClean="0"/>
            </a:br>
            <a:endParaRPr lang="en-US" dirty="0"/>
          </a:p>
        </p:txBody>
      </p:sp>
      <p:sp>
        <p:nvSpPr>
          <p:cNvPr id="4" name="Rectangle 3"/>
          <p:cNvSpPr/>
          <p:nvPr/>
        </p:nvSpPr>
        <p:spPr>
          <a:xfrm>
            <a:off x="1354667" y="1952978"/>
            <a:ext cx="10487377" cy="923330"/>
          </a:xfrm>
          <a:prstGeom prst="rect">
            <a:avLst/>
          </a:prstGeom>
        </p:spPr>
        <p:txBody>
          <a:bodyPr wrap="square">
            <a:spAutoFit/>
          </a:bodyPr>
          <a:lstStyle/>
          <a:p>
            <a:endParaRPr lang="en-US" dirty="0" smtClean="0"/>
          </a:p>
          <a:p>
            <a:endParaRPr lang="en-US" dirty="0" smtClean="0"/>
          </a:p>
          <a:p>
            <a:endParaRPr lang="en-US" dirty="0" smtClean="0"/>
          </a:p>
        </p:txBody>
      </p:sp>
      <p:sp>
        <p:nvSpPr>
          <p:cNvPr id="5" name="Content Placeholder 4"/>
          <p:cNvSpPr>
            <a:spLocks noGrp="1"/>
          </p:cNvSpPr>
          <p:nvPr>
            <p:ph idx="1"/>
          </p:nvPr>
        </p:nvSpPr>
        <p:spPr/>
        <p:txBody>
          <a:bodyPr>
            <a:normAutofit fontScale="77500" lnSpcReduction="20000"/>
          </a:bodyPr>
          <a:lstStyle/>
          <a:p>
            <a:pPr>
              <a:buNone/>
            </a:pPr>
            <a:endParaRPr lang="en-US" dirty="0" smtClean="0"/>
          </a:p>
          <a:p>
            <a:r>
              <a:rPr lang="en-US" sz="1700" i="1" dirty="0" smtClean="0"/>
              <a:t>Alas! what boots it with </a:t>
            </a:r>
            <a:r>
              <a:rPr lang="en-US" sz="1700" i="1" dirty="0" err="1" smtClean="0"/>
              <a:t>uncessant</a:t>
            </a:r>
            <a:r>
              <a:rPr lang="en-US" sz="1700" i="1" dirty="0" smtClean="0"/>
              <a:t> care To tend the homely slighted shepherd's trade, And strictly meditate the thankless Muse </a:t>
            </a:r>
          </a:p>
          <a:p>
            <a:endParaRPr lang="en-US" sz="1700" dirty="0" smtClean="0"/>
          </a:p>
          <a:p>
            <a:r>
              <a:rPr lang="en-US" sz="1700" dirty="0" smtClean="0"/>
              <a:t> We've got another exclamation to open these lines. Our speaker is all kinds of unhappy. </a:t>
            </a:r>
          </a:p>
          <a:p>
            <a:r>
              <a:rPr lang="en-US" sz="1700" dirty="0" smtClean="0"/>
              <a:t> </a:t>
            </a:r>
            <a:r>
              <a:rPr lang="en-US" sz="1700" dirty="0" err="1" smtClean="0"/>
              <a:t>Shmooptionary</a:t>
            </a:r>
            <a:r>
              <a:rPr lang="en-US" sz="1700" dirty="0" smtClean="0"/>
              <a:t> to the rescue: "Boots" here is a verb, meaning something like to profit, or to gain. And "</a:t>
            </a:r>
            <a:r>
              <a:rPr lang="en-US" sz="1700" dirty="0" err="1" smtClean="0"/>
              <a:t>uncessant</a:t>
            </a:r>
            <a:r>
              <a:rPr lang="en-US" sz="1700" dirty="0" smtClean="0"/>
              <a:t>" is just an older spelling of incessant, or without stopping. </a:t>
            </a:r>
          </a:p>
          <a:p>
            <a:r>
              <a:rPr lang="en-US" sz="1700" dirty="0" smtClean="0"/>
              <a:t> Essentially, in these lines, the speaker is wondering what he would gain by continuing to live like a shepherd (without good old </a:t>
            </a:r>
            <a:r>
              <a:rPr lang="en-US" sz="1700" dirty="0" err="1" smtClean="0"/>
              <a:t>Lycidas</a:t>
            </a:r>
            <a:r>
              <a:rPr lang="en-US" sz="1700" dirty="0" smtClean="0"/>
              <a:t> by his side), and dwelling, or "strictly </a:t>
            </a:r>
            <a:r>
              <a:rPr lang="en-US" sz="1700" dirty="0" err="1" smtClean="0"/>
              <a:t>meditat</a:t>
            </a:r>
            <a:r>
              <a:rPr lang="en-US" sz="1700" dirty="0" smtClean="0"/>
              <a:t>[</a:t>
            </a:r>
            <a:r>
              <a:rPr lang="en-US" sz="1700" dirty="0" err="1" smtClean="0"/>
              <a:t>ing</a:t>
            </a:r>
            <a:r>
              <a:rPr lang="en-US" sz="1700" dirty="0" smtClean="0"/>
              <a:t>]" on the fact that the Muse does not seem interested in helping him out (in other words, she is "thankless"). </a:t>
            </a:r>
          </a:p>
          <a:p>
            <a:r>
              <a:rPr lang="en-US" sz="1700" dirty="0" smtClean="0"/>
              <a:t> We can't help but thinking that he probably doesn't have much to gain at all, the poor guy. </a:t>
            </a:r>
          </a:p>
          <a:p>
            <a:r>
              <a:rPr lang="en-US" sz="1700" dirty="0" smtClean="0"/>
              <a:t>You know what's interesting here? Earlier, when the speaker was describing the shepherd's life, it sounded pretty awesome, right? He and </a:t>
            </a:r>
            <a:r>
              <a:rPr lang="en-US" sz="1700" dirty="0" err="1" smtClean="0"/>
              <a:t>Lycidas</a:t>
            </a:r>
            <a:r>
              <a:rPr lang="en-US" sz="1700" dirty="0" smtClean="0"/>
              <a:t> frolicked with the fauns and </a:t>
            </a:r>
            <a:r>
              <a:rPr lang="en-US" sz="1700" dirty="0" err="1" smtClean="0"/>
              <a:t>salsaed</a:t>
            </a:r>
            <a:r>
              <a:rPr lang="en-US" sz="1700" dirty="0" smtClean="0"/>
              <a:t> with the satyrs. But now that life seems not-so-great; in fact, it's "homely" and "slighted" (or ugly, and ignored). What's the point anymore? </a:t>
            </a:r>
          </a:p>
          <a:p>
            <a:endParaRPr lang="en-US" dirty="0" smtClean="0"/>
          </a:p>
          <a:p>
            <a:pPr>
              <a:buNone/>
            </a:pP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67-69</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p>
          <a:p>
            <a:r>
              <a:rPr lang="en-US" i="1" dirty="0" smtClean="0"/>
              <a:t>Were it not better done as others use, To sport with Amaryllis in the shade, Or with the tangles of </a:t>
            </a:r>
            <a:r>
              <a:rPr lang="en-US" i="1" dirty="0" err="1" smtClean="0"/>
              <a:t>Neaera's</a:t>
            </a:r>
            <a:r>
              <a:rPr lang="en-US" i="1" dirty="0" smtClean="0"/>
              <a:t> hair? </a:t>
            </a:r>
          </a:p>
          <a:p>
            <a:r>
              <a:rPr lang="en-US" dirty="0" smtClean="0"/>
              <a:t> In other words: Wouldn't it be better to "sport with Amaryllis" and the "tangles of </a:t>
            </a:r>
            <a:r>
              <a:rPr lang="en-US" dirty="0" err="1" smtClean="0"/>
              <a:t>Neaera's</a:t>
            </a:r>
            <a:r>
              <a:rPr lang="en-US" dirty="0" smtClean="0"/>
              <a:t> hair" like everyone else ("better done as others use") than think about the muse and live the difficult life of a shepherd? </a:t>
            </a:r>
          </a:p>
          <a:p>
            <a:r>
              <a:rPr lang="en-US" dirty="0" smtClean="0"/>
              <a:t> Okay, now we understand the question, but do we actually know what he's asking? It might help to get a little background: </a:t>
            </a:r>
          </a:p>
          <a:p>
            <a:r>
              <a:rPr lang="en-US" dirty="0" smtClean="0"/>
              <a:t>Amaryllis is a shepherdess who appears in the work of several ancient pastoral poets, most notably Virgil (in the </a:t>
            </a:r>
            <a:r>
              <a:rPr lang="en-US" i="1" dirty="0" smtClean="0"/>
              <a:t>Eclogues) and Theocritus (in the Idylls). </a:t>
            </a:r>
          </a:p>
          <a:p>
            <a:r>
              <a:rPr lang="en-US" dirty="0" err="1" smtClean="0"/>
              <a:t>Neaera</a:t>
            </a:r>
            <a:r>
              <a:rPr lang="en-US" dirty="0" smtClean="0"/>
              <a:t> is another nymph who pops up in pastoral poetry; she appears in Virgil's </a:t>
            </a:r>
            <a:r>
              <a:rPr lang="en-US" i="1" dirty="0" smtClean="0"/>
              <a:t>Eclogues and the work of several later poets. The "tangles" of her hair are always mentioned. May we recommend conditioner? </a:t>
            </a:r>
          </a:p>
          <a:p>
            <a:r>
              <a:rPr lang="en-US" dirty="0" smtClean="0"/>
              <a:t> Here, the speaker builds on the idea he introduced in the previous lines: He might have a better time of it if he ditched the shepherd life and took up with some nymphs. Maybe then he could get over the loss of his buddy. </a:t>
            </a:r>
          </a:p>
          <a:p>
            <a:endParaRPr lang="en-US" dirty="0" smtClean="0"/>
          </a:p>
          <a:p>
            <a:pPr>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70-72</a:t>
            </a:r>
            <a:br>
              <a:rPr lang="en-US" dirty="0" smtClean="0"/>
            </a:br>
            <a:endParaRPr lang="en-US" dirty="0"/>
          </a:p>
        </p:txBody>
      </p:sp>
      <p:sp>
        <p:nvSpPr>
          <p:cNvPr id="3" name="Content Placeholder 2"/>
          <p:cNvSpPr>
            <a:spLocks noGrp="1"/>
          </p:cNvSpPr>
          <p:nvPr>
            <p:ph idx="1"/>
          </p:nvPr>
        </p:nvSpPr>
        <p:spPr>
          <a:xfrm>
            <a:off x="1154954" y="2415822"/>
            <a:ext cx="9208246" cy="3603978"/>
          </a:xfrm>
        </p:spPr>
        <p:txBody>
          <a:bodyPr>
            <a:normAutofit fontScale="25000" lnSpcReduction="20000"/>
          </a:bodyPr>
          <a:lstStyle/>
          <a:p>
            <a:pPr>
              <a:buNone/>
            </a:pPr>
            <a:endParaRPr lang="en-US" dirty="0" smtClean="0"/>
          </a:p>
          <a:p>
            <a:r>
              <a:rPr lang="en-US" sz="4800" i="1" dirty="0" smtClean="0"/>
              <a:t>Fame is the spur that the clear spirit doth raise (That last infirmity of noble mind) To scorn delights, and live laborious days; </a:t>
            </a:r>
          </a:p>
          <a:p>
            <a:r>
              <a:rPr lang="en-US" sz="4800" dirty="0" smtClean="0"/>
              <a:t> For the past few lines, the speaker has been asking the age-old question: Why bother? </a:t>
            </a:r>
          </a:p>
          <a:p>
            <a:r>
              <a:rPr lang="en-US" sz="4800" dirty="0" smtClean="0"/>
              <a:t> Now, he gives us the answer. The speaker is saying that the only we reason we "scorn delights" (like hanging out with Amaryllis and </a:t>
            </a:r>
            <a:r>
              <a:rPr lang="en-US" sz="4800" dirty="0" err="1" smtClean="0"/>
              <a:t>Neaera</a:t>
            </a:r>
            <a:r>
              <a:rPr lang="en-US" sz="4800" dirty="0" smtClean="0"/>
              <a:t>) and live a life of labor is because the prospect of fame "spur[s]" us on. </a:t>
            </a:r>
          </a:p>
          <a:p>
            <a:r>
              <a:rPr lang="en-US" sz="4800" dirty="0" smtClean="0"/>
              <a:t> Milton has always been a fan of strange syntax, and these lines are no exception. When you read "Fame is the spur that the clear spirit doth raise," it sounds like the clear spirit is raising the spur of fame, right? </a:t>
            </a:r>
            <a:r>
              <a:rPr lang="en-US" sz="4800" i="1" dirty="0" smtClean="0"/>
              <a:t>Wrong. It actually means that the spur of fame raises the clear spirit. Funky, huh? </a:t>
            </a:r>
          </a:p>
          <a:p>
            <a:r>
              <a:rPr lang="en-US" sz="4800" dirty="0" smtClean="0"/>
              <a:t> Basically, he is using a </a:t>
            </a:r>
            <a:r>
              <a:rPr lang="en-US" sz="4800" b="1" dirty="0" smtClean="0"/>
              <a:t>metaphor to say that fame prods the spirit to action, much like a spur prods a horse to move. </a:t>
            </a:r>
          </a:p>
          <a:p>
            <a:r>
              <a:rPr lang="en-US" sz="4800" dirty="0" smtClean="0"/>
              <a:t> Awesome. We have that part down. Now what's this "last infirmity of noble mind" all about? Well, that phrase modifies fame, which means that fame is something that makes a noble mind sick. </a:t>
            </a:r>
          </a:p>
          <a:p>
            <a:r>
              <a:rPr lang="en-US" sz="4800" dirty="0" smtClean="0"/>
              <a:t> If you think about it, that makes perfect sense. If noble people get caught up in trying to be famous, they probably will ignore fun things and focus too hard on their work. </a:t>
            </a:r>
          </a:p>
          <a:p>
            <a:r>
              <a:rPr lang="en-US" sz="4800" dirty="0" smtClean="0"/>
              <a:t> Wait, but people become famous now for all kinds of "delights." And many famous people have barely done any work at all. </a:t>
            </a:r>
          </a:p>
          <a:p>
            <a:r>
              <a:rPr lang="en-US" sz="4800" dirty="0" smtClean="0"/>
              <a:t> True, but in Milton's day, you became famous through your work. Milton wanted to be a very famous poet, so he probably scorned a fair number of delights in his day, and focused only on toiling away at the pen. </a:t>
            </a:r>
          </a:p>
          <a:p>
            <a:r>
              <a:rPr lang="en-US" sz="4800" dirty="0" smtClean="0"/>
              <a:t> Again, he is continuing the idea he started a few lines ago: shepherding is no longer the fun it used to be, when </a:t>
            </a:r>
            <a:r>
              <a:rPr lang="en-US" sz="4800" dirty="0" err="1" smtClean="0"/>
              <a:t>Lycidas</a:t>
            </a:r>
            <a:r>
              <a:rPr lang="en-US" sz="4800" dirty="0" smtClean="0"/>
              <a:t> was around. Now it sounds like tough work. </a:t>
            </a:r>
          </a:p>
          <a:p>
            <a:endParaRPr lang="en-US" sz="4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73-76</a:t>
            </a:r>
            <a:endParaRPr lang="en-US" dirty="0"/>
          </a:p>
        </p:txBody>
      </p:sp>
      <p:sp>
        <p:nvSpPr>
          <p:cNvPr id="3" name="Content Placeholder 2"/>
          <p:cNvSpPr>
            <a:spLocks noGrp="1"/>
          </p:cNvSpPr>
          <p:nvPr>
            <p:ph idx="1"/>
          </p:nvPr>
        </p:nvSpPr>
        <p:spPr/>
        <p:txBody>
          <a:bodyPr>
            <a:noAutofit/>
          </a:bodyPr>
          <a:lstStyle/>
          <a:p>
            <a:r>
              <a:rPr lang="en-US" sz="1200" i="1" dirty="0" smtClean="0">
                <a:latin typeface="Times New Roman" pitchFamily="18" charset="0"/>
                <a:cs typeface="Times New Roman" pitchFamily="18" charset="0"/>
              </a:rPr>
              <a:t>But the fair guerdon when we hope to find, And think to burst out into sudden blaze, </a:t>
            </a:r>
          </a:p>
          <a:p>
            <a:r>
              <a:rPr lang="en-US" sz="1200" i="1" dirty="0" smtClean="0">
                <a:latin typeface="Times New Roman" pitchFamily="18" charset="0"/>
                <a:cs typeface="Times New Roman" pitchFamily="18" charset="0"/>
              </a:rPr>
              <a:t>Comes the blind Fury with </a:t>
            </a:r>
            <a:r>
              <a:rPr lang="en-US" sz="1200" i="1" dirty="0" err="1" smtClean="0">
                <a:latin typeface="Times New Roman" pitchFamily="18" charset="0"/>
                <a:cs typeface="Times New Roman" pitchFamily="18" charset="0"/>
              </a:rPr>
              <a:t>th</a:t>
            </a:r>
            <a:r>
              <a:rPr lang="en-US" sz="1200" i="1" dirty="0" smtClean="0">
                <a:latin typeface="Times New Roman" pitchFamily="18" charset="0"/>
                <a:cs typeface="Times New Roman" pitchFamily="18" charset="0"/>
              </a:rPr>
              <a:t>' abhorred shears, And slits the thin-spun life. […] </a:t>
            </a:r>
          </a:p>
          <a:p>
            <a:r>
              <a:rPr lang="en-US" sz="1200" dirty="0" smtClean="0">
                <a:latin typeface="Times New Roman" pitchFamily="18" charset="0"/>
                <a:cs typeface="Times New Roman" pitchFamily="18" charset="0"/>
              </a:rPr>
              <a:t> This fame thing is pretty fickle. In fact, it's downright elusive. The speaker continues talking about the elusiveness of fame: When we think we've finally found it, or that our time has come ("and think to burst out into sudden blaze"), Fate comes and kills us. </a:t>
            </a:r>
          </a:p>
          <a:p>
            <a:r>
              <a:rPr lang="en-US" sz="1200" dirty="0" smtClean="0">
                <a:latin typeface="Times New Roman" pitchFamily="18" charset="0"/>
                <a:cs typeface="Times New Roman" pitchFamily="18" charset="0"/>
              </a:rPr>
              <a:t> A "guerdon" is a reward, which means that fame is presented as a reward. The problem is, just when we think we have found that guerdon, "blind Fury," or fate, comes to take it away. </a:t>
            </a:r>
          </a:p>
          <a:p>
            <a:r>
              <a:rPr lang="en-US" sz="1200" dirty="0" smtClean="0">
                <a:latin typeface="Times New Roman" pitchFamily="18" charset="0"/>
                <a:cs typeface="Times New Roman" pitchFamily="18" charset="0"/>
              </a:rPr>
              <a:t> How does fate rob us of fame? With its "shears" that can easily cut through the flimsy, or "thin-spun" material that is human life. </a:t>
            </a:r>
          </a:p>
          <a:p>
            <a:r>
              <a:rPr lang="en-US" sz="1200" dirty="0" smtClean="0">
                <a:latin typeface="Times New Roman" pitchFamily="18" charset="0"/>
                <a:cs typeface="Times New Roman" pitchFamily="18" charset="0"/>
              </a:rPr>
              <a:t> In other words, just when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was about to "burst out in a sudden blaze" (now there's an </a:t>
            </a:r>
            <a:r>
              <a:rPr lang="en-US" sz="1200" b="1" dirty="0" smtClean="0">
                <a:latin typeface="Times New Roman" pitchFamily="18" charset="0"/>
                <a:cs typeface="Times New Roman" pitchFamily="18" charset="0"/>
              </a:rPr>
              <a:t>image) of fame, fate intervened and killed him. Tough break. </a:t>
            </a:r>
          </a:p>
          <a:p>
            <a:r>
              <a:rPr lang="en-US" sz="1200" dirty="0" smtClean="0">
                <a:latin typeface="Times New Roman" pitchFamily="18" charset="0"/>
                <a:cs typeface="Times New Roman" pitchFamily="18" charset="0"/>
              </a:rPr>
              <a:t> This "blind Fury," by the way, is yet another </a:t>
            </a:r>
            <a:r>
              <a:rPr lang="en-US" sz="1200" b="1" dirty="0" smtClean="0">
                <a:latin typeface="Times New Roman" pitchFamily="18" charset="0"/>
                <a:cs typeface="Times New Roman" pitchFamily="18" charset="0"/>
              </a:rPr>
              <a:t>classical allusion to Greek mythology. The Fates, of which this Fury in an example, were three female figures who were in charge of determining how long a person would live. The specific Fury, or Fate that our speaker is referring to here is probably </a:t>
            </a:r>
            <a:r>
              <a:rPr lang="en-US" sz="1200" b="1" dirty="0" err="1" smtClean="0">
                <a:latin typeface="Times New Roman" pitchFamily="18" charset="0"/>
                <a:cs typeface="Times New Roman" pitchFamily="18" charset="0"/>
              </a:rPr>
              <a:t>Atropos</a:t>
            </a:r>
            <a:r>
              <a:rPr lang="en-US" sz="1200" b="1" dirty="0" smtClean="0">
                <a:latin typeface="Times New Roman" pitchFamily="18" charset="0"/>
                <a:cs typeface="Times New Roman" pitchFamily="18" charset="0"/>
              </a:rPr>
              <a:t>, who was the one in charge of cutting the "thread" with "abhorred shears," which ended a person's life. </a:t>
            </a:r>
          </a:p>
          <a:p>
            <a:endParaRPr lang="en-US" sz="12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76-77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sz="1400" i="1" dirty="0" smtClean="0">
                <a:latin typeface="Times New Roman" pitchFamily="18" charset="0"/>
                <a:cs typeface="Times New Roman" pitchFamily="18" charset="0"/>
              </a:rPr>
              <a:t>[…] But not the praise, Phoebus replied, and touched my trembling ears; </a:t>
            </a:r>
          </a:p>
          <a:p>
            <a:r>
              <a:rPr lang="en-US" sz="1400" dirty="0" smtClean="0">
                <a:latin typeface="Times New Roman" pitchFamily="18" charset="0"/>
                <a:cs typeface="Times New Roman" pitchFamily="18" charset="0"/>
              </a:rPr>
              <a:t> Enter Apollo, the Greek god of the sun, music, and poetry, among all kinds of other things (the Greek gods were major </a:t>
            </a:r>
            <a:r>
              <a:rPr lang="en-US" sz="1400" dirty="0" err="1" smtClean="0">
                <a:latin typeface="Times New Roman" pitchFamily="18" charset="0"/>
                <a:cs typeface="Times New Roman" pitchFamily="18" charset="0"/>
              </a:rPr>
              <a:t>multitaskers</a:t>
            </a:r>
            <a:r>
              <a:rPr lang="en-US" sz="1400" dirty="0" smtClean="0">
                <a:latin typeface="Times New Roman" pitchFamily="18" charset="0"/>
                <a:cs typeface="Times New Roman" pitchFamily="18" charset="0"/>
              </a:rPr>
              <a:t>). In these lines, he's called by his Roman name, Phoebus. </a:t>
            </a:r>
          </a:p>
          <a:p>
            <a:r>
              <a:rPr lang="en-US" sz="1400" dirty="0" smtClean="0">
                <a:latin typeface="Times New Roman" pitchFamily="18" charset="0"/>
                <a:cs typeface="Times New Roman" pitchFamily="18" charset="0"/>
              </a:rPr>
              <a:t>Phoebus tells the speaker that while the "blind Fury" does destroy human life, she doesn't destroy all the praise we get for our achievements (especially the poetic ones, right?). </a:t>
            </a:r>
          </a:p>
          <a:p>
            <a:r>
              <a:rPr lang="en-US" sz="1400" dirty="0" smtClean="0">
                <a:latin typeface="Times New Roman" pitchFamily="18" charset="0"/>
                <a:cs typeface="Times New Roman" pitchFamily="18" charset="0"/>
              </a:rPr>
              <a:t>He says this while touching the speaker on the ears. What's up with that, you ask? Well, it's an allusion to Virgil's </a:t>
            </a:r>
            <a:r>
              <a:rPr lang="en-US" sz="1400" i="1" dirty="0" smtClean="0">
                <a:latin typeface="Times New Roman" pitchFamily="18" charset="0"/>
                <a:cs typeface="Times New Roman" pitchFamily="18" charset="0"/>
              </a:rPr>
              <a:t>Eclogues, in which the speaker's ears are touched as well. It's a form of admonishment, or scolding. Essentially, Phoebus is telling our hotheaded speaker to cool his jets. </a:t>
            </a:r>
          </a:p>
          <a:p>
            <a:endParaRPr lang="en-US" sz="1400" dirty="0" smtClean="0">
              <a:latin typeface="Times New Roman" pitchFamily="18" charset="0"/>
              <a:cs typeface="Times New Roman" pitchFamily="18" charset="0"/>
            </a:endParaRPr>
          </a:p>
          <a:p>
            <a:pPr>
              <a:buNone/>
            </a:pPr>
            <a:endParaRPr lang="en-US" sz="1400" dirty="0" smtClean="0">
              <a:latin typeface="Times New Roman" pitchFamily="18" charset="0"/>
              <a:cs typeface="Times New Roman" pitchFamily="18" charset="0"/>
            </a:endParaRPr>
          </a:p>
          <a:p>
            <a:pPr>
              <a:buNone/>
            </a:pPr>
            <a:r>
              <a:rPr lang="en-US" sz="1400" i="1"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78-80</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300" i="1" dirty="0" smtClean="0">
                <a:latin typeface="Times New Roman" pitchFamily="18" charset="0"/>
                <a:cs typeface="Times New Roman" pitchFamily="18" charset="0"/>
              </a:rPr>
              <a:t>Fame is no plant that grows on mortal soil, Nor in the glistening foil Set off to the world, nor in broad </a:t>
            </a:r>
            <a:r>
              <a:rPr lang="en-US" sz="1300" i="1" dirty="0" err="1" smtClean="0">
                <a:latin typeface="Times New Roman" pitchFamily="18" charset="0"/>
                <a:cs typeface="Times New Roman" pitchFamily="18" charset="0"/>
              </a:rPr>
              <a:t>rumour</a:t>
            </a:r>
            <a:r>
              <a:rPr lang="en-US" sz="1300" i="1" dirty="0" smtClean="0">
                <a:latin typeface="Times New Roman" pitchFamily="18" charset="0"/>
                <a:cs typeface="Times New Roman" pitchFamily="18" charset="0"/>
              </a:rPr>
              <a:t> lies, </a:t>
            </a:r>
          </a:p>
          <a:p>
            <a:r>
              <a:rPr lang="en-US" sz="1300" dirty="0" smtClean="0">
                <a:latin typeface="Times New Roman" pitchFamily="18" charset="0"/>
                <a:cs typeface="Times New Roman" pitchFamily="18" charset="0"/>
              </a:rPr>
              <a:t> Phoebus describes Fame as something that cannot be found in this mortal world ("soil"), and especially not in one's reputation or "</a:t>
            </a:r>
            <a:r>
              <a:rPr lang="en-US" sz="1300" dirty="0" err="1" smtClean="0">
                <a:latin typeface="Times New Roman" pitchFamily="18" charset="0"/>
                <a:cs typeface="Times New Roman" pitchFamily="18" charset="0"/>
              </a:rPr>
              <a:t>rumour</a:t>
            </a:r>
            <a:r>
              <a:rPr lang="en-US" sz="1300" dirty="0" smtClean="0">
                <a:latin typeface="Times New Roman" pitchFamily="18" charset="0"/>
                <a:cs typeface="Times New Roman" pitchFamily="18" charset="0"/>
              </a:rPr>
              <a:t>." </a:t>
            </a:r>
          </a:p>
          <a:p>
            <a:r>
              <a:rPr lang="en-US" sz="1300" dirty="0" smtClean="0">
                <a:latin typeface="Times New Roman" pitchFamily="18" charset="0"/>
                <a:cs typeface="Times New Roman" pitchFamily="18" charset="0"/>
              </a:rPr>
              <a:t> Wait. What? Essentially, Phoebus is telling our guy that fame isn't about how many people on earth know and respect you. </a:t>
            </a:r>
          </a:p>
          <a:p>
            <a:r>
              <a:rPr lang="en-US" sz="1300" dirty="0" smtClean="0">
                <a:latin typeface="Times New Roman" pitchFamily="18" charset="0"/>
                <a:cs typeface="Times New Roman" pitchFamily="18" charset="0"/>
              </a:rPr>
              <a:t> "Foil" here refers to a piece of silver or gold placed under a precious stone to enhance its luster (presumably for display purposes). In this sense, a foil creates an illusion, the same way that looking for fame on earth does. </a:t>
            </a:r>
          </a:p>
          <a:p>
            <a:r>
              <a:rPr lang="en-US" sz="1300" dirty="0" smtClean="0">
                <a:latin typeface="Times New Roman" pitchFamily="18" charset="0"/>
                <a:cs typeface="Times New Roman" pitchFamily="18" charset="0"/>
              </a:rPr>
              <a:t>We might think of these lines as a kind of negative </a:t>
            </a:r>
            <a:r>
              <a:rPr lang="en-US" sz="1300" b="1" dirty="0" smtClean="0">
                <a:latin typeface="Times New Roman" pitchFamily="18" charset="0"/>
                <a:cs typeface="Times New Roman" pitchFamily="18" charset="0"/>
              </a:rPr>
              <a:t>metaphor. Fame is </a:t>
            </a:r>
            <a:r>
              <a:rPr lang="en-US" sz="1300" b="1" i="1" dirty="0" smtClean="0">
                <a:latin typeface="Times New Roman" pitchFamily="18" charset="0"/>
                <a:cs typeface="Times New Roman" pitchFamily="18" charset="0"/>
              </a:rPr>
              <a:t>not a plant, and it's not a foil. Awesome. Wait. What is it, then?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81-84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r>
              <a:rPr lang="en-US" i="1" dirty="0" smtClean="0"/>
              <a:t>But lives and spreads aloft by those pure eyes, And perfect witness of all-judging Jove; As he pronounces lastly on each deed, Of so much fame in heaven expect thy </a:t>
            </a:r>
            <a:r>
              <a:rPr lang="en-US" i="1" dirty="0" err="1" smtClean="0"/>
              <a:t>meed</a:t>
            </a:r>
            <a:r>
              <a:rPr lang="en-US" i="1" dirty="0" smtClean="0"/>
              <a:t>. </a:t>
            </a:r>
          </a:p>
          <a:p>
            <a:r>
              <a:rPr lang="en-US" dirty="0" smtClean="0"/>
              <a:t> Phoebus tells the speaker that fame actually "lives" and grows, or "spreads" aloft as a result of Jove's decisions. </a:t>
            </a:r>
            <a:r>
              <a:rPr lang="en-US" i="1" dirty="0" smtClean="0"/>
              <a:t>Jove has the final word, as he "pronounces lastly on each deed." </a:t>
            </a:r>
          </a:p>
          <a:p>
            <a:r>
              <a:rPr lang="en-US" dirty="0" smtClean="0"/>
              <a:t> Here, fame is </a:t>
            </a:r>
            <a:r>
              <a:rPr lang="en-US" b="1" dirty="0" smtClean="0"/>
              <a:t>metaphorically compared to a tree or plant that grows in heaven, provided Jove allows it to, of course. </a:t>
            </a:r>
          </a:p>
          <a:p>
            <a:r>
              <a:rPr lang="en-US" dirty="0" smtClean="0"/>
              <a:t>Remember the word "</a:t>
            </a:r>
            <a:r>
              <a:rPr lang="en-US" dirty="0" err="1" smtClean="0"/>
              <a:t>meed</a:t>
            </a:r>
            <a:r>
              <a:rPr lang="en-US" dirty="0" smtClean="0"/>
              <a:t>" from line 14? Here it means about the same thing: a fitting reward. The idea here is that Jove will give us however much fame in heaven we deserve. </a:t>
            </a:r>
          </a:p>
          <a:p>
            <a:pPr>
              <a:buNone/>
            </a:pPr>
            <a:r>
              <a:rPr lang="en-US" dirty="0" smtClean="0"/>
              <a: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88-92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sz="1300" i="1" dirty="0" smtClean="0">
                <a:latin typeface="Times New Roman" pitchFamily="18" charset="0"/>
                <a:cs typeface="Times New Roman" pitchFamily="18" charset="0"/>
              </a:rPr>
              <a:t>But now my oat proceeds, And listens to the herald of the sea That came in Neptune's plea, He asked the waves, and asked the felon winds, What hard mishap hath doomed this gentle swain? </a:t>
            </a:r>
          </a:p>
          <a:p>
            <a:r>
              <a:rPr lang="en-US" sz="1300" dirty="0" smtClean="0">
                <a:latin typeface="Times New Roman" pitchFamily="18" charset="0"/>
                <a:cs typeface="Times New Roman" pitchFamily="18" charset="0"/>
              </a:rPr>
              <a:t> Oat? Is he talking about a piece of grain with ears, toddling along, listening to the ocean? </a:t>
            </a:r>
          </a:p>
          <a:p>
            <a:r>
              <a:rPr lang="en-US" sz="1300" dirty="0" smtClean="0">
                <a:latin typeface="Times New Roman" pitchFamily="18" charset="0"/>
                <a:cs typeface="Times New Roman" pitchFamily="18" charset="0"/>
              </a:rPr>
              <a:t> We wish. No, he's talking about his song, the pastoral poem he's writing. "Oat" is a stand-in for a musical instrument made out of an oat-stalk, like the "oaten reed" he mentioned way back in line 33. </a:t>
            </a:r>
          </a:p>
          <a:p>
            <a:r>
              <a:rPr lang="en-US" sz="1300" dirty="0" smtClean="0">
                <a:latin typeface="Times New Roman" pitchFamily="18" charset="0"/>
                <a:cs typeface="Times New Roman" pitchFamily="18" charset="0"/>
              </a:rPr>
              <a:t> When he says "my oat proceeds," the speaker means he is continuing his song. He describes how Triton, the "herald of the sea," comes to defend ("came in […] plea") Neptune, who is the god of the sea, from the charge of </a:t>
            </a:r>
            <a:r>
              <a:rPr lang="en-US" sz="1300" dirty="0" err="1" smtClean="0">
                <a:latin typeface="Times New Roman" pitchFamily="18" charset="0"/>
                <a:cs typeface="Times New Roman" pitchFamily="18" charset="0"/>
              </a:rPr>
              <a:t>Lycidas</a:t>
            </a:r>
            <a:r>
              <a:rPr lang="en-US" sz="1300" dirty="0" smtClean="0">
                <a:latin typeface="Times New Roman" pitchFamily="18" charset="0"/>
                <a:cs typeface="Times New Roman" pitchFamily="18" charset="0"/>
              </a:rPr>
              <a:t>' death. </a:t>
            </a:r>
          </a:p>
          <a:p>
            <a:r>
              <a:rPr lang="en-US" sz="1300" dirty="0" smtClean="0">
                <a:latin typeface="Times New Roman" pitchFamily="18" charset="0"/>
                <a:cs typeface="Times New Roman" pitchFamily="18" charset="0"/>
              </a:rPr>
              <a:t> Milton's friend Mr. King drowned in the ocean, so it makes sense that our speaker might blame the god of the sea for his friend's death. But Triton isn't having it. </a:t>
            </a:r>
          </a:p>
          <a:p>
            <a:r>
              <a:rPr lang="en-US" sz="1300" dirty="0" smtClean="0">
                <a:latin typeface="Times New Roman" pitchFamily="18" charset="0"/>
                <a:cs typeface="Times New Roman" pitchFamily="18" charset="0"/>
              </a:rPr>
              <a:t> In fact, Triton wants to understand what went down, too. So he asks the waves and the savage (or "felon") winds what happened to </a:t>
            </a:r>
            <a:r>
              <a:rPr lang="en-US" sz="1300" dirty="0" err="1" smtClean="0">
                <a:latin typeface="Times New Roman" pitchFamily="18" charset="0"/>
                <a:cs typeface="Times New Roman" pitchFamily="18" charset="0"/>
              </a:rPr>
              <a:t>Lycidas</a:t>
            </a:r>
            <a:r>
              <a:rPr lang="en-US" sz="1300" dirty="0" smtClean="0">
                <a:latin typeface="Times New Roman" pitchFamily="18" charset="0"/>
                <a:cs typeface="Times New Roman" pitchFamily="18" charset="0"/>
              </a:rPr>
              <a:t>, the "gentle swain." </a:t>
            </a:r>
          </a:p>
          <a:p>
            <a:r>
              <a:rPr lang="en-US" sz="1300" dirty="0" smtClean="0">
                <a:latin typeface="Times New Roman" pitchFamily="18" charset="0"/>
                <a:cs typeface="Times New Roman" pitchFamily="18" charset="0"/>
              </a:rPr>
              <a:t>• Sure Triton, just blame it on the weather, why don't you?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FIVE  - SECTIONS OF LYCIDAS</a:t>
            </a:r>
            <a:endParaRPr lang="en-US" dirty="0"/>
          </a:p>
        </p:txBody>
      </p:sp>
      <p:sp>
        <p:nvSpPr>
          <p:cNvPr id="3" name="Content Placeholder 2"/>
          <p:cNvSpPr>
            <a:spLocks noGrp="1"/>
          </p:cNvSpPr>
          <p:nvPr>
            <p:ph sz="half" idx="2"/>
          </p:nvPr>
        </p:nvSpPr>
        <p:spPr>
          <a:xfrm>
            <a:off x="1154954" y="2393244"/>
            <a:ext cx="10100068" cy="3626558"/>
          </a:xfrm>
        </p:spPr>
        <p:txBody>
          <a:bodyPr>
            <a:noAutofit/>
          </a:bodyPr>
          <a:lstStyle/>
          <a:p>
            <a:pPr algn="just"/>
            <a:r>
              <a:rPr lang="en-US" sz="900" b="1" dirty="0" smtClean="0">
                <a:latin typeface="Times New Roman" pitchFamily="18" charset="0"/>
                <a:cs typeface="Times New Roman" pitchFamily="18" charset="0"/>
              </a:rPr>
              <a:t>Milton, for example, gives us in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speculations on the nature of death, tributes to friends, as also literary criticism. He comments on the degradation of poetry and religion in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And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would be a poor poem without its passage on fame, and the onslaught on the corrupt clergy of that day. Though grief is the dominant condition in the early parts of an elegy, many elegies end on a note of joyful resignation, and also on a note of affirmation. The pastoral elegy uses the mechanism of pastoral convention-shepherds and shepherdesses, incidents form bucolic life, and rustic speech. Originally developed among the Sicilian Greeks, it was later developed by Virgil and introduced into England during the Renaissance. </a:t>
            </a:r>
          </a:p>
          <a:p>
            <a:pPr algn="just"/>
            <a:r>
              <a:rPr lang="en-US" sz="900" b="1" dirty="0" smtClean="0">
                <a:latin typeface="Times New Roman" pitchFamily="18" charset="0"/>
                <a:cs typeface="Times New Roman" pitchFamily="18" charset="0"/>
              </a:rPr>
              <a:t>The poem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can be conveniently divided into six sections (1) a prologue, four main parts, and an epilogue. In the prologue (lines 1-24) Milton invokes the Muse and explains the reasons for writing the poem. Although Milton had decided not to write poetry till his powers matured, “bitter constraint and sad occasion” compels the poet to attempt an elegy. That occasion is the untimely death of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In the Second Section (lines, 25-84) he describes the type of life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and the poet had at Cambridge. The descriptions are in pastoral imagery. They together-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and Milton - began their study early in the morning, continued throughout the day late into the night. Besides, there were innocent recreations. But now that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was dead; a great change, heavy change had taken place. Milton laments the death of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in the manner of traditional elegiac poets. He asks the Muse where she had been when her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was dying, and adds that even her presence would not have saved him. </a:t>
            </a:r>
          </a:p>
          <a:p>
            <a:pPr algn="just"/>
            <a:r>
              <a:rPr lang="en-US" sz="900" b="1" dirty="0" smtClean="0">
                <a:latin typeface="Times New Roman" pitchFamily="18" charset="0"/>
                <a:cs typeface="Times New Roman" pitchFamily="18" charset="0"/>
              </a:rPr>
              <a:t>This leads to reflections on the nature and meaning of life and death, and of fate and fame. Why should one, abandoning all pleasures, live a life of strenuous discipline, and cultivate the Muse? Fame (the last infirmity of the noble mind) is the reward of living laborious days. But as one is about to obtain his reward of fame, then fate intervenes and he dies. In the precariousness of human life lies the tragic irony. But Milton rejects pure earthy reputations as the true reward of life; that reward is in the divine judgment. </a:t>
            </a:r>
          </a:p>
          <a:p>
            <a:pPr algn="just"/>
            <a:r>
              <a:rPr lang="en-US" sz="900" b="1" dirty="0" smtClean="0">
                <a:latin typeface="Times New Roman" pitchFamily="18" charset="0"/>
                <a:cs typeface="Times New Roman" pitchFamily="18" charset="0"/>
              </a:rPr>
              <a:t>At the beginning of the third section (which contains lines 85-131) Milton returns to the pastoral style, and describes a procession of mourners lamenting </a:t>
            </a:r>
            <a:r>
              <a:rPr lang="en-US" sz="900" b="1" dirty="0" err="1" smtClean="0">
                <a:latin typeface="Times New Roman" pitchFamily="18" charset="0"/>
                <a:cs typeface="Times New Roman" pitchFamily="18" charset="0"/>
              </a:rPr>
              <a:t>Lycidas’s</a:t>
            </a:r>
            <a:r>
              <a:rPr lang="en-US" sz="900" b="1" dirty="0" smtClean="0">
                <a:latin typeface="Times New Roman" pitchFamily="18" charset="0"/>
                <a:cs typeface="Times New Roman" pitchFamily="18" charset="0"/>
              </a:rPr>
              <a:t> death. The procession is led by Triton, the herald of the Sea, and the last to come is St. Peter “The Pilot of the Galilean lake.” Through the mouth of St. Peter, Milton gives us a burning denunciation of contemporary clergy, and the sad condition of the Protestant Church in England. In these lines, we have powerful expressions of some of Milton’s passionate convictions. The fourth </a:t>
            </a:r>
          </a:p>
          <a:p>
            <a:pPr algn="just"/>
            <a:r>
              <a:rPr lang="en-US" sz="900" b="1" dirty="0" smtClean="0">
                <a:latin typeface="Times New Roman" pitchFamily="18" charset="0"/>
                <a:cs typeface="Times New Roman" pitchFamily="18" charset="0"/>
              </a:rPr>
              <a:t>section (lines 132-164), in which the poet describes the “flowerets of a thousand hues” cast on the hearts of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is an “escape from intolerable reality into a lovely world of make-believe.” </a:t>
            </a:r>
          </a:p>
          <a:p>
            <a:pPr algn="just"/>
            <a:r>
              <a:rPr lang="en-US" sz="900" b="1" dirty="0" smtClean="0">
                <a:latin typeface="Times New Roman" pitchFamily="18" charset="0"/>
                <a:cs typeface="Times New Roman" pitchFamily="18" charset="0"/>
              </a:rPr>
              <a:t>In the fifth section (lines 164-184) Milton expresses his belief in immortality. Grief and sorrow are temporary. And though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is apparently dead, he has arisen from the dead: “Through the dear might of Him that walked the waves.”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is in heaven, and therefore “Weep ye no more.” The saints there to entertain him in “sweet societies / That sing, and singing in their glory move.” The epilogue (lines 185-193) brings us back to the portal images again, and refers indirectly to the Greek Pastoral poets. The conclusion points to a new determination both to face life hopefully, and to rise up to greater poetic achievements. </a:t>
            </a:r>
          </a:p>
          <a:p>
            <a:pPr algn="just"/>
            <a:r>
              <a:rPr lang="en-US" sz="900" b="1" dirty="0" smtClean="0">
                <a:latin typeface="Times New Roman" pitchFamily="18" charset="0"/>
                <a:cs typeface="Times New Roman" pitchFamily="18" charset="0"/>
              </a:rPr>
              <a:t>Thus though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is a conventional pastoral elegy, which has its origin in the loss of a friend, the poem becomes impersonal and timeless. The elegiac mourning is twice interrupted to invest the personal sorrow with universal significance. This is achieved by making the tragic death of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as one example of the precariousness of existence, and the tragic irony of fate which renders all human effort futile. A second theme of equally great concern is the degeneration of the Church, and the contemporary neglect of the things of the spirit. '</a:t>
            </a:r>
            <a:r>
              <a:rPr lang="en-US" sz="900" b="1" dirty="0" err="1" smtClean="0">
                <a:latin typeface="Times New Roman" pitchFamily="18" charset="0"/>
                <a:cs typeface="Times New Roman" pitchFamily="18" charset="0"/>
              </a:rPr>
              <a:t>Lycidas</a:t>
            </a:r>
            <a:r>
              <a:rPr lang="en-US" sz="900" b="1" dirty="0" smtClean="0">
                <a:latin typeface="Times New Roman" pitchFamily="18" charset="0"/>
                <a:cs typeface="Times New Roman" pitchFamily="18" charset="0"/>
              </a:rPr>
              <a:t>' is undoubtedly one of the greatest short poems in English language. </a:t>
            </a:r>
          </a:p>
          <a:p>
            <a:pPr algn="just">
              <a:lnSpc>
                <a:spcPct val="100000"/>
              </a:lnSpc>
            </a:pPr>
            <a:endParaRPr lang="en-IN" sz="1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873320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93-99</a:t>
            </a:r>
            <a:endParaRPr lang="en-US" dirty="0"/>
          </a:p>
        </p:txBody>
      </p:sp>
      <p:sp>
        <p:nvSpPr>
          <p:cNvPr id="3" name="Content Placeholder 2"/>
          <p:cNvSpPr>
            <a:spLocks noGrp="1"/>
          </p:cNvSpPr>
          <p:nvPr>
            <p:ph idx="1"/>
          </p:nvPr>
        </p:nvSpPr>
        <p:spPr>
          <a:xfrm>
            <a:off x="1128829" y="2616563"/>
            <a:ext cx="8825659" cy="3416300"/>
          </a:xfrm>
        </p:spPr>
        <p:txBody>
          <a:bodyPr>
            <a:normAutofit/>
          </a:bodyPr>
          <a:lstStyle/>
          <a:p>
            <a:pPr>
              <a:buNone/>
            </a:pPr>
            <a:endParaRPr lang="en-US" dirty="0" smtClean="0"/>
          </a:p>
          <a:p>
            <a:r>
              <a:rPr lang="en-US" sz="1200" i="1" dirty="0" smtClean="0">
                <a:latin typeface="Times New Roman" pitchFamily="18" charset="0"/>
                <a:cs typeface="Times New Roman" pitchFamily="18" charset="0"/>
              </a:rPr>
              <a:t>And questioned every gust of rugged wings That blows from off each beaked promontory: They knew not of his story, And sage </a:t>
            </a:r>
            <a:r>
              <a:rPr lang="en-US" sz="1200" i="1" dirty="0" err="1" smtClean="0">
                <a:latin typeface="Times New Roman" pitchFamily="18" charset="0"/>
                <a:cs typeface="Times New Roman" pitchFamily="18" charset="0"/>
              </a:rPr>
              <a:t>Hippotades</a:t>
            </a:r>
            <a:r>
              <a:rPr lang="en-US" sz="1200" i="1" dirty="0" smtClean="0">
                <a:latin typeface="Times New Roman" pitchFamily="18" charset="0"/>
                <a:cs typeface="Times New Roman" pitchFamily="18" charset="0"/>
              </a:rPr>
              <a:t> their answer brings, That not a blast was from his dungeon strayed; The air was calm, and on the level brine Sleek </a:t>
            </a:r>
            <a:r>
              <a:rPr lang="en-US" sz="1200" i="1" dirty="0" err="1" smtClean="0">
                <a:latin typeface="Times New Roman" pitchFamily="18" charset="0"/>
                <a:cs typeface="Times New Roman" pitchFamily="18" charset="0"/>
              </a:rPr>
              <a:t>Panope</a:t>
            </a:r>
            <a:r>
              <a:rPr lang="en-US" sz="1200" i="1" dirty="0" smtClean="0">
                <a:latin typeface="Times New Roman" pitchFamily="18" charset="0"/>
                <a:cs typeface="Times New Roman" pitchFamily="18" charset="0"/>
              </a:rPr>
              <a:t> with all her sisters played. </a:t>
            </a:r>
          </a:p>
          <a:p>
            <a:r>
              <a:rPr lang="en-US" sz="1200" dirty="0" smtClean="0">
                <a:latin typeface="Times New Roman" pitchFamily="18" charset="0"/>
                <a:cs typeface="Times New Roman" pitchFamily="18" charset="0"/>
              </a:rPr>
              <a:t>This Triton dude is all about getting some answers. He also asked the "wings" blowing from pointed ("beaked") promontories (a piece of land jutting out into the sea), and they didn't know anything about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story. </a:t>
            </a:r>
          </a:p>
          <a:p>
            <a:r>
              <a:rPr lang="en-US" sz="1200" dirty="0" smtClean="0">
                <a:latin typeface="Times New Roman" pitchFamily="18" charset="0"/>
                <a:cs typeface="Times New Roman" pitchFamily="18" charset="0"/>
              </a:rPr>
              <a:t> These wings might be a </a:t>
            </a:r>
            <a:r>
              <a:rPr lang="en-US" sz="1200" b="1" dirty="0" smtClean="0">
                <a:latin typeface="Times New Roman" pitchFamily="18" charset="0"/>
                <a:cs typeface="Times New Roman" pitchFamily="18" charset="0"/>
              </a:rPr>
              <a:t>synecdoche for birds, flying from sea-cliffs, or perhaps it's just referring to the wind. </a:t>
            </a:r>
          </a:p>
          <a:p>
            <a:r>
              <a:rPr lang="en-US" sz="1200" dirty="0" smtClean="0">
                <a:latin typeface="Times New Roman" pitchFamily="18" charset="0"/>
                <a:cs typeface="Times New Roman" pitchFamily="18" charset="0"/>
              </a:rPr>
              <a:t> Who is this </a:t>
            </a:r>
            <a:r>
              <a:rPr lang="en-US" sz="1200" dirty="0" err="1" smtClean="0">
                <a:latin typeface="Times New Roman" pitchFamily="18" charset="0"/>
                <a:cs typeface="Times New Roman" pitchFamily="18" charset="0"/>
              </a:rPr>
              <a:t>Hippotades</a:t>
            </a:r>
            <a:r>
              <a:rPr lang="en-US" sz="1200" dirty="0" smtClean="0">
                <a:latin typeface="Times New Roman" pitchFamily="18" charset="0"/>
                <a:cs typeface="Times New Roman" pitchFamily="18" charset="0"/>
              </a:rPr>
              <a:t> guy? Well, that's just another name for </a:t>
            </a:r>
            <a:r>
              <a:rPr lang="en-US" sz="1200" dirty="0" err="1" smtClean="0">
                <a:latin typeface="Times New Roman" pitchFamily="18" charset="0"/>
                <a:cs typeface="Times New Roman" pitchFamily="18" charset="0"/>
              </a:rPr>
              <a:t>Aelous</a:t>
            </a:r>
            <a:r>
              <a:rPr lang="en-US" sz="1200" dirty="0" smtClean="0">
                <a:latin typeface="Times New Roman" pitchFamily="18" charset="0"/>
                <a:cs typeface="Times New Roman" pitchFamily="18" charset="0"/>
              </a:rPr>
              <a:t>, the god of the winds. He kept the winds stored in a cave ("dungeon") and tells the speaker that all of his winds were at home when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died, so they couldn't have had anything to do with the tragedy. </a:t>
            </a:r>
          </a:p>
          <a:p>
            <a:r>
              <a:rPr lang="en-US" sz="1200" dirty="0" err="1" smtClean="0">
                <a:latin typeface="Times New Roman" pitchFamily="18" charset="0"/>
                <a:cs typeface="Times New Roman" pitchFamily="18" charset="0"/>
              </a:rPr>
              <a:t>Hippotades</a:t>
            </a:r>
            <a:r>
              <a:rPr lang="en-US" sz="1200" dirty="0" smtClean="0">
                <a:latin typeface="Times New Roman" pitchFamily="18" charset="0"/>
                <a:cs typeface="Times New Roman" pitchFamily="18" charset="0"/>
              </a:rPr>
              <a:t> also says that the "air was calm," and </a:t>
            </a:r>
            <a:r>
              <a:rPr lang="en-US" sz="1200" dirty="0" err="1" smtClean="0">
                <a:latin typeface="Times New Roman" pitchFamily="18" charset="0"/>
                <a:cs typeface="Times New Roman" pitchFamily="18" charset="0"/>
              </a:rPr>
              <a:t>Panope</a:t>
            </a:r>
            <a:r>
              <a:rPr lang="en-US" sz="1200" dirty="0" smtClean="0">
                <a:latin typeface="Times New Roman" pitchFamily="18" charset="0"/>
                <a:cs typeface="Times New Roman" pitchFamily="18" charset="0"/>
              </a:rPr>
              <a:t>, one of fifty sea </a:t>
            </a:r>
            <a:r>
              <a:rPr lang="en-US" sz="1200" dirty="0" err="1" smtClean="0">
                <a:latin typeface="Times New Roman" pitchFamily="18" charset="0"/>
                <a:cs typeface="Times New Roman" pitchFamily="18" charset="0"/>
              </a:rPr>
              <a:t>Nereids</a:t>
            </a:r>
            <a:r>
              <a:rPr lang="en-US" sz="1200" dirty="0" smtClean="0">
                <a:latin typeface="Times New Roman" pitchFamily="18" charset="0"/>
                <a:cs typeface="Times New Roman" pitchFamily="18" charset="0"/>
              </a:rPr>
              <a:t>, was seen playing on the calm ("level") sea, or "brine." </a:t>
            </a:r>
          </a:p>
          <a:p>
            <a:pPr>
              <a:buNone/>
            </a:pP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100-102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200" i="1" dirty="0" smtClean="0">
                <a:latin typeface="Times New Roman" pitchFamily="18" charset="0"/>
                <a:cs typeface="Times New Roman" pitchFamily="18" charset="0"/>
              </a:rPr>
              <a:t>It was that fatal and perfidious bark, Built in the eclipse, and rigged with curses dark, That sunk so low that sacred head of </a:t>
            </a:r>
            <a:r>
              <a:rPr lang="en-US" sz="1200" i="1" dirty="0" err="1" smtClean="0">
                <a:latin typeface="Times New Roman" pitchFamily="18" charset="0"/>
                <a:cs typeface="Times New Roman" pitchFamily="18" charset="0"/>
              </a:rPr>
              <a:t>thine</a:t>
            </a:r>
            <a:r>
              <a:rPr lang="en-US" sz="1200" i="1"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 "Perfidious bark"? Is there a dog around? Perfidious means deceitful, or untrustworthy, and bark is another word for ship. Here, our speaker is saying that the ship is to blame for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death, not the winds or the sea. The ship is what "sunk so low that sacred head of </a:t>
            </a:r>
            <a:r>
              <a:rPr lang="en-US" sz="1200" dirty="0" err="1" smtClean="0">
                <a:latin typeface="Times New Roman" pitchFamily="18" charset="0"/>
                <a:cs typeface="Times New Roman" pitchFamily="18" charset="0"/>
              </a:rPr>
              <a:t>thine</a:t>
            </a:r>
            <a:r>
              <a:rPr lang="en-US" sz="1200" dirty="0" smtClean="0">
                <a:latin typeface="Times New Roman" pitchFamily="18" charset="0"/>
                <a:cs typeface="Times New Roman" pitchFamily="18" charset="0"/>
              </a:rPr>
              <a:t>." In other words, "The ship is what drowned you,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 Eclipses were once considered evil omens, and the speaker implies that because the ship was built during one it was "rigged with curses dark," which caused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death. Let that be a lesson, all you shipbuilders out there. </a:t>
            </a:r>
          </a:p>
          <a:p>
            <a:endParaRPr lang="en-US" sz="1200" dirty="0" smtClean="0">
              <a:latin typeface="Times New Roman" pitchFamily="18" charset="0"/>
              <a:cs typeface="Times New Roman" pitchFamily="18" charset="0"/>
            </a:endParaRPr>
          </a:p>
          <a:p>
            <a:pPr>
              <a:buNone/>
            </a:pPr>
            <a:endParaRPr lang="en-US" sz="1200" dirty="0"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103-107 </a:t>
            </a:r>
            <a:br>
              <a:rPr lang="en-US" dirty="0" smtClean="0"/>
            </a:br>
            <a:endParaRPr lang="en-US" dirty="0"/>
          </a:p>
        </p:txBody>
      </p:sp>
      <p:sp>
        <p:nvSpPr>
          <p:cNvPr id="3" name="Content Placeholder 2"/>
          <p:cNvSpPr>
            <a:spLocks noGrp="1"/>
          </p:cNvSpPr>
          <p:nvPr>
            <p:ph idx="1"/>
          </p:nvPr>
        </p:nvSpPr>
        <p:spPr/>
        <p:txBody>
          <a:bodyPr>
            <a:noAutofit/>
          </a:bodyPr>
          <a:lstStyle/>
          <a:p>
            <a:pPr>
              <a:buNone/>
            </a:pPr>
            <a:endParaRPr lang="en-US" sz="1200" dirty="0" smtClean="0"/>
          </a:p>
          <a:p>
            <a:r>
              <a:rPr lang="en-US" sz="1200" i="1" dirty="0" smtClean="0">
                <a:latin typeface="Times New Roman" pitchFamily="18" charset="0"/>
                <a:cs typeface="Times New Roman" pitchFamily="18" charset="0"/>
              </a:rPr>
              <a:t>Next Camus, reverend sire, went footing slow, His mantle hairy, and his bonnet sedge, Inwrought with figures dim, and on the edge Like to that sanguine flower inscribed with woe. "Ah! Who hath </a:t>
            </a:r>
            <a:r>
              <a:rPr lang="en-US" sz="1200" i="1" dirty="0" err="1" smtClean="0">
                <a:latin typeface="Times New Roman" pitchFamily="18" charset="0"/>
                <a:cs typeface="Times New Roman" pitchFamily="18" charset="0"/>
              </a:rPr>
              <a:t>reft</a:t>
            </a:r>
            <a:r>
              <a:rPr lang="en-US" sz="1200" i="1"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quoth</a:t>
            </a:r>
            <a:r>
              <a:rPr lang="en-US" sz="1200" i="1" dirty="0" smtClean="0">
                <a:latin typeface="Times New Roman" pitchFamily="18" charset="0"/>
                <a:cs typeface="Times New Roman" pitchFamily="18" charset="0"/>
              </a:rPr>
              <a:t> he) my dearest pledge?" </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 Camus appears, another word for the river Cam (which runs near Cambridge University, the home of Milton and King). The speaker </a:t>
            </a:r>
            <a:r>
              <a:rPr lang="en-US" sz="1200" b="1" dirty="0" smtClean="0">
                <a:latin typeface="Times New Roman" pitchFamily="18" charset="0"/>
                <a:cs typeface="Times New Roman" pitchFamily="18" charset="0"/>
              </a:rPr>
              <a:t>personifies the river by saying that it is clearly mourning for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 it is "inscribed with woe." He also asks who has taken ("</a:t>
            </a:r>
            <a:r>
              <a:rPr lang="en-US" sz="1200" b="1" dirty="0" err="1" smtClean="0">
                <a:latin typeface="Times New Roman" pitchFamily="18" charset="0"/>
                <a:cs typeface="Times New Roman" pitchFamily="18" charset="0"/>
              </a:rPr>
              <a:t>reft</a:t>
            </a:r>
            <a:r>
              <a:rPr lang="en-US" sz="1200" b="1" dirty="0" smtClean="0">
                <a:latin typeface="Times New Roman" pitchFamily="18" charset="0"/>
                <a:cs typeface="Times New Roman" pitchFamily="18" charset="0"/>
              </a:rPr>
              <a:t>") his dearest "pledge." The river wants to know who has taken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a:t>
            </a:r>
          </a:p>
          <a:p>
            <a:r>
              <a:rPr lang="en-US" sz="1200" dirty="0" smtClean="0">
                <a:latin typeface="Times New Roman" pitchFamily="18" charset="0"/>
                <a:cs typeface="Times New Roman" pitchFamily="18" charset="0"/>
              </a:rPr>
              <a:t> The speaker goes even further with his personification, describing Camus as a university student, complete with a furry academic gown ("mantle hairy") and wearing a "bonnet sedge." A "sedge" is a rush-like plant that grows near water. </a:t>
            </a:r>
          </a:p>
          <a:p>
            <a:r>
              <a:rPr lang="en-US" sz="1200" dirty="0" smtClean="0">
                <a:latin typeface="Times New Roman" pitchFamily="18" charset="0"/>
                <a:cs typeface="Times New Roman" pitchFamily="18" charset="0"/>
              </a:rPr>
              <a:t>The bonnet is compared to the "sanguine flower," the hyacinth. In Greek mythology, a Spartan youth named </a:t>
            </a:r>
            <a:r>
              <a:rPr lang="en-US" sz="1200" dirty="0" err="1" smtClean="0">
                <a:latin typeface="Times New Roman" pitchFamily="18" charset="0"/>
                <a:cs typeface="Times New Roman" pitchFamily="18" charset="0"/>
              </a:rPr>
              <a:t>Hyacinthus</a:t>
            </a:r>
            <a:r>
              <a:rPr lang="en-US" sz="1200" dirty="0" smtClean="0">
                <a:latin typeface="Times New Roman" pitchFamily="18" charset="0"/>
                <a:cs typeface="Times New Roman" pitchFamily="18" charset="0"/>
              </a:rPr>
              <a:t> was accidentally killed while playing with Apollo, god of the sun, music, and poetry. According to one myth, hyacinth flowers sprung up from his blood that was spilled. Supposedly, the flower was marked with the Greek word "AI," which translates to "alas," which is a pretty woeful word, if we may say so.</a:t>
            </a:r>
          </a:p>
          <a:p>
            <a:endParaRPr lang="en-US" sz="12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108-112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sz="1200" dirty="0" smtClean="0">
              <a:latin typeface="Times New Roman" pitchFamily="18" charset="0"/>
              <a:cs typeface="Times New Roman" pitchFamily="18" charset="0"/>
            </a:endParaRPr>
          </a:p>
          <a:p>
            <a:r>
              <a:rPr lang="en-US" sz="1200" i="1" dirty="0" smtClean="0">
                <a:latin typeface="Times New Roman" pitchFamily="18" charset="0"/>
                <a:cs typeface="Times New Roman" pitchFamily="18" charset="0"/>
              </a:rPr>
              <a:t>Last came, and last did go, The Pilot of the Galilean lake. Two massy keys he bore of metals twain, (The golden </a:t>
            </a:r>
            <a:r>
              <a:rPr lang="en-US" sz="1200" i="1" dirty="0" err="1" smtClean="0">
                <a:latin typeface="Times New Roman" pitchFamily="18" charset="0"/>
                <a:cs typeface="Times New Roman" pitchFamily="18" charset="0"/>
              </a:rPr>
              <a:t>opes</a:t>
            </a:r>
            <a:r>
              <a:rPr lang="en-US" sz="1200" i="1" dirty="0" smtClean="0">
                <a:latin typeface="Times New Roman" pitchFamily="18" charset="0"/>
                <a:cs typeface="Times New Roman" pitchFamily="18" charset="0"/>
              </a:rPr>
              <a:t>, the iron shuts </a:t>
            </a:r>
            <a:r>
              <a:rPr lang="en-US" sz="1200" i="1" dirty="0" err="1" smtClean="0">
                <a:latin typeface="Times New Roman" pitchFamily="18" charset="0"/>
                <a:cs typeface="Times New Roman" pitchFamily="18" charset="0"/>
              </a:rPr>
              <a:t>amain</a:t>
            </a:r>
            <a:r>
              <a:rPr lang="en-US" sz="1200" i="1" dirty="0" smtClean="0">
                <a:latin typeface="Times New Roman" pitchFamily="18" charset="0"/>
                <a:cs typeface="Times New Roman" pitchFamily="18" charset="0"/>
              </a:rPr>
              <a:t>) He shook his </a:t>
            </a:r>
            <a:r>
              <a:rPr lang="en-US" sz="1200" i="1" dirty="0" err="1" smtClean="0">
                <a:latin typeface="Times New Roman" pitchFamily="18" charset="0"/>
                <a:cs typeface="Times New Roman" pitchFamily="18" charset="0"/>
              </a:rPr>
              <a:t>mitred</a:t>
            </a:r>
            <a:r>
              <a:rPr lang="en-US" sz="1200" i="1" dirty="0" smtClean="0">
                <a:latin typeface="Times New Roman" pitchFamily="18" charset="0"/>
                <a:cs typeface="Times New Roman" pitchFamily="18" charset="0"/>
              </a:rPr>
              <a:t> locks, and stern bespake </a:t>
            </a:r>
          </a:p>
          <a:p>
            <a:r>
              <a:rPr lang="en-US" sz="1200" dirty="0" smtClean="0">
                <a:latin typeface="Times New Roman" pitchFamily="18" charset="0"/>
                <a:cs typeface="Times New Roman" pitchFamily="18" charset="0"/>
              </a:rPr>
              <a:t> "The Pilot of the Galilean lake" refers to none other than Saint Peter, one of Jesus' star disciples. In these lines, he appears (the last of all the figures that have appeared before our speaker) with two keys made of two different kinds of metal and begins to speak. </a:t>
            </a:r>
          </a:p>
          <a:p>
            <a:r>
              <a:rPr lang="en-US" sz="1200" dirty="0" smtClean="0">
                <a:latin typeface="Times New Roman" pitchFamily="18" charset="0"/>
                <a:cs typeface="Times New Roman" pitchFamily="18" charset="0"/>
              </a:rPr>
              <a:t> The golden key opens the gates (presumably to heaven) while the iron one shuts them quickly, or "</a:t>
            </a:r>
            <a:r>
              <a:rPr lang="en-US" sz="1200" dirty="0" err="1" smtClean="0">
                <a:latin typeface="Times New Roman" pitchFamily="18" charset="0"/>
                <a:cs typeface="Times New Roman" pitchFamily="18" charset="0"/>
              </a:rPr>
              <a:t>amain</a:t>
            </a:r>
            <a:r>
              <a:rPr lang="en-US" sz="1200" dirty="0" smtClean="0">
                <a:latin typeface="Times New Roman" pitchFamily="18" charset="0"/>
                <a:cs typeface="Times New Roman" pitchFamily="18" charset="0"/>
              </a:rPr>
              <a:t>." This is a reference to the fact that Saint Peter was the guy in charge upstairs; according to the Bible, he held the keys to the kingdom of heaven (Matthew 16:17-20). </a:t>
            </a:r>
          </a:p>
          <a:p>
            <a:r>
              <a:rPr lang="en-US" sz="1200" dirty="0" smtClean="0">
                <a:latin typeface="Times New Roman" pitchFamily="18" charset="0"/>
                <a:cs typeface="Times New Roman" pitchFamily="18" charset="0"/>
              </a:rPr>
              <a:t> A miter, by the way, is a type of headdress or cap worn by certain religious figures. To have "</a:t>
            </a:r>
            <a:r>
              <a:rPr lang="en-US" sz="1200" dirty="0" err="1" smtClean="0">
                <a:latin typeface="Times New Roman" pitchFamily="18" charset="0"/>
                <a:cs typeface="Times New Roman" pitchFamily="18" charset="0"/>
              </a:rPr>
              <a:t>mitred</a:t>
            </a:r>
            <a:r>
              <a:rPr lang="en-US" sz="1200" dirty="0" smtClean="0">
                <a:latin typeface="Times New Roman" pitchFamily="18" charset="0"/>
                <a:cs typeface="Times New Roman" pitchFamily="18" charset="0"/>
              </a:rPr>
              <a:t> locks" means that Peter's hair is stuffed up underneath a miter, which makes sense when you consider that, according to the Catholic Church, Saint Peter was the first pope. </a:t>
            </a:r>
          </a:p>
          <a:p>
            <a:r>
              <a:rPr lang="en-US" sz="1200" dirty="0" smtClean="0">
                <a:latin typeface="Times New Roman" pitchFamily="18" charset="0"/>
                <a:cs typeface="Times New Roman" pitchFamily="18" charset="0"/>
              </a:rPr>
              <a:t>Here's something that jumped out to </a:t>
            </a:r>
            <a:r>
              <a:rPr lang="en-US" sz="1200" dirty="0" err="1" smtClean="0">
                <a:latin typeface="Times New Roman" pitchFamily="18" charset="0"/>
                <a:cs typeface="Times New Roman" pitchFamily="18" charset="0"/>
              </a:rPr>
              <a:t>Shmoop</a:t>
            </a:r>
            <a:r>
              <a:rPr lang="en-US" sz="1200" dirty="0" smtClean="0">
                <a:latin typeface="Times New Roman" pitchFamily="18" charset="0"/>
                <a:cs typeface="Times New Roman" pitchFamily="18" charset="0"/>
              </a:rPr>
              <a:t>: in these lines, the speaker makes a </a:t>
            </a:r>
            <a:r>
              <a:rPr lang="en-US" sz="1200" b="1" dirty="0" smtClean="0">
                <a:latin typeface="Times New Roman" pitchFamily="18" charset="0"/>
                <a:cs typeface="Times New Roman" pitchFamily="18" charset="0"/>
              </a:rPr>
              <a:t>biblical allusion, rather than a classical one. It marks a shift in the poem from pagan references to Christian ones. Why do you think our speaker makes this change?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113-115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p>
          <a:p>
            <a:r>
              <a:rPr lang="en-US" i="1" dirty="0" smtClean="0"/>
              <a:t>"How well could I have spared for thee, young swain, </a:t>
            </a:r>
            <a:r>
              <a:rPr lang="en-US" i="1" dirty="0" err="1" smtClean="0"/>
              <a:t>Enow</a:t>
            </a:r>
            <a:r>
              <a:rPr lang="en-US" i="1" dirty="0" smtClean="0"/>
              <a:t> of such as for their bellies' sake Creep, and intrude, and climb into the fold! </a:t>
            </a:r>
          </a:p>
          <a:p>
            <a:r>
              <a:rPr lang="en-US" dirty="0" smtClean="0"/>
              <a:t> He speaks! In these lines, Peter begins a speech that is confusing, to say the least. He seems to be saying to the speaker, "How well could I have saved for you, young shepherd. Enough of those guys who break into the fold only to eat ("for their bellies' sake")." </a:t>
            </a:r>
          </a:p>
          <a:p>
            <a:r>
              <a:rPr lang="en-US" dirty="0" smtClean="0"/>
              <a:t> In other words, Peter is not a fan of self-interested people, who find fame and belonging only for the sake of material gain. </a:t>
            </a:r>
          </a:p>
          <a:p>
            <a:r>
              <a:rPr lang="en-US" dirty="0" smtClean="0"/>
              <a:t>Peter could have reserved one of those guys for the speaker to sing about, but he didn't. </a:t>
            </a:r>
          </a:p>
          <a:p>
            <a:r>
              <a:rPr lang="en-US" dirty="0" smtClean="0"/>
              <a:t>Based on Milton's note at the beginning of the poem, which claims that the poem will also "foretell the ruin of our corrupted clergy," it is clear that the bad shepherds St. Peter goes on to detail refer to bad religious leaders who don't care about their "flocks," and care more about fattening their bellies.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Lines 116-118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200" i="1" dirty="0" smtClean="0">
                <a:latin typeface="Times New Roman" pitchFamily="18" charset="0"/>
                <a:cs typeface="Times New Roman" pitchFamily="18" charset="0"/>
              </a:rPr>
              <a:t>Of other care they little reckoning make Than how to scramble at the shearers' feast, And shove away the worthy bidden guest </a:t>
            </a:r>
          </a:p>
          <a:p>
            <a:r>
              <a:rPr lang="en-US" sz="1200" dirty="0" smtClean="0">
                <a:latin typeface="Times New Roman" pitchFamily="18" charset="0"/>
                <a:cs typeface="Times New Roman" pitchFamily="18" charset="0"/>
              </a:rPr>
              <a:t> St. Peter goes into more detail about these good-for-nothing shepherds. </a:t>
            </a:r>
          </a:p>
          <a:p>
            <a:r>
              <a:rPr lang="en-US" sz="1200" dirty="0" smtClean="0">
                <a:latin typeface="Times New Roman" pitchFamily="18" charset="0"/>
                <a:cs typeface="Times New Roman" pitchFamily="18" charset="0"/>
              </a:rPr>
              <a:t> These dudes don't care about anything else ("of other care they little reckoning make") but scrambling for food at the feast and forcing out those who were actually invited ("shove away the worthy bidden guest"). </a:t>
            </a:r>
          </a:p>
          <a:p>
            <a:r>
              <a:rPr lang="en-US" sz="1200" dirty="0" smtClean="0">
                <a:latin typeface="Times New Roman" pitchFamily="18" charset="0"/>
                <a:cs typeface="Times New Roman" pitchFamily="18" charset="0"/>
              </a:rPr>
              <a:t>He's reinforcing the idea, introduced in Line 65, that shepherding just </a:t>
            </a:r>
            <a:r>
              <a:rPr lang="en-US" sz="1200" dirty="0" err="1" smtClean="0">
                <a:latin typeface="Times New Roman" pitchFamily="18" charset="0"/>
                <a:cs typeface="Times New Roman" pitchFamily="18" charset="0"/>
              </a:rPr>
              <a:t>ain't</a:t>
            </a:r>
            <a:r>
              <a:rPr lang="en-US" sz="1200" dirty="0" smtClean="0">
                <a:latin typeface="Times New Roman" pitchFamily="18" charset="0"/>
                <a:cs typeface="Times New Roman" pitchFamily="18" charset="0"/>
              </a:rPr>
              <a:t> what it used to be back when </a:t>
            </a:r>
            <a:r>
              <a:rPr lang="en-US" sz="1200" dirty="0" err="1" smtClean="0">
                <a:latin typeface="Times New Roman" pitchFamily="18" charset="0"/>
                <a:cs typeface="Times New Roman" pitchFamily="18" charset="0"/>
              </a:rPr>
              <a:t>Lycidas</a:t>
            </a:r>
            <a:r>
              <a:rPr lang="en-US" sz="1200" dirty="0" smtClean="0">
                <a:latin typeface="Times New Roman" pitchFamily="18" charset="0"/>
                <a:cs typeface="Times New Roman" pitchFamily="18" charset="0"/>
              </a:rPr>
              <a:t> was around. </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119-121 </a:t>
            </a:r>
            <a:br>
              <a:rPr lang="en-US" dirty="0" smtClean="0"/>
            </a:br>
            <a:endParaRPr lang="en-US" dirty="0"/>
          </a:p>
        </p:txBody>
      </p:sp>
      <p:sp>
        <p:nvSpPr>
          <p:cNvPr id="3" name="Content Placeholder 2"/>
          <p:cNvSpPr>
            <a:spLocks noGrp="1"/>
          </p:cNvSpPr>
          <p:nvPr>
            <p:ph idx="1"/>
          </p:nvPr>
        </p:nvSpPr>
        <p:spPr/>
        <p:txBody>
          <a:bodyPr>
            <a:normAutofit/>
          </a:bodyPr>
          <a:lstStyle/>
          <a:p>
            <a:r>
              <a:rPr lang="en-US" b="1" i="1" dirty="0" smtClean="0">
                <a:latin typeface="Times New Roman" pitchFamily="18" charset="0"/>
                <a:cs typeface="Times New Roman" pitchFamily="18" charset="0"/>
              </a:rPr>
              <a:t>Blind mouths! that scarce themselves know how to hold A sheep-hook, or have learned aught else the least That to the faithful herdsman's art belongs! </a:t>
            </a:r>
          </a:p>
          <a:p>
            <a:r>
              <a:rPr lang="en-US" b="1" dirty="0" smtClean="0">
                <a:latin typeface="Times New Roman" pitchFamily="18" charset="0"/>
                <a:cs typeface="Times New Roman" pitchFamily="18" charset="0"/>
              </a:rPr>
              <a:t> These guys not only come where they aren't wanted, but they don't even know how to hold a "sheep-hook" or do anything else that a shepherd should know how to do ("aught else the least / That to the faithful herdsman's art belongs"). Shepherd posers. Not cool. </a:t>
            </a:r>
          </a:p>
          <a:p>
            <a:r>
              <a:rPr lang="en-US" b="1" dirty="0" smtClean="0">
                <a:latin typeface="Times New Roman" pitchFamily="18" charset="0"/>
                <a:cs typeface="Times New Roman" pitchFamily="18" charset="0"/>
              </a:rPr>
              <a:t> The "blind mouths" might refer to the fact that they eat without looking or are somehow blindly led by the desire to feed their mouths. </a:t>
            </a:r>
          </a:p>
          <a:p>
            <a:r>
              <a:rPr lang="en-US" b="1" dirty="0" smtClean="0">
                <a:latin typeface="Times New Roman" pitchFamily="18" charset="0"/>
                <a:cs typeface="Times New Roman" pitchFamily="18" charset="0"/>
              </a:rPr>
              <a:t> Basically, the takeaway point is that the shepherding profession is being overrun by bad dudes. Peter is not happy, and neither, we imagine, is our speaker .</a:t>
            </a:r>
          </a:p>
          <a:p>
            <a:endParaRPr lang="en-US" b="1"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122-124 </a:t>
            </a:r>
            <a:br>
              <a:rPr lang="en-US" dirty="0" smtClean="0"/>
            </a:br>
            <a:endParaRPr lang="en-US" dirty="0"/>
          </a:p>
        </p:txBody>
      </p:sp>
      <p:sp>
        <p:nvSpPr>
          <p:cNvPr id="3" name="Content Placeholder 2"/>
          <p:cNvSpPr>
            <a:spLocks noGrp="1"/>
          </p:cNvSpPr>
          <p:nvPr>
            <p:ph idx="1"/>
          </p:nvPr>
        </p:nvSpPr>
        <p:spPr/>
        <p:txBody>
          <a:bodyPr>
            <a:noAutofit/>
          </a:bodyPr>
          <a:lstStyle/>
          <a:p>
            <a:r>
              <a:rPr lang="en-US" b="1" i="1" dirty="0" smtClean="0">
                <a:latin typeface="Times New Roman" pitchFamily="18" charset="0"/>
                <a:cs typeface="Times New Roman" pitchFamily="18" charset="0"/>
              </a:rPr>
              <a:t>What recks it them? What need they? They are sped; And when they list, their lean and flashy songs Grate on their scrannel pipes of wretched straw; </a:t>
            </a:r>
          </a:p>
          <a:p>
            <a:r>
              <a:rPr lang="en-US" b="1" dirty="0" smtClean="0">
                <a:latin typeface="Times New Roman" pitchFamily="18" charset="0"/>
                <a:cs typeface="Times New Roman" pitchFamily="18" charset="0"/>
              </a:rPr>
              <a:t> These bad shepherds don't even care about their inabilities as shepherds because they have what they want and are perfectly satisfied, or "sped." </a:t>
            </a:r>
          </a:p>
          <a:p>
            <a:r>
              <a:rPr lang="en-US" b="1" dirty="0" smtClean="0">
                <a:latin typeface="Times New Roman" pitchFamily="18" charset="0"/>
                <a:cs typeface="Times New Roman" pitchFamily="18" charset="0"/>
              </a:rPr>
              <a:t> When they choose, "list," they sing weak, bad, and "flashy" songs. These songs sound terrible and grating when they play them on their squeaky, or "scrannel" pipes. </a:t>
            </a:r>
          </a:p>
          <a:p>
            <a:r>
              <a:rPr lang="en-US" b="1" dirty="0" smtClean="0">
                <a:latin typeface="Times New Roman" pitchFamily="18" charset="0"/>
                <a:cs typeface="Times New Roman" pitchFamily="18" charset="0"/>
              </a:rPr>
              <a:t>"What recks it them" means "what business is it of theirs?" Peter is referring to line 121, in which he talks about the "faithful herdsman's art." He is saying, why should these no-good shepherds even bother caring about the fine art of sheep herding, when they are perfectly happy being not-so-good at it. </a:t>
            </a:r>
          </a:p>
          <a:p>
            <a:endParaRPr lang="en-US" b="1"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125-127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i="1" dirty="0" smtClean="0">
                <a:latin typeface="Times New Roman" pitchFamily="18" charset="0"/>
                <a:cs typeface="Times New Roman" pitchFamily="18" charset="0"/>
              </a:rPr>
              <a:t>The hungry sheep look up, and are not fed, But </a:t>
            </a:r>
            <a:r>
              <a:rPr lang="en-US" b="1" i="1" dirty="0" err="1" smtClean="0">
                <a:latin typeface="Times New Roman" pitchFamily="18" charset="0"/>
                <a:cs typeface="Times New Roman" pitchFamily="18" charset="0"/>
              </a:rPr>
              <a:t>swoll'n</a:t>
            </a:r>
            <a:r>
              <a:rPr lang="en-US" b="1" i="1" dirty="0" smtClean="0">
                <a:latin typeface="Times New Roman" pitchFamily="18" charset="0"/>
                <a:cs typeface="Times New Roman" pitchFamily="18" charset="0"/>
              </a:rPr>
              <a:t> with wind, and the rank mist they draw, Rot inwardly, and foul contagion spread; </a:t>
            </a:r>
          </a:p>
          <a:p>
            <a:r>
              <a:rPr lang="en-US" b="1" dirty="0" smtClean="0">
                <a:latin typeface="Times New Roman" pitchFamily="18" charset="0"/>
                <a:cs typeface="Times New Roman" pitchFamily="18" charset="0"/>
              </a:rPr>
              <a:t>St. Peter isn't finished, folks. He still has a bone or two to pick. </a:t>
            </a:r>
          </a:p>
          <a:p>
            <a:r>
              <a:rPr lang="en-US" b="1" dirty="0" smtClean="0">
                <a:latin typeface="Times New Roman" pitchFamily="18" charset="0"/>
                <a:cs typeface="Times New Roman" pitchFamily="18" charset="0"/>
              </a:rPr>
              <a:t> According to him, the sheep look to their inadequate shepherds because they're hungry; they are full ("swollen") with wind and mist, but not tasty food like, you know, grass. </a:t>
            </a:r>
          </a:p>
          <a:p>
            <a:r>
              <a:rPr lang="en-US" b="1" dirty="0" smtClean="0">
                <a:latin typeface="Times New Roman" pitchFamily="18" charset="0"/>
                <a:cs typeface="Times New Roman" pitchFamily="18" charset="0"/>
              </a:rPr>
              <a:t> As a result, they're slowly wasting away and spreading diseases, or "contagion." </a:t>
            </a:r>
          </a:p>
          <a:p>
            <a:r>
              <a:rPr lang="en-US" b="1" dirty="0" smtClean="0">
                <a:latin typeface="Times New Roman" pitchFamily="18" charset="0"/>
                <a:cs typeface="Times New Roman" pitchFamily="18" charset="0"/>
              </a:rPr>
              <a:t> Note the word choices here: "rank," "rot," and "foul." These words, in combination with the fact that we have Saint Peter, who literally holds the keys to Christian heaven saying them, hint at the corruption in the clergy that Milton alludes to in the preface to his poem.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128-131 </a:t>
            </a:r>
            <a:br>
              <a:rPr lang="en-US" dirty="0" smtClean="0"/>
            </a:br>
            <a:endParaRPr lang="en-US" dirty="0"/>
          </a:p>
        </p:txBody>
      </p:sp>
      <p:sp>
        <p:nvSpPr>
          <p:cNvPr id="3" name="Content Placeholder 2"/>
          <p:cNvSpPr>
            <a:spLocks noGrp="1"/>
          </p:cNvSpPr>
          <p:nvPr>
            <p:ph idx="1"/>
          </p:nvPr>
        </p:nvSpPr>
        <p:spPr/>
        <p:txBody>
          <a:bodyPr>
            <a:noAutofit/>
          </a:bodyPr>
          <a:lstStyle/>
          <a:p>
            <a:r>
              <a:rPr lang="en-US" sz="1200" b="1" i="1" dirty="0" smtClean="0">
                <a:latin typeface="Times New Roman" pitchFamily="18" charset="0"/>
                <a:cs typeface="Times New Roman" pitchFamily="18" charset="0"/>
              </a:rPr>
              <a:t>Besides what the grim wolf with privy paw Daily devours apace, and nothing said; But that two-handed engine at the door Stands ready to smite once, and smite no more." </a:t>
            </a:r>
          </a:p>
          <a:p>
            <a:r>
              <a:rPr lang="en-US" sz="1200" b="1" dirty="0" smtClean="0">
                <a:latin typeface="Times New Roman" pitchFamily="18" charset="0"/>
                <a:cs typeface="Times New Roman" pitchFamily="18" charset="0"/>
              </a:rPr>
              <a:t> All this lousy shepherding going on is even worse when you add to it the fact that the sheep are already being attacked by wolves on a daily basis. Of course these lame shepherds don't even say anything about it. </a:t>
            </a:r>
          </a:p>
          <a:p>
            <a:r>
              <a:rPr lang="en-US" sz="1200" b="1" dirty="0" smtClean="0">
                <a:latin typeface="Times New Roman" pitchFamily="18" charset="0"/>
                <a:cs typeface="Times New Roman" pitchFamily="18" charset="0"/>
              </a:rPr>
              <a:t>•Peter also says that some "two-handed engine" is ready to "smite" or cut down these bad shepherds for good. Once this "engine" smites them, he will "smite no more," because the job is done. </a:t>
            </a:r>
          </a:p>
          <a:p>
            <a:r>
              <a:rPr lang="en-US" sz="1200" b="1" dirty="0" smtClean="0">
                <a:latin typeface="Times New Roman" pitchFamily="18" charset="0"/>
                <a:cs typeface="Times New Roman" pitchFamily="18" charset="0"/>
              </a:rPr>
              <a:t> "Privy" means "clandestine," "secret," or "stealthy." </a:t>
            </a:r>
          </a:p>
          <a:p>
            <a:r>
              <a:rPr lang="en-US" sz="1200" b="1" dirty="0" smtClean="0">
                <a:latin typeface="Times New Roman" pitchFamily="18" charset="0"/>
                <a:cs typeface="Times New Roman" pitchFamily="18" charset="0"/>
              </a:rPr>
              <a:t> Some critics think that the "wolf" is a reference to the Roman Catholic Church, which Milton, a radical Protestant, hated. Yep, </a:t>
            </a:r>
            <a:r>
              <a:rPr lang="en-US" sz="1200" b="1" i="1" dirty="0" smtClean="0">
                <a:latin typeface="Times New Roman" pitchFamily="18" charset="0"/>
                <a:cs typeface="Times New Roman" pitchFamily="18" charset="0"/>
              </a:rPr>
              <a:t>hated. </a:t>
            </a:r>
          </a:p>
          <a:p>
            <a:r>
              <a:rPr lang="en-US" sz="1200" b="1" dirty="0" smtClean="0">
                <a:latin typeface="Times New Roman" pitchFamily="18" charset="0"/>
                <a:cs typeface="Times New Roman" pitchFamily="18" charset="0"/>
              </a:rPr>
              <a:t> Nobody really knows what that "two-handed engine" is, and there are about as many speculations as there are lines in the poem. Some think that it refers to the sword in the book of Revelations, which represents the word of God. But it could also be a reference to just about any other sword that appears in the Bible – and there are a fair few, friends.</a:t>
            </a:r>
          </a:p>
          <a:p>
            <a:r>
              <a:rPr lang="en-US" sz="1200" b="1" dirty="0" smtClean="0">
                <a:latin typeface="Times New Roman" pitchFamily="18" charset="0"/>
                <a:cs typeface="Times New Roman" pitchFamily="18" charset="0"/>
              </a:rPr>
              <a:t> Whatever that sword represents, it's ready to do some damage. We might think of this as Milton assuring his readers that the unworthy members of the clergy in England will pay the price for their corruption eventually. And his 1645 preface reminds us that they totally did. </a:t>
            </a:r>
          </a:p>
          <a:p>
            <a:endParaRPr lang="en-US" sz="1200" b="1" dirty="0" smtClean="0">
              <a:latin typeface="Times New Roman" pitchFamily="18" charset="0"/>
              <a:cs typeface="Times New Roman" pitchFamily="18" charset="0"/>
            </a:endParaRPr>
          </a:p>
          <a:p>
            <a:endParaRPr lang="en-US" sz="1200" b="1"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through this poem line-by-line. </a:t>
            </a:r>
            <a:br>
              <a:rPr lang="en-US" dirty="0" smtClean="0"/>
            </a:br>
            <a:endParaRPr lang="en-IN" dirty="0"/>
          </a:p>
        </p:txBody>
      </p:sp>
      <p:sp>
        <p:nvSpPr>
          <p:cNvPr id="3" name="Content Placeholder 2"/>
          <p:cNvSpPr>
            <a:spLocks noGrp="1"/>
          </p:cNvSpPr>
          <p:nvPr>
            <p:ph idx="1"/>
          </p:nvPr>
        </p:nvSpPr>
        <p:spPr/>
        <p:txBody>
          <a:bodyPr>
            <a:normAutofit fontScale="25000" lnSpcReduction="20000"/>
          </a:bodyPr>
          <a:lstStyle/>
          <a:p>
            <a:pPr>
              <a:buNone/>
            </a:pPr>
            <a:endParaRPr lang="en-US" dirty="0" smtClean="0"/>
          </a:p>
          <a:p>
            <a:r>
              <a:rPr lang="en-US" sz="4000" b="1" dirty="0" smtClean="0">
                <a:latin typeface="Times New Roman" pitchFamily="18" charset="0"/>
                <a:cs typeface="Times New Roman" pitchFamily="18" charset="0"/>
              </a:rPr>
              <a:t>Lines 1-5 </a:t>
            </a:r>
          </a:p>
          <a:p>
            <a:r>
              <a:rPr lang="en-US" sz="4000" b="1" i="1" dirty="0" smtClean="0">
                <a:latin typeface="Times New Roman" pitchFamily="18" charset="0"/>
                <a:cs typeface="Times New Roman" pitchFamily="18" charset="0"/>
              </a:rPr>
              <a:t>Yet once more, O ye laurels, and once more, Ye myrtles brown, with ivy never sere, I come to pluck your berries harsh and crude, And with forced fingers rude Shatter your leaves before the mellowing year. </a:t>
            </a:r>
          </a:p>
          <a:p>
            <a:r>
              <a:rPr lang="en-US" sz="4000" b="1" dirty="0" smtClean="0">
                <a:latin typeface="Times New Roman" pitchFamily="18" charset="0"/>
                <a:cs typeface="Times New Roman" pitchFamily="18" charset="0"/>
              </a:rPr>
              <a:t>• Laurels? Myrtles? Say what now? The speaker of "</a:t>
            </a:r>
            <a:r>
              <a:rPr lang="en-US" sz="4000" b="1" dirty="0" err="1" smtClean="0">
                <a:latin typeface="Times New Roman" pitchFamily="18" charset="0"/>
                <a:cs typeface="Times New Roman" pitchFamily="18" charset="0"/>
              </a:rPr>
              <a:t>Lycidas</a:t>
            </a:r>
            <a:r>
              <a:rPr lang="en-US" sz="4000" b="1" dirty="0" smtClean="0">
                <a:latin typeface="Times New Roman" pitchFamily="18" charset="0"/>
                <a:cs typeface="Times New Roman" pitchFamily="18" charset="0"/>
              </a:rPr>
              <a:t>" opens his lengthy poem by talking to some flowers. Yep, flowers. He tells them he is again coming to pick their berries and trim their leaves. </a:t>
            </a:r>
          </a:p>
          <a:p>
            <a:r>
              <a:rPr lang="en-US" sz="4000" b="1" dirty="0" smtClean="0">
                <a:latin typeface="Times New Roman" pitchFamily="18" charset="0"/>
                <a:cs typeface="Times New Roman" pitchFamily="18" charset="0"/>
              </a:rPr>
              <a:t>• The laurel is a small evergreen tree, and it's one of those plants that </a:t>
            </a:r>
            <a:r>
              <a:rPr lang="en-US" sz="4000" b="1" i="1" dirty="0" smtClean="0">
                <a:latin typeface="Times New Roman" pitchFamily="18" charset="0"/>
                <a:cs typeface="Times New Roman" pitchFamily="18" charset="0"/>
              </a:rPr>
              <a:t>means something in literature. In fact, it's associated with poetry, and with a god named Apollo, who was often depicted wearing a laurel wreath on his head. Why? Well, it's all goes back to the story of Apollo and Daphne, so make sure you brush up on your Ancient romances. </a:t>
            </a:r>
          </a:p>
          <a:p>
            <a:r>
              <a:rPr lang="en-US" sz="4000" b="1" dirty="0" smtClean="0">
                <a:latin typeface="Times New Roman" pitchFamily="18" charset="0"/>
                <a:cs typeface="Times New Roman" pitchFamily="18" charset="0"/>
              </a:rPr>
              <a:t>• A myrtle is yet another kind of tree. "Sere" means "dry" or "withered," so we're thinking it's probably evergreen, too, if the myrtles are "never sere." </a:t>
            </a:r>
          </a:p>
          <a:p>
            <a:r>
              <a:rPr lang="en-US" sz="4000" b="1" dirty="0" smtClean="0">
                <a:latin typeface="Times New Roman" pitchFamily="18" charset="0"/>
                <a:cs typeface="Times New Roman" pitchFamily="18" charset="0"/>
              </a:rPr>
              <a:t>• Oh, and "rude" doesn't mean impolite here, but rather "harsh" or "violent." And "mellowing" doesn't mean calming down; it means "maturing." So the speaker is violently picking the flowers and berries off these trees before they have ripened; in other words, too early. </a:t>
            </a:r>
          </a:p>
          <a:p>
            <a:r>
              <a:rPr lang="en-US" sz="4000" b="1" dirty="0" smtClean="0">
                <a:latin typeface="Times New Roman" pitchFamily="18" charset="0"/>
                <a:cs typeface="Times New Roman" pitchFamily="18" charset="0"/>
              </a:rPr>
              <a:t>• Okay, now that we have that out of the way, let's take a closer look at these lines: </a:t>
            </a:r>
          </a:p>
          <a:p>
            <a:r>
              <a:rPr lang="en-US" sz="4000" b="1" dirty="0" smtClean="0">
                <a:latin typeface="Times New Roman" pitchFamily="18" charset="0"/>
                <a:cs typeface="Times New Roman" pitchFamily="18" charset="0"/>
              </a:rPr>
              <a:t>• First things first: our speaker doesn't seem too happy, now does he? What is his big beef with these trees? They never did anything to hurt him. </a:t>
            </a:r>
          </a:p>
          <a:p>
            <a:r>
              <a:rPr lang="en-US" sz="4000" b="1" dirty="0" smtClean="0">
                <a:latin typeface="Times New Roman" pitchFamily="18" charset="0"/>
                <a:cs typeface="Times New Roman" pitchFamily="18" charset="0"/>
              </a:rPr>
              <a:t>• And speaking of those trees, what's with all the natural imagery going on here? </a:t>
            </a:r>
          </a:p>
          <a:p>
            <a:r>
              <a:rPr lang="en-US" sz="4000" b="1" dirty="0" smtClean="0">
                <a:latin typeface="Times New Roman" pitchFamily="18" charset="0"/>
                <a:cs typeface="Times New Roman" pitchFamily="18" charset="0"/>
              </a:rPr>
              <a:t>• Let's talk rhyme. Did you notice any? We've got the pairing of "sere" and "year," plus "crude" and "rude." We might have a rhyming pattern going on, but we'll have to read more of the poem to see if we can figure it out. </a:t>
            </a:r>
          </a:p>
          <a:p>
            <a:r>
              <a:rPr lang="en-US" sz="4000" b="1" dirty="0" smtClean="0">
                <a:latin typeface="Times New Roman" pitchFamily="18" charset="0"/>
                <a:cs typeface="Times New Roman" pitchFamily="18" charset="0"/>
              </a:rPr>
              <a:t>• And while we're on the subject of form, we'll go ahead and mention that each of these lines (except for line 3) appears to be in a little something we like to call iambic pentameter. For more on this, check out our "Form and Meter" section. </a:t>
            </a:r>
          </a:p>
          <a:p>
            <a:r>
              <a:rPr lang="en-US" sz="4000" b="1" dirty="0" smtClean="0">
                <a:latin typeface="Times New Roman" pitchFamily="18" charset="0"/>
                <a:cs typeface="Times New Roman" pitchFamily="18" charset="0"/>
              </a:rPr>
              <a:t>• Finally, it's also worth noting that the speaker is using a little something we like to call apostrophe here. No, we're not talking punctuation. We're talking about the fact that our speaker is speaking to objects that can't speak back – trees. </a:t>
            </a:r>
          </a:p>
          <a:p>
            <a:endParaRPr lang="en-IN" sz="40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220135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132-135 </a:t>
            </a:r>
          </a:p>
        </p:txBody>
      </p:sp>
      <p:sp>
        <p:nvSpPr>
          <p:cNvPr id="3" name="Content Placeholder 2"/>
          <p:cNvSpPr>
            <a:spLocks noGrp="1"/>
          </p:cNvSpPr>
          <p:nvPr>
            <p:ph idx="1"/>
          </p:nvPr>
        </p:nvSpPr>
        <p:spPr/>
        <p:txBody>
          <a:bodyPr>
            <a:normAutofit fontScale="25000" lnSpcReduction="20000"/>
          </a:bodyPr>
          <a:lstStyle/>
          <a:p>
            <a:r>
              <a:rPr lang="en-US" sz="5600" b="1" i="1" dirty="0" smtClean="0">
                <a:latin typeface="Times New Roman" pitchFamily="18" charset="0"/>
                <a:cs typeface="Times New Roman" pitchFamily="18" charset="0"/>
              </a:rPr>
              <a:t>Return, Alpheus, the dread voice is past That shrunk thy streams; return, Sicilian Muse, And call the vales, and bid them hither cast Their bells and </a:t>
            </a:r>
            <a:r>
              <a:rPr lang="en-US" sz="5600" b="1" i="1" dirty="0" err="1" smtClean="0">
                <a:latin typeface="Times New Roman" pitchFamily="18" charset="0"/>
                <a:cs typeface="Times New Roman" pitchFamily="18" charset="0"/>
              </a:rPr>
              <a:t>flow'rets</a:t>
            </a:r>
            <a:r>
              <a:rPr lang="en-US" sz="5600" b="1" i="1" dirty="0" smtClean="0">
                <a:latin typeface="Times New Roman" pitchFamily="18" charset="0"/>
                <a:cs typeface="Times New Roman" pitchFamily="18" charset="0"/>
              </a:rPr>
              <a:t> of a thousand hues. </a:t>
            </a:r>
          </a:p>
          <a:p>
            <a:r>
              <a:rPr lang="en-US" sz="5600" b="1" dirty="0" smtClean="0">
                <a:latin typeface="Times New Roman" pitchFamily="18" charset="0"/>
                <a:cs typeface="Times New Roman" pitchFamily="18" charset="0"/>
              </a:rPr>
              <a:t> Now that Peter has finally run out of steam, the speaker pipes up again. He tells Alpheus to come back now that St. Peter's speech is over, or his "dread voice is past." We guess Peter's little lecture had driven Alpheus off for a while. Because he is a river god, the speaker tells us that Alpheus had </a:t>
            </a:r>
            <a:r>
              <a:rPr lang="en-US" sz="5600" b="1" dirty="0" err="1" smtClean="0">
                <a:latin typeface="Times New Roman" pitchFamily="18" charset="0"/>
                <a:cs typeface="Times New Roman" pitchFamily="18" charset="0"/>
              </a:rPr>
              <a:t>peaced</a:t>
            </a:r>
            <a:r>
              <a:rPr lang="en-US" sz="5600" b="1" dirty="0" smtClean="0">
                <a:latin typeface="Times New Roman" pitchFamily="18" charset="0"/>
                <a:cs typeface="Times New Roman" pitchFamily="18" charset="0"/>
              </a:rPr>
              <a:t> out by saying he had "shrunk [his] streams." Oh, and you might find it interesting that Alpheus is often associated with </a:t>
            </a:r>
            <a:r>
              <a:rPr lang="en-US" sz="5600" b="1" dirty="0" err="1" smtClean="0">
                <a:latin typeface="Times New Roman" pitchFamily="18" charset="0"/>
                <a:cs typeface="Times New Roman" pitchFamily="18" charset="0"/>
              </a:rPr>
              <a:t>Arethuse</a:t>
            </a:r>
            <a:r>
              <a:rPr lang="en-US" sz="5600" b="1" dirty="0" smtClean="0">
                <a:latin typeface="Times New Roman" pitchFamily="18" charset="0"/>
                <a:cs typeface="Times New Roman" pitchFamily="18" charset="0"/>
              </a:rPr>
              <a:t>, a river the speaker mentions in lines 85-6. </a:t>
            </a:r>
          </a:p>
          <a:p>
            <a:r>
              <a:rPr lang="en-US" sz="5600" b="1" dirty="0" smtClean="0">
                <a:latin typeface="Times New Roman" pitchFamily="18" charset="0"/>
                <a:cs typeface="Times New Roman" pitchFamily="18" charset="0"/>
              </a:rPr>
              <a:t>•The speaker also appeals to the "Sicilian Muse" and asks her to tell the winds ("vales") to send flowers in all kinds of colors. Because the founder of pastoral poetry was a Greek poet from Sicily named Theocritus, invoking the "Sicilian Muse" means he is invoking the muse that inspired some of the world's very first pastoral poems – those of Theocritus. </a:t>
            </a:r>
          </a:p>
          <a:p>
            <a:r>
              <a:rPr lang="en-US" sz="5600" b="1" dirty="0" smtClean="0">
                <a:latin typeface="Times New Roman" pitchFamily="18" charset="0"/>
                <a:cs typeface="Times New Roman" pitchFamily="18" charset="0"/>
              </a:rPr>
              <a:t> Alpheus refers to a river and god that is often associated with </a:t>
            </a:r>
            <a:r>
              <a:rPr lang="en-US" sz="5600" b="1" dirty="0" err="1" smtClean="0">
                <a:latin typeface="Times New Roman" pitchFamily="18" charset="0"/>
                <a:cs typeface="Times New Roman" pitchFamily="18" charset="0"/>
              </a:rPr>
              <a:t>Arethuse</a:t>
            </a:r>
            <a:r>
              <a:rPr lang="en-US" sz="5600" b="1" dirty="0" smtClean="0">
                <a:latin typeface="Times New Roman" pitchFamily="18" charset="0"/>
                <a:cs typeface="Times New Roman" pitchFamily="18" charset="0"/>
              </a:rPr>
              <a:t> (see lines 85-6 where the speaker talks about this river). In one story, Alpheus fell in love with the nymph </a:t>
            </a:r>
            <a:r>
              <a:rPr lang="en-US" sz="5600" b="1" dirty="0" err="1" smtClean="0">
                <a:latin typeface="Times New Roman" pitchFamily="18" charset="0"/>
                <a:cs typeface="Times New Roman" pitchFamily="18" charset="0"/>
              </a:rPr>
              <a:t>Arethuse</a:t>
            </a:r>
            <a:r>
              <a:rPr lang="en-US" sz="5600" b="1" dirty="0" smtClean="0">
                <a:latin typeface="Times New Roman" pitchFamily="18" charset="0"/>
                <a:cs typeface="Times New Roman" pitchFamily="18" charset="0"/>
              </a:rPr>
              <a:t>. He pursued her, but Diana (a.k.a. Artemis, goddess of the hunt and virginity) turned her into a stream before he could catch her. The stream mingled with Alpheus, went underground, and re-emerged in Sicily. </a:t>
            </a:r>
          </a:p>
          <a:p>
            <a:r>
              <a:rPr lang="en-US" sz="5600" b="1" dirty="0" smtClean="0">
                <a:latin typeface="Times New Roman" pitchFamily="18" charset="0"/>
                <a:cs typeface="Times New Roman" pitchFamily="18" charset="0"/>
              </a:rPr>
              <a:t> We might think of this as the speaker addressing Alpheus as a stand-in for pastoral poetry, as if the poet were saying, "come back, my pastoral themes. How I've missed you."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136-141 </a:t>
            </a:r>
            <a:br>
              <a:rPr lang="en-US" dirty="0" smtClean="0"/>
            </a:br>
            <a:endParaRPr lang="en-US" dirty="0"/>
          </a:p>
        </p:txBody>
      </p:sp>
      <p:sp>
        <p:nvSpPr>
          <p:cNvPr id="3" name="Content Placeholder 2"/>
          <p:cNvSpPr>
            <a:spLocks noGrp="1"/>
          </p:cNvSpPr>
          <p:nvPr>
            <p:ph idx="1"/>
          </p:nvPr>
        </p:nvSpPr>
        <p:spPr/>
        <p:txBody>
          <a:bodyPr>
            <a:noAutofit/>
          </a:bodyPr>
          <a:lstStyle/>
          <a:p>
            <a:pPr>
              <a:lnSpc>
                <a:spcPct val="120000"/>
              </a:lnSpc>
            </a:pPr>
            <a:r>
              <a:rPr lang="en-US" sz="1200" b="1" i="1" dirty="0" smtClean="0">
                <a:latin typeface="Times New Roman" pitchFamily="18" charset="0"/>
                <a:cs typeface="Times New Roman" pitchFamily="18" charset="0"/>
              </a:rPr>
              <a:t>Ye valleys low, where the mild whispers use, Of shades, and wanton winds, and gushing brooks, On whose fresh lap the swart star sparely looks, Throw hither all your quaint </a:t>
            </a:r>
            <a:r>
              <a:rPr lang="en-US" sz="1200" b="1" i="1" dirty="0" err="1" smtClean="0">
                <a:latin typeface="Times New Roman" pitchFamily="18" charset="0"/>
                <a:cs typeface="Times New Roman" pitchFamily="18" charset="0"/>
              </a:rPr>
              <a:t>enamelled</a:t>
            </a:r>
            <a:r>
              <a:rPr lang="en-US" sz="1200" b="1" i="1" dirty="0" smtClean="0">
                <a:latin typeface="Times New Roman" pitchFamily="18" charset="0"/>
                <a:cs typeface="Times New Roman" pitchFamily="18" charset="0"/>
              </a:rPr>
              <a:t> eyes, That on the green turf suck the </a:t>
            </a:r>
            <a:r>
              <a:rPr lang="en-US" sz="1200" b="1" i="1" dirty="0" err="1" smtClean="0">
                <a:latin typeface="Times New Roman" pitchFamily="18" charset="0"/>
                <a:cs typeface="Times New Roman" pitchFamily="18" charset="0"/>
              </a:rPr>
              <a:t>honied</a:t>
            </a:r>
            <a:r>
              <a:rPr lang="en-US" sz="1200" b="1" i="1" dirty="0" smtClean="0">
                <a:latin typeface="Times New Roman" pitchFamily="18" charset="0"/>
                <a:cs typeface="Times New Roman" pitchFamily="18" charset="0"/>
              </a:rPr>
              <a:t> showers, And purple all the ground with vernal flowers. </a:t>
            </a:r>
          </a:p>
          <a:p>
            <a:pPr>
              <a:lnSpc>
                <a:spcPct val="120000"/>
              </a:lnSpc>
            </a:pPr>
            <a:r>
              <a:rPr lang="en-US" sz="1200" b="1" dirty="0" smtClean="0">
                <a:latin typeface="Times New Roman" pitchFamily="18" charset="0"/>
                <a:cs typeface="Times New Roman" pitchFamily="18" charset="0"/>
              </a:rPr>
              <a:t> Our speaker must be a huge fan of addressing nonliving things, because we've got another apostrophe here. In these lines, he addresses valleys – with beautiful shades, winds, and brooks. He tells them to cast their eyes ("throw hither all your quaint </a:t>
            </a:r>
            <a:r>
              <a:rPr lang="en-US" sz="1200" b="1" dirty="0" err="1" smtClean="0">
                <a:latin typeface="Times New Roman" pitchFamily="18" charset="0"/>
                <a:cs typeface="Times New Roman" pitchFamily="18" charset="0"/>
              </a:rPr>
              <a:t>enamelled</a:t>
            </a:r>
            <a:r>
              <a:rPr lang="en-US" sz="1200" b="1" dirty="0" smtClean="0">
                <a:latin typeface="Times New Roman" pitchFamily="18" charset="0"/>
                <a:cs typeface="Times New Roman" pitchFamily="18" charset="0"/>
              </a:rPr>
              <a:t> eyes") where he is looking. Awesome. But wait, where's our guy looking? Perhaps toward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a:t>
            </a:r>
          </a:p>
          <a:p>
            <a:pPr>
              <a:lnSpc>
                <a:spcPct val="120000"/>
              </a:lnSpc>
            </a:pPr>
            <a:r>
              <a:rPr lang="en-US" sz="1200" b="1" dirty="0" smtClean="0">
                <a:latin typeface="Times New Roman" pitchFamily="18" charset="0"/>
                <a:cs typeface="Times New Roman" pitchFamily="18" charset="0"/>
              </a:rPr>
              <a:t> "Whispers" refers to a soft, rustling sound, almost like the sound of – you guessed it – whispering voices. "Use" here means "go frequently" or "haunt." The speaker is referring to valleys in which there are often "whispers." </a:t>
            </a:r>
          </a:p>
          <a:p>
            <a:pPr>
              <a:lnSpc>
                <a:spcPct val="120000"/>
              </a:lnSpc>
            </a:pPr>
            <a:r>
              <a:rPr lang="en-US" sz="1200" b="1" dirty="0" smtClean="0">
                <a:latin typeface="Times New Roman" pitchFamily="18" charset="0"/>
                <a:cs typeface="Times New Roman" pitchFamily="18" charset="0"/>
              </a:rPr>
              <a:t> Now that we have the first couple lines down, let's tackle the more confusing later lines. </a:t>
            </a:r>
          </a:p>
          <a:p>
            <a:pPr>
              <a:lnSpc>
                <a:spcPct val="120000"/>
              </a:lnSpc>
            </a:pPr>
            <a:r>
              <a:rPr lang="en-US" sz="1200" b="1" dirty="0" smtClean="0">
                <a:latin typeface="Times New Roman" pitchFamily="18" charset="0"/>
                <a:cs typeface="Times New Roman" pitchFamily="18" charset="0"/>
              </a:rPr>
              <a:t> What's a "fresh lap" and a "swart star," you ask? </a:t>
            </a:r>
          </a:p>
          <a:p>
            <a:pPr>
              <a:lnSpc>
                <a:spcPct val="120000"/>
              </a:lnSpc>
            </a:pPr>
            <a:r>
              <a:rPr lang="en-US" sz="1200" b="1" dirty="0" smtClean="0">
                <a:latin typeface="Times New Roman" pitchFamily="18" charset="0"/>
                <a:cs typeface="Times New Roman" pitchFamily="18" charset="0"/>
              </a:rPr>
              <a:t> Well, the word lap can refer to a hollow, or a place between hills, kind of like – you guessed it – a valley. </a:t>
            </a:r>
          </a:p>
          <a:p>
            <a:pPr>
              <a:lnSpc>
                <a:spcPct val="120000"/>
              </a:lnSpc>
            </a:pPr>
            <a:r>
              <a:rPr lang="en-US" sz="1200" b="1" dirty="0" smtClean="0">
                <a:latin typeface="Times New Roman" pitchFamily="18" charset="0"/>
                <a:cs typeface="Times New Roman" pitchFamily="18" charset="0"/>
              </a:rPr>
              <a:t> The "swart star" is Sirius, the dog star. According to Homer, Sirius was the canine companion of Orion, a hunter in Greek mythology. When Zeus made Orion into a constellation, he let Sirius join his human master in the stars. Now, Sirius the star is associated with extreme heat and sometimes a lack of fertility.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136-141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nSpc>
                <a:spcPct val="120000"/>
              </a:lnSpc>
            </a:pPr>
            <a:r>
              <a:rPr lang="en-US" sz="1900" b="1" dirty="0" smtClean="0">
                <a:latin typeface="Times New Roman" pitchFamily="18" charset="0"/>
                <a:cs typeface="Times New Roman" pitchFamily="18" charset="0"/>
              </a:rPr>
              <a:t>The word "swart" means dark in appearance, which is a bit of a strange description when you consider that Sirius is the brightest star in the sky. But maybe our speaker is alluding to the fact that the dog star looks on "sparely," which means it doesn't look on very much. In other words, the valley is so fertile the dog star doesn't affect it very much. </a:t>
            </a:r>
          </a:p>
          <a:p>
            <a:pPr>
              <a:lnSpc>
                <a:spcPct val="120000"/>
              </a:lnSpc>
            </a:pPr>
            <a:r>
              <a:rPr lang="en-US" sz="1900" b="1" dirty="0" smtClean="0">
                <a:latin typeface="Times New Roman" pitchFamily="18" charset="0"/>
                <a:cs typeface="Times New Roman" pitchFamily="18" charset="0"/>
              </a:rPr>
              <a:t>• The speaker is asking these valleys to toss around their "quaint </a:t>
            </a:r>
            <a:r>
              <a:rPr lang="en-US" sz="1900" b="1" dirty="0" err="1" smtClean="0">
                <a:latin typeface="Times New Roman" pitchFamily="18" charset="0"/>
                <a:cs typeface="Times New Roman" pitchFamily="18" charset="0"/>
              </a:rPr>
              <a:t>enamelled</a:t>
            </a:r>
            <a:r>
              <a:rPr lang="en-US" sz="1900" b="1" dirty="0" smtClean="0">
                <a:latin typeface="Times New Roman" pitchFamily="18" charset="0"/>
                <a:cs typeface="Times New Roman" pitchFamily="18" charset="0"/>
              </a:rPr>
              <a:t> eyes," which means he wants these valleys to spread their beautiful, many-colored eyes, or flowers. </a:t>
            </a:r>
          </a:p>
          <a:p>
            <a:pPr>
              <a:lnSpc>
                <a:spcPct val="120000"/>
              </a:lnSpc>
            </a:pPr>
            <a:r>
              <a:rPr lang="en-US" sz="1900" b="1" dirty="0" smtClean="0">
                <a:latin typeface="Times New Roman" pitchFamily="18" charset="0"/>
                <a:cs typeface="Times New Roman" pitchFamily="18" charset="0"/>
              </a:rPr>
              <a:t>• These flowers of the valley "suck" the sweet rainwater, or "honeyed showers," from the "green turf" and make the ground look purple with spring flowers. </a:t>
            </a:r>
          </a:p>
          <a:p>
            <a:pPr>
              <a:lnSpc>
                <a:spcPct val="120000"/>
              </a:lnSpc>
            </a:pPr>
            <a:r>
              <a:rPr lang="en-US" sz="1900" b="1" dirty="0" smtClean="0">
                <a:latin typeface="Times New Roman" pitchFamily="18" charset="0"/>
                <a:cs typeface="Times New Roman" pitchFamily="18" charset="0"/>
              </a:rPr>
              <a:t>• What's interesting here is that way back at the beginning of the poem, the speaker did not seem at all interested in having things bloom. Remember, he wanted to pluck all the berries and leaves from the trees before they had a chance to bloom and ripen? But now he's all about flowering. He wants the world to bloom – a lot. </a:t>
            </a:r>
          </a:p>
          <a:p>
            <a:pPr>
              <a:lnSpc>
                <a:spcPct val="120000"/>
              </a:lnSpc>
            </a:pPr>
            <a:endParaRPr lang="en-US" dirty="0" smtClean="0"/>
          </a:p>
          <a:p>
            <a:pPr>
              <a:lnSpc>
                <a:spcPct val="120000"/>
              </a:lnSpc>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142-148 </a:t>
            </a:r>
            <a:br>
              <a:rPr lang="en-US" dirty="0" smtClean="0"/>
            </a:br>
            <a:endParaRPr lang="en-US" dirty="0"/>
          </a:p>
        </p:txBody>
      </p:sp>
      <p:sp>
        <p:nvSpPr>
          <p:cNvPr id="3" name="Content Placeholder 2"/>
          <p:cNvSpPr>
            <a:spLocks noGrp="1"/>
          </p:cNvSpPr>
          <p:nvPr>
            <p:ph idx="1"/>
          </p:nvPr>
        </p:nvSpPr>
        <p:spPr/>
        <p:txBody>
          <a:bodyPr>
            <a:normAutofit fontScale="32500" lnSpcReduction="20000"/>
          </a:bodyPr>
          <a:lstStyle/>
          <a:p>
            <a:pPr>
              <a:buNone/>
            </a:pPr>
            <a:endParaRPr lang="en-US" dirty="0" smtClean="0"/>
          </a:p>
          <a:p>
            <a:r>
              <a:rPr lang="en-US" sz="4300" b="1" i="1" dirty="0" smtClean="0">
                <a:latin typeface="Times New Roman" pitchFamily="18" charset="0"/>
                <a:cs typeface="Times New Roman" pitchFamily="18" charset="0"/>
              </a:rPr>
              <a:t>Bring the </a:t>
            </a:r>
            <a:r>
              <a:rPr lang="en-US" sz="4300" b="1" i="1" dirty="0" err="1" smtClean="0">
                <a:latin typeface="Times New Roman" pitchFamily="18" charset="0"/>
                <a:cs typeface="Times New Roman" pitchFamily="18" charset="0"/>
              </a:rPr>
              <a:t>rathe</a:t>
            </a:r>
            <a:r>
              <a:rPr lang="en-US" sz="4300" b="1" i="1" dirty="0" smtClean="0">
                <a:latin typeface="Times New Roman" pitchFamily="18" charset="0"/>
                <a:cs typeface="Times New Roman" pitchFamily="18" charset="0"/>
              </a:rPr>
              <a:t> primrose that forsaken dies, The tufted crow-toe, and pale </a:t>
            </a:r>
            <a:r>
              <a:rPr lang="en-US" sz="4300" b="1" i="1" dirty="0" err="1" smtClean="0">
                <a:latin typeface="Times New Roman" pitchFamily="18" charset="0"/>
                <a:cs typeface="Times New Roman" pitchFamily="18" charset="0"/>
              </a:rPr>
              <a:t>jessamine</a:t>
            </a:r>
            <a:r>
              <a:rPr lang="en-US" sz="4300" b="1" i="1" dirty="0" smtClean="0">
                <a:latin typeface="Times New Roman" pitchFamily="18" charset="0"/>
                <a:cs typeface="Times New Roman" pitchFamily="18" charset="0"/>
              </a:rPr>
              <a:t>, The white pink, and the pansy freaked with jet, The glowing violet, The musk-rose, and the well-attired woodbine, With cowslips wan that hang the pensive head, And every flower that sad embroidery wears: </a:t>
            </a:r>
          </a:p>
          <a:p>
            <a:r>
              <a:rPr lang="en-US" sz="4300" b="1" dirty="0" smtClean="0">
                <a:latin typeface="Times New Roman" pitchFamily="18" charset="0"/>
                <a:cs typeface="Times New Roman" pitchFamily="18" charset="0"/>
              </a:rPr>
              <a:t> Let's dig a little deeper into this flower imagery, shall we? The speaker goes into more detail about these "</a:t>
            </a:r>
            <a:r>
              <a:rPr lang="en-US" sz="4300" b="1" dirty="0" err="1" smtClean="0">
                <a:latin typeface="Times New Roman" pitchFamily="18" charset="0"/>
                <a:cs typeface="Times New Roman" pitchFamily="18" charset="0"/>
              </a:rPr>
              <a:t>enamelled</a:t>
            </a:r>
            <a:r>
              <a:rPr lang="en-US" sz="4300" b="1" dirty="0" smtClean="0">
                <a:latin typeface="Times New Roman" pitchFamily="18" charset="0"/>
                <a:cs typeface="Times New Roman" pitchFamily="18" charset="0"/>
              </a:rPr>
              <a:t> eyes." He tells the valleys to bring the "</a:t>
            </a:r>
            <a:r>
              <a:rPr lang="en-US" sz="4300" b="1" dirty="0" err="1" smtClean="0">
                <a:latin typeface="Times New Roman" pitchFamily="18" charset="0"/>
                <a:cs typeface="Times New Roman" pitchFamily="18" charset="0"/>
              </a:rPr>
              <a:t>rathe</a:t>
            </a:r>
            <a:r>
              <a:rPr lang="en-US" sz="4300" b="1" dirty="0" smtClean="0">
                <a:latin typeface="Times New Roman" pitchFamily="18" charset="0"/>
                <a:cs typeface="Times New Roman" pitchFamily="18" charset="0"/>
              </a:rPr>
              <a:t>," or ripening, primrose, the wild hyacinth (which he calls a "tufted crow-toe"), jasmine, and the pink and the pansy (which we can just think of as generic flowers). </a:t>
            </a:r>
          </a:p>
          <a:p>
            <a:r>
              <a:rPr lang="en-US" sz="4300" b="1" dirty="0" smtClean="0">
                <a:latin typeface="Times New Roman" pitchFamily="18" charset="0"/>
                <a:cs typeface="Times New Roman" pitchFamily="18" charset="0"/>
              </a:rPr>
              <a:t> That sounds nice and all, but these blooms are "freaked with jet," which means they are streaked with black, which is a sign of mourning. </a:t>
            </a:r>
          </a:p>
          <a:p>
            <a:r>
              <a:rPr lang="en-US" sz="4300" b="1" dirty="0" smtClean="0">
                <a:latin typeface="Times New Roman" pitchFamily="18" charset="0"/>
                <a:cs typeface="Times New Roman" pitchFamily="18" charset="0"/>
              </a:rPr>
              <a:t> He also tells them to bring the violet, the woodbine, and pale ("wan") cowslips that seem to be hanging their heads. Basically, he is saying bring every flower that seems to look sad – the ones that wear "sad embroidery." </a:t>
            </a:r>
          </a:p>
          <a:p>
            <a:r>
              <a:rPr lang="en-US" sz="4300" b="1" dirty="0" smtClean="0">
                <a:latin typeface="Times New Roman" pitchFamily="18" charset="0"/>
                <a:cs typeface="Times New Roman" pitchFamily="18" charset="0"/>
              </a:rPr>
              <a:t> It seems like he's okay with blooming, as long as that blooming doesn't involve happy flowers. If the flowers look sad, that's fine by him. </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149-151 </a:t>
            </a:r>
            <a:br>
              <a:rPr lang="en-US" dirty="0" smtClean="0"/>
            </a:b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sz="1700" b="1" i="1" dirty="0" smtClean="0">
                <a:latin typeface="Times New Roman" pitchFamily="18" charset="0"/>
                <a:cs typeface="Times New Roman" pitchFamily="18" charset="0"/>
              </a:rPr>
              <a:t>Bid </a:t>
            </a:r>
            <a:r>
              <a:rPr lang="en-US" sz="1700" b="1" i="1" dirty="0" err="1" smtClean="0">
                <a:latin typeface="Times New Roman" pitchFamily="18" charset="0"/>
                <a:cs typeface="Times New Roman" pitchFamily="18" charset="0"/>
              </a:rPr>
              <a:t>Amaranthus</a:t>
            </a:r>
            <a:r>
              <a:rPr lang="en-US" sz="1700" b="1" i="1" dirty="0" smtClean="0">
                <a:latin typeface="Times New Roman" pitchFamily="18" charset="0"/>
                <a:cs typeface="Times New Roman" pitchFamily="18" charset="0"/>
              </a:rPr>
              <a:t> all his beauty shed, And </a:t>
            </a:r>
            <a:r>
              <a:rPr lang="en-US" sz="1700" b="1" i="1" dirty="0" err="1" smtClean="0">
                <a:latin typeface="Times New Roman" pitchFamily="18" charset="0"/>
                <a:cs typeface="Times New Roman" pitchFamily="18" charset="0"/>
              </a:rPr>
              <a:t>daffadillies</a:t>
            </a:r>
            <a:r>
              <a:rPr lang="en-US" sz="1700" b="1" i="1" dirty="0" smtClean="0">
                <a:latin typeface="Times New Roman" pitchFamily="18" charset="0"/>
                <a:cs typeface="Times New Roman" pitchFamily="18" charset="0"/>
              </a:rPr>
              <a:t> fill their cups with tears, To strew the laureate hearse where </a:t>
            </a:r>
            <a:r>
              <a:rPr lang="en-US" sz="1700" b="1" i="1" dirty="0" err="1" smtClean="0">
                <a:latin typeface="Times New Roman" pitchFamily="18" charset="0"/>
                <a:cs typeface="Times New Roman" pitchFamily="18" charset="0"/>
              </a:rPr>
              <a:t>Lycid</a:t>
            </a:r>
            <a:r>
              <a:rPr lang="en-US" sz="1700" b="1" i="1" dirty="0" smtClean="0">
                <a:latin typeface="Times New Roman" pitchFamily="18" charset="0"/>
                <a:cs typeface="Times New Roman" pitchFamily="18" charset="0"/>
              </a:rPr>
              <a:t> lies. </a:t>
            </a:r>
          </a:p>
          <a:p>
            <a:r>
              <a:rPr lang="en-US" sz="1700" b="1" dirty="0" smtClean="0">
                <a:latin typeface="Times New Roman" pitchFamily="18" charset="0"/>
                <a:cs typeface="Times New Roman" pitchFamily="18" charset="0"/>
              </a:rPr>
              <a:t>The speaker continues, telling the valleys to ask "</a:t>
            </a:r>
            <a:r>
              <a:rPr lang="en-US" sz="1700" b="1" dirty="0" err="1" smtClean="0">
                <a:latin typeface="Times New Roman" pitchFamily="18" charset="0"/>
                <a:cs typeface="Times New Roman" pitchFamily="18" charset="0"/>
              </a:rPr>
              <a:t>amaranthus</a:t>
            </a:r>
            <a:r>
              <a:rPr lang="en-US" sz="1700" b="1" dirty="0" smtClean="0">
                <a:latin typeface="Times New Roman" pitchFamily="18" charset="0"/>
                <a:cs typeface="Times New Roman" pitchFamily="18" charset="0"/>
              </a:rPr>
              <a:t>" to shed his beauty and the daffodils to shed tears. We learn that the speaker wants these flowers, and all the flowers he mentioned in his earlier lines to decorate </a:t>
            </a:r>
            <a:r>
              <a:rPr lang="en-US" sz="1700" b="1" dirty="0" err="1" smtClean="0">
                <a:latin typeface="Times New Roman" pitchFamily="18" charset="0"/>
                <a:cs typeface="Times New Roman" pitchFamily="18" charset="0"/>
              </a:rPr>
              <a:t>Lycidas</a:t>
            </a:r>
            <a:r>
              <a:rPr lang="en-US" sz="1700" b="1" dirty="0" smtClean="0">
                <a:latin typeface="Times New Roman" pitchFamily="18" charset="0"/>
                <a:cs typeface="Times New Roman" pitchFamily="18" charset="0"/>
              </a:rPr>
              <a:t>' coffin. (That's where the "strew the laureate hearse" part comes in. Because </a:t>
            </a:r>
            <a:r>
              <a:rPr lang="en-US" sz="1700" b="1" dirty="0" err="1" smtClean="0">
                <a:latin typeface="Times New Roman" pitchFamily="18" charset="0"/>
                <a:cs typeface="Times New Roman" pitchFamily="18" charset="0"/>
              </a:rPr>
              <a:t>Lycidas</a:t>
            </a:r>
            <a:r>
              <a:rPr lang="en-US" sz="1700" b="1" dirty="0" smtClean="0">
                <a:latin typeface="Times New Roman" pitchFamily="18" charset="0"/>
                <a:cs typeface="Times New Roman" pitchFamily="18" charset="0"/>
              </a:rPr>
              <a:t> was an aspiring poet, his coffin has a laurel on it.) </a:t>
            </a:r>
          </a:p>
          <a:p>
            <a:r>
              <a:rPr lang="en-US" sz="1700" b="1" dirty="0" smtClean="0">
                <a:latin typeface="Times New Roman" pitchFamily="18" charset="0"/>
                <a:cs typeface="Times New Roman" pitchFamily="18" charset="0"/>
              </a:rPr>
              <a:t> While the amaranth is a real flower, it also refers to a mythical one that supposedly never fades or loses its beauty. It is associated with Eden, or paradise, and the fact that the speaker is asking this always beautiful flower to shed its beauty is telling, don't you think? His grief for </a:t>
            </a:r>
            <a:r>
              <a:rPr lang="en-US" sz="1700" b="1" dirty="0" err="1" smtClean="0">
                <a:latin typeface="Times New Roman" pitchFamily="18" charset="0"/>
                <a:cs typeface="Times New Roman" pitchFamily="18" charset="0"/>
              </a:rPr>
              <a:t>Lycidas</a:t>
            </a:r>
            <a:r>
              <a:rPr lang="en-US" sz="1700" b="1" dirty="0" smtClean="0">
                <a:latin typeface="Times New Roman" pitchFamily="18" charset="0"/>
                <a:cs typeface="Times New Roman" pitchFamily="18" charset="0"/>
              </a:rPr>
              <a:t> is so extreme that he even wants the amaranth to show it. </a:t>
            </a:r>
          </a:p>
          <a:p>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152-153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sz="1200" dirty="0" smtClean="0">
              <a:latin typeface="Times New Roman" pitchFamily="18" charset="0"/>
              <a:cs typeface="Times New Roman" pitchFamily="18" charset="0"/>
            </a:endParaRPr>
          </a:p>
          <a:p>
            <a:r>
              <a:rPr lang="en-US" sz="1600" b="1" i="1" dirty="0" smtClean="0">
                <a:latin typeface="Times New Roman" pitchFamily="18" charset="0"/>
                <a:cs typeface="Times New Roman" pitchFamily="18" charset="0"/>
              </a:rPr>
              <a:t>For so to interpose a little ease, Let our frail thoughts dally with false surmise. </a:t>
            </a:r>
          </a:p>
          <a:p>
            <a:r>
              <a:rPr lang="en-US" sz="1600" b="1" dirty="0" smtClean="0">
                <a:latin typeface="Times New Roman" pitchFamily="18" charset="0"/>
                <a:cs typeface="Times New Roman" pitchFamily="18" charset="0"/>
              </a:rPr>
              <a:t>The speaker says that he must "dally with" (engage with or entertain) a "false surmise" in order to "interpose a little ease." </a:t>
            </a:r>
          </a:p>
          <a:p>
            <a:r>
              <a:rPr lang="en-US" sz="1600" b="1" dirty="0" smtClean="0">
                <a:latin typeface="Times New Roman" pitchFamily="18" charset="0"/>
                <a:cs typeface="Times New Roman" pitchFamily="18" charset="0"/>
              </a:rPr>
              <a:t>What's that all about? Well, the "false surmise" refers to the act of strewing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coffin with all those flowers, because technically there is no hearse: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body is somewhere beneath the ocean. </a:t>
            </a:r>
          </a:p>
          <a:p>
            <a:r>
              <a:rPr lang="en-US" sz="1600" b="1" dirty="0" smtClean="0">
                <a:latin typeface="Times New Roman" pitchFamily="18" charset="0"/>
                <a:cs typeface="Times New Roman" pitchFamily="18" charset="0"/>
              </a:rPr>
              <a:t> Still, he wants to have some sort of ceremonial grieving process to mark the occasion. Thinking about strewing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coffin with flowers at least gives our speaker a little taste of solace.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154-164 </a:t>
            </a:r>
            <a:br>
              <a:rPr lang="en-US" dirty="0" smtClean="0"/>
            </a:br>
            <a:endParaRPr lang="en-US" dirty="0"/>
          </a:p>
        </p:txBody>
      </p:sp>
      <p:sp>
        <p:nvSpPr>
          <p:cNvPr id="3" name="Content Placeholder 2"/>
          <p:cNvSpPr>
            <a:spLocks noGrp="1"/>
          </p:cNvSpPr>
          <p:nvPr>
            <p:ph idx="1"/>
          </p:nvPr>
        </p:nvSpPr>
        <p:spPr>
          <a:xfrm>
            <a:off x="1" y="2050869"/>
            <a:ext cx="12192000" cy="4428309"/>
          </a:xfrm>
        </p:spPr>
        <p:txBody>
          <a:bodyPr>
            <a:noAutofit/>
          </a:bodyPr>
          <a:lstStyle/>
          <a:p>
            <a:pPr>
              <a:buNone/>
            </a:pPr>
            <a:endParaRPr lang="en-US" sz="900" dirty="0" smtClean="0"/>
          </a:p>
          <a:p>
            <a:r>
              <a:rPr lang="en-US" sz="1200" b="1" i="1" dirty="0" smtClean="0">
                <a:latin typeface="Times New Roman" pitchFamily="18" charset="0"/>
                <a:cs typeface="Times New Roman" pitchFamily="18" charset="0"/>
              </a:rPr>
              <a:t>Ay me! whilst thee the shores and sounding seas Wash far away, </a:t>
            </a:r>
            <a:r>
              <a:rPr lang="en-US" sz="1200" b="1" i="1" dirty="0" err="1" smtClean="0">
                <a:latin typeface="Times New Roman" pitchFamily="18" charset="0"/>
                <a:cs typeface="Times New Roman" pitchFamily="18" charset="0"/>
              </a:rPr>
              <a:t>where'er</a:t>
            </a:r>
            <a:r>
              <a:rPr lang="en-US" sz="1200" b="1" i="1" dirty="0" smtClean="0">
                <a:latin typeface="Times New Roman" pitchFamily="18" charset="0"/>
                <a:cs typeface="Times New Roman" pitchFamily="18" charset="0"/>
              </a:rPr>
              <a:t> thy bones are hurled, Whether beyond the stormy Hebrides, Where thou perhaps under the whelming tide </a:t>
            </a:r>
            <a:r>
              <a:rPr lang="en-US" sz="1200" b="1" i="1" dirty="0" err="1" smtClean="0">
                <a:latin typeface="Times New Roman" pitchFamily="18" charset="0"/>
                <a:cs typeface="Times New Roman" pitchFamily="18" charset="0"/>
              </a:rPr>
              <a:t>Visit'st</a:t>
            </a:r>
            <a:r>
              <a:rPr lang="en-US" sz="1200" b="1" i="1" dirty="0" smtClean="0">
                <a:latin typeface="Times New Roman" pitchFamily="18" charset="0"/>
                <a:cs typeface="Times New Roman" pitchFamily="18" charset="0"/>
              </a:rPr>
              <a:t> the bottom of the monstrous world; Or whether thou, to our moist vows denied, </a:t>
            </a:r>
            <a:r>
              <a:rPr lang="en-US" sz="1200" b="1" i="1" dirty="0" err="1" smtClean="0">
                <a:latin typeface="Times New Roman" pitchFamily="18" charset="0"/>
                <a:cs typeface="Times New Roman" pitchFamily="18" charset="0"/>
              </a:rPr>
              <a:t>Sleep'st</a:t>
            </a:r>
            <a:r>
              <a:rPr lang="en-US" sz="1200" b="1" i="1" dirty="0" smtClean="0">
                <a:latin typeface="Times New Roman" pitchFamily="18" charset="0"/>
                <a:cs typeface="Times New Roman" pitchFamily="18" charset="0"/>
              </a:rPr>
              <a:t> by the fable of </a:t>
            </a:r>
            <a:r>
              <a:rPr lang="en-US" sz="1200" b="1" i="1" dirty="0" err="1" smtClean="0">
                <a:latin typeface="Times New Roman" pitchFamily="18" charset="0"/>
                <a:cs typeface="Times New Roman" pitchFamily="18" charset="0"/>
              </a:rPr>
              <a:t>Bellerus</a:t>
            </a:r>
            <a:r>
              <a:rPr lang="en-US" sz="1200" b="1" i="1" dirty="0" smtClean="0">
                <a:latin typeface="Times New Roman" pitchFamily="18" charset="0"/>
                <a:cs typeface="Times New Roman" pitchFamily="18" charset="0"/>
              </a:rPr>
              <a:t> old, Where the great vision of the guarded mount Looks toward </a:t>
            </a:r>
            <a:r>
              <a:rPr lang="en-US" sz="1200" b="1" i="1" dirty="0" err="1" smtClean="0">
                <a:latin typeface="Times New Roman" pitchFamily="18" charset="0"/>
                <a:cs typeface="Times New Roman" pitchFamily="18" charset="0"/>
              </a:rPr>
              <a:t>Namancos</a:t>
            </a:r>
            <a:r>
              <a:rPr lang="en-US" sz="1200" b="1" i="1" dirty="0" smtClean="0">
                <a:latin typeface="Times New Roman" pitchFamily="18" charset="0"/>
                <a:cs typeface="Times New Roman" pitchFamily="18" charset="0"/>
              </a:rPr>
              <a:t> and </a:t>
            </a:r>
            <a:r>
              <a:rPr lang="en-US" sz="1200" b="1" i="1" dirty="0" err="1" smtClean="0">
                <a:latin typeface="Times New Roman" pitchFamily="18" charset="0"/>
                <a:cs typeface="Times New Roman" pitchFamily="18" charset="0"/>
              </a:rPr>
              <a:t>Bayona's</a:t>
            </a:r>
            <a:r>
              <a:rPr lang="en-US" sz="1200" b="1" i="1" dirty="0" smtClean="0">
                <a:latin typeface="Times New Roman" pitchFamily="18" charset="0"/>
                <a:cs typeface="Times New Roman" pitchFamily="18" charset="0"/>
              </a:rPr>
              <a:t> hold; </a:t>
            </a:r>
          </a:p>
          <a:p>
            <a:r>
              <a:rPr lang="en-US" sz="1200" b="1" i="1" dirty="0" smtClean="0">
                <a:latin typeface="Times New Roman" pitchFamily="18" charset="0"/>
                <a:cs typeface="Times New Roman" pitchFamily="18" charset="0"/>
              </a:rPr>
              <a:t>Look homeward angel now, and melt with </a:t>
            </a:r>
            <a:r>
              <a:rPr lang="en-US" sz="1200" b="1" i="1" dirty="0" err="1" smtClean="0">
                <a:latin typeface="Times New Roman" pitchFamily="18" charset="0"/>
                <a:cs typeface="Times New Roman" pitchFamily="18" charset="0"/>
              </a:rPr>
              <a:t>ruth</a:t>
            </a:r>
            <a:r>
              <a:rPr lang="en-US" sz="1200" b="1" i="1" dirty="0" smtClean="0">
                <a:latin typeface="Times New Roman" pitchFamily="18" charset="0"/>
                <a:cs typeface="Times New Roman" pitchFamily="18" charset="0"/>
              </a:rPr>
              <a:t>. And, O ye dolphins, waft the hapless youth. </a:t>
            </a:r>
          </a:p>
          <a:p>
            <a:r>
              <a:rPr lang="en-US" sz="1200" b="1" dirty="0" smtClean="0">
                <a:latin typeface="Times New Roman" pitchFamily="18" charset="0"/>
                <a:cs typeface="Times New Roman" pitchFamily="18" charset="0"/>
              </a:rPr>
              <a:t> In these tricky lines, the speaker elaborates on the fact that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body is missing. This is the beginning of a long and slightly complicated sentence. Don't worry, </a:t>
            </a:r>
            <a:r>
              <a:rPr lang="en-US" sz="1200" b="1" dirty="0" err="1" smtClean="0">
                <a:latin typeface="Times New Roman" pitchFamily="18" charset="0"/>
                <a:cs typeface="Times New Roman" pitchFamily="18" charset="0"/>
              </a:rPr>
              <a:t>Shmoopers</a:t>
            </a:r>
            <a:r>
              <a:rPr lang="en-US" sz="1200" b="1" dirty="0" smtClean="0">
                <a:latin typeface="Times New Roman" pitchFamily="18" charset="0"/>
                <a:cs typeface="Times New Roman" pitchFamily="18" charset="0"/>
              </a:rPr>
              <a:t>, we'll break it down for you. </a:t>
            </a:r>
          </a:p>
          <a:p>
            <a:r>
              <a:rPr lang="en-US" sz="1200" b="1" dirty="0" smtClean="0">
                <a:latin typeface="Times New Roman" pitchFamily="18" charset="0"/>
                <a:cs typeface="Times New Roman" pitchFamily="18" charset="0"/>
              </a:rPr>
              <a:t> In fact, we'll go ahead and paraphrase it: "While the seas and shores wash your body far away, wherever your bones are hurled, whether that be beyond the stormy Hebrides, where you might be underneath the ocean and visiting a realm of sea monsters; or whether, despite our tearful prayers, you're sleeping by the fable of </a:t>
            </a:r>
            <a:r>
              <a:rPr lang="en-US" sz="1200" b="1" dirty="0" err="1" smtClean="0">
                <a:latin typeface="Times New Roman" pitchFamily="18" charset="0"/>
                <a:cs typeface="Times New Roman" pitchFamily="18" charset="0"/>
              </a:rPr>
              <a:t>Bellerus</a:t>
            </a:r>
            <a:r>
              <a:rPr lang="en-US" sz="1200" b="1" dirty="0" smtClean="0">
                <a:latin typeface="Times New Roman" pitchFamily="18" charset="0"/>
                <a:cs typeface="Times New Roman" pitchFamily="18" charset="0"/>
              </a:rPr>
              <a:t>, from where one can see </a:t>
            </a:r>
            <a:r>
              <a:rPr lang="en-US" sz="1200" b="1" dirty="0" err="1" smtClean="0">
                <a:latin typeface="Times New Roman" pitchFamily="18" charset="0"/>
                <a:cs typeface="Times New Roman" pitchFamily="18" charset="0"/>
              </a:rPr>
              <a:t>Namancos</a:t>
            </a:r>
            <a:r>
              <a:rPr lang="en-US" sz="1200" b="1" dirty="0" smtClean="0">
                <a:latin typeface="Times New Roman" pitchFamily="18" charset="0"/>
                <a:cs typeface="Times New Roman" pitchFamily="18" charset="0"/>
              </a:rPr>
              <a:t> and </a:t>
            </a:r>
            <a:r>
              <a:rPr lang="en-US" sz="1200" b="1" dirty="0" err="1" smtClean="0">
                <a:latin typeface="Times New Roman" pitchFamily="18" charset="0"/>
                <a:cs typeface="Times New Roman" pitchFamily="18" charset="0"/>
              </a:rPr>
              <a:t>Bayona's</a:t>
            </a:r>
            <a:r>
              <a:rPr lang="en-US" sz="1200" b="1" dirty="0" smtClean="0">
                <a:latin typeface="Times New Roman" pitchFamily="18" charset="0"/>
                <a:cs typeface="Times New Roman" pitchFamily="18" charset="0"/>
              </a:rPr>
              <a:t> hold, I want you, angel, to look homewards and feel sad. And dolphins, convey </a:t>
            </a:r>
            <a:r>
              <a:rPr lang="en-US" sz="1200" b="1" dirty="0" err="1" smtClean="0">
                <a:latin typeface="Times New Roman" pitchFamily="18" charset="0"/>
                <a:cs typeface="Times New Roman" pitchFamily="18" charset="0"/>
              </a:rPr>
              <a:t>Lycidas</a:t>
            </a:r>
            <a:r>
              <a:rPr lang="en-US" sz="1200" b="1" dirty="0" smtClean="0">
                <a:latin typeface="Times New Roman" pitchFamily="18" charset="0"/>
                <a:cs typeface="Times New Roman" pitchFamily="18" charset="0"/>
              </a:rPr>
              <a:t>' body safely home." </a:t>
            </a:r>
          </a:p>
          <a:p>
            <a:r>
              <a:rPr lang="en-US" sz="1200" b="1" dirty="0" smtClean="0">
                <a:latin typeface="Times New Roman" pitchFamily="18" charset="0"/>
                <a:cs typeface="Times New Roman" pitchFamily="18" charset="0"/>
              </a:rPr>
              <a:t> Phew! Even with our improvised modern English translation, there are still a few places to get tripped up. </a:t>
            </a:r>
          </a:p>
          <a:p>
            <a:r>
              <a:rPr lang="en-US" sz="1200" b="1" dirty="0" smtClean="0">
                <a:latin typeface="Times New Roman" pitchFamily="18" charset="0"/>
                <a:cs typeface="Times New Roman" pitchFamily="18" charset="0"/>
              </a:rPr>
              <a:t> First, the Hebrides are a group of islands off the coast of Scotland. "Whelming" means engulfing, and "Moist vows" means tearful prayers. </a:t>
            </a:r>
          </a:p>
          <a:p>
            <a:r>
              <a:rPr lang="en-US" sz="1200" b="1" dirty="0" smtClean="0">
                <a:latin typeface="Times New Roman" pitchFamily="18" charset="0"/>
                <a:cs typeface="Times New Roman" pitchFamily="18" charset="0"/>
              </a:rPr>
              <a:t> "</a:t>
            </a:r>
            <a:r>
              <a:rPr lang="en-US" sz="1200" b="1" dirty="0" err="1" smtClean="0">
                <a:latin typeface="Times New Roman" pitchFamily="18" charset="0"/>
                <a:cs typeface="Times New Roman" pitchFamily="18" charset="0"/>
              </a:rPr>
              <a:t>Bellerus</a:t>
            </a:r>
            <a:r>
              <a:rPr lang="en-US" sz="1200" b="1" dirty="0" smtClean="0">
                <a:latin typeface="Times New Roman" pitchFamily="18" charset="0"/>
                <a:cs typeface="Times New Roman" pitchFamily="18" charset="0"/>
              </a:rPr>
              <a:t>" is a hero that Milton invented in order to explain the word </a:t>
            </a:r>
            <a:r>
              <a:rPr lang="en-US" sz="1200" b="1" i="1" dirty="0" err="1" smtClean="0">
                <a:latin typeface="Times New Roman" pitchFamily="18" charset="0"/>
                <a:cs typeface="Times New Roman" pitchFamily="18" charset="0"/>
              </a:rPr>
              <a:t>Bellerium</a:t>
            </a:r>
            <a:r>
              <a:rPr lang="en-US" sz="1200" b="1" i="1" dirty="0" smtClean="0">
                <a:latin typeface="Times New Roman" pitchFamily="18" charset="0"/>
                <a:cs typeface="Times New Roman" pitchFamily="18" charset="0"/>
              </a:rPr>
              <a:t>, a Latin word meaning land's end. In other words, the speaker is saying to </a:t>
            </a:r>
            <a:r>
              <a:rPr lang="en-US" sz="1200" b="1" i="1" dirty="0" err="1" smtClean="0">
                <a:latin typeface="Times New Roman" pitchFamily="18" charset="0"/>
                <a:cs typeface="Times New Roman" pitchFamily="18" charset="0"/>
              </a:rPr>
              <a:t>Lycidas</a:t>
            </a:r>
            <a:r>
              <a:rPr lang="en-US" sz="1200" b="1" i="1" dirty="0" smtClean="0">
                <a:latin typeface="Times New Roman" pitchFamily="18" charset="0"/>
                <a:cs typeface="Times New Roman" pitchFamily="18" charset="0"/>
              </a:rPr>
              <a:t>, "whether you're stuck beneath the ocean or resting at land's end, please look homewards." </a:t>
            </a:r>
          </a:p>
          <a:p>
            <a:r>
              <a:rPr lang="en-US" sz="1200" b="1" dirty="0" smtClean="0">
                <a:latin typeface="Times New Roman" pitchFamily="18" charset="0"/>
                <a:cs typeface="Times New Roman" pitchFamily="18" charset="0"/>
              </a:rPr>
              <a:t> The "great vision of the guarded mount" refers to a story about how some monks reportedly saw a vision of St. Michael on St. Michael's Mount, an island off the southwest coast of England. </a:t>
            </a:r>
          </a:p>
          <a:p>
            <a:r>
              <a:rPr lang="en-US" sz="1200" b="1" dirty="0" smtClean="0">
                <a:latin typeface="Times New Roman" pitchFamily="18" charset="0"/>
                <a:cs typeface="Times New Roman" pitchFamily="18" charset="0"/>
              </a:rPr>
              <a:t> "Vision" also means "one's line of sight" from the top of St. Michael's Mount. </a:t>
            </a:r>
          </a:p>
          <a:p>
            <a:r>
              <a:rPr lang="en-US" sz="1200" b="1" dirty="0" smtClean="0">
                <a:latin typeface="Times New Roman" pitchFamily="18" charset="0"/>
                <a:cs typeface="Times New Roman" pitchFamily="18" charset="0"/>
              </a:rPr>
              <a:t> So, at lands end, or St. Michael's Mount, the line of sight stretches toward </a:t>
            </a:r>
            <a:r>
              <a:rPr lang="en-US" sz="1200" b="1" dirty="0" err="1" smtClean="0">
                <a:latin typeface="Times New Roman" pitchFamily="18" charset="0"/>
                <a:cs typeface="Times New Roman" pitchFamily="18" charset="0"/>
              </a:rPr>
              <a:t>Namancos</a:t>
            </a:r>
            <a:r>
              <a:rPr lang="en-US" sz="1200" b="1" dirty="0" smtClean="0">
                <a:latin typeface="Times New Roman" pitchFamily="18" charset="0"/>
                <a:cs typeface="Times New Roman" pitchFamily="18" charset="0"/>
              </a:rPr>
              <a:t> and </a:t>
            </a:r>
            <a:r>
              <a:rPr lang="en-US" sz="1200" b="1" dirty="0" err="1" smtClean="0">
                <a:latin typeface="Times New Roman" pitchFamily="18" charset="0"/>
                <a:cs typeface="Times New Roman" pitchFamily="18" charset="0"/>
              </a:rPr>
              <a:t>Bayona's</a:t>
            </a:r>
            <a:r>
              <a:rPr lang="en-US" sz="1200" b="1" dirty="0" smtClean="0">
                <a:latin typeface="Times New Roman" pitchFamily="18" charset="0"/>
                <a:cs typeface="Times New Roman" pitchFamily="18" charset="0"/>
              </a:rPr>
              <a:t> hold. "</a:t>
            </a:r>
            <a:r>
              <a:rPr lang="en-US" sz="1200" b="1" dirty="0" err="1" smtClean="0">
                <a:latin typeface="Times New Roman" pitchFamily="18" charset="0"/>
                <a:cs typeface="Times New Roman" pitchFamily="18" charset="0"/>
              </a:rPr>
              <a:t>Namancos</a:t>
            </a:r>
            <a:r>
              <a:rPr lang="en-US" sz="1200" b="1" dirty="0" smtClean="0">
                <a:latin typeface="Times New Roman" pitchFamily="18" charset="0"/>
                <a:cs typeface="Times New Roman" pitchFamily="18" charset="0"/>
              </a:rPr>
              <a:t>" is an old name for a region in northwestern Spain, and "</a:t>
            </a:r>
            <a:r>
              <a:rPr lang="en-US" sz="1200" b="1" dirty="0" err="1" smtClean="0">
                <a:latin typeface="Times New Roman" pitchFamily="18" charset="0"/>
                <a:cs typeface="Times New Roman" pitchFamily="18" charset="0"/>
              </a:rPr>
              <a:t>Bayona's</a:t>
            </a:r>
            <a:r>
              <a:rPr lang="en-US" sz="1200" b="1" dirty="0" smtClean="0">
                <a:latin typeface="Times New Roman" pitchFamily="18" charset="0"/>
                <a:cs typeface="Times New Roman" pitchFamily="18" charset="0"/>
              </a:rPr>
              <a:t> hold" refers to an old fortress town in western Spain. </a:t>
            </a:r>
          </a:p>
          <a:p>
            <a:pPr>
              <a:buNone/>
            </a:pPr>
            <a:endParaRPr lang="en-US" sz="1200" dirty="0" smtClean="0">
              <a:latin typeface="Times New Roman" pitchFamily="18" charset="0"/>
              <a:cs typeface="Times New Roman" pitchFamily="18" charset="0"/>
            </a:endParaRPr>
          </a:p>
          <a:p>
            <a:endParaRPr lang="en-US" sz="900" b="1" dirty="0" smtClean="0"/>
          </a:p>
          <a:p>
            <a:endParaRPr lang="en-US" sz="9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165-167 </a:t>
            </a:r>
            <a:endParaRPr lang="en-US" dirty="0"/>
          </a:p>
        </p:txBody>
      </p:sp>
      <p:sp>
        <p:nvSpPr>
          <p:cNvPr id="3" name="Content Placeholder 2"/>
          <p:cNvSpPr>
            <a:spLocks noGrp="1"/>
          </p:cNvSpPr>
          <p:nvPr>
            <p:ph idx="1"/>
          </p:nvPr>
        </p:nvSpPr>
        <p:spPr/>
        <p:txBody>
          <a:bodyPr>
            <a:normAutofit/>
          </a:bodyPr>
          <a:lstStyle/>
          <a:p>
            <a:r>
              <a:rPr lang="en-US" sz="1400" b="1" i="1" dirty="0" smtClean="0">
                <a:latin typeface="Times New Roman" pitchFamily="18" charset="0"/>
                <a:cs typeface="Times New Roman" pitchFamily="18" charset="0"/>
              </a:rPr>
              <a:t>Weep no more, woeful shepherds, weep no more For </a:t>
            </a:r>
            <a:r>
              <a:rPr lang="en-US" sz="1400" b="1" i="1" dirty="0" err="1" smtClean="0">
                <a:latin typeface="Times New Roman" pitchFamily="18" charset="0"/>
                <a:cs typeface="Times New Roman" pitchFamily="18" charset="0"/>
              </a:rPr>
              <a:t>Lycidas</a:t>
            </a:r>
            <a:r>
              <a:rPr lang="en-US" sz="1400" b="1" i="1" dirty="0" smtClean="0">
                <a:latin typeface="Times New Roman" pitchFamily="18" charset="0"/>
                <a:cs typeface="Times New Roman" pitchFamily="18" charset="0"/>
              </a:rPr>
              <a:t> your sorrow is not dead, Sunk though he be beneath the </a:t>
            </a:r>
            <a:r>
              <a:rPr lang="en-US" sz="1400" b="1" i="1" dirty="0" err="1" smtClean="0">
                <a:latin typeface="Times New Roman" pitchFamily="18" charset="0"/>
                <a:cs typeface="Times New Roman" pitchFamily="18" charset="0"/>
              </a:rPr>
              <a:t>wat'ry</a:t>
            </a:r>
            <a:r>
              <a:rPr lang="en-US" sz="1400" b="1" i="1" dirty="0" smtClean="0">
                <a:latin typeface="Times New Roman" pitchFamily="18" charset="0"/>
                <a:cs typeface="Times New Roman" pitchFamily="18" charset="0"/>
              </a:rPr>
              <a:t> floor. </a:t>
            </a:r>
          </a:p>
          <a:p>
            <a:r>
              <a:rPr lang="en-US" sz="1400" b="1" dirty="0" smtClean="0">
                <a:latin typeface="Times New Roman" pitchFamily="18" charset="0"/>
                <a:cs typeface="Times New Roman" pitchFamily="18" charset="0"/>
              </a:rPr>
              <a:t> Hmm. </a:t>
            </a:r>
            <a:r>
              <a:rPr lang="en-US" sz="1400" b="1" dirty="0" err="1" smtClean="0">
                <a:latin typeface="Times New Roman" pitchFamily="18" charset="0"/>
                <a:cs typeface="Times New Roman" pitchFamily="18" charset="0"/>
              </a:rPr>
              <a:t>Shmoop</a:t>
            </a:r>
            <a:r>
              <a:rPr lang="en-US" sz="1400" b="1" dirty="0" smtClean="0">
                <a:latin typeface="Times New Roman" pitchFamily="18" charset="0"/>
                <a:cs typeface="Times New Roman" pitchFamily="18" charset="0"/>
              </a:rPr>
              <a:t> senses a change afoot. Do you? Things start to turn around for the speaker here. He tells his fellow shepherds to stop weeping, because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isn't really dead, even though he has sunk into the ocean. Or at least, that's what we think he means… </a:t>
            </a:r>
          </a:p>
          <a:p>
            <a:r>
              <a:rPr lang="en-US" sz="1400" b="1" dirty="0" smtClean="0">
                <a:latin typeface="Times New Roman" pitchFamily="18" charset="0"/>
                <a:cs typeface="Times New Roman" pitchFamily="18" charset="0"/>
              </a:rPr>
              <a:t> But the line "for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your sorrow is not dead" can be read two ways. In one interpretation, "sorrow" modifies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as in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the man for whom you feel sorrow, is not dead." </a:t>
            </a:r>
          </a:p>
          <a:p>
            <a:r>
              <a:rPr lang="en-US" sz="1400" b="1" dirty="0" smtClean="0">
                <a:latin typeface="Times New Roman" pitchFamily="18" charset="0"/>
                <a:cs typeface="Times New Roman" pitchFamily="18" charset="0"/>
              </a:rPr>
              <a:t> Alternatively, the speaker could be addressing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himself, saying, "Hey </a:t>
            </a:r>
            <a:r>
              <a:rPr lang="en-US" sz="1400" b="1" dirty="0" err="1" smtClean="0">
                <a:latin typeface="Times New Roman" pitchFamily="18" charset="0"/>
                <a:cs typeface="Times New Roman" pitchFamily="18" charset="0"/>
              </a:rPr>
              <a:t>Lycidas</a:t>
            </a:r>
            <a:r>
              <a:rPr lang="en-US" sz="1400" b="1" dirty="0" smtClean="0">
                <a:latin typeface="Times New Roman" pitchFamily="18" charset="0"/>
                <a:cs typeface="Times New Roman" pitchFamily="18" charset="0"/>
              </a:rPr>
              <a:t>, your sorrow isn't over because you're not really dead; therefore you're still going to suffer." </a:t>
            </a:r>
          </a:p>
          <a:p>
            <a:r>
              <a:rPr lang="en-US" sz="1400" b="1" dirty="0" smtClean="0">
                <a:latin typeface="Times New Roman" pitchFamily="18" charset="0"/>
                <a:cs typeface="Times New Roman" pitchFamily="18" charset="0"/>
              </a:rPr>
              <a:t> </a:t>
            </a:r>
            <a:r>
              <a:rPr lang="en-US" sz="1400" b="1" dirty="0" err="1" smtClean="0">
                <a:latin typeface="Times New Roman" pitchFamily="18" charset="0"/>
                <a:cs typeface="Times New Roman" pitchFamily="18" charset="0"/>
              </a:rPr>
              <a:t>Shmoop</a:t>
            </a:r>
            <a:r>
              <a:rPr lang="en-US" sz="1400" b="1" dirty="0" smtClean="0">
                <a:latin typeface="Times New Roman" pitchFamily="18" charset="0"/>
                <a:cs typeface="Times New Roman" pitchFamily="18" charset="0"/>
              </a:rPr>
              <a:t> is swayed by the first reading, but we could be convinced by a good argument for the second. What's your take? </a:t>
            </a:r>
          </a:p>
          <a:p>
            <a:endParaRPr lang="en-US" sz="1400" b="1" dirty="0" smtClean="0">
              <a:latin typeface="Times New Roman" pitchFamily="18" charset="0"/>
              <a:cs typeface="Times New Roman" pitchFamily="18" charset="0"/>
            </a:endParaRPr>
          </a:p>
          <a:p>
            <a:pPr>
              <a:buNone/>
            </a:pPr>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168-171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sz="1600" b="1" i="1" dirty="0" smtClean="0">
                <a:latin typeface="Times New Roman" pitchFamily="18" charset="0"/>
                <a:cs typeface="Times New Roman" pitchFamily="18" charset="0"/>
              </a:rPr>
              <a:t>So sinks the day-star in the ocean bed, And yet anon repairs his drooping head, And tricks his beams, and with new-spangled ore Flames in the forehead of the morning sky: </a:t>
            </a:r>
          </a:p>
          <a:p>
            <a:r>
              <a:rPr lang="en-US" sz="1600" b="1" dirty="0" smtClean="0">
                <a:latin typeface="Times New Roman" pitchFamily="18" charset="0"/>
                <a:cs typeface="Times New Roman" pitchFamily="18" charset="0"/>
              </a:rPr>
              <a:t> How can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not be dead, though, if he has sunk beneath the ocean? </a:t>
            </a:r>
          </a:p>
          <a:p>
            <a:r>
              <a:rPr lang="en-US" sz="1600" b="1" dirty="0" smtClean="0">
                <a:latin typeface="Times New Roman" pitchFamily="18" charset="0"/>
                <a:cs typeface="Times New Roman" pitchFamily="18" charset="0"/>
              </a:rPr>
              <a:t>The speaker gives us a simile to answer that very question: the sun ("the day-star") appears to sink into the ocean in the west, but it rises the next day, appearing in the morning sky. Maybe </a:t>
            </a:r>
            <a:r>
              <a:rPr lang="en-US" sz="1600" b="1" dirty="0" err="1" smtClean="0">
                <a:latin typeface="Times New Roman" pitchFamily="18" charset="0"/>
                <a:cs typeface="Times New Roman" pitchFamily="18" charset="0"/>
              </a:rPr>
              <a:t>Lycidas</a:t>
            </a:r>
            <a:r>
              <a:rPr lang="en-US" sz="1600" b="1" dirty="0" smtClean="0">
                <a:latin typeface="Times New Roman" pitchFamily="18" charset="0"/>
                <a:cs typeface="Times New Roman" pitchFamily="18" charset="0"/>
              </a:rPr>
              <a:t> will rise again, too, in just the same way. </a:t>
            </a:r>
          </a:p>
          <a:p>
            <a:r>
              <a:rPr lang="en-US" sz="1600" b="1" dirty="0" smtClean="0">
                <a:latin typeface="Times New Roman" pitchFamily="18" charset="0"/>
                <a:cs typeface="Times New Roman" pitchFamily="18" charset="0"/>
              </a:rPr>
              <a:t> "Anon" means right away, or very soon. "Repairs" in line 169 means to reappear, or to go again. So each time the sun sinks in the west, it reappears soon enough in the east, where it rises. </a:t>
            </a:r>
          </a:p>
          <a:p>
            <a:r>
              <a:rPr lang="en-US" sz="1600" b="1" dirty="0" smtClean="0">
                <a:latin typeface="Times New Roman" pitchFamily="18" charset="0"/>
                <a:cs typeface="Times New Roman" pitchFamily="18" charset="0"/>
              </a:rPr>
              <a:t>And when the sun does rise again, he "tricks," or adorns his beams with "new-spangled ore" or newly sparkling gold. </a:t>
            </a:r>
          </a:p>
          <a:p>
            <a:r>
              <a:rPr lang="en-US" sz="1600" b="1" dirty="0" smtClean="0">
                <a:latin typeface="Times New Roman" pitchFamily="18" charset="0"/>
                <a:cs typeface="Times New Roman" pitchFamily="18" charset="0"/>
              </a:rPr>
              <a:t> Our speaker personifies the sky, here, giving it a human forehead </a:t>
            </a:r>
          </a:p>
          <a:p>
            <a:endParaRPr lang="en-US" sz="1600" b="1"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172-177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sz="2200" b="1" i="1" dirty="0" smtClean="0">
                <a:latin typeface="Times New Roman" pitchFamily="18" charset="0"/>
                <a:cs typeface="Times New Roman" pitchFamily="18" charset="0"/>
              </a:rPr>
              <a:t>So </a:t>
            </a:r>
            <a:r>
              <a:rPr lang="en-US" sz="2200" b="1" i="1" dirty="0" err="1" smtClean="0">
                <a:latin typeface="Times New Roman" pitchFamily="18" charset="0"/>
                <a:cs typeface="Times New Roman" pitchFamily="18" charset="0"/>
              </a:rPr>
              <a:t>Lycidas</a:t>
            </a:r>
            <a:r>
              <a:rPr lang="en-US" sz="2200" b="1" i="1" dirty="0" smtClean="0">
                <a:latin typeface="Times New Roman" pitchFamily="18" charset="0"/>
                <a:cs typeface="Times New Roman" pitchFamily="18" charset="0"/>
              </a:rPr>
              <a:t> sunk low, but mounted high, Through the dear might of Him that walked the waves, Where, other groves and other streams along, With nectar pure his oozy locks he laves, And hears the unexpressive nuptial song, In the blest kingdoms meek of joy and love. </a:t>
            </a:r>
          </a:p>
          <a:p>
            <a:r>
              <a:rPr lang="en-US" sz="2200" b="1" dirty="0" smtClean="0">
                <a:latin typeface="Times New Roman" pitchFamily="18" charset="0"/>
                <a:cs typeface="Times New Roman" pitchFamily="18" charset="0"/>
              </a:rPr>
              <a:t> Here's where we get the tail end of the simile that started in the previous lines. </a:t>
            </a:r>
          </a:p>
          <a:p>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Lycidas</a:t>
            </a:r>
            <a:r>
              <a:rPr lang="en-US" sz="2200" b="1" dirty="0" smtClean="0">
                <a:latin typeface="Times New Roman" pitchFamily="18" charset="0"/>
                <a:cs typeface="Times New Roman" pitchFamily="18" charset="0"/>
              </a:rPr>
              <a:t>, like the sun, has sunk but also risen again, through the power of Jesus Christ ("might of Him that walked the waves"). </a:t>
            </a:r>
            <a:r>
              <a:rPr lang="en-US" sz="2200" b="1" dirty="0" err="1" smtClean="0">
                <a:latin typeface="Times New Roman" pitchFamily="18" charset="0"/>
                <a:cs typeface="Times New Roman" pitchFamily="18" charset="0"/>
              </a:rPr>
              <a:t>Lycidas</a:t>
            </a:r>
            <a:r>
              <a:rPr lang="en-US" sz="2200" b="1" dirty="0" smtClean="0">
                <a:latin typeface="Times New Roman" pitchFamily="18" charset="0"/>
                <a:cs typeface="Times New Roman" pitchFamily="18" charset="0"/>
              </a:rPr>
              <a:t> has risen to a place resembling heaven or paradise ("blest kingdoms meek of joy and love"). </a:t>
            </a:r>
          </a:p>
          <a:p>
            <a:r>
              <a:rPr lang="en-US" sz="2200" b="1" dirty="0" smtClean="0">
                <a:latin typeface="Times New Roman" pitchFamily="18" charset="0"/>
                <a:cs typeface="Times New Roman" pitchFamily="18" charset="0"/>
              </a:rPr>
              <a:t> He now spends his time among different "groves" and "streams," and he washes ("laves") his slimy ("oozy," as a result of the ocean) hair ("locks") with nectar in paradise. Sounds like a pretty sweet deal. </a:t>
            </a:r>
          </a:p>
          <a:p>
            <a:r>
              <a:rPr lang="en-US" sz="2200" b="1" dirty="0" smtClean="0">
                <a:latin typeface="Times New Roman" pitchFamily="18" charset="0"/>
                <a:cs typeface="Times New Roman" pitchFamily="18" charset="0"/>
              </a:rPr>
              <a:t>While there, he also hears an "unexpressive nuptial song." The song is "unexpressive" because angels can communicate without resorting to speech. </a:t>
            </a:r>
          </a:p>
          <a:p>
            <a:r>
              <a:rPr lang="en-US" sz="2200" b="1" dirty="0" smtClean="0">
                <a:latin typeface="Times New Roman" pitchFamily="18" charset="0"/>
                <a:cs typeface="Times New Roman" pitchFamily="18" charset="0"/>
              </a:rPr>
              <a:t> The idea here is that, sure, </a:t>
            </a:r>
            <a:r>
              <a:rPr lang="en-US" sz="2200" b="1" dirty="0" err="1" smtClean="0">
                <a:latin typeface="Times New Roman" pitchFamily="18" charset="0"/>
                <a:cs typeface="Times New Roman" pitchFamily="18" charset="0"/>
              </a:rPr>
              <a:t>Lycidas</a:t>
            </a:r>
            <a:r>
              <a:rPr lang="en-US" sz="2200" b="1" dirty="0" smtClean="0">
                <a:latin typeface="Times New Roman" pitchFamily="18" charset="0"/>
                <a:cs typeface="Times New Roman" pitchFamily="18" charset="0"/>
              </a:rPr>
              <a:t> has died. But he has also risen to heaven (like the sun rises in the sky), which should be a source of hope and happiness. That's why those "woeful shepherds" from line 165 should "weep no more </a:t>
            </a:r>
          </a:p>
          <a:p>
            <a:endParaRPr lang="en-US" sz="22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6-9 </a:t>
            </a:r>
            <a:br>
              <a:rPr lang="en-US" dirty="0" smtClean="0"/>
            </a:br>
            <a:endParaRPr lang="en-IN" dirty="0"/>
          </a:p>
        </p:txBody>
      </p:sp>
      <p:sp>
        <p:nvSpPr>
          <p:cNvPr id="3" name="Content Placeholder 2"/>
          <p:cNvSpPr>
            <a:spLocks noGrp="1"/>
          </p:cNvSpPr>
          <p:nvPr>
            <p:ph idx="1"/>
          </p:nvPr>
        </p:nvSpPr>
        <p:spPr>
          <a:xfrm>
            <a:off x="1154954" y="2460978"/>
            <a:ext cx="8825659" cy="3558822"/>
          </a:xfrm>
        </p:spPr>
        <p:txBody>
          <a:bodyPr>
            <a:noAutofit/>
          </a:bodyPr>
          <a:lstStyle/>
          <a:p>
            <a:pPr>
              <a:buNone/>
            </a:pPr>
            <a:r>
              <a:rPr lang="en-US" sz="1600" dirty="0" smtClean="0"/>
              <a:t> </a:t>
            </a:r>
          </a:p>
          <a:p>
            <a:r>
              <a:rPr lang="en-US" sz="1000" b="1" i="1" dirty="0" smtClean="0">
                <a:latin typeface="Times New Roman" pitchFamily="18" charset="0"/>
                <a:cs typeface="Times New Roman" pitchFamily="18" charset="0"/>
              </a:rPr>
              <a:t>Bitter constraint, and sad occasion dear, Compels me to disturb your season due; For </a:t>
            </a:r>
            <a:r>
              <a:rPr lang="en-US" sz="1000" b="1" i="1" dirty="0" err="1" smtClean="0">
                <a:latin typeface="Times New Roman" pitchFamily="18" charset="0"/>
                <a:cs typeface="Times New Roman" pitchFamily="18" charset="0"/>
              </a:rPr>
              <a:t>Lycidas</a:t>
            </a:r>
            <a:r>
              <a:rPr lang="en-US" sz="1000" b="1" i="1" dirty="0" smtClean="0">
                <a:latin typeface="Times New Roman" pitchFamily="18" charset="0"/>
                <a:cs typeface="Times New Roman" pitchFamily="18" charset="0"/>
              </a:rPr>
              <a:t> is dead, dead ere his prime, Young </a:t>
            </a:r>
            <a:r>
              <a:rPr lang="en-US" sz="1000" b="1" i="1" dirty="0" err="1" smtClean="0">
                <a:latin typeface="Times New Roman" pitchFamily="18" charset="0"/>
                <a:cs typeface="Times New Roman" pitchFamily="18" charset="0"/>
              </a:rPr>
              <a:t>Lycidas</a:t>
            </a:r>
            <a:r>
              <a:rPr lang="en-US" sz="1000" b="1" i="1" dirty="0" smtClean="0">
                <a:latin typeface="Times New Roman" pitchFamily="18" charset="0"/>
                <a:cs typeface="Times New Roman" pitchFamily="18" charset="0"/>
              </a:rPr>
              <a:t>, and hath not left his peer. </a:t>
            </a:r>
          </a:p>
          <a:p>
            <a:r>
              <a:rPr lang="en-US" sz="1000" b="1" dirty="0" smtClean="0">
                <a:latin typeface="Times New Roman" pitchFamily="18" charset="0"/>
                <a:cs typeface="Times New Roman" pitchFamily="18" charset="0"/>
              </a:rPr>
              <a:t>• Oh, </a:t>
            </a:r>
            <a:r>
              <a:rPr lang="en-US" sz="1000" b="1" i="1" dirty="0" smtClean="0">
                <a:latin typeface="Times New Roman" pitchFamily="18" charset="0"/>
                <a:cs typeface="Times New Roman" pitchFamily="18" charset="0"/>
              </a:rPr>
              <a:t>now we get it. Our speaker's beef with trees is all because of some "sad occasion." Although, now that </a:t>
            </a:r>
            <a:r>
              <a:rPr lang="en-US" sz="1000" b="1" i="1" dirty="0" err="1" smtClean="0">
                <a:latin typeface="Times New Roman" pitchFamily="18" charset="0"/>
                <a:cs typeface="Times New Roman" pitchFamily="18" charset="0"/>
              </a:rPr>
              <a:t>Shmoop</a:t>
            </a:r>
            <a:r>
              <a:rPr lang="en-US" sz="1000" b="1" i="1" dirty="0" smtClean="0">
                <a:latin typeface="Times New Roman" pitchFamily="18" charset="0"/>
                <a:cs typeface="Times New Roman" pitchFamily="18" charset="0"/>
              </a:rPr>
              <a:t> thinks about it, that doesn't tell us much, because we still have no idea what this sad occasion is. </a:t>
            </a:r>
          </a:p>
          <a:p>
            <a:r>
              <a:rPr lang="en-US" sz="1000" b="1" dirty="0" smtClean="0">
                <a:latin typeface="Times New Roman" pitchFamily="18" charset="0"/>
                <a:cs typeface="Times New Roman" pitchFamily="18" charset="0"/>
              </a:rPr>
              <a:t>• Patience, dear </a:t>
            </a:r>
            <a:r>
              <a:rPr lang="en-US" sz="1000" b="1" dirty="0" err="1" smtClean="0">
                <a:latin typeface="Times New Roman" pitchFamily="18" charset="0"/>
                <a:cs typeface="Times New Roman" pitchFamily="18" charset="0"/>
              </a:rPr>
              <a:t>Shmoopers</a:t>
            </a:r>
            <a:r>
              <a:rPr lang="en-US" sz="1000" b="1" dirty="0" smtClean="0">
                <a:latin typeface="Times New Roman" pitchFamily="18" charset="0"/>
                <a:cs typeface="Times New Roman" pitchFamily="18" charset="0"/>
              </a:rPr>
              <a:t>. Line 8 tells us that the "sad occasion" is the death of some guy named </a:t>
            </a:r>
            <a:r>
              <a:rPr lang="en-US" sz="1000" b="1" dirty="0" err="1" smtClean="0">
                <a:latin typeface="Times New Roman" pitchFamily="18" charset="0"/>
                <a:cs typeface="Times New Roman" pitchFamily="18" charset="0"/>
              </a:rPr>
              <a:t>Lycidas</a:t>
            </a:r>
            <a:r>
              <a:rPr lang="en-US" sz="1000" b="1" dirty="0" smtClean="0">
                <a:latin typeface="Times New Roman" pitchFamily="18" charset="0"/>
                <a:cs typeface="Times New Roman" pitchFamily="18" charset="0"/>
              </a:rPr>
              <a:t> before ("ere") his "prime" or  peak, and that's what is compelling him to pick the berries before their time. </a:t>
            </a:r>
          </a:p>
          <a:p>
            <a:r>
              <a:rPr lang="en-US" sz="1000" b="1" dirty="0" smtClean="0">
                <a:latin typeface="Times New Roman" pitchFamily="18" charset="0"/>
                <a:cs typeface="Times New Roman" pitchFamily="18" charset="0"/>
              </a:rPr>
              <a:t>• Wait a minute, why would a death be a "dear" occasion? Well, because "dear" in this instance means "hard," "grievous," or "burdensome." So the occasion is sad, and also really tough. Sounds about right. </a:t>
            </a:r>
          </a:p>
          <a:p>
            <a:r>
              <a:rPr lang="en-US" sz="1000" b="1" dirty="0" smtClean="0">
                <a:latin typeface="Times New Roman" pitchFamily="18" charset="0"/>
                <a:cs typeface="Times New Roman" pitchFamily="18" charset="0"/>
              </a:rPr>
              <a:t>• "Peer" means something similar to what it means nowadays, as in a fellow or equal. According to these lines, </a:t>
            </a:r>
            <a:r>
              <a:rPr lang="en-US" sz="1000" b="1" dirty="0" err="1" smtClean="0">
                <a:latin typeface="Times New Roman" pitchFamily="18" charset="0"/>
                <a:cs typeface="Times New Roman" pitchFamily="18" charset="0"/>
              </a:rPr>
              <a:t>Lycidas</a:t>
            </a:r>
            <a:r>
              <a:rPr lang="en-US" sz="1000" b="1" dirty="0" smtClean="0">
                <a:latin typeface="Times New Roman" pitchFamily="18" charset="0"/>
                <a:cs typeface="Times New Roman" pitchFamily="18" charset="0"/>
              </a:rPr>
              <a:t> has died, and he hasn't left us with anybody as good as he was. </a:t>
            </a:r>
          </a:p>
          <a:p>
            <a:r>
              <a:rPr lang="en-US" sz="1000" b="1" dirty="0" smtClean="0">
                <a:latin typeface="Times New Roman" pitchFamily="18" charset="0"/>
                <a:cs typeface="Times New Roman" pitchFamily="18" charset="0"/>
              </a:rPr>
              <a:t>• Awesome. We totally get it, right? This guy </a:t>
            </a:r>
            <a:r>
              <a:rPr lang="en-US" sz="1000" b="1" dirty="0" err="1" smtClean="0">
                <a:latin typeface="Times New Roman" pitchFamily="18" charset="0"/>
                <a:cs typeface="Times New Roman" pitchFamily="18" charset="0"/>
              </a:rPr>
              <a:t>Lycidas</a:t>
            </a:r>
            <a:r>
              <a:rPr lang="en-US" sz="1000" b="1" dirty="0" smtClean="0">
                <a:latin typeface="Times New Roman" pitchFamily="18" charset="0"/>
                <a:cs typeface="Times New Roman" pitchFamily="18" charset="0"/>
              </a:rPr>
              <a:t> has died before his time and that is what's making the speaker pick the berries before they're ripe, right? </a:t>
            </a:r>
          </a:p>
          <a:p>
            <a:r>
              <a:rPr lang="en-US" sz="1000" b="1" dirty="0" smtClean="0">
                <a:latin typeface="Times New Roman" pitchFamily="18" charset="0"/>
                <a:cs typeface="Times New Roman" pitchFamily="18" charset="0"/>
              </a:rPr>
              <a:t>• Hold your horses. Does that even make sense? Well, it sort of does in an elaborately poetic kind of way. He is picking the berries before their prime because </a:t>
            </a:r>
            <a:r>
              <a:rPr lang="en-US" sz="1000" b="1" dirty="0" err="1" smtClean="0">
                <a:latin typeface="Times New Roman" pitchFamily="18" charset="0"/>
                <a:cs typeface="Times New Roman" pitchFamily="18" charset="0"/>
              </a:rPr>
              <a:t>Lycidas</a:t>
            </a:r>
            <a:r>
              <a:rPr lang="en-US" sz="1000" b="1" dirty="0" smtClean="0">
                <a:latin typeface="Times New Roman" pitchFamily="18" charset="0"/>
                <a:cs typeface="Times New Roman" pitchFamily="18" charset="0"/>
              </a:rPr>
              <a:t> died before his; it's a metaphor for the death of a young man "ere his prime." </a:t>
            </a:r>
          </a:p>
          <a:p>
            <a:r>
              <a:rPr lang="en-US" sz="1000" b="1" dirty="0" smtClean="0">
                <a:latin typeface="Times New Roman" pitchFamily="18" charset="0"/>
                <a:cs typeface="Times New Roman" pitchFamily="18" charset="0"/>
              </a:rPr>
              <a:t>• Of course we know by now (thanks to our handy "In a Nutshell" section) that </a:t>
            </a:r>
            <a:r>
              <a:rPr lang="en-US" sz="1000" b="1" dirty="0" err="1" smtClean="0">
                <a:latin typeface="Times New Roman" pitchFamily="18" charset="0"/>
                <a:cs typeface="Times New Roman" pitchFamily="18" charset="0"/>
              </a:rPr>
              <a:t>Lycidas</a:t>
            </a:r>
            <a:r>
              <a:rPr lang="en-US" sz="1000" b="1" dirty="0" smtClean="0">
                <a:latin typeface="Times New Roman" pitchFamily="18" charset="0"/>
                <a:cs typeface="Times New Roman" pitchFamily="18" charset="0"/>
              </a:rPr>
              <a:t> is a stand-in for Milton's dear friend Edward King, who was also a poet, and who also died before his time; the poor guy drowned at sea. Make sure you keep these tidbits in mind as you read through the rest of the poem. </a:t>
            </a:r>
          </a:p>
          <a:p>
            <a:r>
              <a:rPr lang="en-US" sz="1000" b="1" dirty="0" smtClean="0">
                <a:latin typeface="Times New Roman" pitchFamily="18" charset="0"/>
                <a:cs typeface="Times New Roman" pitchFamily="18" charset="0"/>
              </a:rPr>
              <a:t>• One more thing before we move on to the next few lines: rhyme. Yep, we've still got some of that going on with "dear" and "peer." Plus, "due" sounds a bit like "rude" and "crude" from the first couple lines. We call an almost rhyme like this slant rhyme</a:t>
            </a:r>
            <a:r>
              <a:rPr lang="en-US" sz="1000" b="1" i="1" dirty="0" smtClean="0">
                <a:latin typeface="Times New Roman" pitchFamily="18" charset="0"/>
                <a:cs typeface="Times New Roman" pitchFamily="18" charset="0"/>
              </a:rPr>
              <a:t>. </a:t>
            </a:r>
          </a:p>
        </p:txBody>
      </p:sp>
    </p:spTree>
    <p:extLst>
      <p:ext uri="{BB962C8B-B14F-4D97-AF65-F5344CB8AC3E}">
        <p14:creationId xmlns:p14="http://schemas.microsoft.com/office/powerpoint/2010/main" xmlns="" val="1191199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Lines</a:t>
            </a:r>
            <a:r>
              <a:rPr lang="en-US" dirty="0" smtClean="0"/>
              <a:t> 178-181 </a:t>
            </a:r>
            <a:br>
              <a:rPr lang="en-US" dirty="0" smtClean="0"/>
            </a:br>
            <a:endParaRPr lang="en-US" dirty="0"/>
          </a:p>
        </p:txBody>
      </p:sp>
      <p:sp>
        <p:nvSpPr>
          <p:cNvPr id="3" name="Content Placeholder 2"/>
          <p:cNvSpPr>
            <a:spLocks noGrp="1"/>
          </p:cNvSpPr>
          <p:nvPr>
            <p:ph idx="1"/>
          </p:nvPr>
        </p:nvSpPr>
        <p:spPr/>
        <p:txBody>
          <a:bodyPr>
            <a:normAutofit fontScale="25000" lnSpcReduction="20000"/>
          </a:bodyPr>
          <a:lstStyle/>
          <a:p>
            <a:pPr>
              <a:buNone/>
            </a:pPr>
            <a:endParaRPr lang="en-US" dirty="0" smtClean="0"/>
          </a:p>
          <a:p>
            <a:r>
              <a:rPr lang="en-US" sz="4800" b="1" i="1" dirty="0" smtClean="0">
                <a:latin typeface="Times New Roman" pitchFamily="18" charset="0"/>
                <a:cs typeface="Times New Roman" pitchFamily="18" charset="0"/>
              </a:rPr>
              <a:t>There entertain him all the saints above, In solemn troops, and sweet societies, That sing, and singing in their glory move, And wipe the tears for ever from his eyes. </a:t>
            </a:r>
          </a:p>
          <a:p>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is definitely in heaven because all the "saints" are there entertaining him in large, friendly groups that sing, move him, and wipe the tears from his eyes. Not too shabby for our poor shepherd. </a:t>
            </a:r>
          </a:p>
          <a:p>
            <a:r>
              <a:rPr lang="en-US" sz="4800" b="1" dirty="0" smtClean="0">
                <a:latin typeface="Times New Roman" pitchFamily="18" charset="0"/>
                <a:cs typeface="Times New Roman" pitchFamily="18" charset="0"/>
              </a:rPr>
              <a:t> That tricky "for ever" in line 181 is ambiguous. It could mean that the saints wipe the tears from his eyes so that he never cries ever again. Or, it could mean that they continually wipe the tears from his eyes, as if he is perpetually sad because he is no longer down on earth with his shepherd buddies. </a:t>
            </a:r>
          </a:p>
          <a:p>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Shmoop</a:t>
            </a:r>
            <a:r>
              <a:rPr lang="en-US" sz="4800" b="1" dirty="0" smtClean="0">
                <a:latin typeface="Times New Roman" pitchFamily="18" charset="0"/>
                <a:cs typeface="Times New Roman" pitchFamily="18" charset="0"/>
              </a:rPr>
              <a:t> will go with the first interpretation, but if you like the second, well, you go right on ahead. </a:t>
            </a:r>
          </a:p>
          <a:p>
            <a:r>
              <a:rPr lang="en-US" sz="4800" b="1" i="1" dirty="0" smtClean="0">
                <a:latin typeface="Times New Roman" pitchFamily="18" charset="0"/>
                <a:cs typeface="Times New Roman" pitchFamily="18" charset="0"/>
              </a:rPr>
              <a:t>Now, </a:t>
            </a:r>
            <a:r>
              <a:rPr lang="en-US" sz="4800" b="1" i="1" dirty="0" err="1" smtClean="0">
                <a:latin typeface="Times New Roman" pitchFamily="18" charset="0"/>
                <a:cs typeface="Times New Roman" pitchFamily="18" charset="0"/>
              </a:rPr>
              <a:t>Lycidas</a:t>
            </a:r>
            <a:r>
              <a:rPr lang="en-US" sz="4800" b="1" i="1" dirty="0" smtClean="0">
                <a:latin typeface="Times New Roman" pitchFamily="18" charset="0"/>
                <a:cs typeface="Times New Roman" pitchFamily="18" charset="0"/>
              </a:rPr>
              <a:t>, the shepherds weep no more; Henceforth thou art the genius of the shore, In thy large recompense, and </a:t>
            </a:r>
            <a:r>
              <a:rPr lang="en-US" sz="4800" b="1" i="1" dirty="0" err="1" smtClean="0">
                <a:latin typeface="Times New Roman" pitchFamily="18" charset="0"/>
                <a:cs typeface="Times New Roman" pitchFamily="18" charset="0"/>
              </a:rPr>
              <a:t>shalt</a:t>
            </a:r>
            <a:r>
              <a:rPr lang="en-US" sz="4800" b="1" i="1" dirty="0" smtClean="0">
                <a:latin typeface="Times New Roman" pitchFamily="18" charset="0"/>
                <a:cs typeface="Times New Roman" pitchFamily="18" charset="0"/>
              </a:rPr>
              <a:t> be good To all that wander in that perilous flood. </a:t>
            </a:r>
          </a:p>
          <a:p>
            <a:r>
              <a:rPr lang="en-US" sz="4800" b="1" dirty="0" smtClean="0">
                <a:latin typeface="Times New Roman" pitchFamily="18" charset="0"/>
                <a:cs typeface="Times New Roman" pitchFamily="18" charset="0"/>
              </a:rPr>
              <a:t> Here, our speaker shifts from addressing his fellow weepy shepherds to talking to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directly in another apostrophe. The speaker talks to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again, noting that the shepherds no longer weep for him and that he is now the "genius of the shore." That means that dear old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will protect all the sailors on the dangerous ocean, or "perilous flood." </a:t>
            </a:r>
          </a:p>
          <a:p>
            <a:r>
              <a:rPr lang="en-US" sz="4800" b="1" dirty="0" smtClean="0">
                <a:latin typeface="Times New Roman" pitchFamily="18" charset="0"/>
                <a:cs typeface="Times New Roman" pitchFamily="18" charset="0"/>
              </a:rPr>
              <a:t> In this case, "genius" doesn't mean someone really smart, but rather a protective deity or spirit, often associated with a particular place.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has become this spirit, and his particular place is the ocean, where he is now buried. </a:t>
            </a:r>
          </a:p>
          <a:p>
            <a:r>
              <a:rPr lang="en-US" sz="4800" b="1" dirty="0" smtClean="0">
                <a:latin typeface="Times New Roman" pitchFamily="18" charset="0"/>
                <a:cs typeface="Times New Roman" pitchFamily="18" charset="0"/>
              </a:rPr>
              <a:t> "Recompense" here means "reward." The implication is that becoming a "genius" is </a:t>
            </a:r>
            <a:r>
              <a:rPr lang="en-US" sz="4800" b="1" dirty="0" err="1" smtClean="0">
                <a:latin typeface="Times New Roman" pitchFamily="18" charset="0"/>
                <a:cs typeface="Times New Roman" pitchFamily="18" charset="0"/>
              </a:rPr>
              <a:t>Lycidas</a:t>
            </a:r>
            <a:r>
              <a:rPr lang="en-US" sz="4800" b="1" dirty="0" smtClean="0">
                <a:latin typeface="Times New Roman" pitchFamily="18" charset="0"/>
                <a:cs typeface="Times New Roman" pitchFamily="18" charset="0"/>
              </a:rPr>
              <a:t>' reward for dying. Hey, at least the guy got something out of it. </a:t>
            </a:r>
          </a:p>
          <a:p>
            <a:endParaRPr lang="en-US" sz="4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186-189 </a:t>
            </a:r>
            <a:br>
              <a:rPr lang="en-US" dirty="0" smtClean="0"/>
            </a:br>
            <a:endParaRPr lang="en-US" dirty="0"/>
          </a:p>
        </p:txBody>
      </p:sp>
      <p:sp>
        <p:nvSpPr>
          <p:cNvPr id="3" name="Content Placeholder 2"/>
          <p:cNvSpPr>
            <a:spLocks noGrp="1"/>
          </p:cNvSpPr>
          <p:nvPr>
            <p:ph idx="1"/>
          </p:nvPr>
        </p:nvSpPr>
        <p:spPr>
          <a:xfrm>
            <a:off x="1005841" y="2521131"/>
            <a:ext cx="8621486" cy="3122023"/>
          </a:xfrm>
        </p:spPr>
        <p:txBody>
          <a:bodyPr>
            <a:normAutofit fontScale="92500" lnSpcReduction="20000"/>
          </a:bodyPr>
          <a:lstStyle/>
          <a:p>
            <a:pPr>
              <a:buNone/>
            </a:pPr>
            <a:endParaRPr lang="en-US" dirty="0" smtClean="0"/>
          </a:p>
          <a:p>
            <a:r>
              <a:rPr lang="en-US" sz="1500" b="1" dirty="0" smtClean="0">
                <a:latin typeface="Times New Roman" pitchFamily="18" charset="0"/>
                <a:cs typeface="Times New Roman" pitchFamily="18" charset="0"/>
              </a:rPr>
              <a:t>stops of various quills") while singing his rustic, pastoral song ("Doric lay"). </a:t>
            </a:r>
          </a:p>
          <a:p>
            <a:r>
              <a:rPr lang="en-US" sz="1500" b="1" dirty="0" smtClean="0">
                <a:latin typeface="Times New Roman" pitchFamily="18" charset="0"/>
                <a:cs typeface="Times New Roman" pitchFamily="18" charset="0"/>
              </a:rPr>
              <a:t> "Doric" refers to a dialect of </a:t>
            </a:r>
            <a:r>
              <a:rPr lang="en-US" sz="1500" b="1" dirty="0" err="1" smtClean="0">
                <a:latin typeface="Times New Roman" pitchFamily="18" charset="0"/>
                <a:cs typeface="Times New Roman" pitchFamily="18" charset="0"/>
              </a:rPr>
              <a:t>an</a:t>
            </a:r>
            <a:r>
              <a:rPr lang="en-US" sz="1500" b="1" i="1" dirty="0" err="1" smtClean="0">
                <a:latin typeface="Times New Roman" pitchFamily="18" charset="0"/>
                <a:cs typeface="Times New Roman" pitchFamily="18" charset="0"/>
              </a:rPr>
              <a:t>Thus</a:t>
            </a:r>
            <a:r>
              <a:rPr lang="en-US" sz="1500" b="1" i="1" dirty="0" smtClean="0">
                <a:latin typeface="Times New Roman" pitchFamily="18" charset="0"/>
                <a:cs typeface="Times New Roman" pitchFamily="18" charset="0"/>
              </a:rPr>
              <a:t> sang the uncouth swain to </a:t>
            </a:r>
            <a:r>
              <a:rPr lang="en-US" sz="1500" b="1" i="1" dirty="0" err="1" smtClean="0">
                <a:latin typeface="Times New Roman" pitchFamily="18" charset="0"/>
                <a:cs typeface="Times New Roman" pitchFamily="18" charset="0"/>
              </a:rPr>
              <a:t>th</a:t>
            </a:r>
            <a:r>
              <a:rPr lang="en-US" sz="1500" b="1" i="1" dirty="0" smtClean="0">
                <a:latin typeface="Times New Roman" pitchFamily="18" charset="0"/>
                <a:cs typeface="Times New Roman" pitchFamily="18" charset="0"/>
              </a:rPr>
              <a:t>' oaks and rills, While the still morn went out with sandals grey; He touched the tender stops of various quills, With eager thought warbling his Doric lay: </a:t>
            </a:r>
          </a:p>
          <a:p>
            <a:r>
              <a:rPr lang="en-US" sz="1500" b="1" dirty="0" smtClean="0">
                <a:latin typeface="Times New Roman" pitchFamily="18" charset="0"/>
                <a:cs typeface="Times New Roman" pitchFamily="18" charset="0"/>
              </a:rPr>
              <a:t> Hold on a minute. Milton, do you mean to tell us that this whole poem has been a quoted speech all along? Way to spring that one on us, buddy. </a:t>
            </a:r>
          </a:p>
          <a:p>
            <a:r>
              <a:rPr lang="en-US" sz="1500" b="1" dirty="0" smtClean="0">
                <a:latin typeface="Times New Roman" pitchFamily="18" charset="0"/>
                <a:cs typeface="Times New Roman" pitchFamily="18" charset="0"/>
              </a:rPr>
              <a:t> That's right, the "uncouth," or unknown "swain," or shepherd has been singing this whole poem to the oak trees and streams ("rills") around him. Some other guy has just been reporting that speech to us. Now </a:t>
            </a:r>
            <a:r>
              <a:rPr lang="en-US" sz="1500" b="1" i="1" dirty="0" smtClean="0">
                <a:latin typeface="Times New Roman" pitchFamily="18" charset="0"/>
                <a:cs typeface="Times New Roman" pitchFamily="18" charset="0"/>
              </a:rPr>
              <a:t>that's a twist.</a:t>
            </a:r>
            <a:endParaRPr lang="en-US" sz="1500" b="1" dirty="0" smtClean="0">
              <a:latin typeface="Times New Roman" pitchFamily="18" charset="0"/>
              <a:cs typeface="Times New Roman" pitchFamily="18" charset="0"/>
            </a:endParaRPr>
          </a:p>
          <a:p>
            <a:r>
              <a:rPr lang="en-US" sz="1500" b="1" dirty="0" smtClean="0">
                <a:latin typeface="Times New Roman" pitchFamily="18" charset="0"/>
                <a:cs typeface="Times New Roman" pitchFamily="18" charset="0"/>
              </a:rPr>
              <a:t> The swain sang this song while the morning was giving way to the day; he was playing some kind of handmade pipe ("touched the tender </a:t>
            </a:r>
            <a:r>
              <a:rPr lang="en-US" sz="1500" b="1" dirty="0" err="1" smtClean="0">
                <a:latin typeface="Times New Roman" pitchFamily="18" charset="0"/>
                <a:cs typeface="Times New Roman" pitchFamily="18" charset="0"/>
              </a:rPr>
              <a:t>cient</a:t>
            </a:r>
            <a:r>
              <a:rPr lang="en-US" sz="1500" b="1" dirty="0" smtClean="0">
                <a:latin typeface="Times New Roman" pitchFamily="18" charset="0"/>
                <a:cs typeface="Times New Roman" pitchFamily="18" charset="0"/>
              </a:rPr>
              <a:t> Greek used by the famous pastoral poets Theocritus, </a:t>
            </a:r>
            <a:r>
              <a:rPr lang="en-US" sz="1500" b="1" dirty="0" err="1" smtClean="0">
                <a:latin typeface="Times New Roman" pitchFamily="18" charset="0"/>
                <a:cs typeface="Times New Roman" pitchFamily="18" charset="0"/>
              </a:rPr>
              <a:t>Moschus</a:t>
            </a:r>
            <a:r>
              <a:rPr lang="en-US" sz="1500" b="1" dirty="0" smtClean="0">
                <a:latin typeface="Times New Roman" pitchFamily="18" charset="0"/>
                <a:cs typeface="Times New Roman" pitchFamily="18" charset="0"/>
              </a:rPr>
              <a:t>, and </a:t>
            </a:r>
            <a:r>
              <a:rPr lang="en-US" sz="1500" b="1" dirty="0" err="1" smtClean="0">
                <a:latin typeface="Times New Roman" pitchFamily="18" charset="0"/>
                <a:cs typeface="Times New Roman" pitchFamily="18" charset="0"/>
              </a:rPr>
              <a:t>Bion</a:t>
            </a:r>
            <a:r>
              <a:rPr lang="en-US" sz="1500" b="1" dirty="0" smtClean="0">
                <a:latin typeface="Times New Roman" pitchFamily="18" charset="0"/>
                <a:cs typeface="Times New Roman" pitchFamily="18" charset="0"/>
              </a:rPr>
              <a:t>. </a:t>
            </a:r>
          </a:p>
          <a:p>
            <a:endParaRPr lang="en-US" sz="1500" dirty="0" smtClean="0">
              <a:latin typeface="Times New Roman" pitchFamily="18" charset="0"/>
              <a:cs typeface="Times New Roman" pitchFamily="18" charset="0"/>
            </a:endParaRPr>
          </a:p>
          <a:p>
            <a:pPr>
              <a:buNone/>
            </a:pPr>
            <a:endParaRPr lang="en-US"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190-193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sz="1600" b="1" i="1" dirty="0" smtClean="0">
                <a:latin typeface="Times New Roman" pitchFamily="18" charset="0"/>
                <a:cs typeface="Times New Roman" pitchFamily="18" charset="0"/>
              </a:rPr>
              <a:t>And now the sun had stretched out all the hills, And now was dropped into the western bay. At last he rose, and twitched his mantle blue: Tomorrow to fresh woods, and pastures new. </a:t>
            </a:r>
          </a:p>
          <a:p>
            <a:r>
              <a:rPr lang="en-US" sz="1600" b="1" dirty="0" smtClean="0">
                <a:latin typeface="Times New Roman" pitchFamily="18" charset="0"/>
                <a:cs typeface="Times New Roman" pitchFamily="18" charset="0"/>
              </a:rPr>
              <a:t>The sun has started to set, appearing to sink into the ocean in the west. The swain gets up, touches his "mantle," or garment, and starts off for new adventures – "fresh woods, and pastures new." </a:t>
            </a:r>
          </a:p>
          <a:p>
            <a:r>
              <a:rPr lang="en-US" sz="1600" b="1" dirty="0" smtClean="0">
                <a:latin typeface="Times New Roman" pitchFamily="18" charset="0"/>
                <a:cs typeface="Times New Roman" pitchFamily="18" charset="0"/>
              </a:rPr>
              <a:t> The phrase "stretched out all the hills" presumably means that the setting sun has lengthened the shadows on the hills, creating an image of a lovely, peaceful evening. </a:t>
            </a:r>
          </a:p>
          <a:p>
            <a:r>
              <a:rPr lang="en-US" sz="1600" b="1" dirty="0" smtClean="0">
                <a:latin typeface="Times New Roman" pitchFamily="18" charset="0"/>
                <a:cs typeface="Times New Roman" pitchFamily="18" charset="0"/>
              </a:rPr>
              <a:t> The poem finishes off on a hopeful note. We think the last line of the poem would be a great way to end all your emails. </a:t>
            </a:r>
          </a:p>
          <a:p>
            <a:endParaRPr lang="en-US" sz="16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10-11 </a:t>
            </a:r>
            <a:br>
              <a:rPr lang="en-US" dirty="0" smtClean="0"/>
            </a:br>
            <a:endParaRPr lang="en-IN" dirty="0"/>
          </a:p>
        </p:txBody>
      </p:sp>
      <p:sp>
        <p:nvSpPr>
          <p:cNvPr id="3" name="Content Placeholder 2"/>
          <p:cNvSpPr>
            <a:spLocks noGrp="1"/>
          </p:cNvSpPr>
          <p:nvPr>
            <p:ph idx="1"/>
          </p:nvPr>
        </p:nvSpPr>
        <p:spPr/>
        <p:txBody>
          <a:bodyPr>
            <a:normAutofit fontScale="85000" lnSpcReduction="20000"/>
          </a:bodyPr>
          <a:lstStyle/>
          <a:p>
            <a:pPr>
              <a:buNone/>
            </a:pPr>
            <a:r>
              <a:rPr lang="en-US" sz="2400" dirty="0" smtClean="0"/>
              <a:t> </a:t>
            </a:r>
          </a:p>
          <a:p>
            <a:r>
              <a:rPr lang="en-US" sz="2000" b="1" i="1" dirty="0" smtClean="0">
                <a:latin typeface="Times New Roman" pitchFamily="18" charset="0"/>
                <a:cs typeface="Times New Roman" pitchFamily="18" charset="0"/>
              </a:rPr>
              <a:t>Who would not sing for </a:t>
            </a:r>
            <a:r>
              <a:rPr lang="en-US" sz="2000" b="1" i="1" dirty="0" err="1" smtClean="0">
                <a:latin typeface="Times New Roman" pitchFamily="18" charset="0"/>
                <a:cs typeface="Times New Roman" pitchFamily="18" charset="0"/>
              </a:rPr>
              <a:t>Lycidas</a:t>
            </a:r>
            <a:r>
              <a:rPr lang="en-US" sz="2000" b="1" i="1" dirty="0" smtClean="0">
                <a:latin typeface="Times New Roman" pitchFamily="18" charset="0"/>
                <a:cs typeface="Times New Roman" pitchFamily="18" charset="0"/>
              </a:rPr>
              <a:t>? He knew Himself to sing, and build the lofty rhyme. </a:t>
            </a:r>
          </a:p>
          <a:p>
            <a:r>
              <a:rPr lang="en-US" sz="2000" b="1" dirty="0" smtClean="0">
                <a:latin typeface="Times New Roman" pitchFamily="18" charset="0"/>
                <a:cs typeface="Times New Roman" pitchFamily="18" charset="0"/>
              </a:rPr>
              <a:t> Abandoning the trees for now, the speaker asks us a rhetorical question, as if to say, how could he </a:t>
            </a:r>
            <a:r>
              <a:rPr lang="en-US" sz="2000" b="1" i="1" dirty="0" smtClean="0">
                <a:latin typeface="Times New Roman" pitchFamily="18" charset="0"/>
                <a:cs typeface="Times New Roman" pitchFamily="18" charset="0"/>
              </a:rPr>
              <a:t>not write a poem for </a:t>
            </a:r>
            <a:r>
              <a:rPr lang="en-US" sz="2000" b="1" i="1" dirty="0" err="1" smtClean="0">
                <a:latin typeface="Times New Roman" pitchFamily="18" charset="0"/>
                <a:cs typeface="Times New Roman" pitchFamily="18" charset="0"/>
              </a:rPr>
              <a:t>Lycidas</a:t>
            </a:r>
            <a:r>
              <a:rPr lang="en-US" sz="2000" b="1" i="1" dirty="0" smtClean="0">
                <a:latin typeface="Times New Roman" pitchFamily="18" charset="0"/>
                <a:cs typeface="Times New Roman" pitchFamily="18" charset="0"/>
              </a:rPr>
              <a:t>? After all, </a:t>
            </a:r>
            <a:r>
              <a:rPr lang="en-US" sz="2000" b="1" i="1" dirty="0" err="1" smtClean="0">
                <a:latin typeface="Times New Roman" pitchFamily="18" charset="0"/>
                <a:cs typeface="Times New Roman" pitchFamily="18" charset="0"/>
              </a:rPr>
              <a:t>Lycidas</a:t>
            </a:r>
            <a:r>
              <a:rPr lang="en-US" sz="2000" b="1" i="1" dirty="0" smtClean="0">
                <a:latin typeface="Times New Roman" pitchFamily="18" charset="0"/>
                <a:cs typeface="Times New Roman" pitchFamily="18" charset="0"/>
              </a:rPr>
              <a:t> was also a poet, and a pretty good one at that (he built "the lofty rhyme"). </a:t>
            </a:r>
          </a:p>
          <a:p>
            <a:r>
              <a:rPr lang="en-US" sz="2000" b="1" dirty="0" smtClean="0">
                <a:latin typeface="Times New Roman" pitchFamily="18" charset="0"/>
                <a:cs typeface="Times New Roman" pitchFamily="18" charset="0"/>
              </a:rPr>
              <a:t> Singing in English verse is often synonymous with poetry (remember Apollo?), so the speaker is essentially saying that it is impossible </a:t>
            </a:r>
            <a:r>
              <a:rPr lang="en-US" sz="2000" b="1" i="1" dirty="0" smtClean="0">
                <a:latin typeface="Times New Roman" pitchFamily="18" charset="0"/>
                <a:cs typeface="Times New Roman" pitchFamily="18" charset="0"/>
              </a:rPr>
              <a:t>not to write a poem about </a:t>
            </a:r>
            <a:r>
              <a:rPr lang="en-US" sz="2000" b="1" i="1" dirty="0" err="1" smtClean="0">
                <a:latin typeface="Times New Roman" pitchFamily="18" charset="0"/>
                <a:cs typeface="Times New Roman" pitchFamily="18" charset="0"/>
              </a:rPr>
              <a:t>Lycidas</a:t>
            </a:r>
            <a:r>
              <a:rPr lang="en-US" sz="2000" b="1" i="1" dirty="0" smtClean="0">
                <a:latin typeface="Times New Roman" pitchFamily="18" charset="0"/>
                <a:cs typeface="Times New Roman" pitchFamily="18" charset="0"/>
              </a:rPr>
              <a:t>, who wasn't just a poet, but one who wrote in a lofty style. </a:t>
            </a:r>
          </a:p>
          <a:p>
            <a:r>
              <a:rPr lang="en-US" sz="2000" b="1" dirty="0" smtClean="0">
                <a:latin typeface="Times New Roman" pitchFamily="18" charset="0"/>
                <a:cs typeface="Times New Roman" pitchFamily="18" charset="0"/>
              </a:rPr>
              <a:t> And of course, we've got some rhyme going on here, too. "Knew" rhymes with the "due" at the end of line 7, and "rhyme" takes us back to "prime" in line 8. We're having a tough time spotting an actual pattern or rhyme scheme, though. While there is definitely rhyme going on, it doesn't seem to be following any rules we know about.</a:t>
            </a:r>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12-14 </a:t>
            </a:r>
            <a:br>
              <a:rPr lang="en-US" dirty="0" smtClean="0"/>
            </a:br>
            <a:endParaRPr lang="en-IN" dirty="0"/>
          </a:p>
        </p:txBody>
      </p:sp>
      <p:sp>
        <p:nvSpPr>
          <p:cNvPr id="3" name="Content Placeholder 2"/>
          <p:cNvSpPr>
            <a:spLocks noGrp="1"/>
          </p:cNvSpPr>
          <p:nvPr>
            <p:ph idx="1"/>
          </p:nvPr>
        </p:nvSpPr>
        <p:spPr/>
        <p:txBody>
          <a:bodyPr>
            <a:normAutofit fontScale="55000" lnSpcReduction="20000"/>
          </a:bodyPr>
          <a:lstStyle/>
          <a:p>
            <a:pPr>
              <a:buNone/>
            </a:pPr>
            <a:r>
              <a:rPr lang="en-US" sz="2400" dirty="0" smtClean="0"/>
              <a:t> </a:t>
            </a:r>
          </a:p>
          <a:p>
            <a:r>
              <a:rPr lang="en-US" sz="2400" i="1" dirty="0" smtClean="0"/>
              <a:t>He must not float upon his watery bier Unwept, and welter to the parching wind, Without the </a:t>
            </a:r>
            <a:r>
              <a:rPr lang="en-US" sz="2400" i="1" dirty="0" err="1" smtClean="0"/>
              <a:t>meed</a:t>
            </a:r>
            <a:r>
              <a:rPr lang="en-US" sz="2400" i="1" dirty="0" smtClean="0"/>
              <a:t> of some melodious tear. </a:t>
            </a:r>
          </a:p>
          <a:p>
            <a:r>
              <a:rPr lang="en-US" sz="2400" dirty="0" smtClean="0"/>
              <a:t>• First, we're going to go ahead and give you the scoop on some of these more obscure words, then we can tackle the meaning of these lines: "bier" is another word for tomb; "welter" is being used as a verb, here, and it means tossed or tumbled; "</a:t>
            </a:r>
            <a:r>
              <a:rPr lang="en-US" sz="2400" dirty="0" err="1" smtClean="0"/>
              <a:t>meed</a:t>
            </a:r>
            <a:r>
              <a:rPr lang="en-US" sz="2400" dirty="0" smtClean="0"/>
              <a:t>" means a fitting reward or accompaniment. </a:t>
            </a:r>
          </a:p>
          <a:p>
            <a:r>
              <a:rPr lang="en-US" sz="2400" dirty="0" smtClean="0"/>
              <a:t>• Phew. Now that we have that out of the way, we can get down to business. </a:t>
            </a:r>
          </a:p>
          <a:p>
            <a:r>
              <a:rPr lang="en-US" sz="2400" dirty="0" smtClean="0"/>
              <a:t>• According to our speaker, </a:t>
            </a:r>
            <a:r>
              <a:rPr lang="en-US" sz="2400" dirty="0" err="1" smtClean="0"/>
              <a:t>Lycidas</a:t>
            </a:r>
            <a:r>
              <a:rPr lang="en-US" sz="2400" dirty="0" smtClean="0"/>
              <a:t> must be mourned with the fitting reward of the tears of his friends. And we're not just talking about the saltwater that gushes out of our eyes when we're sad. We're talking poetry, or "some melodious tear." </a:t>
            </a:r>
          </a:p>
          <a:p>
            <a:r>
              <a:rPr lang="en-US" sz="2400" dirty="0" smtClean="0"/>
              <a:t>• Basically, </a:t>
            </a:r>
            <a:r>
              <a:rPr lang="en-US" sz="2400" dirty="0" err="1" smtClean="0"/>
              <a:t>Lycidas</a:t>
            </a:r>
            <a:r>
              <a:rPr lang="en-US" sz="2400" dirty="0" smtClean="0"/>
              <a:t> should not remain "unwept" or </a:t>
            </a:r>
            <a:r>
              <a:rPr lang="en-US" sz="2400" dirty="0" err="1" smtClean="0"/>
              <a:t>unmourned</a:t>
            </a:r>
            <a:r>
              <a:rPr lang="en-US" sz="2400" dirty="0" smtClean="0"/>
              <a:t> while floating in the ocean (his "watery" tomb), where he might get tossed around by the wind. </a:t>
            </a:r>
            <a:endParaRPr lang="en-US" sz="1050" dirty="0" smtClean="0"/>
          </a:p>
          <a:p>
            <a:r>
              <a:rPr lang="en-US" sz="2500" dirty="0" smtClean="0">
                <a:latin typeface="Times New Roman" pitchFamily="18" charset="0"/>
                <a:cs typeface="Times New Roman" pitchFamily="18" charset="0"/>
              </a:rPr>
              <a:t>Of course the ocean is not actually a tomb, so we might consider Milton's use of the word "bier" as a </a:t>
            </a:r>
            <a:r>
              <a:rPr lang="en-US" sz="2500" b="1" dirty="0" smtClean="0">
                <a:latin typeface="Times New Roman" pitchFamily="18" charset="0"/>
                <a:cs typeface="Times New Roman" pitchFamily="18" charset="0"/>
              </a:rPr>
              <a:t>metaphor</a:t>
            </a:r>
            <a:r>
              <a:rPr lang="en-US" sz="2500" b="1" i="1" dirty="0" smtClean="0">
                <a:latin typeface="Times New Roman" pitchFamily="18" charset="0"/>
                <a:cs typeface="Times New Roman" pitchFamily="18" charset="0"/>
              </a:rPr>
              <a:t>. Add to that the metaphor of the "melodious tear," which represents poetry, and we've got some major comparing going on. </a:t>
            </a:r>
          </a:p>
          <a:p>
            <a:endParaRPr lang="en-US" sz="2500" dirty="0" smtClean="0">
              <a:latin typeface="Times New Roman" pitchFamily="18" charset="0"/>
              <a:cs typeface="Times New Roman" pitchFamily="18" charset="0"/>
            </a:endParaRPr>
          </a:p>
          <a:p>
            <a:endParaRPr lang="en-IN" sz="2100" dirty="0" smtClean="0">
              <a:latin typeface="Times New Roman" panose="02020603050405020304" pitchFamily="18" charset="0"/>
              <a:cs typeface="Times New Roman" panose="02020603050405020304" pitchFamily="18" charset="0"/>
            </a:endParaRPr>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15-17 </a:t>
            </a:r>
            <a:br>
              <a:rPr lang="en-US" dirty="0" smtClean="0"/>
            </a:br>
            <a:endParaRPr lang="en-IN" dirty="0"/>
          </a:p>
        </p:txBody>
      </p:sp>
      <p:sp>
        <p:nvSpPr>
          <p:cNvPr id="3" name="Content Placeholder 2"/>
          <p:cNvSpPr>
            <a:spLocks noGrp="1"/>
          </p:cNvSpPr>
          <p:nvPr>
            <p:ph idx="1"/>
          </p:nvPr>
        </p:nvSpPr>
        <p:spPr/>
        <p:txBody>
          <a:bodyPr>
            <a:normAutofit fontScale="47500" lnSpcReduction="20000"/>
          </a:bodyPr>
          <a:lstStyle/>
          <a:p>
            <a:pPr>
              <a:buNone/>
            </a:pPr>
            <a:endParaRPr lang="en-US" sz="2400" dirty="0" smtClean="0"/>
          </a:p>
          <a:p>
            <a:r>
              <a:rPr lang="en-US" sz="2500" b="1" i="1" dirty="0" smtClean="0">
                <a:latin typeface="Times New Roman" pitchFamily="18" charset="0"/>
                <a:cs typeface="Times New Roman" pitchFamily="18" charset="0"/>
              </a:rPr>
              <a:t>Begin then, Sisters of the sacred well, That from beneath the seat of Jove doth spring, Begin, and somewhat loudly sweep the string. </a:t>
            </a:r>
          </a:p>
          <a:p>
            <a:r>
              <a:rPr lang="en-US" sz="2500" b="1" dirty="0" smtClean="0">
                <a:latin typeface="Times New Roman" pitchFamily="18" charset="0"/>
                <a:cs typeface="Times New Roman" pitchFamily="18" charset="0"/>
              </a:rPr>
              <a:t> Sisters? No, not these sisters. Here, our speaker is calling on the Nine muses, who were Ancient mythical women thought to inspire poetry. </a:t>
            </a:r>
          </a:p>
          <a:p>
            <a:r>
              <a:rPr lang="en-US" sz="2500" b="1" dirty="0" smtClean="0">
                <a:latin typeface="Times New Roman" pitchFamily="18" charset="0"/>
                <a:cs typeface="Times New Roman" pitchFamily="18" charset="0"/>
              </a:rPr>
              <a:t> As it turns out, the ancient Greek word </a:t>
            </a:r>
            <a:r>
              <a:rPr lang="en-US" sz="2500" b="1" i="1" dirty="0" err="1" smtClean="0">
                <a:latin typeface="Times New Roman" pitchFamily="18" charset="0"/>
                <a:cs typeface="Times New Roman" pitchFamily="18" charset="0"/>
              </a:rPr>
              <a:t>mousa</a:t>
            </a:r>
            <a:r>
              <a:rPr lang="en-US" sz="2500" b="1" i="1" dirty="0" smtClean="0">
                <a:latin typeface="Times New Roman" pitchFamily="18" charset="0"/>
                <a:cs typeface="Times New Roman" pitchFamily="18" charset="0"/>
              </a:rPr>
              <a:t> means "poem" or "song" as well as muse. </a:t>
            </a:r>
          </a:p>
          <a:p>
            <a:r>
              <a:rPr lang="en-US" sz="2500" b="1" dirty="0" smtClean="0">
                <a:latin typeface="Times New Roman" pitchFamily="18" charset="0"/>
                <a:cs typeface="Times New Roman" pitchFamily="18" charset="0"/>
              </a:rPr>
              <a:t>This "sacred well" to which these sisters belong refers to either </a:t>
            </a:r>
            <a:r>
              <a:rPr lang="en-US" sz="2500" b="1" dirty="0" err="1" smtClean="0">
                <a:latin typeface="Times New Roman" pitchFamily="18" charset="0"/>
                <a:cs typeface="Times New Roman" pitchFamily="18" charset="0"/>
              </a:rPr>
              <a:t>Aganippe</a:t>
            </a:r>
            <a:r>
              <a:rPr lang="en-US" sz="2500" b="1" dirty="0" smtClean="0">
                <a:latin typeface="Times New Roman" pitchFamily="18" charset="0"/>
                <a:cs typeface="Times New Roman" pitchFamily="18" charset="0"/>
              </a:rPr>
              <a:t> or </a:t>
            </a:r>
            <a:r>
              <a:rPr lang="en-US" sz="2500" b="1" dirty="0" err="1" smtClean="0">
                <a:latin typeface="Times New Roman" pitchFamily="18" charset="0"/>
                <a:cs typeface="Times New Roman" pitchFamily="18" charset="0"/>
              </a:rPr>
              <a:t>Hippocrene</a:t>
            </a:r>
            <a:r>
              <a:rPr lang="en-US" sz="2500" b="1" dirty="0" smtClean="0">
                <a:latin typeface="Times New Roman" pitchFamily="18" charset="0"/>
                <a:cs typeface="Times New Roman" pitchFamily="18" charset="0"/>
              </a:rPr>
              <a:t>, two springs that, in Greek mythology, were thought to be the dwelling places of the muses on Mount Helicon. </a:t>
            </a:r>
          </a:p>
          <a:p>
            <a:r>
              <a:rPr lang="en-US" sz="2500" b="1" dirty="0" smtClean="0">
                <a:latin typeface="Times New Roman" pitchFamily="18" charset="0"/>
                <a:cs typeface="Times New Roman" pitchFamily="18" charset="0"/>
              </a:rPr>
              <a:t> Here, the speaker is asking the muses for help in writing his poem for his friend </a:t>
            </a:r>
            <a:r>
              <a:rPr lang="en-US" sz="2500" b="1" dirty="0" err="1" smtClean="0">
                <a:latin typeface="Times New Roman" pitchFamily="18" charset="0"/>
                <a:cs typeface="Times New Roman" pitchFamily="18" charset="0"/>
              </a:rPr>
              <a:t>Lycidas</a:t>
            </a:r>
            <a:r>
              <a:rPr lang="en-US" sz="2500" b="1" dirty="0" smtClean="0">
                <a:latin typeface="Times New Roman" pitchFamily="18" charset="0"/>
                <a:cs typeface="Times New Roman" pitchFamily="18" charset="0"/>
              </a:rPr>
              <a:t>. He needs some inspiration, pronto, so he is hoping the muses will "sweep the string," which is a poetic way of saying, "play music." </a:t>
            </a:r>
          </a:p>
          <a:p>
            <a:r>
              <a:rPr lang="en-US" sz="2500" b="1" dirty="0" smtClean="0">
                <a:latin typeface="Times New Roman" pitchFamily="18" charset="0"/>
                <a:cs typeface="Times New Roman" pitchFamily="18" charset="0"/>
              </a:rPr>
              <a:t> This appeal to the muses (called the invocation) is a frequent feature of western poetry, from Homer through the 19th century. No one likes writer's block. </a:t>
            </a:r>
          </a:p>
          <a:p>
            <a:r>
              <a:rPr lang="en-US" sz="2500" b="1" dirty="0" smtClean="0">
                <a:latin typeface="Times New Roman" pitchFamily="18" charset="0"/>
                <a:cs typeface="Times New Roman" pitchFamily="18" charset="0"/>
              </a:rPr>
              <a:t> In these lines, the poet strays squarely into the world of myth. Our speaker is asking the muses for help, which means we're in a world of imagination and inspiration. We have left the poet's Cambridge home  behind.</a:t>
            </a:r>
          </a:p>
          <a:p>
            <a:endParaRPr lang="en-IN" sz="2500" b="1" dirty="0" smtClean="0">
              <a:latin typeface="Times New Roman" pitchFamily="18" charset="0"/>
              <a:cs typeface="Times New Roman" pitchFamily="18" charset="0"/>
            </a:endParaRPr>
          </a:p>
          <a:p>
            <a:endParaRPr lang="en-IN" sz="25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205420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Lines 18-22 </a:t>
            </a:r>
            <a:br>
              <a:rPr lang="en-US" dirty="0" smtClean="0"/>
            </a:br>
            <a:endParaRPr lang="en-IN" dirty="0"/>
          </a:p>
        </p:txBody>
      </p:sp>
      <p:sp>
        <p:nvSpPr>
          <p:cNvPr id="3" name="Content Placeholder 2"/>
          <p:cNvSpPr>
            <a:spLocks noGrp="1"/>
          </p:cNvSpPr>
          <p:nvPr>
            <p:ph idx="1"/>
          </p:nvPr>
        </p:nvSpPr>
        <p:spPr/>
        <p:txBody>
          <a:bodyPr>
            <a:normAutofit fontScale="85000" lnSpcReduction="20000"/>
          </a:bodyPr>
          <a:lstStyle/>
          <a:p>
            <a:r>
              <a:rPr lang="en-US" sz="1900" b="1" i="1" dirty="0" smtClean="0">
                <a:latin typeface="Times New Roman" pitchFamily="18" charset="0"/>
                <a:cs typeface="Times New Roman" pitchFamily="18" charset="0"/>
              </a:rPr>
              <a:t>Hence with denial vain, and coy excuse, So may some gentle Muse With lucky words </a:t>
            </a:r>
            <a:r>
              <a:rPr lang="en-US" sz="1900" b="1" i="1" dirty="0" err="1" smtClean="0">
                <a:latin typeface="Times New Roman" pitchFamily="18" charset="0"/>
                <a:cs typeface="Times New Roman" pitchFamily="18" charset="0"/>
              </a:rPr>
              <a:t>favour</a:t>
            </a:r>
            <a:r>
              <a:rPr lang="en-US" sz="1900" b="1" i="1" dirty="0" smtClean="0">
                <a:latin typeface="Times New Roman" pitchFamily="18" charset="0"/>
                <a:cs typeface="Times New Roman" pitchFamily="18" charset="0"/>
              </a:rPr>
              <a:t> my destined urn, And as he passes turn And bid fair peace be to my sable shroud. </a:t>
            </a:r>
          </a:p>
          <a:p>
            <a:r>
              <a:rPr lang="en-US" sz="1900" b="1" dirty="0" smtClean="0">
                <a:latin typeface="Times New Roman" pitchFamily="18" charset="0"/>
                <a:cs typeface="Times New Roman" pitchFamily="18" charset="0"/>
              </a:rPr>
              <a:t>• More muse-invoking here. Essentially, our speaker is hoping that a "gentle Muse" will help him write. Only, instead of asking for help writing a poem about his friend </a:t>
            </a:r>
            <a:r>
              <a:rPr lang="en-US" sz="1900" b="1" dirty="0" err="1" smtClean="0">
                <a:latin typeface="Times New Roman" pitchFamily="18" charset="0"/>
                <a:cs typeface="Times New Roman" pitchFamily="18" charset="0"/>
              </a:rPr>
              <a:t>Lycidas</a:t>
            </a:r>
            <a:r>
              <a:rPr lang="en-US" sz="1900" b="1" dirty="0" smtClean="0">
                <a:latin typeface="Times New Roman" pitchFamily="18" charset="0"/>
                <a:cs typeface="Times New Roman" pitchFamily="18" charset="0"/>
              </a:rPr>
              <a:t>, our speaker is hoping that one day, when he dies, someone will do the same for him. </a:t>
            </a:r>
          </a:p>
          <a:p>
            <a:r>
              <a:rPr lang="en-US" sz="1900" b="1" dirty="0" smtClean="0">
                <a:latin typeface="Times New Roman" pitchFamily="18" charset="0"/>
                <a:cs typeface="Times New Roman" pitchFamily="18" charset="0"/>
              </a:rPr>
              <a:t>• Let's break it down. The phrase "hence with denial vain, and coy excuse" is a tough one, that's for sure. The speaker seems to be saying something like, "All right, quit being a baby. No more denial and excuses – it's time for me to get cracking on the poem." </a:t>
            </a:r>
          </a:p>
          <a:p>
            <a:r>
              <a:rPr lang="en-US" sz="1900" b="1" dirty="0" smtClean="0">
                <a:latin typeface="Times New Roman" pitchFamily="18" charset="0"/>
                <a:cs typeface="Times New Roman" pitchFamily="18" charset="0"/>
              </a:rPr>
              <a:t>• An "urn" is a vase that contains a person's ashes, but the speaker is probably just using it here as a metaphor for a grave or tomb. And a "shroud" is a sheet (usually white) in which a corpse is wrapped. A "sable shroud," however is a black one. This image gives the line a more melancholy, ominous tone. </a:t>
            </a:r>
          </a:p>
          <a:p>
            <a:r>
              <a:rPr lang="en-US" sz="1900" b="1" dirty="0" smtClean="0">
                <a:latin typeface="Times New Roman" pitchFamily="18" charset="0"/>
                <a:cs typeface="Times New Roman" pitchFamily="18" charset="0"/>
              </a:rPr>
              <a:t>• These last two lines are tricky, but our speaker seems to be saying, "Hopefully some future poet, when he passes by my grave or tomb, will say 'peace be with you' or 'rest in peace. </a:t>
            </a:r>
          </a:p>
          <a:p>
            <a:endParaRPr lang="en-US" sz="2400" dirty="0" smtClean="0"/>
          </a:p>
          <a:p>
            <a:endParaRPr lang="en-IN" sz="2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5420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319</TotalTime>
  <Words>12450</Words>
  <Application>Microsoft Office PowerPoint</Application>
  <PresentationFormat>Custom</PresentationFormat>
  <Paragraphs>387</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Ion Boardroom</vt:lpstr>
      <vt:lpstr>welcome</vt:lpstr>
      <vt:lpstr>INTRODUCTION  - LYCIDAS</vt:lpstr>
      <vt:lpstr>FIVE  - SECTIONS OF LYCIDAS</vt:lpstr>
      <vt:lpstr>Going through this poem line-by-line.  </vt:lpstr>
      <vt:lpstr>Lines 6-9  </vt:lpstr>
      <vt:lpstr>Lines 10-11  </vt:lpstr>
      <vt:lpstr>Lines 12-14  </vt:lpstr>
      <vt:lpstr>Lines 15-17  </vt:lpstr>
      <vt:lpstr>Lines 18-22  </vt:lpstr>
      <vt:lpstr>Lines 23-24  </vt:lpstr>
      <vt:lpstr>Lines 25-27  </vt:lpstr>
      <vt:lpstr>Lines 27-31  </vt:lpstr>
      <vt:lpstr>Lines 32-36  </vt:lpstr>
      <vt:lpstr>Lines 37-38  </vt:lpstr>
      <vt:lpstr>Lines 39-41  </vt:lpstr>
      <vt:lpstr>Lines 42-44 </vt:lpstr>
      <vt:lpstr>Lines 45-49  </vt:lpstr>
      <vt:lpstr>Line 50-51  </vt:lpstr>
      <vt:lpstr>Lines 52-55  </vt:lpstr>
      <vt:lpstr>Lines 56-57  </vt:lpstr>
      <vt:lpstr>Lines 58-63  </vt:lpstr>
      <vt:lpstr>Lines 64-66  </vt:lpstr>
      <vt:lpstr>Lines 67-69</vt:lpstr>
      <vt:lpstr>Lines 70-72 </vt:lpstr>
      <vt:lpstr>Lines 73-76</vt:lpstr>
      <vt:lpstr>Lines 76-77  </vt:lpstr>
      <vt:lpstr>Lines 78-80</vt:lpstr>
      <vt:lpstr>Lines 81-84  </vt:lpstr>
      <vt:lpstr>Lines 88-92  </vt:lpstr>
      <vt:lpstr>Lines 93-99</vt:lpstr>
      <vt:lpstr>Lines 100-102  </vt:lpstr>
      <vt:lpstr>Lines 103-107  </vt:lpstr>
      <vt:lpstr>Lines 108-112  </vt:lpstr>
      <vt:lpstr>Lines 113-115  </vt:lpstr>
      <vt:lpstr> Lines 116-118  </vt:lpstr>
      <vt:lpstr>Lines 119-121  </vt:lpstr>
      <vt:lpstr>Lines 122-124  </vt:lpstr>
      <vt:lpstr>Lines 125-127  </vt:lpstr>
      <vt:lpstr>Lines 128-131  </vt:lpstr>
      <vt:lpstr>Lines 132-135 </vt:lpstr>
      <vt:lpstr>Lines 136-141  </vt:lpstr>
      <vt:lpstr>Lines 136-141  </vt:lpstr>
      <vt:lpstr>Lines 142-148  </vt:lpstr>
      <vt:lpstr>Lines 149-151  </vt:lpstr>
      <vt:lpstr>Lines 152-153  </vt:lpstr>
      <vt:lpstr>Lines 154-164  </vt:lpstr>
      <vt:lpstr>Lines 165-167 </vt:lpstr>
      <vt:lpstr>Lines 168-171  </vt:lpstr>
      <vt:lpstr>Lines 172-177  </vt:lpstr>
      <vt:lpstr>Lines 178-181  </vt:lpstr>
      <vt:lpstr>Lines 186-189  </vt:lpstr>
      <vt:lpstr>Lines 190-193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ARTICLES</dc:title>
  <dc:creator>DL</dc:creator>
  <cp:lastModifiedBy>DELL</cp:lastModifiedBy>
  <cp:revision>86</cp:revision>
  <dcterms:created xsi:type="dcterms:W3CDTF">2019-03-06T09:43:07Z</dcterms:created>
  <dcterms:modified xsi:type="dcterms:W3CDTF">2020-05-23T09:13:13Z</dcterms:modified>
</cp:coreProperties>
</file>