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5960B3E-AE16-48DC-A116-49B715DCEC85}"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0E1A2C-F428-4AF7-8641-2FF647F59A49}" type="slidenum">
              <a:rPr lang="en-IN" smtClean="0"/>
              <a:t>‹#›</a:t>
            </a:fld>
            <a:endParaRPr lang="en-IN"/>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60B3E-AE16-48DC-A116-49B715DCEC85}"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0E1A2C-F428-4AF7-8641-2FF647F59A49}"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60B3E-AE16-48DC-A116-49B715DCEC85}"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0E1A2C-F428-4AF7-8641-2FF647F59A49}"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60B3E-AE16-48DC-A116-49B715DCEC85}" type="datetimeFigureOut">
              <a:rPr lang="en-IN" smtClean="0"/>
              <a:t>20-May-2020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50E1A2C-F428-4AF7-8641-2FF647F59A49}"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25960B3E-AE16-48DC-A116-49B715DCEC85}" type="datetimeFigureOut">
              <a:rPr lang="en-IN" smtClean="0"/>
              <a:t>20-May-2020</a:t>
            </a:fld>
            <a:endParaRPr lang="en-IN"/>
          </a:p>
        </p:txBody>
      </p:sp>
      <p:sp>
        <p:nvSpPr>
          <p:cNvPr id="91" name="Footer Placeholder 90"/>
          <p:cNvSpPr>
            <a:spLocks noGrp="1"/>
          </p:cNvSpPr>
          <p:nvPr>
            <p:ph type="ftr" sz="quarter" idx="11"/>
          </p:nvPr>
        </p:nvSpPr>
        <p:spPr/>
        <p:txBody>
          <a:bodyPr/>
          <a:lstStyle/>
          <a:p>
            <a:endParaRPr lang="en-IN"/>
          </a:p>
        </p:txBody>
      </p:sp>
      <p:sp>
        <p:nvSpPr>
          <p:cNvPr id="92" name="Slide Number Placeholder 91"/>
          <p:cNvSpPr>
            <a:spLocks noGrp="1"/>
          </p:cNvSpPr>
          <p:nvPr>
            <p:ph type="sldNum" sz="quarter" idx="12"/>
          </p:nvPr>
        </p:nvSpPr>
        <p:spPr/>
        <p:txBody>
          <a:bodyPr/>
          <a:lstStyle/>
          <a:p>
            <a:fld id="{950E1A2C-F428-4AF7-8641-2FF647F59A49}"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960B3E-AE16-48DC-A116-49B715DCEC85}"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0E1A2C-F428-4AF7-8641-2FF647F59A49}"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960B3E-AE16-48DC-A116-49B715DCEC85}" type="datetimeFigureOut">
              <a:rPr lang="en-IN" smtClean="0"/>
              <a:t>20-May-2020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50E1A2C-F428-4AF7-8641-2FF647F59A49}"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960B3E-AE16-48DC-A116-49B715DCEC85}" type="datetimeFigureOut">
              <a:rPr lang="en-IN" smtClean="0"/>
              <a:t>20-May-2020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50E1A2C-F428-4AF7-8641-2FF647F59A49}"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60B3E-AE16-48DC-A116-49B715DCEC85}" type="datetimeFigureOut">
              <a:rPr lang="en-IN" smtClean="0"/>
              <a:t>20-May-2020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50E1A2C-F428-4AF7-8641-2FF647F59A49}"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960B3E-AE16-48DC-A116-49B715DCEC85}"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0E1A2C-F428-4AF7-8641-2FF647F59A49}" type="slidenum">
              <a:rPr lang="en-IN" smtClean="0"/>
              <a:t>‹#›</a:t>
            </a:fld>
            <a:endParaRPr lang="en-IN"/>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25960B3E-AE16-48DC-A116-49B715DCEC85}" type="datetimeFigureOut">
              <a:rPr lang="en-IN" smtClean="0"/>
              <a:t>20-May-2020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50E1A2C-F428-4AF7-8641-2FF647F59A49}" type="slidenum">
              <a:rPr lang="en-IN" smtClean="0"/>
              <a:t>‹#›</a:t>
            </a:fld>
            <a:endParaRPr lang="en-IN"/>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25960B3E-AE16-48DC-A116-49B715DCEC85}" type="datetimeFigureOut">
              <a:rPr lang="en-IN" smtClean="0"/>
              <a:t>20-May-2020</a:t>
            </a:fld>
            <a:endParaRPr lang="en-IN"/>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IN"/>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950E1A2C-F428-4AF7-8641-2FF647F59A49}"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564904"/>
            <a:ext cx="4419600" cy="1024263"/>
          </a:xfrm>
        </p:spPr>
        <p:txBody>
          <a:bodyPr/>
          <a:lstStyle/>
          <a:p>
            <a:r>
              <a:rPr lang="en-IN" b="1" dirty="0"/>
              <a:t>Rise of Big Business</a:t>
            </a:r>
            <a:endParaRPr lang="en-IN" dirty="0"/>
          </a:p>
        </p:txBody>
      </p:sp>
      <p:sp>
        <p:nvSpPr>
          <p:cNvPr id="3" name="Subtitle 2"/>
          <p:cNvSpPr>
            <a:spLocks noGrp="1"/>
          </p:cNvSpPr>
          <p:nvPr>
            <p:ph type="subTitle" idx="1"/>
          </p:nvPr>
        </p:nvSpPr>
        <p:spPr>
          <a:xfrm>
            <a:off x="179512" y="3645024"/>
            <a:ext cx="5112568" cy="1584176"/>
          </a:xfrm>
        </p:spPr>
        <p:txBody>
          <a:bodyPr>
            <a:normAutofit/>
          </a:bodyPr>
          <a:lstStyle/>
          <a:p>
            <a:r>
              <a:rPr lang="en-US" dirty="0" smtClean="0"/>
              <a:t>                    R. DEVI </a:t>
            </a:r>
            <a:r>
              <a:rPr lang="en-IN" dirty="0" smtClean="0"/>
              <a:t>., M.A., M.Phil.,</a:t>
            </a:r>
          </a:p>
          <a:p>
            <a:r>
              <a:rPr lang="en-US" dirty="0" smtClean="0"/>
              <a:t>Assistant Professor of Department </a:t>
            </a:r>
            <a:r>
              <a:rPr lang="en-US" dirty="0"/>
              <a:t>H</a:t>
            </a:r>
            <a:r>
              <a:rPr lang="en-US" dirty="0" smtClean="0"/>
              <a:t>istory, </a:t>
            </a:r>
          </a:p>
          <a:p>
            <a:r>
              <a:rPr lang="en-US" dirty="0" smtClean="0"/>
              <a:t>Bon </a:t>
            </a:r>
            <a:r>
              <a:rPr lang="en-US" dirty="0"/>
              <a:t>S</a:t>
            </a:r>
            <a:r>
              <a:rPr lang="en-US" dirty="0" smtClean="0"/>
              <a:t>ecours College for Women, </a:t>
            </a:r>
            <a:r>
              <a:rPr lang="en-US" dirty="0"/>
              <a:t>T</a:t>
            </a:r>
            <a:r>
              <a:rPr lang="en-US" dirty="0" smtClean="0"/>
              <a:t>hanjavur </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4097668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Consolidation of Industry</a:t>
            </a:r>
            <a:endParaRPr lang="en-IN" dirty="0"/>
          </a:p>
        </p:txBody>
      </p:sp>
      <p:sp>
        <p:nvSpPr>
          <p:cNvPr id="3" name="Content Placeholder 2"/>
          <p:cNvSpPr>
            <a:spLocks noGrp="1"/>
          </p:cNvSpPr>
          <p:nvPr>
            <p:ph idx="1"/>
          </p:nvPr>
        </p:nvSpPr>
        <p:spPr/>
        <p:txBody>
          <a:bodyPr>
            <a:normAutofit/>
          </a:bodyPr>
          <a:lstStyle/>
          <a:p>
            <a:r>
              <a:rPr lang="en-US" dirty="0"/>
              <a:t>Big Business and corporations became powerful and started to fix prices. The organized 'Pools' by which they maintained prices within an industry at an agreed level. </a:t>
            </a:r>
            <a:endParaRPr lang="en-US" dirty="0" smtClean="0"/>
          </a:p>
          <a:p>
            <a:r>
              <a:rPr lang="en-US" dirty="0" smtClean="0"/>
              <a:t>However</a:t>
            </a:r>
            <a:r>
              <a:rPr lang="en-US" dirty="0"/>
              <a:t>, agreements were broken and one 'Pool' member cut prices to steal customers from the competition within the Pool. The Pool system therefore did not last long but it had resulted in reducing some large industries being run by just a few extremely wealthy Big Businesses and corporations</a:t>
            </a:r>
            <a:endParaRPr lang="en-IN" dirty="0"/>
          </a:p>
        </p:txBody>
      </p:sp>
    </p:spTree>
    <p:extLst>
      <p:ext uri="{BB962C8B-B14F-4D97-AF65-F5344CB8AC3E}">
        <p14:creationId xmlns:p14="http://schemas.microsoft.com/office/powerpoint/2010/main" val="1773361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Monopolies</a:t>
            </a:r>
            <a:endParaRPr lang="en-IN" dirty="0"/>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Rise of Big Business and corporations continued with the emergence of monopolies. Monopolies were achieved when a single corporation bought out all of the competition and achieved control over an entire market. A monopoly could basically set whatever prices they wanted. The could increase prices at will and exert power over their labor force by cutting wages or increasing hours.</a:t>
            </a:r>
            <a:endParaRPr lang="en-IN" dirty="0"/>
          </a:p>
        </p:txBody>
      </p:sp>
    </p:spTree>
    <p:extLst>
      <p:ext uri="{BB962C8B-B14F-4D97-AF65-F5344CB8AC3E}">
        <p14:creationId xmlns:p14="http://schemas.microsoft.com/office/powerpoint/2010/main" val="2926907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Trusts</a:t>
            </a:r>
            <a:endParaRPr lang="en-IN" dirty="0"/>
          </a:p>
        </p:txBody>
      </p:sp>
      <p:sp>
        <p:nvSpPr>
          <p:cNvPr id="3" name="Content Placeholder 2"/>
          <p:cNvSpPr>
            <a:spLocks noGrp="1"/>
          </p:cNvSpPr>
          <p:nvPr>
            <p:ph idx="1"/>
          </p:nvPr>
        </p:nvSpPr>
        <p:spPr/>
        <p:txBody>
          <a:bodyPr>
            <a:normAutofit/>
          </a:bodyPr>
          <a:lstStyle/>
          <a:p>
            <a:pPr>
              <a:buFont typeface="Wingdings" pitchFamily="2" charset="2"/>
              <a:buChar char="v"/>
            </a:pPr>
            <a:r>
              <a:rPr lang="en-US" dirty="0" smtClean="0"/>
              <a:t>The </a:t>
            </a:r>
            <a:r>
              <a:rPr lang="en-US" dirty="0"/>
              <a:t>rise of monopolies held by Big Business and corporations were addressed by passing new laws to make it illegal for one company to own stock in other companies without specific permission from the State Legislature. </a:t>
            </a:r>
            <a:endParaRPr lang="en-US" dirty="0" smtClean="0"/>
          </a:p>
          <a:p>
            <a:pPr>
              <a:buFont typeface="Wingdings" pitchFamily="2" charset="2"/>
              <a:buChar char="v"/>
            </a:pPr>
            <a:r>
              <a:rPr lang="en-US" dirty="0" smtClean="0"/>
              <a:t>Big </a:t>
            </a:r>
            <a:r>
              <a:rPr lang="en-US" dirty="0"/>
              <a:t>Business and corporations then formed 'Trusts' which enabled them to merge businesses without violating the laws against owning other companies which enabled them to continue the practice of regulating the supply and price of commodities. The establishment of the Trusts were another way to monopolize an industry or big business.</a:t>
            </a:r>
          </a:p>
          <a:p>
            <a:endParaRPr lang="en-IN" dirty="0"/>
          </a:p>
        </p:txBody>
      </p:sp>
    </p:spTree>
    <p:extLst>
      <p:ext uri="{BB962C8B-B14F-4D97-AF65-F5344CB8AC3E}">
        <p14:creationId xmlns:p14="http://schemas.microsoft.com/office/powerpoint/2010/main" val="652751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Laws to curb Monopolies</a:t>
            </a:r>
            <a:r>
              <a:rPr lang="en-US" dirty="0" smtClean="0"/>
              <a:t/>
            </a:r>
            <a:br>
              <a:rPr lang="en-US" dirty="0" smtClean="0"/>
            </a:br>
            <a:endParaRPr lang="en-IN" dirty="0"/>
          </a:p>
        </p:txBody>
      </p:sp>
      <p:sp>
        <p:nvSpPr>
          <p:cNvPr id="3" name="Content Placeholder 2"/>
          <p:cNvSpPr>
            <a:spLocks noGrp="1"/>
          </p:cNvSpPr>
          <p:nvPr>
            <p:ph idx="1"/>
          </p:nvPr>
        </p:nvSpPr>
        <p:spPr/>
        <p:txBody>
          <a:bodyPr>
            <a:normAutofit/>
          </a:bodyPr>
          <a:lstStyle/>
          <a:p>
            <a:r>
              <a:rPr lang="en-US" dirty="0"/>
              <a:t>New laws were passed in response to public demand that the monopolies be regulated. The </a:t>
            </a:r>
            <a:r>
              <a:rPr lang="en-US" dirty="0" smtClean="0"/>
              <a:t>  1887 Interstate commerce act </a:t>
            </a:r>
            <a:r>
              <a:rPr lang="en-US" dirty="0"/>
              <a:t> was passed by Congress to curb the activities of the railroads. The </a:t>
            </a:r>
            <a:r>
              <a:rPr lang="en-US" dirty="0" smtClean="0"/>
              <a:t> 1890  Sherman antitrust act 1890 </a:t>
            </a:r>
            <a:r>
              <a:rPr lang="en-US" dirty="0"/>
              <a:t> was passed by Congress to protect trade and commerce from unfair business practices that limited competition, or controlled prices. The Sherman Antitrust Act ostensibly clamped down on monopolies, but in reality turned out to be pretty ineffective until the </a:t>
            </a:r>
            <a:r>
              <a:rPr lang="en-US" dirty="0" smtClean="0"/>
              <a:t> 1904 Northern securities case.</a:t>
            </a:r>
            <a:endParaRPr lang="en-IN" dirty="0"/>
          </a:p>
        </p:txBody>
      </p:sp>
    </p:spTree>
    <p:extLst>
      <p:ext uri="{BB962C8B-B14F-4D97-AF65-F5344CB8AC3E}">
        <p14:creationId xmlns:p14="http://schemas.microsoft.com/office/powerpoint/2010/main" val="3352711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3568" y="1052736"/>
            <a:ext cx="7416824" cy="4896544"/>
          </a:xfrm>
        </p:spPr>
      </p:pic>
    </p:spTree>
    <p:extLst>
      <p:ext uri="{BB962C8B-B14F-4D97-AF65-F5344CB8AC3E}">
        <p14:creationId xmlns:p14="http://schemas.microsoft.com/office/powerpoint/2010/main" val="2723918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2792"/>
            <a:ext cx="8229600" cy="1143000"/>
          </a:xfrm>
        </p:spPr>
        <p:txBody>
          <a:bodyPr/>
          <a:lstStyle/>
          <a:p>
            <a:r>
              <a:rPr lang="en-US" dirty="0" smtClean="0"/>
              <a:t>Introduction</a:t>
            </a:r>
            <a:endParaRPr lang="en-IN"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term 'Big Business' originated in the late 1800's commercial as a derogatory term for large corporations and unfair business practices. </a:t>
            </a:r>
            <a:endParaRPr lang="en-US" dirty="0" smtClean="0"/>
          </a:p>
          <a:p>
            <a:r>
              <a:rPr lang="en-US" dirty="0" smtClean="0"/>
              <a:t>The </a:t>
            </a:r>
            <a:r>
              <a:rPr lang="en-US" dirty="0"/>
              <a:t>term was applied to large corporations that by mergers and acquisitions had consolidated (combined) and eliminated many companies that previously existed. </a:t>
            </a:r>
            <a:endParaRPr lang="en-US" dirty="0" smtClean="0"/>
          </a:p>
          <a:p>
            <a:r>
              <a:rPr lang="en-US" dirty="0" smtClean="0"/>
              <a:t>The </a:t>
            </a:r>
            <a:r>
              <a:rPr lang="en-US" dirty="0"/>
              <a:t>rise of Big Business and corporations were financed and organized on a such massive scale that they were able to influence social and political policies in the United States. </a:t>
            </a:r>
            <a:endParaRPr lang="en-US" dirty="0" smtClean="0"/>
          </a:p>
          <a:p>
            <a:r>
              <a:rPr lang="en-US" dirty="0" smtClean="0"/>
              <a:t>Opponents </a:t>
            </a:r>
            <a:r>
              <a:rPr lang="en-US" dirty="0"/>
              <a:t>of Big Business and large corporations in the late 1800's argued that they had too much power in government and used their influence to extract favorable legislation. </a:t>
            </a:r>
            <a:endParaRPr lang="en-IN" dirty="0"/>
          </a:p>
        </p:txBody>
      </p:sp>
    </p:spTree>
    <p:extLst>
      <p:ext uri="{BB962C8B-B14F-4D97-AF65-F5344CB8AC3E}">
        <p14:creationId xmlns:p14="http://schemas.microsoft.com/office/powerpoint/2010/main" val="153506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The Industrial Revolution</a:t>
            </a:r>
            <a:br>
              <a:rPr lang="en-IN" b="1" dirty="0"/>
            </a:br>
            <a:endParaRPr lang="en-IN" dirty="0"/>
          </a:p>
        </p:txBody>
      </p:sp>
      <p:sp>
        <p:nvSpPr>
          <p:cNvPr id="3" name="Content Placeholder 2"/>
          <p:cNvSpPr>
            <a:spLocks noGrp="1"/>
          </p:cNvSpPr>
          <p:nvPr>
            <p:ph idx="1"/>
          </p:nvPr>
        </p:nvSpPr>
        <p:spPr/>
        <p:txBody>
          <a:bodyPr>
            <a:normAutofit/>
          </a:bodyPr>
          <a:lstStyle/>
          <a:p>
            <a:pPr algn="just"/>
            <a:r>
              <a:rPr lang="en-IN" dirty="0"/>
              <a:t>The Rise of Big Business and the establishment of corporations emerged during the period of intense economic and industrial growth during the </a:t>
            </a:r>
            <a:r>
              <a:rPr lang="en-IN" dirty="0" smtClean="0"/>
              <a:t> US Industrial revolution </a:t>
            </a:r>
            <a:endParaRPr lang="en-IN" u="sng" dirty="0"/>
          </a:p>
          <a:p>
            <a:pPr algn="just"/>
            <a:r>
              <a:rPr lang="en-IN" dirty="0" smtClean="0"/>
              <a:t>New </a:t>
            </a:r>
            <a:r>
              <a:rPr lang="en-IN" dirty="0"/>
              <a:t>inventions, innovations and technology provided the entrepreneurs of the era with the opportunity to create the massive organizations so bringing about the rise of Big Business and Corporations</a:t>
            </a:r>
          </a:p>
        </p:txBody>
      </p:sp>
    </p:spTree>
    <p:extLst>
      <p:ext uri="{BB962C8B-B14F-4D97-AF65-F5344CB8AC3E}">
        <p14:creationId xmlns:p14="http://schemas.microsoft.com/office/powerpoint/2010/main" val="4062466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The U.S. Economy</a:t>
            </a:r>
            <a:endParaRPr lang="en-IN" dirty="0"/>
          </a:p>
        </p:txBody>
      </p:sp>
      <p:sp>
        <p:nvSpPr>
          <p:cNvPr id="3" name="Content Placeholder 2"/>
          <p:cNvSpPr>
            <a:spLocks noGrp="1"/>
          </p:cNvSpPr>
          <p:nvPr>
            <p:ph idx="1"/>
          </p:nvPr>
        </p:nvSpPr>
        <p:spPr/>
        <p:txBody>
          <a:bodyPr>
            <a:normAutofit/>
          </a:bodyPr>
          <a:lstStyle/>
          <a:p>
            <a:pPr algn="just"/>
            <a:r>
              <a:rPr lang="en-US" dirty="0"/>
              <a:t>The economy in the late 1800's was dominated by the Big business and corporations that operated in the oil and petrol business, the steel industry, the railroads, textiles and food production that operated vast complexes of factories, warehouses, offices, and distribution facilities and employed the majority of the labor force in the United States.</a:t>
            </a:r>
            <a:endParaRPr lang="en-IN" dirty="0"/>
          </a:p>
        </p:txBody>
      </p:sp>
    </p:spTree>
    <p:extLst>
      <p:ext uri="{BB962C8B-B14F-4D97-AF65-F5344CB8AC3E}">
        <p14:creationId xmlns:p14="http://schemas.microsoft.com/office/powerpoint/2010/main" val="309704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Robber Barons and Captains of Industry</a:t>
            </a:r>
            <a:endParaRPr lang="en-IN" dirty="0"/>
          </a:p>
        </p:txBody>
      </p:sp>
      <p:sp>
        <p:nvSpPr>
          <p:cNvPr id="3" name="Content Placeholder 2"/>
          <p:cNvSpPr>
            <a:spLocks noGrp="1"/>
          </p:cNvSpPr>
          <p:nvPr>
            <p:ph idx="1"/>
          </p:nvPr>
        </p:nvSpPr>
        <p:spPr/>
        <p:txBody>
          <a:bodyPr>
            <a:normAutofit lnSpcReduction="10000"/>
          </a:bodyPr>
          <a:lstStyle/>
          <a:p>
            <a:r>
              <a:rPr lang="en-US" dirty="0"/>
              <a:t>The Rise of Big Business and corporations was driven by men of vision who took risks developing new inventions whose determination earned them vast amounts of money, fame and success. </a:t>
            </a:r>
            <a:endParaRPr lang="en-US" dirty="0" smtClean="0"/>
          </a:p>
          <a:p>
            <a:r>
              <a:rPr lang="en-US" dirty="0" smtClean="0"/>
              <a:t>These </a:t>
            </a:r>
            <a:r>
              <a:rPr lang="en-US" dirty="0"/>
              <a:t>men who built the new industries all made a significant contribution to the economy of the United States by expanding markets and increasing trade. These entrepreneurs also used new methods, inventions and technology to increase productivity and create new jobs. </a:t>
            </a:r>
            <a:endParaRPr lang="en-US" dirty="0" smtClean="0"/>
          </a:p>
          <a:p>
            <a:r>
              <a:rPr lang="en-US" dirty="0" smtClean="0"/>
              <a:t>The </a:t>
            </a:r>
            <a:r>
              <a:rPr lang="en-US" dirty="0"/>
              <a:t>Rise of Big Business and corporations saw varying business practices and ethics which led to wealthy industrialists being referred to either </a:t>
            </a:r>
            <a:r>
              <a:rPr lang="en-US" dirty="0" smtClean="0"/>
              <a:t>as robber barons</a:t>
            </a:r>
            <a:r>
              <a:rPr lang="en-US" dirty="0"/>
              <a:t> Robber </a:t>
            </a:r>
            <a:r>
              <a:rPr lang="en-US" dirty="0" err="1" smtClean="0"/>
              <a:t>Baronsor</a:t>
            </a:r>
            <a:r>
              <a:rPr lang="en-US" dirty="0" smtClean="0"/>
              <a:t> </a:t>
            </a:r>
            <a:r>
              <a:rPr lang="en-US" dirty="0"/>
              <a:t>as </a:t>
            </a:r>
            <a:r>
              <a:rPr lang="en-US" dirty="0" smtClean="0"/>
              <a:t> captains of industry Captains </a:t>
            </a:r>
            <a:endParaRPr lang="en-IN" dirty="0"/>
          </a:p>
        </p:txBody>
      </p:sp>
    </p:spTree>
    <p:extLst>
      <p:ext uri="{BB962C8B-B14F-4D97-AF65-F5344CB8AC3E}">
        <p14:creationId xmlns:p14="http://schemas.microsoft.com/office/powerpoint/2010/main" val="282038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Charters replaced by Corporation Laws</a:t>
            </a:r>
            <a:endParaRPr lang="en-IN" dirty="0"/>
          </a:p>
        </p:txBody>
      </p:sp>
      <p:sp>
        <p:nvSpPr>
          <p:cNvPr id="3" name="Content Placeholder 2"/>
          <p:cNvSpPr>
            <a:spLocks noGrp="1"/>
          </p:cNvSpPr>
          <p:nvPr>
            <p:ph idx="1"/>
          </p:nvPr>
        </p:nvSpPr>
        <p:spPr/>
        <p:txBody>
          <a:bodyPr>
            <a:normAutofit/>
          </a:bodyPr>
          <a:lstStyle/>
          <a:p>
            <a:r>
              <a:rPr lang="en-US" dirty="0"/>
              <a:t>The Rise of Big Business and corporations in the United States really began in the mid 1800's. Before this time business entrepreneurs had to persuade a state legislature to issue them with a charter. </a:t>
            </a:r>
            <a:endParaRPr lang="en-US" dirty="0" smtClean="0"/>
          </a:p>
          <a:p>
            <a:r>
              <a:rPr lang="en-US" dirty="0" smtClean="0"/>
              <a:t>Charters </a:t>
            </a:r>
            <a:r>
              <a:rPr lang="en-US" dirty="0"/>
              <a:t>(licenses to exist) were granted for a limited time and could be revoked. This changed in the 1830s when states began passing broad incorporation laws that allowed companies to become corporations and issue stock without charters from the state legislature.</a:t>
            </a:r>
            <a:endParaRPr lang="en-IN" dirty="0"/>
          </a:p>
        </p:txBody>
      </p:sp>
    </p:spTree>
    <p:extLst>
      <p:ext uri="{BB962C8B-B14F-4D97-AF65-F5344CB8AC3E}">
        <p14:creationId xmlns:p14="http://schemas.microsoft.com/office/powerpoint/2010/main" val="3678850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Economies of Scale</a:t>
            </a:r>
            <a:endParaRPr lang="en-IN" dirty="0"/>
          </a:p>
        </p:txBody>
      </p:sp>
      <p:sp>
        <p:nvSpPr>
          <p:cNvPr id="3" name="Content Placeholder 2"/>
          <p:cNvSpPr>
            <a:spLocks noGrp="1"/>
          </p:cNvSpPr>
          <p:nvPr>
            <p:ph idx="1"/>
          </p:nvPr>
        </p:nvSpPr>
        <p:spPr/>
        <p:txBody>
          <a:bodyPr>
            <a:normAutofit fontScale="85000" lnSpcReduction="10000"/>
          </a:bodyPr>
          <a:lstStyle/>
          <a:p>
            <a:r>
              <a:rPr lang="en-US" dirty="0"/>
              <a:t>The Rise of Big Business was made possible by establishing corporations that used economies of scale. What are economies of scale?</a:t>
            </a:r>
          </a:p>
          <a:p>
            <a:r>
              <a:rPr lang="en-US" dirty="0"/>
              <a:t>● Economies of Scale were made possible by using the money raised from the sale of stock</a:t>
            </a:r>
            <a:br>
              <a:rPr lang="en-US" dirty="0"/>
            </a:br>
            <a:r>
              <a:rPr lang="en-US" dirty="0"/>
              <a:t>● Big Business and corporations could use this money to invest in the business to increase their efficiency and profitability</a:t>
            </a:r>
            <a:br>
              <a:rPr lang="en-US" dirty="0"/>
            </a:br>
            <a:r>
              <a:rPr lang="en-US" dirty="0"/>
              <a:t>● Big Business and corporations were therefore able to invest in new inventions and technology.</a:t>
            </a:r>
            <a:br>
              <a:rPr lang="en-US" dirty="0"/>
            </a:br>
            <a:r>
              <a:rPr lang="en-US" dirty="0"/>
              <a:t>● They had the money to buy many new machines and raw materials at highly competitive prices</a:t>
            </a:r>
            <a:br>
              <a:rPr lang="en-US" dirty="0"/>
            </a:br>
            <a:r>
              <a:rPr lang="en-US" dirty="0"/>
              <a:t>● They had the money to employ a vast labor force to increase productivity</a:t>
            </a:r>
            <a:br>
              <a:rPr lang="en-US" dirty="0"/>
            </a:br>
            <a:r>
              <a:rPr lang="en-US" dirty="0"/>
              <a:t>● They were also able to negotiate rebates from the railroads, reducing their operating and shipping costs even further</a:t>
            </a:r>
            <a:br>
              <a:rPr lang="en-US" dirty="0"/>
            </a:br>
            <a:r>
              <a:rPr lang="en-US" dirty="0"/>
              <a:t>● These practices allowed Big Business and corporations to achieve what are called Economies of Scale</a:t>
            </a:r>
          </a:p>
          <a:p>
            <a:endParaRPr lang="en-IN" dirty="0"/>
          </a:p>
        </p:txBody>
      </p:sp>
    </p:spTree>
    <p:extLst>
      <p:ext uri="{BB962C8B-B14F-4D97-AF65-F5344CB8AC3E}">
        <p14:creationId xmlns:p14="http://schemas.microsoft.com/office/powerpoint/2010/main" val="1422131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The Role of Corporations</a:t>
            </a:r>
            <a:endParaRPr lang="en-IN" dirty="0"/>
          </a:p>
        </p:txBody>
      </p:sp>
      <p:sp>
        <p:nvSpPr>
          <p:cNvPr id="3" name="Content Placeholder 2"/>
          <p:cNvSpPr>
            <a:spLocks noGrp="1"/>
          </p:cNvSpPr>
          <p:nvPr>
            <p:ph idx="1"/>
          </p:nvPr>
        </p:nvSpPr>
        <p:spPr/>
        <p:txBody>
          <a:bodyPr>
            <a:normAutofit/>
          </a:bodyPr>
          <a:lstStyle/>
          <a:p>
            <a:r>
              <a:rPr lang="en-US" dirty="0"/>
              <a:t> A corporation is an organization formed with state governmental approval that is owned by many people but treated by law as though it were a single person that has its own powers, duties, and liabilities</a:t>
            </a:r>
            <a:r>
              <a:rPr lang="en-US" dirty="0" smtClean="0"/>
              <a:t/>
            </a:r>
            <a:br>
              <a:rPr lang="en-US" dirty="0" smtClean="0"/>
            </a:br>
            <a:r>
              <a:rPr lang="en-US" dirty="0"/>
              <a:t>● A corporation conducts business, pays taxes and makes contracts, and can sue and be sued</a:t>
            </a:r>
            <a:r>
              <a:rPr lang="en-US" dirty="0" smtClean="0"/>
              <a:t/>
            </a:r>
            <a:br>
              <a:rPr lang="en-US" dirty="0" smtClean="0"/>
            </a:br>
            <a:r>
              <a:rPr lang="en-US" dirty="0"/>
              <a:t>● A corporation can issue shares of stock to raise large amounts of money with which to start a business or increase its capital</a:t>
            </a:r>
            <a:r>
              <a:rPr lang="en-US" dirty="0" smtClean="0"/>
              <a:t/>
            </a:r>
            <a:br>
              <a:rPr lang="en-US" dirty="0" smtClean="0"/>
            </a:br>
            <a:r>
              <a:rPr lang="en-US" dirty="0"/>
              <a:t>● Shares of ownership called stock</a:t>
            </a:r>
            <a:r>
              <a:rPr lang="en-US" dirty="0" smtClean="0"/>
              <a:t/>
            </a:r>
            <a:br>
              <a:rPr lang="en-US" dirty="0" smtClean="0"/>
            </a:br>
            <a:r>
              <a:rPr lang="en-US" dirty="0"/>
              <a:t>● The people who own corporations are called stockholders</a:t>
            </a:r>
            <a:r>
              <a:rPr lang="en-US" dirty="0" smtClean="0"/>
              <a:t/>
            </a:r>
            <a:br>
              <a:rPr lang="en-US" dirty="0" smtClean="0"/>
            </a:br>
            <a:r>
              <a:rPr lang="en-US" dirty="0"/>
              <a:t>● Issuing stock allows a corporation to  spread the financial risk</a:t>
            </a:r>
            <a:endParaRPr lang="en-IN" dirty="0"/>
          </a:p>
        </p:txBody>
      </p:sp>
    </p:spTree>
    <p:extLst>
      <p:ext uri="{BB962C8B-B14F-4D97-AF65-F5344CB8AC3E}">
        <p14:creationId xmlns:p14="http://schemas.microsoft.com/office/powerpoint/2010/main" val="2945486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Small Businesses were eliminated</a:t>
            </a:r>
            <a:endParaRPr lang="en-IN" dirty="0"/>
          </a:p>
        </p:txBody>
      </p:sp>
      <p:sp>
        <p:nvSpPr>
          <p:cNvPr id="3" name="Content Placeholder 2"/>
          <p:cNvSpPr>
            <a:spLocks noGrp="1"/>
          </p:cNvSpPr>
          <p:nvPr>
            <p:ph idx="1"/>
          </p:nvPr>
        </p:nvSpPr>
        <p:spPr/>
        <p:txBody>
          <a:bodyPr>
            <a:normAutofit/>
          </a:bodyPr>
          <a:lstStyle/>
          <a:p>
            <a:r>
              <a:rPr lang="en-US" dirty="0"/>
              <a:t>The Rise of Big Business saw the corporations dominating all of the important, major industries. They were able to make goods more cheaply and quickly and cut prices by using </a:t>
            </a:r>
            <a:r>
              <a:rPr lang="en-US" dirty="0" err="1"/>
              <a:t>using</a:t>
            </a:r>
            <a:r>
              <a:rPr lang="en-US" dirty="0"/>
              <a:t> large manufacturing facilities. </a:t>
            </a:r>
            <a:endParaRPr lang="en-US" dirty="0" smtClean="0"/>
          </a:p>
          <a:p>
            <a:r>
              <a:rPr lang="en-US" dirty="0" smtClean="0"/>
              <a:t>They </a:t>
            </a:r>
            <a:r>
              <a:rPr lang="en-US" dirty="0"/>
              <a:t>began to make enormous profits, which attracted even more investors who bought shares of stock that provided Big Business and corporations to make even more investments. Existing businesses just could not compete and were forced out of business - meaning more customers, limited competition and the opportunity to increase profits even further.</a:t>
            </a:r>
            <a:endParaRPr lang="en-IN" dirty="0"/>
          </a:p>
        </p:txBody>
      </p:sp>
    </p:spTree>
    <p:extLst>
      <p:ext uri="{BB962C8B-B14F-4D97-AF65-F5344CB8AC3E}">
        <p14:creationId xmlns:p14="http://schemas.microsoft.com/office/powerpoint/2010/main" val="2771993029"/>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27</TotalTime>
  <Words>568</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Thatch</vt:lpstr>
      <vt:lpstr>Rise of Big Business</vt:lpstr>
      <vt:lpstr>Introduction</vt:lpstr>
      <vt:lpstr>The Industrial Revolution </vt:lpstr>
      <vt:lpstr>The U.S. Economy</vt:lpstr>
      <vt:lpstr>The Robber Barons and Captains of Industry</vt:lpstr>
      <vt:lpstr>Charters replaced by Corporation Laws</vt:lpstr>
      <vt:lpstr>Economies of Scale</vt:lpstr>
      <vt:lpstr>The Role of Corporations</vt:lpstr>
      <vt:lpstr>Small Businesses were eliminated</vt:lpstr>
      <vt:lpstr>Consolidation of Industry</vt:lpstr>
      <vt:lpstr>The Monopolies</vt:lpstr>
      <vt:lpstr>The Trusts</vt:lpstr>
      <vt:lpstr>Laws to curb Monopolies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Rise of Big Business</dc:title>
  <dc:creator>Devi</dc:creator>
  <cp:lastModifiedBy>Devi</cp:lastModifiedBy>
  <cp:revision>4</cp:revision>
  <dcterms:created xsi:type="dcterms:W3CDTF">2020-05-20T11:30:52Z</dcterms:created>
  <dcterms:modified xsi:type="dcterms:W3CDTF">2020-05-20T11:58:40Z</dcterms:modified>
</cp:coreProperties>
</file>