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65" r:id="rId4"/>
    <p:sldId id="266" r:id="rId5"/>
    <p:sldId id="259" r:id="rId6"/>
    <p:sldId id="260" r:id="rId7"/>
    <p:sldId id="261" r:id="rId8"/>
    <p:sldId id="262" r:id="rId9"/>
    <p:sldId id="263" r:id="rId10"/>
    <p:sldId id="267" r:id="rId11"/>
    <p:sldId id="268" r:id="rId12"/>
    <p:sldId id="26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DCDBD53D-A1A1-497F-A1E6-28198C14ADF4}" type="datetimeFigureOut">
              <a:rPr lang="en-IN" smtClean="0"/>
              <a:t>20-May-2020</a:t>
            </a:fld>
            <a:endParaRPr lang="en-IN"/>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IN"/>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ACD7D1F1-7986-44C7-BD19-DA4E2B4DA3DE}" type="slidenum">
              <a:rPr lang="en-IN" smtClean="0"/>
              <a:t>‹#›</a:t>
            </a:fld>
            <a:endParaRPr lang="en-IN"/>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DBD53D-A1A1-497F-A1E6-28198C14ADF4}" type="datetimeFigureOut">
              <a:rPr lang="en-IN" smtClean="0"/>
              <a:t>20-May-2020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CD7D1F1-7986-44C7-BD19-DA4E2B4DA3DE}" type="slidenum">
              <a:rPr lang="en-IN" smtClean="0"/>
              <a:t>‹#›</a:t>
            </a:fld>
            <a:endParaRPr lang="en-IN"/>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DBD53D-A1A1-497F-A1E6-28198C14ADF4}" type="datetimeFigureOut">
              <a:rPr lang="en-IN" smtClean="0"/>
              <a:t>20-May-2020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CD7D1F1-7986-44C7-BD19-DA4E2B4DA3DE}" type="slidenum">
              <a:rPr lang="en-IN" smtClean="0"/>
              <a:t>‹#›</a:t>
            </a:fld>
            <a:endParaRPr lang="en-IN"/>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DBD53D-A1A1-497F-A1E6-28198C14ADF4}" type="datetimeFigureOut">
              <a:rPr lang="en-IN" smtClean="0"/>
              <a:t>20-May-2020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CD7D1F1-7986-44C7-BD19-DA4E2B4DA3DE}" type="slidenum">
              <a:rPr lang="en-IN" smtClean="0"/>
              <a:t>‹#›</a:t>
            </a:fld>
            <a:endParaRPr lang="en-IN"/>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DBD53D-A1A1-497F-A1E6-28198C14ADF4}" type="datetimeFigureOut">
              <a:rPr lang="en-IN" smtClean="0"/>
              <a:t>20-May-2020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CD7D1F1-7986-44C7-BD19-DA4E2B4DA3DE}"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CDBD53D-A1A1-497F-A1E6-28198C14ADF4}" type="datetimeFigureOut">
              <a:rPr lang="en-IN" smtClean="0"/>
              <a:t>20-May-2020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CD7D1F1-7986-44C7-BD19-DA4E2B4DA3DE}" type="slidenum">
              <a:rPr lang="en-IN" smtClean="0"/>
              <a:t>‹#›</a:t>
            </a:fld>
            <a:endParaRPr lang="en-IN"/>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CDBD53D-A1A1-497F-A1E6-28198C14ADF4}" type="datetimeFigureOut">
              <a:rPr lang="en-IN" smtClean="0"/>
              <a:t>20-May-2020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CD7D1F1-7986-44C7-BD19-DA4E2B4DA3DE}" type="slidenum">
              <a:rPr lang="en-IN" smtClean="0"/>
              <a:t>‹#›</a:t>
            </a:fld>
            <a:endParaRPr lang="en-IN"/>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CDBD53D-A1A1-497F-A1E6-28198C14ADF4}" type="datetimeFigureOut">
              <a:rPr lang="en-IN" smtClean="0"/>
              <a:t>20-May-2020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CD7D1F1-7986-44C7-BD19-DA4E2B4DA3DE}" type="slidenum">
              <a:rPr lang="en-IN" smtClean="0"/>
              <a:t>‹#›</a:t>
            </a:fld>
            <a:endParaRPr lang="en-IN"/>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DBD53D-A1A1-497F-A1E6-28198C14ADF4}" type="datetimeFigureOut">
              <a:rPr lang="en-IN" smtClean="0"/>
              <a:t>20-May-2020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CD7D1F1-7986-44C7-BD19-DA4E2B4DA3DE}"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DBD53D-A1A1-497F-A1E6-28198C14ADF4}" type="datetimeFigureOut">
              <a:rPr lang="en-IN" smtClean="0"/>
              <a:t>20-May-2020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CD7D1F1-7986-44C7-BD19-DA4E2B4DA3DE}"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DBD53D-A1A1-497F-A1E6-28198C14ADF4}" type="datetimeFigureOut">
              <a:rPr lang="en-IN" smtClean="0"/>
              <a:t>20-May-2020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CD7D1F1-7986-44C7-BD19-DA4E2B4DA3DE}"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DCDBD53D-A1A1-497F-A1E6-28198C14ADF4}" type="datetimeFigureOut">
              <a:rPr lang="en-IN" smtClean="0"/>
              <a:t>20-May-2020</a:t>
            </a:fld>
            <a:endParaRPr lang="en-IN"/>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IN"/>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ACD7D1F1-7986-44C7-BD19-DA4E2B4DA3DE}"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History-a Science or an Art </a:t>
            </a:r>
            <a:br>
              <a:rPr lang="en-US" dirty="0" smtClean="0"/>
            </a:br>
            <a:endParaRPr lang="en-IN" dirty="0"/>
          </a:p>
        </p:txBody>
      </p:sp>
      <p:sp>
        <p:nvSpPr>
          <p:cNvPr id="3" name="Subtitle 2"/>
          <p:cNvSpPr>
            <a:spLocks noGrp="1"/>
          </p:cNvSpPr>
          <p:nvPr>
            <p:ph type="subTitle" idx="1"/>
          </p:nvPr>
        </p:nvSpPr>
        <p:spPr>
          <a:xfrm>
            <a:off x="1187624" y="3767862"/>
            <a:ext cx="6840760" cy="1752600"/>
          </a:xfrm>
        </p:spPr>
        <p:txBody>
          <a:bodyPr>
            <a:normAutofit fontScale="92500" lnSpcReduction="10000"/>
          </a:bodyPr>
          <a:lstStyle/>
          <a:p>
            <a:r>
              <a:rPr lang="en-US" b="1" dirty="0" smtClean="0">
                <a:solidFill>
                  <a:srgbClr val="FFFF00"/>
                </a:solidFill>
                <a:latin typeface="Lucida Calligraphy" pitchFamily="66" charset="0"/>
                <a:ea typeface="Batang" pitchFamily="18" charset="-127"/>
              </a:rPr>
              <a:t>Dr.AGHALYA.,M.A.,M.Ed.,M.PHIL.,</a:t>
            </a:r>
            <a:r>
              <a:rPr lang="en-US" b="1" dirty="0" err="1" smtClean="0">
                <a:solidFill>
                  <a:srgbClr val="FFFF00"/>
                </a:solidFill>
                <a:latin typeface="Lucida Calligraphy" pitchFamily="66" charset="0"/>
                <a:ea typeface="Batang" pitchFamily="18" charset="-127"/>
              </a:rPr>
              <a:t>Ph.D</a:t>
            </a:r>
            <a:r>
              <a:rPr lang="en-US" b="1" dirty="0" smtClean="0">
                <a:solidFill>
                  <a:srgbClr val="FFFF00"/>
                </a:solidFill>
                <a:latin typeface="Lucida Calligraphy" pitchFamily="66" charset="0"/>
                <a:ea typeface="Batang" pitchFamily="18" charset="-127"/>
              </a:rPr>
              <a:t>.,</a:t>
            </a:r>
            <a:br>
              <a:rPr lang="en-US" b="1" dirty="0" smtClean="0">
                <a:solidFill>
                  <a:srgbClr val="FFFF00"/>
                </a:solidFill>
                <a:latin typeface="Lucida Calligraphy" pitchFamily="66" charset="0"/>
                <a:ea typeface="Batang" pitchFamily="18" charset="-127"/>
              </a:rPr>
            </a:br>
            <a:r>
              <a:rPr lang="en-US" b="1" dirty="0" smtClean="0">
                <a:solidFill>
                  <a:srgbClr val="FFFF00"/>
                </a:solidFill>
                <a:latin typeface="Lucida Calligraphy" pitchFamily="66" charset="0"/>
                <a:ea typeface="Batang" pitchFamily="18" charset="-127"/>
              </a:rPr>
              <a:t>Head &amp;  </a:t>
            </a:r>
            <a:r>
              <a:rPr lang="en-US" b="1" dirty="0" err="1" smtClean="0">
                <a:solidFill>
                  <a:srgbClr val="FFFF00"/>
                </a:solidFill>
                <a:latin typeface="Lucida Calligraphy" pitchFamily="66" charset="0"/>
                <a:ea typeface="Batang" pitchFamily="18" charset="-127"/>
              </a:rPr>
              <a:t>Asst.Professor</a:t>
            </a:r>
            <a:r>
              <a:rPr lang="en-US" b="1" dirty="0" smtClean="0">
                <a:solidFill>
                  <a:srgbClr val="FFFF00"/>
                </a:solidFill>
                <a:latin typeface="Lucida Calligraphy" pitchFamily="66" charset="0"/>
                <a:ea typeface="Batang" pitchFamily="18" charset="-127"/>
              </a:rPr>
              <a:t/>
            </a:r>
            <a:br>
              <a:rPr lang="en-US" b="1" dirty="0" smtClean="0">
                <a:solidFill>
                  <a:srgbClr val="FFFF00"/>
                </a:solidFill>
                <a:latin typeface="Lucida Calligraphy" pitchFamily="66" charset="0"/>
                <a:ea typeface="Batang" pitchFamily="18" charset="-127"/>
              </a:rPr>
            </a:br>
            <a:r>
              <a:rPr lang="en-US" b="1" dirty="0" smtClean="0">
                <a:solidFill>
                  <a:srgbClr val="FFFF00"/>
                </a:solidFill>
                <a:latin typeface="Lucida Calligraphy" pitchFamily="66" charset="0"/>
                <a:ea typeface="Batang" pitchFamily="18" charset="-127"/>
              </a:rPr>
              <a:t>Department of History</a:t>
            </a:r>
            <a:br>
              <a:rPr lang="en-US" b="1" dirty="0" smtClean="0">
                <a:solidFill>
                  <a:srgbClr val="FFFF00"/>
                </a:solidFill>
                <a:latin typeface="Lucida Calligraphy" pitchFamily="66" charset="0"/>
                <a:ea typeface="Batang" pitchFamily="18" charset="-127"/>
              </a:rPr>
            </a:br>
            <a:r>
              <a:rPr lang="en-US" b="1" dirty="0" smtClean="0">
                <a:solidFill>
                  <a:srgbClr val="FFFF00"/>
                </a:solidFill>
                <a:latin typeface="Lucida Calligraphy" pitchFamily="66" charset="0"/>
                <a:ea typeface="Batang" pitchFamily="18" charset="-127"/>
              </a:rPr>
              <a:t>Bon Secours College for Women</a:t>
            </a:r>
            <a:br>
              <a:rPr lang="en-US" b="1" dirty="0" smtClean="0">
                <a:solidFill>
                  <a:srgbClr val="FFFF00"/>
                </a:solidFill>
                <a:latin typeface="Lucida Calligraphy" pitchFamily="66" charset="0"/>
                <a:ea typeface="Batang" pitchFamily="18" charset="-127"/>
              </a:rPr>
            </a:br>
            <a:r>
              <a:rPr lang="en-US" b="1" dirty="0" err="1" smtClean="0">
                <a:solidFill>
                  <a:srgbClr val="FFFF00"/>
                </a:solidFill>
                <a:latin typeface="Lucida Calligraphy" pitchFamily="66" charset="0"/>
                <a:ea typeface="Batang" pitchFamily="18" charset="-127"/>
              </a:rPr>
              <a:t>Thanjavur</a:t>
            </a:r>
            <a:endParaRPr lang="en-US" dirty="0" smtClean="0">
              <a:solidFill>
                <a:srgbClr val="FFFF00"/>
              </a:solidFill>
            </a:endParaRPr>
          </a:p>
          <a:p>
            <a:endParaRPr lang="en-IN" dirty="0"/>
          </a:p>
        </p:txBody>
      </p:sp>
    </p:spTree>
    <p:extLst>
      <p:ext uri="{BB962C8B-B14F-4D97-AF65-F5344CB8AC3E}">
        <p14:creationId xmlns:p14="http://schemas.microsoft.com/office/powerpoint/2010/main" val="1458575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 Physical and natural sciences are impersonal, impartial and capable of experimentation.</a:t>
            </a:r>
          </a:p>
          <a:p>
            <a:endParaRPr lang="en-US" dirty="0"/>
          </a:p>
          <a:p>
            <a:r>
              <a:rPr lang="en-US" dirty="0" smtClean="0"/>
              <a:t> Whereas absolute impartiality is not possible in history because the historian is a narrator and he looks at the past from a certain point of view.</a:t>
            </a:r>
          </a:p>
          <a:p>
            <a:endParaRPr lang="en-US" dirty="0"/>
          </a:p>
          <a:p>
            <a:r>
              <a:rPr lang="en-US" dirty="0" smtClean="0"/>
              <a:t> History cannot remain at the level of knowing only. The construction and reconstruction of the past are inevitable parts of history.</a:t>
            </a:r>
            <a:endParaRPr lang="en-IN" dirty="0"/>
          </a:p>
        </p:txBody>
      </p:sp>
      <p:sp>
        <p:nvSpPr>
          <p:cNvPr id="2" name="Title 1"/>
          <p:cNvSpPr>
            <a:spLocks noGrp="1"/>
          </p:cNvSpPr>
          <p:nvPr>
            <p:ph type="title"/>
          </p:nvPr>
        </p:nvSpPr>
        <p:spPr/>
        <p:txBody>
          <a:bodyPr>
            <a:normAutofit fontScale="90000"/>
          </a:bodyPr>
          <a:lstStyle/>
          <a:p>
            <a:r>
              <a:rPr lang="en-US" dirty="0" smtClean="0"/>
              <a:t>History is both a Science and an Art </a:t>
            </a:r>
            <a:br>
              <a:rPr lang="en-US" dirty="0" smtClean="0"/>
            </a:br>
            <a:endParaRPr lang="en-IN" dirty="0"/>
          </a:p>
        </p:txBody>
      </p:sp>
    </p:spTree>
    <p:extLst>
      <p:ext uri="{BB962C8B-B14F-4D97-AF65-F5344CB8AC3E}">
        <p14:creationId xmlns:p14="http://schemas.microsoft.com/office/powerpoint/2010/main" val="262674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dirty="0"/>
          </a:p>
          <a:p>
            <a:r>
              <a:rPr lang="en-US" dirty="0" smtClean="0"/>
              <a:t>Like the work of art, its wholeness, harmony and truth are inseparable from a concrete and vivid appreciation of its parts. </a:t>
            </a:r>
          </a:p>
          <a:p>
            <a:endParaRPr lang="en-US" dirty="0"/>
          </a:p>
          <a:p>
            <a:endParaRPr lang="en-US" dirty="0" smtClean="0"/>
          </a:p>
          <a:p>
            <a:r>
              <a:rPr lang="en-US" dirty="0" smtClean="0"/>
              <a:t>History, in fact, is a social science and an art. In that lie its flexibility, its variety and excitement.</a:t>
            </a:r>
            <a:endParaRPr lang="en-IN" dirty="0"/>
          </a:p>
        </p:txBody>
      </p:sp>
      <p:sp>
        <p:nvSpPr>
          <p:cNvPr id="2" name="Title 1"/>
          <p:cNvSpPr>
            <a:spLocks noGrp="1"/>
          </p:cNvSpPr>
          <p:nvPr>
            <p:ph type="title"/>
          </p:nvPr>
        </p:nvSpPr>
        <p:spPr/>
        <p:txBody>
          <a:bodyPr>
            <a:normAutofit fontScale="90000"/>
          </a:bodyPr>
          <a:lstStyle/>
          <a:p>
            <a:r>
              <a:rPr lang="en-US" dirty="0" smtClean="0"/>
              <a:t>History is both a Science and an Art </a:t>
            </a:r>
            <a:br>
              <a:rPr lang="en-US" dirty="0" smtClean="0"/>
            </a:br>
            <a:endParaRPr lang="en-IN" dirty="0"/>
          </a:p>
        </p:txBody>
      </p:sp>
    </p:spTree>
    <p:extLst>
      <p:ext uri="{BB962C8B-B14F-4D97-AF65-F5344CB8AC3E}">
        <p14:creationId xmlns:p14="http://schemas.microsoft.com/office/powerpoint/2010/main" val="262674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a:p>
        </p:txBody>
      </p:sp>
      <p:sp>
        <p:nvSpPr>
          <p:cNvPr id="2" name="Title 1"/>
          <p:cNvSpPr>
            <a:spLocks noGrp="1"/>
          </p:cNvSpPr>
          <p:nvPr>
            <p:ph type="title"/>
          </p:nvPr>
        </p:nvSpPr>
        <p:spPr/>
        <p:txBody>
          <a:bodyPr/>
          <a:lstStyle/>
          <a:p>
            <a:endParaRPr lang="en-IN"/>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87" y="0"/>
            <a:ext cx="9116113" cy="6859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3586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 History is a science in the sense that it pursues its own techniques to establish and interpret facts. </a:t>
            </a:r>
          </a:p>
          <a:p>
            <a:endParaRPr lang="en-US" dirty="0"/>
          </a:p>
          <a:p>
            <a:r>
              <a:rPr lang="en-US" dirty="0" smtClean="0"/>
              <a:t>Like other   natural sciences such as the Physics and Chemistry uses various methods of enquiry such as observation, classification, experiment and formulation of hypothesis and analysis of evidence before interpreting and reconstructing the past.</a:t>
            </a:r>
            <a:endParaRPr lang="en-IN" dirty="0"/>
          </a:p>
        </p:txBody>
      </p:sp>
      <p:sp>
        <p:nvSpPr>
          <p:cNvPr id="2" name="Title 1"/>
          <p:cNvSpPr>
            <a:spLocks noGrp="1"/>
          </p:cNvSpPr>
          <p:nvPr>
            <p:ph type="title"/>
          </p:nvPr>
        </p:nvSpPr>
        <p:spPr>
          <a:xfrm>
            <a:off x="688490" y="260648"/>
            <a:ext cx="7756263" cy="1363758"/>
          </a:xfrm>
        </p:spPr>
        <p:txBody>
          <a:bodyPr>
            <a:normAutofit fontScale="90000"/>
          </a:bodyPr>
          <a:lstStyle/>
          <a:p>
            <a:r>
              <a:rPr lang="en-US" dirty="0" smtClean="0"/>
              <a:t> </a:t>
            </a:r>
            <a:r>
              <a:rPr lang="en-US" sz="4000" dirty="0" smtClean="0"/>
              <a:t>Opinions are very much divided on the question whether history is a science or an art. </a:t>
            </a:r>
            <a:endParaRPr lang="en-IN" sz="4000" dirty="0"/>
          </a:p>
        </p:txBody>
      </p:sp>
    </p:spTree>
    <p:extLst>
      <p:ext uri="{BB962C8B-B14F-4D97-AF65-F5344CB8AC3E}">
        <p14:creationId xmlns:p14="http://schemas.microsoft.com/office/powerpoint/2010/main" val="1762373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History also follows the scientific method of enquiry to find out the truth. </a:t>
            </a:r>
          </a:p>
          <a:p>
            <a:endParaRPr lang="en-US" dirty="0"/>
          </a:p>
          <a:p>
            <a:r>
              <a:rPr lang="en-US" dirty="0" smtClean="0"/>
              <a:t>Though historian uses scientific techniques, experiment is impossible since history deals with events that have already happened and cannot be repeated.</a:t>
            </a:r>
            <a:endParaRPr lang="en-IN" dirty="0"/>
          </a:p>
        </p:txBody>
      </p:sp>
      <p:sp>
        <p:nvSpPr>
          <p:cNvPr id="2" name="Title 1"/>
          <p:cNvSpPr>
            <a:spLocks noGrp="1"/>
          </p:cNvSpPr>
          <p:nvPr>
            <p:ph type="title"/>
          </p:nvPr>
        </p:nvSpPr>
        <p:spPr>
          <a:xfrm>
            <a:off x="688490" y="0"/>
            <a:ext cx="7756263" cy="1624406"/>
          </a:xfrm>
        </p:spPr>
        <p:txBody>
          <a:bodyPr>
            <a:normAutofit fontScale="90000"/>
          </a:bodyPr>
          <a:lstStyle/>
          <a:p>
            <a:r>
              <a:rPr lang="en-US" dirty="0" smtClean="0"/>
              <a:t> </a:t>
            </a:r>
            <a:r>
              <a:rPr lang="en-US" sz="4000" dirty="0" smtClean="0"/>
              <a:t>Opinions are very much divided on the question whether history is a science or an art. </a:t>
            </a:r>
            <a:endParaRPr lang="en-IN" sz="4000" dirty="0"/>
          </a:p>
        </p:txBody>
      </p:sp>
    </p:spTree>
    <p:extLst>
      <p:ext uri="{BB962C8B-B14F-4D97-AF65-F5344CB8AC3E}">
        <p14:creationId xmlns:p14="http://schemas.microsoft.com/office/powerpoint/2010/main" val="4200509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1.No forecasting: </a:t>
            </a:r>
          </a:p>
          <a:p>
            <a:endParaRPr lang="en-US" dirty="0"/>
          </a:p>
          <a:p>
            <a:r>
              <a:rPr lang="en-US" dirty="0" smtClean="0"/>
              <a:t>A historian cannot arrive at general principles or laws which may enable him to predict with certainty the occurrence of like events, under given conditions. </a:t>
            </a:r>
          </a:p>
          <a:p>
            <a:endParaRPr lang="en-US" dirty="0"/>
          </a:p>
          <a:p>
            <a:r>
              <a:rPr lang="en-US" dirty="0" smtClean="0"/>
              <a:t>A scientist on the other hand, looks at knowledge from a universal angle and arrives at certain generalizations that help him to control the present and predict the future. </a:t>
            </a:r>
            <a:endParaRPr lang="en-IN" dirty="0"/>
          </a:p>
        </p:txBody>
      </p:sp>
      <p:sp>
        <p:nvSpPr>
          <p:cNvPr id="2" name="Title 1"/>
          <p:cNvSpPr>
            <a:spLocks noGrp="1"/>
          </p:cNvSpPr>
          <p:nvPr>
            <p:ph type="title"/>
          </p:nvPr>
        </p:nvSpPr>
        <p:spPr/>
        <p:txBody>
          <a:bodyPr>
            <a:normAutofit fontScale="90000"/>
          </a:bodyPr>
          <a:lstStyle/>
          <a:p>
            <a:r>
              <a:rPr lang="en-US" dirty="0" smtClean="0"/>
              <a:t>Arguments against History as a science </a:t>
            </a:r>
            <a:endParaRPr lang="en-IN" dirty="0"/>
          </a:p>
        </p:txBody>
      </p:sp>
    </p:spTree>
    <p:extLst>
      <p:ext uri="{BB962C8B-B14F-4D97-AF65-F5344CB8AC3E}">
        <p14:creationId xmlns:p14="http://schemas.microsoft.com/office/powerpoint/2010/main" val="1694446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The facts of history are very complicated and seldom repeat in the real sense of the term. </a:t>
            </a:r>
          </a:p>
          <a:p>
            <a:endParaRPr lang="en-US" dirty="0"/>
          </a:p>
          <a:p>
            <a:endParaRPr lang="en-IN" dirty="0"/>
          </a:p>
        </p:txBody>
      </p:sp>
      <p:sp>
        <p:nvSpPr>
          <p:cNvPr id="2" name="Title 1"/>
          <p:cNvSpPr>
            <a:spLocks noGrp="1"/>
          </p:cNvSpPr>
          <p:nvPr>
            <p:ph type="title"/>
          </p:nvPr>
        </p:nvSpPr>
        <p:spPr/>
        <p:txBody>
          <a:bodyPr/>
          <a:lstStyle/>
          <a:p>
            <a:r>
              <a:rPr lang="en-US" sz="4000" b="1" dirty="0"/>
              <a:t>2. </a:t>
            </a:r>
            <a:r>
              <a:rPr lang="en-US" sz="4000" b="1" dirty="0" smtClean="0"/>
              <a:t>Complex</a:t>
            </a:r>
            <a:endParaRPr lang="en-IN" dirty="0"/>
          </a:p>
        </p:txBody>
      </p:sp>
    </p:spTree>
    <p:extLst>
      <p:ext uri="{BB962C8B-B14F-4D97-AF65-F5344CB8AC3E}">
        <p14:creationId xmlns:p14="http://schemas.microsoft.com/office/powerpoint/2010/main" val="606604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The underlying facts of history have wide scope. </a:t>
            </a:r>
          </a:p>
          <a:p>
            <a:endParaRPr lang="en-US" dirty="0"/>
          </a:p>
          <a:p>
            <a:r>
              <a:rPr lang="en-US" dirty="0" smtClean="0"/>
              <a:t>They are so varied that they can seldom be uniform. </a:t>
            </a:r>
            <a:endParaRPr lang="en-IN" dirty="0" smtClean="0"/>
          </a:p>
        </p:txBody>
      </p:sp>
      <p:sp>
        <p:nvSpPr>
          <p:cNvPr id="2" name="Title 1"/>
          <p:cNvSpPr>
            <a:spLocks noGrp="1"/>
          </p:cNvSpPr>
          <p:nvPr>
            <p:ph type="title"/>
          </p:nvPr>
        </p:nvSpPr>
        <p:spPr/>
        <p:txBody>
          <a:bodyPr/>
          <a:lstStyle/>
          <a:p>
            <a:r>
              <a:rPr lang="en-US" dirty="0"/>
              <a:t>3. </a:t>
            </a:r>
            <a:r>
              <a:rPr lang="en-US" dirty="0" smtClean="0"/>
              <a:t>Varied</a:t>
            </a:r>
            <a:endParaRPr lang="en-IN" dirty="0"/>
          </a:p>
        </p:txBody>
      </p:sp>
    </p:spTree>
    <p:extLst>
      <p:ext uri="{BB962C8B-B14F-4D97-AF65-F5344CB8AC3E}">
        <p14:creationId xmlns:p14="http://schemas.microsoft.com/office/powerpoint/2010/main" val="3139971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a:p>
            <a:endParaRPr lang="en-US" dirty="0" smtClean="0"/>
          </a:p>
          <a:p>
            <a:r>
              <a:rPr lang="en-US" dirty="0" smtClean="0"/>
              <a:t>Historical data are not available for observation and experimentation. </a:t>
            </a:r>
            <a:endParaRPr lang="en-IN" dirty="0" smtClean="0"/>
          </a:p>
          <a:p>
            <a:endParaRPr lang="en-IN" dirty="0"/>
          </a:p>
        </p:txBody>
      </p:sp>
      <p:sp>
        <p:nvSpPr>
          <p:cNvPr id="2" name="Title 1"/>
          <p:cNvSpPr>
            <a:spLocks noGrp="1"/>
          </p:cNvSpPr>
          <p:nvPr>
            <p:ph type="title"/>
          </p:nvPr>
        </p:nvSpPr>
        <p:spPr/>
        <p:txBody>
          <a:bodyPr/>
          <a:lstStyle/>
          <a:p>
            <a:r>
              <a:rPr lang="en-US" sz="4400" dirty="0"/>
              <a:t>4. No observation and experimentation</a:t>
            </a:r>
            <a:endParaRPr lang="en-IN" sz="4400" dirty="0"/>
          </a:p>
        </p:txBody>
      </p:sp>
    </p:spTree>
    <p:extLst>
      <p:ext uri="{BB962C8B-B14F-4D97-AF65-F5344CB8AC3E}">
        <p14:creationId xmlns:p14="http://schemas.microsoft.com/office/powerpoint/2010/main" val="3504939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:Historical data are the products of human thoughts and action which are constantly changing. </a:t>
            </a:r>
          </a:p>
          <a:p>
            <a:endParaRPr lang="en-US" dirty="0"/>
          </a:p>
          <a:p>
            <a:r>
              <a:rPr lang="en-US" dirty="0" smtClean="0"/>
              <a:t>They therefore cannot provide dependable data for the formation of general principles and laws</a:t>
            </a:r>
            <a:endParaRPr lang="en-IN" dirty="0"/>
          </a:p>
        </p:txBody>
      </p:sp>
      <p:sp>
        <p:nvSpPr>
          <p:cNvPr id="2" name="Title 1"/>
          <p:cNvSpPr>
            <a:spLocks noGrp="1"/>
          </p:cNvSpPr>
          <p:nvPr>
            <p:ph type="title"/>
          </p:nvPr>
        </p:nvSpPr>
        <p:spPr/>
        <p:txBody>
          <a:bodyPr/>
          <a:lstStyle/>
          <a:p>
            <a:r>
              <a:rPr lang="en-US" dirty="0"/>
              <a:t>5. No dependable data</a:t>
            </a:r>
            <a:endParaRPr lang="en-IN" dirty="0"/>
          </a:p>
        </p:txBody>
      </p:sp>
    </p:spTree>
    <p:extLst>
      <p:ext uri="{BB962C8B-B14F-4D97-AF65-F5344CB8AC3E}">
        <p14:creationId xmlns:p14="http://schemas.microsoft.com/office/powerpoint/2010/main" val="885035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History is a unique subject possessing the potentialities of both a science and an art.</a:t>
            </a:r>
          </a:p>
          <a:p>
            <a:endParaRPr lang="en-US" dirty="0"/>
          </a:p>
          <a:p>
            <a:r>
              <a:rPr lang="en-US" dirty="0" smtClean="0"/>
              <a:t> It does the enquiry after truth, thus history is a science and is on scientific basis. </a:t>
            </a:r>
          </a:p>
          <a:p>
            <a:endParaRPr lang="en-US" dirty="0" smtClean="0"/>
          </a:p>
          <a:p>
            <a:r>
              <a:rPr lang="en-US" dirty="0" smtClean="0"/>
              <a:t>It is also based on the narrative account of the past; thus it is an art or a piece of literature. </a:t>
            </a:r>
            <a:endParaRPr lang="en-IN" dirty="0"/>
          </a:p>
        </p:txBody>
      </p:sp>
      <p:sp>
        <p:nvSpPr>
          <p:cNvPr id="2" name="Title 1"/>
          <p:cNvSpPr>
            <a:spLocks noGrp="1"/>
          </p:cNvSpPr>
          <p:nvPr>
            <p:ph type="title"/>
          </p:nvPr>
        </p:nvSpPr>
        <p:spPr/>
        <p:txBody>
          <a:bodyPr>
            <a:normAutofit fontScale="90000"/>
          </a:bodyPr>
          <a:lstStyle/>
          <a:p>
            <a:r>
              <a:rPr lang="en-US" dirty="0" smtClean="0"/>
              <a:t>History is both a Science and an Art </a:t>
            </a:r>
            <a:br>
              <a:rPr lang="en-US" dirty="0" smtClean="0"/>
            </a:br>
            <a:endParaRPr lang="en-IN" dirty="0"/>
          </a:p>
        </p:txBody>
      </p:sp>
    </p:spTree>
    <p:extLst>
      <p:ext uri="{BB962C8B-B14F-4D97-AF65-F5344CB8AC3E}">
        <p14:creationId xmlns:p14="http://schemas.microsoft.com/office/powerpoint/2010/main" val="42022209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164</TotalTime>
  <Words>503</Words>
  <Application>Microsoft Office PowerPoint</Application>
  <PresentationFormat>On-screen Show (4:3)</PresentationFormat>
  <Paragraphs>48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Hardcover</vt:lpstr>
      <vt:lpstr>History-a Science or an Art  </vt:lpstr>
      <vt:lpstr> Opinions are very much divided on the question whether history is a science or an art. </vt:lpstr>
      <vt:lpstr> Opinions are very much divided on the question whether history is a science or an art. </vt:lpstr>
      <vt:lpstr>Arguments against History as a science </vt:lpstr>
      <vt:lpstr>2. Complex</vt:lpstr>
      <vt:lpstr>3. Varied</vt:lpstr>
      <vt:lpstr>4. No observation and experimentation</vt:lpstr>
      <vt:lpstr>5. No dependable data</vt:lpstr>
      <vt:lpstr>History is both a Science and an Art  </vt:lpstr>
      <vt:lpstr>History is both a Science and an Art  </vt:lpstr>
      <vt:lpstr>History is both a Science and an Art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History-a Science or an Art</dc:title>
  <dc:creator>BSC</dc:creator>
  <cp:lastModifiedBy>BSC</cp:lastModifiedBy>
  <cp:revision>6</cp:revision>
  <dcterms:created xsi:type="dcterms:W3CDTF">2020-05-20T14:28:48Z</dcterms:created>
  <dcterms:modified xsi:type="dcterms:W3CDTF">2020-05-20T17:13:47Z</dcterms:modified>
</cp:coreProperties>
</file>