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D539C7B-FBED-4668-8B23-4A584BB416DB}" type="datetimeFigureOut">
              <a:rPr lang="en-IN" smtClean="0"/>
              <a:t>23-May-2020</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564570C-64EB-4481-B617-B24C2F9BB179}" type="slidenum">
              <a:rPr lang="en-IN" smtClean="0"/>
              <a:t>‹#›</a:t>
            </a:fld>
            <a:endParaRPr lang="en-IN"/>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39C7B-FBED-4668-8B23-4A584BB416DB}"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64570C-64EB-4481-B617-B24C2F9BB179}" type="slidenum">
              <a:rPr lang="en-IN" smtClean="0"/>
              <a:t>‹#›</a:t>
            </a:fld>
            <a:endParaRPr lang="en-IN"/>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39C7B-FBED-4668-8B23-4A584BB416DB}"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64570C-64EB-4481-B617-B24C2F9BB179}" type="slidenum">
              <a:rPr lang="en-IN" smtClean="0"/>
              <a:t>‹#›</a:t>
            </a:fld>
            <a:endParaRPr lang="en-IN"/>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39C7B-FBED-4668-8B23-4A584BB416DB}"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64570C-64EB-4481-B617-B24C2F9BB179}" type="slidenum">
              <a:rPr lang="en-IN" smtClean="0"/>
              <a:t>‹#›</a:t>
            </a:fld>
            <a:endParaRPr lang="en-IN"/>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39C7B-FBED-4668-8B23-4A584BB416DB}" type="datetimeFigureOut">
              <a:rPr lang="en-IN" smtClean="0"/>
              <a:t>23-May-2020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64570C-64EB-4481-B617-B24C2F9BB179}"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539C7B-FBED-4668-8B23-4A584BB416DB}" type="datetimeFigureOut">
              <a:rPr lang="en-IN" smtClean="0"/>
              <a:t>23-May-2020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64570C-64EB-4481-B617-B24C2F9BB179}" type="slidenum">
              <a:rPr lang="en-IN" smtClean="0"/>
              <a:t>‹#›</a:t>
            </a:fld>
            <a:endParaRPr lang="en-IN"/>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539C7B-FBED-4668-8B23-4A584BB416DB}" type="datetimeFigureOut">
              <a:rPr lang="en-IN" smtClean="0"/>
              <a:t>23-May-2020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64570C-64EB-4481-B617-B24C2F9BB179}" type="slidenum">
              <a:rPr lang="en-IN" smtClean="0"/>
              <a:t>‹#›</a:t>
            </a:fld>
            <a:endParaRPr lang="en-IN"/>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539C7B-FBED-4668-8B23-4A584BB416DB}" type="datetimeFigureOut">
              <a:rPr lang="en-IN" smtClean="0"/>
              <a:t>23-May-2020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64570C-64EB-4481-B617-B24C2F9BB179}" type="slidenum">
              <a:rPr lang="en-IN" smtClean="0"/>
              <a:t>‹#›</a:t>
            </a:fld>
            <a:endParaRPr lang="en-IN"/>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39C7B-FBED-4668-8B23-4A584BB416DB}" type="datetimeFigureOut">
              <a:rPr lang="en-IN" smtClean="0"/>
              <a:t>23-May-2020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64570C-64EB-4481-B617-B24C2F9BB17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39C7B-FBED-4668-8B23-4A584BB416DB}" type="datetimeFigureOut">
              <a:rPr lang="en-IN" smtClean="0"/>
              <a:t>23-May-2020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64570C-64EB-4481-B617-B24C2F9BB17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39C7B-FBED-4668-8B23-4A584BB416DB}" type="datetimeFigureOut">
              <a:rPr lang="en-IN" smtClean="0"/>
              <a:t>23-May-2020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64570C-64EB-4481-B617-B24C2F9BB179}"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D539C7B-FBED-4668-8B23-4A584BB416DB}" type="datetimeFigureOut">
              <a:rPr lang="en-IN" smtClean="0"/>
              <a:t>23-May-2020</a:t>
            </a:fld>
            <a:endParaRPr lang="en-IN"/>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564570C-64EB-4481-B617-B24C2F9BB179}"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andofthebrave.info/glorious-revolution.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iddle-ages.org.uk/magna-carta.htm" TargetMode="External"/><Relationship Id="rId2" Type="http://schemas.openxmlformats.org/officeDocument/2006/relationships/hyperlink" Target="https://www.landofthebrave.info/magna-carta-words-and-text.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0000"/>
                </a:solidFill>
                <a:latin typeface="Arial Black" pitchFamily="34" charset="0"/>
              </a:rPr>
              <a:t>The Bill of Rights </a:t>
            </a:r>
            <a:endParaRPr lang="en-IN" dirty="0">
              <a:solidFill>
                <a:srgbClr val="C00000"/>
              </a:solidFill>
              <a:latin typeface="Arial Black" pitchFamily="34" charset="0"/>
            </a:endParaRPr>
          </a:p>
        </p:txBody>
      </p:sp>
      <p:sp>
        <p:nvSpPr>
          <p:cNvPr id="3" name="Subtitle 2"/>
          <p:cNvSpPr>
            <a:spLocks noGrp="1"/>
          </p:cNvSpPr>
          <p:nvPr>
            <p:ph type="subTitle" idx="1"/>
          </p:nvPr>
        </p:nvSpPr>
        <p:spPr/>
        <p:txBody>
          <a:bodyPr>
            <a:normAutofit fontScale="92500" lnSpcReduction="10000"/>
          </a:bodyPr>
          <a:lstStyle/>
          <a:p>
            <a:r>
              <a:rPr lang="en-US" b="1" dirty="0" smtClean="0">
                <a:solidFill>
                  <a:srgbClr val="002060"/>
                </a:solidFill>
                <a:latin typeface="Arial Black" pitchFamily="34" charset="0"/>
                <a:ea typeface="Batang" pitchFamily="18" charset="-127"/>
              </a:rPr>
              <a:t>Dr.AGHALYA.,M.A.,M.Ed.,M.PHIL.,</a:t>
            </a:r>
            <a:r>
              <a:rPr lang="en-US" b="1" dirty="0" err="1" smtClean="0">
                <a:solidFill>
                  <a:srgbClr val="002060"/>
                </a:solidFill>
                <a:latin typeface="Arial Black" pitchFamily="34" charset="0"/>
                <a:ea typeface="Batang" pitchFamily="18" charset="-127"/>
              </a:rPr>
              <a:t>Ph.D</a:t>
            </a:r>
            <a:r>
              <a:rPr lang="en-US" b="1" dirty="0" smtClean="0">
                <a:solidFill>
                  <a:srgbClr val="002060"/>
                </a:solidFill>
                <a:latin typeface="Arial Black" pitchFamily="34" charset="0"/>
                <a:ea typeface="Batang" pitchFamily="18" charset="-127"/>
              </a:rPr>
              <a:t>.,</a:t>
            </a:r>
            <a:br>
              <a:rPr lang="en-US" b="1" dirty="0" smtClean="0">
                <a:solidFill>
                  <a:srgbClr val="002060"/>
                </a:solidFill>
                <a:latin typeface="Arial Black" pitchFamily="34" charset="0"/>
                <a:ea typeface="Batang" pitchFamily="18" charset="-127"/>
              </a:rPr>
            </a:br>
            <a:r>
              <a:rPr lang="en-US" b="1" dirty="0" smtClean="0">
                <a:solidFill>
                  <a:srgbClr val="002060"/>
                </a:solidFill>
                <a:latin typeface="Arial Black" pitchFamily="34" charset="0"/>
                <a:ea typeface="Batang" pitchFamily="18" charset="-127"/>
              </a:rPr>
              <a:t>Head &amp;  </a:t>
            </a:r>
            <a:r>
              <a:rPr lang="en-US" b="1" dirty="0" err="1" smtClean="0">
                <a:solidFill>
                  <a:srgbClr val="002060"/>
                </a:solidFill>
                <a:latin typeface="Arial Black" pitchFamily="34" charset="0"/>
                <a:ea typeface="Batang" pitchFamily="18" charset="-127"/>
              </a:rPr>
              <a:t>Asst.Professor</a:t>
            </a:r>
            <a:r>
              <a:rPr lang="en-US" b="1" dirty="0" smtClean="0">
                <a:solidFill>
                  <a:srgbClr val="002060"/>
                </a:solidFill>
                <a:latin typeface="Arial Black" pitchFamily="34" charset="0"/>
                <a:ea typeface="Batang" pitchFamily="18" charset="-127"/>
              </a:rPr>
              <a:t/>
            </a:r>
            <a:br>
              <a:rPr lang="en-US" b="1" dirty="0" smtClean="0">
                <a:solidFill>
                  <a:srgbClr val="002060"/>
                </a:solidFill>
                <a:latin typeface="Arial Black" pitchFamily="34" charset="0"/>
                <a:ea typeface="Batang" pitchFamily="18" charset="-127"/>
              </a:rPr>
            </a:br>
            <a:r>
              <a:rPr lang="en-US" b="1" dirty="0" smtClean="0">
                <a:solidFill>
                  <a:srgbClr val="002060"/>
                </a:solidFill>
                <a:latin typeface="Arial Black" pitchFamily="34" charset="0"/>
                <a:ea typeface="Batang" pitchFamily="18" charset="-127"/>
              </a:rPr>
              <a:t>Department of History</a:t>
            </a:r>
            <a:br>
              <a:rPr lang="en-US" b="1" dirty="0" smtClean="0">
                <a:solidFill>
                  <a:srgbClr val="002060"/>
                </a:solidFill>
                <a:latin typeface="Arial Black" pitchFamily="34" charset="0"/>
                <a:ea typeface="Batang" pitchFamily="18" charset="-127"/>
              </a:rPr>
            </a:br>
            <a:r>
              <a:rPr lang="en-US" b="1" dirty="0" smtClean="0">
                <a:solidFill>
                  <a:srgbClr val="002060"/>
                </a:solidFill>
                <a:latin typeface="Arial Black" pitchFamily="34" charset="0"/>
                <a:ea typeface="Batang" pitchFamily="18" charset="-127"/>
              </a:rPr>
              <a:t>Bon Secours College for Women</a:t>
            </a:r>
            <a:br>
              <a:rPr lang="en-US" b="1" dirty="0" smtClean="0">
                <a:solidFill>
                  <a:srgbClr val="002060"/>
                </a:solidFill>
                <a:latin typeface="Arial Black" pitchFamily="34" charset="0"/>
                <a:ea typeface="Batang" pitchFamily="18" charset="-127"/>
              </a:rPr>
            </a:br>
            <a:r>
              <a:rPr lang="en-US" b="1" dirty="0" err="1" smtClean="0">
                <a:solidFill>
                  <a:srgbClr val="002060"/>
                </a:solidFill>
                <a:latin typeface="Arial Black" pitchFamily="34" charset="0"/>
                <a:ea typeface="Batang" pitchFamily="18" charset="-127"/>
              </a:rPr>
              <a:t>Thanjavur</a:t>
            </a:r>
            <a:endParaRPr lang="en-US" dirty="0" smtClean="0">
              <a:solidFill>
                <a:srgbClr val="002060"/>
              </a:solidFill>
              <a:latin typeface="Arial Black" pitchFamily="34" charset="0"/>
            </a:endParaRPr>
          </a:p>
          <a:p>
            <a:endParaRPr lang="en-IN" dirty="0" smtClean="0"/>
          </a:p>
          <a:p>
            <a:endParaRPr lang="en-IN" dirty="0">
              <a:latin typeface="Arial Black" pitchFamily="34" charset="0"/>
            </a:endParaRPr>
          </a:p>
        </p:txBody>
      </p:sp>
    </p:spTree>
    <p:extLst>
      <p:ext uri="{BB962C8B-B14F-4D97-AF65-F5344CB8AC3E}">
        <p14:creationId xmlns:p14="http://schemas.microsoft.com/office/powerpoint/2010/main" val="335852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70485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48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2" name="Title 1"/>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99" y="622478"/>
            <a:ext cx="7776864" cy="561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05995" y="3244334"/>
            <a:ext cx="4532010" cy="3416320"/>
          </a:xfrm>
          <a:prstGeom prst="rect">
            <a:avLst/>
          </a:prstGeom>
        </p:spPr>
        <p:txBody>
          <a:bodyPr wrap="none">
            <a:spAutoFit/>
          </a:bodyPr>
          <a:lstStyle/>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r>
              <a:rPr lang="en-US" i="1" dirty="0" smtClean="0"/>
              <a:t>The </a:t>
            </a:r>
            <a:r>
              <a:rPr lang="en-US" i="1" dirty="0"/>
              <a:t>English Bill of Rights - William and Mary</a:t>
            </a:r>
            <a:endParaRPr lang="en-IN" dirty="0"/>
          </a:p>
        </p:txBody>
      </p:sp>
    </p:spTree>
    <p:extLst>
      <p:ext uri="{BB962C8B-B14F-4D97-AF65-F5344CB8AC3E}">
        <p14:creationId xmlns:p14="http://schemas.microsoft.com/office/powerpoint/2010/main" val="283493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a:t>
            </a:r>
            <a:r>
              <a:rPr lang="en-US" dirty="0"/>
              <a:t>Meaning and Definition of the English Bill of Rights: </a:t>
            </a:r>
            <a:endParaRPr lang="en-US" dirty="0" smtClean="0"/>
          </a:p>
          <a:p>
            <a:endParaRPr lang="en-US" dirty="0"/>
          </a:p>
          <a:p>
            <a:r>
              <a:rPr lang="en-US" dirty="0" smtClean="0"/>
              <a:t>The </a:t>
            </a:r>
            <a:r>
              <a:rPr lang="en-US" dirty="0"/>
              <a:t>1689 English Bill of Rights was a British Law, passed by the Parliament of Great Britain in 1689 that declared the rights and liberties of the people and settling the succession in William III and Mary II following the </a:t>
            </a:r>
            <a:r>
              <a:rPr lang="en-US" dirty="0">
                <a:hlinkClick r:id="rId2"/>
              </a:rPr>
              <a:t>Glorious Revolution</a:t>
            </a:r>
            <a:r>
              <a:rPr lang="en-US" dirty="0"/>
              <a:t> of 1688 when James II was deposed. </a:t>
            </a:r>
            <a:endParaRPr lang="en-US" dirty="0" smtClean="0"/>
          </a:p>
          <a:p>
            <a:endParaRPr lang="en-US" dirty="0"/>
          </a:p>
          <a:p>
            <a:r>
              <a:rPr lang="en-US" dirty="0" smtClean="0"/>
              <a:t>The </a:t>
            </a:r>
            <a:r>
              <a:rPr lang="en-US" dirty="0"/>
              <a:t>date of the English Bill of Rights is referred to as either dated as March 1689 or as February 13, 1688 in Old Style dating.</a:t>
            </a:r>
            <a:endParaRPr lang="en-IN" dirty="0"/>
          </a:p>
        </p:txBody>
      </p:sp>
      <p:sp>
        <p:nvSpPr>
          <p:cNvPr id="3" name="Title 2"/>
          <p:cNvSpPr>
            <a:spLocks noGrp="1"/>
          </p:cNvSpPr>
          <p:nvPr>
            <p:ph type="title"/>
          </p:nvPr>
        </p:nvSpPr>
        <p:spPr/>
        <p:txBody>
          <a:bodyPr/>
          <a:lstStyle/>
          <a:p>
            <a:r>
              <a:rPr lang="en-US" sz="4800" b="1" dirty="0"/>
              <a:t>Definition of the English Bill of Rights of 1689</a:t>
            </a:r>
            <a:endParaRPr lang="en-IN" sz="4800" dirty="0"/>
          </a:p>
        </p:txBody>
      </p:sp>
    </p:spTree>
    <p:extLst>
      <p:ext uri="{BB962C8B-B14F-4D97-AF65-F5344CB8AC3E}">
        <p14:creationId xmlns:p14="http://schemas.microsoft.com/office/powerpoint/2010/main" val="334726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39" y="548680"/>
            <a:ext cx="76200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2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a:p>
          <a:p>
            <a:r>
              <a:rPr lang="en-US" dirty="0" smtClean="0"/>
              <a:t>The </a:t>
            </a:r>
            <a:r>
              <a:rPr lang="en-US" dirty="0"/>
              <a:t>English Bill of Rights clearly established that the monarchy could not rule without consent of Parliament</a:t>
            </a:r>
            <a:r>
              <a:rPr lang="en-US" dirty="0" smtClean="0"/>
              <a:t>.</a:t>
            </a:r>
          </a:p>
          <a:p>
            <a:endParaRPr lang="en-US" dirty="0"/>
          </a:p>
          <a:p>
            <a:r>
              <a:rPr lang="en-US" dirty="0" smtClean="0"/>
              <a:t> </a:t>
            </a:r>
            <a:r>
              <a:rPr lang="en-US" dirty="0"/>
              <a:t>The English Bill put in place a constitutional form of government in which the rights and liberties of the individual  were protected under English law. </a:t>
            </a:r>
            <a:endParaRPr lang="en-US" dirty="0" smtClean="0"/>
          </a:p>
          <a:p>
            <a:endParaRPr lang="en-US" dirty="0"/>
          </a:p>
          <a:p>
            <a:endParaRPr lang="en-US" dirty="0" smtClean="0"/>
          </a:p>
          <a:p>
            <a:r>
              <a:rPr lang="en-US" dirty="0" smtClean="0"/>
              <a:t>The </a:t>
            </a:r>
            <a:r>
              <a:rPr lang="en-US" dirty="0"/>
              <a:t>English Bill of Rights had a great influence on the colonies in North America and the Constitution of the United States.</a:t>
            </a:r>
            <a:endParaRPr lang="en-IN" dirty="0"/>
          </a:p>
        </p:txBody>
      </p:sp>
      <p:sp>
        <p:nvSpPr>
          <p:cNvPr id="3" name="Title 2"/>
          <p:cNvSpPr>
            <a:spLocks noGrp="1"/>
          </p:cNvSpPr>
          <p:nvPr>
            <p:ph type="title"/>
          </p:nvPr>
        </p:nvSpPr>
        <p:spPr/>
        <p:txBody>
          <a:bodyPr/>
          <a:lstStyle/>
          <a:p>
            <a:r>
              <a:rPr lang="en-US" b="1" dirty="0"/>
              <a:t>The English Bill of Rights</a:t>
            </a:r>
            <a:endParaRPr lang="en-IN" dirty="0"/>
          </a:p>
        </p:txBody>
      </p:sp>
    </p:spTree>
    <p:extLst>
      <p:ext uri="{BB962C8B-B14F-4D97-AF65-F5344CB8AC3E}">
        <p14:creationId xmlns:p14="http://schemas.microsoft.com/office/powerpoint/2010/main" val="258110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a:t/>
            </a:r>
            <a:br>
              <a:rPr lang="en-US" b="1" dirty="0"/>
            </a:br>
            <a:r>
              <a:rPr lang="en-US" dirty="0"/>
              <a:t>The English Bill of Rights established a constitutional monarchy in Great Britain. </a:t>
            </a:r>
            <a:endParaRPr lang="en-US" dirty="0" smtClean="0"/>
          </a:p>
          <a:p>
            <a:endParaRPr lang="en-US" dirty="0"/>
          </a:p>
          <a:p>
            <a:r>
              <a:rPr lang="en-US" dirty="0" smtClean="0"/>
              <a:t>A </a:t>
            </a:r>
            <a:r>
              <a:rPr lang="en-US" dirty="0"/>
              <a:t>constitutional monarchy is one in which the King or Queen has a largely ceremonial position. </a:t>
            </a:r>
            <a:endParaRPr lang="en-US" dirty="0" smtClean="0"/>
          </a:p>
          <a:p>
            <a:endParaRPr lang="en-US" dirty="0"/>
          </a:p>
          <a:p>
            <a:r>
              <a:rPr lang="en-US" dirty="0" smtClean="0"/>
              <a:t>It </a:t>
            </a:r>
            <a:r>
              <a:rPr lang="en-US" dirty="0"/>
              <a:t>is a form of government in which a monarch acts as head of state but their powers are defined and limited by law. </a:t>
            </a:r>
            <a:endParaRPr lang="en-US" dirty="0" smtClean="0"/>
          </a:p>
          <a:p>
            <a:endParaRPr lang="en-US" dirty="0"/>
          </a:p>
          <a:p>
            <a:r>
              <a:rPr lang="en-US" dirty="0" smtClean="0"/>
              <a:t>Constitutional </a:t>
            </a:r>
            <a:r>
              <a:rPr lang="en-US" dirty="0"/>
              <a:t>monarchies employ a parliamentary system with a Prime Minister as head of the government. </a:t>
            </a:r>
            <a:endParaRPr lang="en-US" dirty="0" smtClean="0"/>
          </a:p>
          <a:p>
            <a:endParaRPr lang="en-US" dirty="0"/>
          </a:p>
          <a:p>
            <a:r>
              <a:rPr lang="en-US" dirty="0" smtClean="0"/>
              <a:t>The </a:t>
            </a:r>
            <a:r>
              <a:rPr lang="en-US" dirty="0"/>
              <a:t>English Bill denounced King James II for abusing his power and the bill was passed as British law in December 1688. </a:t>
            </a:r>
            <a:endParaRPr lang="en-US" dirty="0" smtClean="0"/>
          </a:p>
          <a:p>
            <a:endParaRPr lang="en-US" dirty="0"/>
          </a:p>
        </p:txBody>
      </p:sp>
      <p:sp>
        <p:nvSpPr>
          <p:cNvPr id="3" name="Title 2"/>
          <p:cNvSpPr>
            <a:spLocks noGrp="1"/>
          </p:cNvSpPr>
          <p:nvPr>
            <p:ph type="title"/>
          </p:nvPr>
        </p:nvSpPr>
        <p:spPr/>
        <p:txBody>
          <a:bodyPr/>
          <a:lstStyle/>
          <a:p>
            <a:r>
              <a:rPr lang="en-US" b="1" dirty="0"/>
              <a:t>The English Bill of Rights</a:t>
            </a:r>
            <a:endParaRPr lang="en-IN" dirty="0"/>
          </a:p>
        </p:txBody>
      </p:sp>
    </p:spTree>
    <p:extLst>
      <p:ext uri="{BB962C8B-B14F-4D97-AF65-F5344CB8AC3E}">
        <p14:creationId xmlns:p14="http://schemas.microsoft.com/office/powerpoint/2010/main" val="282723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
            </a:r>
            <a:br>
              <a:rPr lang="en-US" b="1" dirty="0"/>
            </a:br>
            <a:r>
              <a:rPr lang="en-US" dirty="0"/>
              <a:t>The English Bill of Rights followed the 1688 Glorious Revolution when King James II was replaced by King William III and Mary. </a:t>
            </a:r>
            <a:endParaRPr lang="en-US" dirty="0" smtClean="0"/>
          </a:p>
          <a:p>
            <a:pPr marL="0" indent="0">
              <a:buNone/>
            </a:pPr>
            <a:endParaRPr lang="en-US" dirty="0"/>
          </a:p>
          <a:p>
            <a:pPr marL="0" indent="0">
              <a:buNone/>
            </a:pPr>
            <a:r>
              <a:rPr lang="en-US" dirty="0" smtClean="0"/>
              <a:t>The </a:t>
            </a:r>
            <a:r>
              <a:rPr lang="en-US" dirty="0"/>
              <a:t>provisions of this important English Bill incorporated the Declaration of Rights and consisted of:</a:t>
            </a:r>
          </a:p>
          <a:p>
            <a:r>
              <a:rPr lang="en-US" dirty="0"/>
              <a:t>A list of the misdeeds of King James II</a:t>
            </a:r>
          </a:p>
          <a:p>
            <a:r>
              <a:rPr lang="en-US" dirty="0"/>
              <a:t>Thirteen Articles confirming the rights of Parliament and the people and defining the limitations of the Crown</a:t>
            </a:r>
          </a:p>
          <a:p>
            <a:r>
              <a:rPr lang="en-US" dirty="0"/>
              <a:t>Confirmation of the accession of William and Mary to the throne of England</a:t>
            </a:r>
          </a:p>
          <a:p>
            <a:endParaRPr lang="en-IN" dirty="0"/>
          </a:p>
        </p:txBody>
      </p:sp>
      <p:sp>
        <p:nvSpPr>
          <p:cNvPr id="3" name="Title 2"/>
          <p:cNvSpPr>
            <a:spLocks noGrp="1"/>
          </p:cNvSpPr>
          <p:nvPr>
            <p:ph type="title"/>
          </p:nvPr>
        </p:nvSpPr>
        <p:spPr/>
        <p:txBody>
          <a:bodyPr/>
          <a:lstStyle/>
          <a:p>
            <a:r>
              <a:rPr lang="en-US" sz="4800" b="1" dirty="0"/>
              <a:t>The Provisions of the English Bill of Rights</a:t>
            </a:r>
            <a:endParaRPr lang="en-IN" sz="4800" dirty="0"/>
          </a:p>
        </p:txBody>
      </p:sp>
    </p:spTree>
    <p:extLst>
      <p:ext uri="{BB962C8B-B14F-4D97-AF65-F5344CB8AC3E}">
        <p14:creationId xmlns:p14="http://schemas.microsoft.com/office/powerpoint/2010/main" val="254965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r>
              <a:rPr lang="en-US" dirty="0"/>
              <a:t>The 1689 English Bill of Rights is one of the two great historic documents which regulate the relations between the Crown and the people, the other document being the 1215 Magna </a:t>
            </a:r>
            <a:r>
              <a:rPr lang="en-US" dirty="0" err="1"/>
              <a:t>Carta</a:t>
            </a:r>
            <a:r>
              <a:rPr lang="en-US" dirty="0"/>
              <a:t> of England</a:t>
            </a:r>
            <a:r>
              <a:rPr lang="en-US" dirty="0" smtClean="0"/>
              <a:t>.</a:t>
            </a:r>
          </a:p>
          <a:p>
            <a:r>
              <a:rPr lang="en-US" dirty="0" smtClean="0"/>
              <a:t> </a:t>
            </a:r>
            <a:endParaRPr lang="en-IN" dirty="0"/>
          </a:p>
        </p:txBody>
      </p:sp>
      <p:sp>
        <p:nvSpPr>
          <p:cNvPr id="3" name="Title 2"/>
          <p:cNvSpPr>
            <a:spLocks noGrp="1"/>
          </p:cNvSpPr>
          <p:nvPr>
            <p:ph type="title"/>
          </p:nvPr>
        </p:nvSpPr>
        <p:spPr/>
        <p:txBody>
          <a:bodyPr/>
          <a:lstStyle/>
          <a:p>
            <a:r>
              <a:rPr lang="en-US" sz="4800" b="1" dirty="0"/>
              <a:t>The Magna </a:t>
            </a:r>
            <a:r>
              <a:rPr lang="en-US" sz="4800" b="1" dirty="0" err="1"/>
              <a:t>Carta</a:t>
            </a:r>
            <a:r>
              <a:rPr lang="en-US" sz="4800" b="1" dirty="0"/>
              <a:t> and the English Bill of Rights</a:t>
            </a:r>
            <a:endParaRPr lang="en-IN" sz="4800" dirty="0"/>
          </a:p>
        </p:txBody>
      </p:sp>
    </p:spTree>
    <p:extLst>
      <p:ext uri="{BB962C8B-B14F-4D97-AF65-F5344CB8AC3E}">
        <p14:creationId xmlns:p14="http://schemas.microsoft.com/office/powerpoint/2010/main" val="353787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Limiting the powers of the king</a:t>
            </a:r>
          </a:p>
          <a:p>
            <a:r>
              <a:rPr lang="en-US" dirty="0"/>
              <a:t>Laying the basis for due process of law that should be known and orderly (which led to Trial by Jury)</a:t>
            </a:r>
          </a:p>
          <a:p>
            <a:r>
              <a:rPr lang="en-US" dirty="0"/>
              <a:t>Prohibiting the king from taking property or taxes without consent of the Great Council</a:t>
            </a:r>
          </a:p>
          <a:p>
            <a:r>
              <a:rPr lang="en-US" dirty="0">
                <a:hlinkClick r:id="rId2"/>
              </a:rPr>
              <a:t>1215 Magna </a:t>
            </a:r>
            <a:r>
              <a:rPr lang="en-US" dirty="0" err="1">
                <a:hlinkClick r:id="rId2"/>
              </a:rPr>
              <a:t>Carta</a:t>
            </a:r>
            <a:r>
              <a:rPr lang="en-US" dirty="0">
                <a:hlinkClick r:id="rId2"/>
              </a:rPr>
              <a:t> Text and Words</a:t>
            </a:r>
            <a:endParaRPr lang="en-US" dirty="0"/>
          </a:p>
          <a:p>
            <a:r>
              <a:rPr lang="en-US" dirty="0"/>
              <a:t>The 1689 English Bill of Rights enhanced the democratic process by:</a:t>
            </a:r>
          </a:p>
          <a:p>
            <a:r>
              <a:rPr lang="en-US" dirty="0"/>
              <a:t>Guaranteeing free elections and frequent meetings of Parliament</a:t>
            </a:r>
          </a:p>
          <a:p>
            <a:r>
              <a:rPr lang="en-US" dirty="0"/>
              <a:t>Giving English people the right to complain to the king or queen in Parliament (Free Speech)</a:t>
            </a:r>
          </a:p>
          <a:p>
            <a:r>
              <a:rPr lang="en-US" dirty="0"/>
              <a:t>Forbidding excessive fines and cruel punishment</a:t>
            </a:r>
          </a:p>
          <a:p>
            <a:endParaRPr lang="en-IN" dirty="0"/>
          </a:p>
        </p:txBody>
      </p:sp>
      <p:sp>
        <p:nvSpPr>
          <p:cNvPr id="3" name="Title 2"/>
          <p:cNvSpPr>
            <a:spLocks noGrp="1"/>
          </p:cNvSpPr>
          <p:nvPr>
            <p:ph type="title"/>
          </p:nvPr>
        </p:nvSpPr>
        <p:spPr>
          <a:xfrm>
            <a:off x="688490" y="570156"/>
            <a:ext cx="7756263" cy="1706716"/>
          </a:xfrm>
        </p:spPr>
        <p:txBody>
          <a:bodyPr/>
          <a:lstStyle/>
          <a:p>
            <a:r>
              <a:rPr lang="en-US" sz="2800" dirty="0"/>
              <a:t>The </a:t>
            </a:r>
            <a:r>
              <a:rPr lang="en-US" sz="2800" dirty="0">
                <a:hlinkClick r:id="rId3"/>
              </a:rPr>
              <a:t>Magna </a:t>
            </a:r>
            <a:r>
              <a:rPr lang="en-US" sz="2800" dirty="0" err="1">
                <a:hlinkClick r:id="rId3"/>
              </a:rPr>
              <a:t>Carta</a:t>
            </a:r>
            <a:r>
              <a:rPr lang="en-US" sz="2800" dirty="0"/>
              <a:t> started the process of establishing the democratic basis of the English Monarchy by:</a:t>
            </a:r>
            <a:r>
              <a:rPr lang="en-IN" dirty="0"/>
              <a:t/>
            </a:r>
            <a:br>
              <a:rPr lang="en-IN" dirty="0"/>
            </a:br>
            <a:endParaRPr lang="en-IN" dirty="0"/>
          </a:p>
        </p:txBody>
      </p:sp>
    </p:spTree>
    <p:extLst>
      <p:ext uri="{BB962C8B-B14F-4D97-AF65-F5344CB8AC3E}">
        <p14:creationId xmlns:p14="http://schemas.microsoft.com/office/powerpoint/2010/main" val="3949510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TotalTime>
  <Words>297</Words>
  <Application>Microsoft Office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The Bill of Rights </vt:lpstr>
      <vt:lpstr>PowerPoint Presentation</vt:lpstr>
      <vt:lpstr>Definition of the English Bill of Rights of 1689</vt:lpstr>
      <vt:lpstr>PowerPoint Presentation</vt:lpstr>
      <vt:lpstr>The English Bill of Rights</vt:lpstr>
      <vt:lpstr>The English Bill of Rights</vt:lpstr>
      <vt:lpstr>The Provisions of the English Bill of Rights</vt:lpstr>
      <vt:lpstr>The Magna Carta and the English Bill of Rights</vt:lpstr>
      <vt:lpstr>The Magna Carta started the process of establishing the democratic basis of the English Monarchy by: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dc:title>
  <dc:creator>BSC</dc:creator>
  <cp:lastModifiedBy>BSC</cp:lastModifiedBy>
  <cp:revision>3</cp:revision>
  <dcterms:created xsi:type="dcterms:W3CDTF">2020-05-23T15:36:28Z</dcterms:created>
  <dcterms:modified xsi:type="dcterms:W3CDTF">2020-05-23T15:58:38Z</dcterms:modified>
</cp:coreProperties>
</file>