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66" r:id="rId4"/>
    <p:sldId id="258" r:id="rId5"/>
    <p:sldId id="267" r:id="rId6"/>
    <p:sldId id="259" r:id="rId7"/>
    <p:sldId id="268" r:id="rId8"/>
    <p:sldId id="260" r:id="rId9"/>
    <p:sldId id="261" r:id="rId10"/>
    <p:sldId id="262" r:id="rId11"/>
    <p:sldId id="263"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94DA18DC-21C8-49A8-8E30-6B377B6BFC10}" type="datetimeFigureOut">
              <a:rPr lang="en-US" smtClean="0"/>
              <a:t>5/19/2020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F001A9BC-45F5-4489-B29E-3AE9681DF02F}"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4DA18DC-21C8-49A8-8E30-6B377B6BFC10}" type="datetimeFigureOut">
              <a:rPr lang="en-US" smtClean="0"/>
              <a:t>5/19/2020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01A9BC-45F5-4489-B29E-3AE9681DF02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4DA18DC-21C8-49A8-8E30-6B377B6BFC10}" type="datetimeFigureOut">
              <a:rPr lang="en-US" smtClean="0"/>
              <a:t>5/19/2020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01A9BC-45F5-4489-B29E-3AE9681DF02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4DA18DC-21C8-49A8-8E30-6B377B6BFC10}" type="datetimeFigureOut">
              <a:rPr lang="en-US" smtClean="0"/>
              <a:t>5/19/2020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01A9BC-45F5-4489-B29E-3AE9681DF02F}"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94DA18DC-21C8-49A8-8E30-6B377B6BFC10}" type="datetimeFigureOut">
              <a:rPr lang="en-US" smtClean="0"/>
              <a:t>5/19/2020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01A9BC-45F5-4489-B29E-3AE9681DF02F}"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4DA18DC-21C8-49A8-8E30-6B377B6BFC10}" type="datetimeFigureOut">
              <a:rPr lang="en-US" smtClean="0"/>
              <a:t>5/19/2020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01A9BC-45F5-4489-B29E-3AE9681DF02F}"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94DA18DC-21C8-49A8-8E30-6B377B6BFC10}" type="datetimeFigureOut">
              <a:rPr lang="en-US" smtClean="0"/>
              <a:t>5/19/2020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001A9BC-45F5-4489-B29E-3AE9681DF02F}"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94DA18DC-21C8-49A8-8E30-6B377B6BFC10}" type="datetimeFigureOut">
              <a:rPr lang="en-US" smtClean="0"/>
              <a:t>5/19/2020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001A9BC-45F5-4489-B29E-3AE9681DF02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DA18DC-21C8-49A8-8E30-6B377B6BFC10}" type="datetimeFigureOut">
              <a:rPr lang="en-US" smtClean="0"/>
              <a:t>5/19/2020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001A9BC-45F5-4489-B29E-3AE9681DF02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4DA18DC-21C8-49A8-8E30-6B377B6BFC10}" type="datetimeFigureOut">
              <a:rPr lang="en-US" smtClean="0"/>
              <a:t>5/19/2020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01A9BC-45F5-4489-B29E-3AE9681DF02F}"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4DA18DC-21C8-49A8-8E30-6B377B6BFC10}" type="datetimeFigureOut">
              <a:rPr lang="en-US" smtClean="0"/>
              <a:t>5/19/2020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F001A9BC-45F5-4489-B29E-3AE9681DF02F}"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94DA18DC-21C8-49A8-8E30-6B377B6BFC10}" type="datetimeFigureOut">
              <a:rPr lang="en-US" smtClean="0"/>
              <a:t>5/19/2020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001A9BC-45F5-4489-B29E-3AE9681DF02F}"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indianetzone.com/3/lord_curzon.htm" TargetMode="External"/><Relationship Id="rId2" Type="http://schemas.openxmlformats.org/officeDocument/2006/relationships/hyperlink" Target="http://www.indianetzone.com/35/educational_reforms_1901-1904_indian_history.htm" TargetMode="Externa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hyperlink" Target="http://www.indianetzone.com/7/british_east_india_company.htm"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www.indianetzone.com/2/sepoy_mutiny.htm"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ctr"/>
            <a:r>
              <a:rPr lang="en-US" dirty="0" smtClean="0">
                <a:solidFill>
                  <a:srgbClr val="FF0000"/>
                </a:solidFill>
                <a:latin typeface="Arial Black" pitchFamily="34" charset="0"/>
              </a:rPr>
              <a:t>WESTURN EDUCATION UNDER BRITISH RULE</a:t>
            </a:r>
            <a:endParaRPr lang="en-US" dirty="0">
              <a:solidFill>
                <a:srgbClr val="FF0000"/>
              </a:solidFill>
              <a:latin typeface="Arial Black" pitchFamily="34" charset="0"/>
            </a:endParaRPr>
          </a:p>
        </p:txBody>
      </p:sp>
      <p:sp>
        <p:nvSpPr>
          <p:cNvPr id="3" name="Subtitle 2"/>
          <p:cNvSpPr>
            <a:spLocks noGrp="1"/>
          </p:cNvSpPr>
          <p:nvPr>
            <p:ph type="subTitle" idx="1"/>
          </p:nvPr>
        </p:nvSpPr>
        <p:spPr>
          <a:xfrm>
            <a:off x="533400" y="3657600"/>
            <a:ext cx="7854696" cy="2133600"/>
          </a:xfrm>
        </p:spPr>
        <p:txBody>
          <a:bodyPr>
            <a:normAutofit/>
          </a:bodyPr>
          <a:lstStyle/>
          <a:p>
            <a:pPr algn="ctr"/>
            <a:r>
              <a:rPr lang="en-US" dirty="0" smtClean="0">
                <a:solidFill>
                  <a:srgbClr val="FFFF00"/>
                </a:solidFill>
                <a:latin typeface="Lucida Calligraphy" pitchFamily="66" charset="0"/>
                <a:ea typeface="Batang" pitchFamily="18" charset="-127"/>
              </a:rPr>
              <a:t>MS. R. DEVI</a:t>
            </a:r>
            <a:r>
              <a:rPr lang="en-US" dirty="0" smtClean="0">
                <a:solidFill>
                  <a:srgbClr val="FFFF00"/>
                </a:solidFill>
                <a:latin typeface="Lucida Calligraphy" pitchFamily="66" charset="0"/>
                <a:ea typeface="Batang" pitchFamily="18" charset="-127"/>
              </a:rPr>
              <a:t>.,M.A.,M.PHIL.,</a:t>
            </a:r>
            <a:r>
              <a:rPr lang="en-US" dirty="0" smtClean="0">
                <a:solidFill>
                  <a:srgbClr val="FFFF00"/>
                </a:solidFill>
                <a:latin typeface="Lucida Calligraphy" pitchFamily="66" charset="0"/>
                <a:ea typeface="Batang" pitchFamily="18" charset="-127"/>
              </a:rPr>
              <a:t/>
            </a:r>
            <a:br>
              <a:rPr lang="en-US" dirty="0" smtClean="0">
                <a:solidFill>
                  <a:srgbClr val="FFFF00"/>
                </a:solidFill>
                <a:latin typeface="Lucida Calligraphy" pitchFamily="66" charset="0"/>
                <a:ea typeface="Batang" pitchFamily="18" charset="-127"/>
              </a:rPr>
            </a:br>
            <a:r>
              <a:rPr lang="en-US" dirty="0" err="1" smtClean="0">
                <a:solidFill>
                  <a:srgbClr val="FFFF00"/>
                </a:solidFill>
                <a:latin typeface="Lucida Calligraphy" pitchFamily="66" charset="0"/>
                <a:ea typeface="Batang" pitchFamily="18" charset="-127"/>
              </a:rPr>
              <a:t>Asst.Professor</a:t>
            </a:r>
            <a:r>
              <a:rPr lang="en-US" dirty="0" smtClean="0">
                <a:solidFill>
                  <a:srgbClr val="FFFF00"/>
                </a:solidFill>
                <a:latin typeface="Lucida Calligraphy" pitchFamily="66" charset="0"/>
                <a:ea typeface="Batang" pitchFamily="18" charset="-127"/>
              </a:rPr>
              <a:t/>
            </a:r>
            <a:br>
              <a:rPr lang="en-US" dirty="0" smtClean="0">
                <a:solidFill>
                  <a:srgbClr val="FFFF00"/>
                </a:solidFill>
                <a:latin typeface="Lucida Calligraphy" pitchFamily="66" charset="0"/>
                <a:ea typeface="Batang" pitchFamily="18" charset="-127"/>
              </a:rPr>
            </a:br>
            <a:r>
              <a:rPr lang="en-US" dirty="0" smtClean="0">
                <a:solidFill>
                  <a:srgbClr val="FFFF00"/>
                </a:solidFill>
                <a:latin typeface="Lucida Calligraphy" pitchFamily="66" charset="0"/>
                <a:ea typeface="Batang" pitchFamily="18" charset="-127"/>
              </a:rPr>
              <a:t>Department of History</a:t>
            </a:r>
            <a:br>
              <a:rPr lang="en-US" dirty="0" smtClean="0">
                <a:solidFill>
                  <a:srgbClr val="FFFF00"/>
                </a:solidFill>
                <a:latin typeface="Lucida Calligraphy" pitchFamily="66" charset="0"/>
                <a:ea typeface="Batang" pitchFamily="18" charset="-127"/>
              </a:rPr>
            </a:br>
            <a:r>
              <a:rPr lang="en-US" dirty="0" smtClean="0">
                <a:solidFill>
                  <a:srgbClr val="FFFF00"/>
                </a:solidFill>
                <a:latin typeface="Lucida Calligraphy" pitchFamily="66" charset="0"/>
                <a:ea typeface="Batang" pitchFamily="18" charset="-127"/>
              </a:rPr>
              <a:t>Bon Secours College for Women</a:t>
            </a:r>
            <a:br>
              <a:rPr lang="en-US" dirty="0" smtClean="0">
                <a:solidFill>
                  <a:srgbClr val="FFFF00"/>
                </a:solidFill>
                <a:latin typeface="Lucida Calligraphy" pitchFamily="66" charset="0"/>
                <a:ea typeface="Batang" pitchFamily="18" charset="-127"/>
              </a:rPr>
            </a:br>
            <a:r>
              <a:rPr lang="en-US" dirty="0" err="1" smtClean="0">
                <a:solidFill>
                  <a:srgbClr val="FFFF00"/>
                </a:solidFill>
                <a:latin typeface="Lucida Calligraphy" pitchFamily="66" charset="0"/>
                <a:ea typeface="Batang" pitchFamily="18" charset="-127"/>
              </a:rPr>
              <a:t>Thanjavur</a:t>
            </a:r>
            <a:endParaRPr lang="en-US" dirty="0" smtClean="0">
              <a:solidFill>
                <a:srgbClr val="FFFF00"/>
              </a:solidFill>
            </a:endParaRP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1"/>
          <p:cNvSpPr>
            <a:spLocks noChangeArrowheads="1"/>
          </p:cNvSpPr>
          <p:nvPr/>
        </p:nvSpPr>
        <p:spPr bwMode="auto">
          <a:xfrm>
            <a:off x="0" y="0"/>
            <a:ext cx="9144000"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
                <a:srgbClr val="FF0066"/>
              </a:buClr>
              <a:buSzTx/>
              <a:buFont typeface="Wingdings" pitchFamily="2" charset="2"/>
              <a:buChar char="v"/>
              <a:tabLst/>
            </a:pPr>
            <a:endParaRPr kumimoji="0" lang="en-US" sz="3200" b="0" i="0" u="none" strike="noStrike" cap="none" normalizeH="0" baseline="0" dirty="0" smtClean="0">
              <a:ln>
                <a:noFill/>
              </a:ln>
              <a:solidFill>
                <a:srgbClr val="000000"/>
              </a:solidFill>
              <a:effectLst/>
              <a:latin typeface="Cambria Math" pitchFamily="18" charset="0"/>
              <a:ea typeface="Cambria Math"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
                <a:srgbClr val="FF0066"/>
              </a:buClr>
              <a:buSzTx/>
              <a:buFont typeface="Wingdings" pitchFamily="2" charset="2"/>
              <a:buChar char="v"/>
              <a:tabLst/>
            </a:pPr>
            <a:r>
              <a:rPr kumimoji="0" lang="en-US" sz="3200" b="0" i="0" u="none" strike="noStrike" cap="none" normalizeH="0" baseline="0" dirty="0" smtClean="0">
                <a:ln>
                  <a:noFill/>
                </a:ln>
                <a:solidFill>
                  <a:srgbClr val="000000"/>
                </a:solidFill>
                <a:effectLst/>
                <a:latin typeface="Cambria Math" pitchFamily="18" charset="0"/>
                <a:ea typeface="Cambria Math" pitchFamily="18" charset="0"/>
                <a:cs typeface="Arial" pitchFamily="34" charset="0"/>
              </a:rPr>
              <a:t>The turn of the century witnessed even more development in education under British ruling, when </a:t>
            </a:r>
            <a:r>
              <a:rPr kumimoji="0" lang="en-US" sz="3200" b="0" i="0" u="none" strike="noStrike" cap="none" normalizeH="0" baseline="0" dirty="0" smtClean="0">
                <a:ln>
                  <a:noFill/>
                </a:ln>
                <a:solidFill>
                  <a:srgbClr val="700287"/>
                </a:solidFill>
                <a:effectLst/>
                <a:latin typeface="Cambria Math" pitchFamily="18" charset="0"/>
                <a:ea typeface="Cambria Math" pitchFamily="18" charset="0"/>
                <a:cs typeface="Arial" pitchFamily="34" charset="0"/>
                <a:hlinkClick r:id="rId2" tooltip="Educational Reforms of 1901-1904, Indian History"/>
              </a:rPr>
              <a:t>educational reforms of 1901-1904</a:t>
            </a:r>
            <a:r>
              <a:rPr kumimoji="0" lang="en-US" sz="3200" b="0" i="0" u="none" strike="noStrike" cap="none" normalizeH="0" baseline="0" dirty="0" smtClean="0">
                <a:ln>
                  <a:noFill/>
                </a:ln>
                <a:solidFill>
                  <a:srgbClr val="000000"/>
                </a:solidFill>
                <a:effectLst/>
                <a:latin typeface="Cambria Math" pitchFamily="18" charset="0"/>
                <a:ea typeface="Cambria Math" pitchFamily="18" charset="0"/>
                <a:cs typeface="Arial" pitchFamily="34" charset="0"/>
              </a:rPr>
              <a:t> came into consideration. </a:t>
            </a:r>
          </a:p>
          <a:p>
            <a:pPr marL="0" marR="0" lvl="0" indent="0" algn="l" defTabSz="914400" rtl="0" eaLnBrk="1" fontAlgn="base" latinLnBrk="0" hangingPunct="1">
              <a:lnSpc>
                <a:spcPct val="100000"/>
              </a:lnSpc>
              <a:spcBef>
                <a:spcPct val="0"/>
              </a:spcBef>
              <a:spcAft>
                <a:spcPct val="0"/>
              </a:spcAft>
              <a:buClr>
                <a:srgbClr val="FF0066"/>
              </a:buClr>
              <a:buSzTx/>
              <a:buFont typeface="Wingdings" pitchFamily="2" charset="2"/>
              <a:buChar char="v"/>
              <a:tabLst/>
            </a:pPr>
            <a:endParaRPr lang="en-US" sz="3200" dirty="0">
              <a:solidFill>
                <a:srgbClr val="000000"/>
              </a:solidFill>
              <a:latin typeface="Cambria Math" pitchFamily="18" charset="0"/>
              <a:ea typeface="Cambria Math"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
                <a:srgbClr val="FF0066"/>
              </a:buClr>
              <a:buSzTx/>
              <a:buFont typeface="Wingdings" pitchFamily="2" charset="2"/>
              <a:buChar char="v"/>
              <a:tabLst/>
            </a:pPr>
            <a:r>
              <a:rPr kumimoji="0" lang="en-US" sz="3200" b="0" i="0" u="none" strike="noStrike" cap="none" normalizeH="0" baseline="0" dirty="0" smtClean="0">
                <a:ln>
                  <a:noFill/>
                </a:ln>
                <a:solidFill>
                  <a:srgbClr val="000000"/>
                </a:solidFill>
                <a:effectLst/>
                <a:latin typeface="Cambria Math" pitchFamily="18" charset="0"/>
                <a:ea typeface="Cambria Math" pitchFamily="18" charset="0"/>
                <a:cs typeface="Arial" pitchFamily="34" charset="0"/>
              </a:rPr>
              <a:t>The reforms were primarily made under the supervision of </a:t>
            </a:r>
            <a:r>
              <a:rPr kumimoji="0" lang="en-US" sz="3200" b="0" i="0" u="none" strike="noStrike" cap="none" normalizeH="0" baseline="0" dirty="0" smtClean="0">
                <a:ln>
                  <a:noFill/>
                </a:ln>
                <a:solidFill>
                  <a:srgbClr val="700287"/>
                </a:solidFill>
                <a:effectLst/>
                <a:latin typeface="Cambria Math" pitchFamily="18" charset="0"/>
                <a:ea typeface="Cambria Math" pitchFamily="18" charset="0"/>
                <a:cs typeface="Arial" pitchFamily="34" charset="0"/>
                <a:hlinkClick r:id="rId3" tooltip="Lord Curzon"/>
              </a:rPr>
              <a:t>Lord Curzon</a:t>
            </a:r>
            <a:r>
              <a:rPr kumimoji="0" lang="en-US" sz="3200" b="0" i="0" u="none" strike="noStrike" cap="none" normalizeH="0" baseline="0" dirty="0" smtClean="0">
                <a:ln>
                  <a:noFill/>
                </a:ln>
                <a:solidFill>
                  <a:srgbClr val="000000"/>
                </a:solidFill>
                <a:effectLst/>
                <a:latin typeface="Cambria Math" pitchFamily="18" charset="0"/>
                <a:ea typeface="Cambria Math" pitchFamily="18" charset="0"/>
                <a:cs typeface="Arial" pitchFamily="34" charset="0"/>
              </a:rPr>
              <a:t>, Viceroy of India. </a:t>
            </a:r>
          </a:p>
          <a:p>
            <a:pPr marL="0" marR="0" lvl="0" indent="0" algn="l" defTabSz="914400" rtl="0" eaLnBrk="1" fontAlgn="base" latinLnBrk="0" hangingPunct="1">
              <a:lnSpc>
                <a:spcPct val="100000"/>
              </a:lnSpc>
              <a:spcBef>
                <a:spcPct val="0"/>
              </a:spcBef>
              <a:spcAft>
                <a:spcPct val="0"/>
              </a:spcAft>
              <a:buClr>
                <a:srgbClr val="FF0066"/>
              </a:buClr>
              <a:buSzTx/>
              <a:buFont typeface="Wingdings" pitchFamily="2" charset="2"/>
              <a:buChar char="v"/>
              <a:tabLst/>
            </a:pPr>
            <a:endParaRPr lang="en-US" sz="3200" dirty="0">
              <a:solidFill>
                <a:srgbClr val="000000"/>
              </a:solidFill>
              <a:latin typeface="Cambria Math" pitchFamily="18" charset="0"/>
              <a:ea typeface="Cambria Math"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
                <a:srgbClr val="FF0066"/>
              </a:buClr>
              <a:buSzTx/>
              <a:buFont typeface="Wingdings" pitchFamily="2" charset="2"/>
              <a:buChar char="v"/>
              <a:tabLst/>
            </a:pPr>
            <a:r>
              <a:rPr kumimoji="0" lang="en-US" sz="3200" b="0" i="0" u="none" strike="noStrike" cap="none" normalizeH="0" baseline="0" dirty="0" smtClean="0">
                <a:ln>
                  <a:noFill/>
                </a:ln>
                <a:solidFill>
                  <a:srgbClr val="000000"/>
                </a:solidFill>
                <a:effectLst/>
                <a:latin typeface="Cambria Math" pitchFamily="18" charset="0"/>
                <a:ea typeface="Cambria Math" pitchFamily="18" charset="0"/>
                <a:cs typeface="Arial" pitchFamily="34" charset="0"/>
              </a:rPr>
              <a:t>Initial resistance were dispensed with and the politically intelligent Indian class came into proper picture. </a:t>
            </a:r>
            <a:endParaRPr kumimoji="0" lang="en-US" sz="6600" b="0" i="0" u="none" strike="noStrike" cap="none" normalizeH="0" baseline="0" dirty="0" smtClean="0">
              <a:ln>
                <a:noFill/>
              </a:ln>
              <a:solidFill>
                <a:schemeClr val="tx1"/>
              </a:solidFill>
              <a:effectLst/>
              <a:latin typeface="Cambria Math" pitchFamily="18" charset="0"/>
              <a:ea typeface="Cambria Math" pitchFamily="18" charset="0"/>
              <a:cs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914401"/>
            <a:ext cx="7848600" cy="4524315"/>
          </a:xfrm>
          <a:prstGeom prst="rect">
            <a:avLst/>
          </a:prstGeom>
        </p:spPr>
        <p:txBody>
          <a:bodyPr wrap="square">
            <a:spAutoFit/>
          </a:bodyPr>
          <a:lstStyle/>
          <a:p>
            <a:pPr lvl="0" fontAlgn="base">
              <a:spcBef>
                <a:spcPct val="0"/>
              </a:spcBef>
              <a:spcAft>
                <a:spcPct val="0"/>
              </a:spcAft>
              <a:buClr>
                <a:srgbClr val="FF0066"/>
              </a:buClr>
              <a:buFont typeface="Wingdings" pitchFamily="2" charset="2"/>
              <a:buChar char="v"/>
            </a:pPr>
            <a:endParaRPr kumimoji="0" lang="en-US" sz="3200" b="0" i="0" u="none" strike="noStrike" cap="none" normalizeH="0" baseline="0" dirty="0" smtClean="0">
              <a:ln>
                <a:noFill/>
              </a:ln>
              <a:solidFill>
                <a:srgbClr val="000000"/>
              </a:solidFill>
              <a:effectLst/>
              <a:latin typeface="Cambria Math" pitchFamily="18" charset="0"/>
              <a:ea typeface="Cambria Math" pitchFamily="18" charset="0"/>
              <a:cs typeface="Arial" pitchFamily="34" charset="0"/>
            </a:endParaRPr>
          </a:p>
          <a:p>
            <a:pPr lvl="0" algn="just" fontAlgn="base">
              <a:spcBef>
                <a:spcPct val="0"/>
              </a:spcBef>
              <a:spcAft>
                <a:spcPct val="0"/>
              </a:spcAft>
              <a:buClr>
                <a:srgbClr val="FF0066"/>
              </a:buClr>
              <a:buFont typeface="Wingdings" pitchFamily="2" charset="2"/>
              <a:buChar char="v"/>
            </a:pPr>
            <a:r>
              <a:rPr kumimoji="0" lang="en-US" sz="3200" b="0" i="0" u="none" strike="noStrike" cap="none" normalizeH="0" baseline="0" dirty="0" smtClean="0">
                <a:ln>
                  <a:noFill/>
                </a:ln>
                <a:solidFill>
                  <a:srgbClr val="000000"/>
                </a:solidFill>
                <a:effectLst/>
                <a:latin typeface="Cambria Math" pitchFamily="18" charset="0"/>
                <a:ea typeface="Cambria Math" pitchFamily="18" charset="0"/>
                <a:cs typeface="Arial" pitchFamily="34" charset="0"/>
              </a:rPr>
              <a:t>In fact, had it not been for such native men, British educational system would never have been thus popular as it is in present times.</a:t>
            </a:r>
          </a:p>
          <a:p>
            <a:pPr lvl="0" algn="just" fontAlgn="base">
              <a:spcBef>
                <a:spcPct val="0"/>
              </a:spcBef>
              <a:spcAft>
                <a:spcPct val="0"/>
              </a:spcAft>
              <a:buClr>
                <a:srgbClr val="FF0066"/>
              </a:buClr>
              <a:buFont typeface="Wingdings" pitchFamily="2" charset="2"/>
              <a:buChar char="v"/>
            </a:pPr>
            <a:endParaRPr lang="en-US" sz="3200" dirty="0">
              <a:solidFill>
                <a:srgbClr val="000000"/>
              </a:solidFill>
              <a:latin typeface="Cambria Math" pitchFamily="18" charset="0"/>
              <a:ea typeface="Cambria Math" pitchFamily="18" charset="0"/>
              <a:cs typeface="Arial" pitchFamily="34" charset="0"/>
            </a:endParaRPr>
          </a:p>
          <a:p>
            <a:pPr lvl="0" algn="just" fontAlgn="base">
              <a:spcBef>
                <a:spcPct val="0"/>
              </a:spcBef>
              <a:spcAft>
                <a:spcPct val="0"/>
              </a:spcAft>
              <a:buClr>
                <a:srgbClr val="FF0066"/>
              </a:buClr>
              <a:buFont typeface="Wingdings" pitchFamily="2" charset="2"/>
              <a:buChar char="v"/>
            </a:pPr>
            <a:r>
              <a:rPr kumimoji="0" lang="en-US" sz="3200" b="0" i="0" u="none" strike="noStrike" cap="none" normalizeH="0" baseline="0" dirty="0" smtClean="0">
                <a:ln>
                  <a:noFill/>
                </a:ln>
                <a:solidFill>
                  <a:srgbClr val="000000"/>
                </a:solidFill>
                <a:effectLst/>
                <a:latin typeface="Cambria Math" pitchFamily="18" charset="0"/>
                <a:ea typeface="Cambria Math" pitchFamily="18" charset="0"/>
                <a:cs typeface="Arial" pitchFamily="34" charset="0"/>
              </a:rPr>
              <a:t> To </a:t>
            </a:r>
            <a:r>
              <a:rPr kumimoji="0" lang="en-US" sz="3200" b="0" i="0" u="none" strike="noStrike" cap="none" normalizeH="0" baseline="0" dirty="0" err="1" smtClean="0">
                <a:ln>
                  <a:noFill/>
                </a:ln>
                <a:solidFill>
                  <a:srgbClr val="000000"/>
                </a:solidFill>
                <a:effectLst/>
                <a:latin typeface="Cambria Math" pitchFamily="18" charset="0"/>
                <a:ea typeface="Cambria Math" pitchFamily="18" charset="0"/>
                <a:cs typeface="Arial" pitchFamily="34" charset="0"/>
              </a:rPr>
              <a:t>honour</a:t>
            </a:r>
            <a:r>
              <a:rPr kumimoji="0" lang="en-US" sz="3200" b="0" i="0" u="none" strike="noStrike" cap="none" normalizeH="0" baseline="0" dirty="0" smtClean="0">
                <a:ln>
                  <a:noFill/>
                </a:ln>
                <a:solidFill>
                  <a:srgbClr val="000000"/>
                </a:solidFill>
                <a:effectLst/>
                <a:latin typeface="Cambria Math" pitchFamily="18" charset="0"/>
                <a:ea typeface="Cambria Math" pitchFamily="18" charset="0"/>
                <a:cs typeface="Arial" pitchFamily="34" charset="0"/>
              </a:rPr>
              <a:t> Indian contribution to education, several acts were made into law by the British government of India. </a:t>
            </a:r>
            <a:endParaRPr kumimoji="0" lang="en-US" sz="3200" b="0" i="0" u="none" strike="noStrike" cap="none" normalizeH="0" baseline="0" dirty="0" smtClean="0">
              <a:ln>
                <a:noFill/>
              </a:ln>
              <a:solidFill>
                <a:schemeClr val="tx1"/>
              </a:solidFill>
              <a:effectLst/>
              <a:latin typeface="Cambria Math" pitchFamily="18" charset="0"/>
              <a:ea typeface="Cambria Math" pitchFamily="18"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Calibri"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4819" name="Rectangle 3"/>
          <p:cNvSpPr>
            <a:spLocks noChangeArrowheads="1"/>
          </p:cNvSpPr>
          <p:nvPr/>
        </p:nvSpPr>
        <p:spPr bwMode="auto">
          <a:xfrm>
            <a:off x="457200" y="990600"/>
            <a:ext cx="8153400" cy="523220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
                <a:srgbClr val="FF0066"/>
              </a:buClr>
              <a:buSzTx/>
              <a:buFont typeface="Wingdings" pitchFamily="2" charset="2"/>
              <a:buChar char="v"/>
              <a:tabLst/>
            </a:pPr>
            <a:r>
              <a:rPr kumimoji="0" lang="en-US" sz="3200" b="0" i="0" u="none" strike="noStrike" cap="none" normalizeH="0" baseline="0" dirty="0" smtClean="0">
                <a:ln>
                  <a:noFill/>
                </a:ln>
                <a:solidFill>
                  <a:srgbClr val="000000"/>
                </a:solidFill>
                <a:effectLst/>
                <a:latin typeface="Cambria Math" pitchFamily="18" charset="0"/>
                <a:ea typeface="Cambria Math" pitchFamily="18" charset="0"/>
                <a:cs typeface="Aharoni" pitchFamily="2" charset="-79"/>
              </a:rPr>
              <a:t>British Empire and its history in India are considered one of the most remembering and remarkable historical periods in Indian history. </a:t>
            </a:r>
          </a:p>
          <a:p>
            <a:pPr marL="0" marR="0" lvl="0" indent="0" algn="l" defTabSz="914400" rtl="0" eaLnBrk="1" fontAlgn="base" latinLnBrk="0" hangingPunct="1">
              <a:lnSpc>
                <a:spcPct val="100000"/>
              </a:lnSpc>
              <a:spcBef>
                <a:spcPct val="0"/>
              </a:spcBef>
              <a:spcAft>
                <a:spcPct val="0"/>
              </a:spcAft>
              <a:buClr>
                <a:srgbClr val="FF0066"/>
              </a:buClr>
              <a:buSzTx/>
              <a:buFont typeface="Wingdings" pitchFamily="2" charset="2"/>
              <a:buChar char="v"/>
              <a:tabLst/>
            </a:pPr>
            <a:endParaRPr lang="en-US" sz="3200" dirty="0">
              <a:solidFill>
                <a:srgbClr val="000000"/>
              </a:solidFill>
              <a:latin typeface="Cambria Math" pitchFamily="18" charset="0"/>
              <a:ea typeface="Cambria Math" pitchFamily="18" charset="0"/>
              <a:cs typeface="Aharoni" pitchFamily="2" charset="-79"/>
            </a:endParaRPr>
          </a:p>
          <a:p>
            <a:pPr marL="0" marR="0" lvl="0" indent="0" algn="l" defTabSz="914400" rtl="0" eaLnBrk="1" fontAlgn="base" latinLnBrk="0" hangingPunct="1">
              <a:lnSpc>
                <a:spcPct val="100000"/>
              </a:lnSpc>
              <a:spcBef>
                <a:spcPct val="0"/>
              </a:spcBef>
              <a:spcAft>
                <a:spcPct val="0"/>
              </a:spcAft>
              <a:buClr>
                <a:srgbClr val="FF0066"/>
              </a:buClr>
              <a:buSzTx/>
              <a:buFont typeface="Wingdings" pitchFamily="2" charset="2"/>
              <a:buChar char="v"/>
              <a:tabLst/>
            </a:pPr>
            <a:r>
              <a:rPr kumimoji="0" lang="en-US" sz="3200" b="0" i="0" u="none" strike="noStrike" cap="none" normalizeH="0" baseline="0" dirty="0" smtClean="0">
                <a:ln>
                  <a:noFill/>
                </a:ln>
                <a:solidFill>
                  <a:srgbClr val="000000"/>
                </a:solidFill>
                <a:effectLst/>
                <a:latin typeface="Cambria Math" pitchFamily="18" charset="0"/>
                <a:ea typeface="Cambria Math" pitchFamily="18" charset="0"/>
                <a:cs typeface="Aharoni" pitchFamily="2" charset="-79"/>
              </a:rPr>
              <a:t>With the advent of British ships on Indian coasts in early 16th century, things did not remain the same any more.</a:t>
            </a:r>
          </a:p>
          <a:p>
            <a:pPr marL="0" marR="0" lvl="0" indent="0" algn="l" defTabSz="914400" rtl="0" eaLnBrk="1" fontAlgn="base" latinLnBrk="0" hangingPunct="1">
              <a:lnSpc>
                <a:spcPct val="100000"/>
              </a:lnSpc>
              <a:spcBef>
                <a:spcPct val="0"/>
              </a:spcBef>
              <a:spcAft>
                <a:spcPct val="0"/>
              </a:spcAft>
              <a:buClr>
                <a:srgbClr val="FF0066"/>
              </a:buClr>
              <a:buSzTx/>
              <a:buFont typeface="Wingdings" pitchFamily="2" charset="2"/>
              <a:buChar char="v"/>
              <a:tabLst/>
            </a:pPr>
            <a:endParaRPr lang="en-US" sz="2400" dirty="0">
              <a:solidFill>
                <a:srgbClr val="000000"/>
              </a:solidFill>
              <a:latin typeface="Cambria Math" pitchFamily="18" charset="0"/>
              <a:ea typeface="Cambria Math" pitchFamily="18" charset="0"/>
              <a:cs typeface="Aharoni" pitchFamily="2" charset="-79"/>
            </a:endParaRPr>
          </a:p>
          <a:p>
            <a:pPr marL="0" marR="0" lvl="0" indent="0" algn="l" defTabSz="914400" rtl="0" eaLnBrk="1" fontAlgn="base" latinLnBrk="0" hangingPunct="1">
              <a:lnSpc>
                <a:spcPct val="100000"/>
              </a:lnSpc>
              <a:spcBef>
                <a:spcPct val="0"/>
              </a:spcBef>
              <a:spcAft>
                <a:spcPct val="0"/>
              </a:spcAft>
              <a:buClr>
                <a:srgbClr val="FF0066"/>
              </a:buClr>
              <a:buSzTx/>
              <a:tabLst/>
            </a:pPr>
            <a:endParaRPr kumimoji="0" lang="en-US" sz="5400" b="0" i="0" u="none" strike="noStrike" cap="none" normalizeH="0" baseline="0" dirty="0" smtClean="0">
              <a:ln>
                <a:noFill/>
              </a:ln>
              <a:solidFill>
                <a:schemeClr val="tx1"/>
              </a:solidFill>
              <a:effectLst/>
              <a:latin typeface="Cambria Math" pitchFamily="18" charset="0"/>
              <a:ea typeface="Cambria Math" pitchFamily="18" charset="0"/>
              <a:cs typeface="Aharoni" pitchFamily="2" charset="-79"/>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762000"/>
            <a:ext cx="8153400" cy="6001643"/>
          </a:xfrm>
          <a:prstGeom prst="rect">
            <a:avLst/>
          </a:prstGeom>
        </p:spPr>
        <p:txBody>
          <a:bodyPr wrap="square">
            <a:spAutoFit/>
          </a:bodyPr>
          <a:lstStyle/>
          <a:p>
            <a:pPr lvl="0" fontAlgn="base">
              <a:spcBef>
                <a:spcPct val="0"/>
              </a:spcBef>
              <a:spcAft>
                <a:spcPct val="0"/>
              </a:spcAft>
              <a:buClr>
                <a:srgbClr val="FF0066"/>
              </a:buClr>
              <a:buFont typeface="Wingdings" pitchFamily="2" charset="2"/>
              <a:buChar char="v"/>
            </a:pPr>
            <a:r>
              <a:rPr kumimoji="0" lang="en-US" sz="2400" b="0" i="0" u="none" strike="noStrike" cap="none" normalizeH="0" baseline="0" dirty="0" smtClean="0">
                <a:ln>
                  <a:noFill/>
                </a:ln>
                <a:solidFill>
                  <a:srgbClr val="000000"/>
                </a:solidFill>
                <a:effectLst/>
                <a:latin typeface="Cambria Math" pitchFamily="18" charset="0"/>
                <a:ea typeface="Cambria Math" pitchFamily="18" charset="0"/>
                <a:cs typeface="Aharoni" pitchFamily="2" charset="-79"/>
              </a:rPr>
              <a:t> </a:t>
            </a:r>
            <a:r>
              <a:rPr kumimoji="0" lang="en-US" sz="3200" b="0" i="0" u="none" strike="noStrike" cap="none" normalizeH="0" baseline="0" dirty="0" smtClean="0">
                <a:ln>
                  <a:noFill/>
                </a:ln>
                <a:solidFill>
                  <a:srgbClr val="000000"/>
                </a:solidFill>
                <a:effectLst/>
                <a:latin typeface="Cambria Math" pitchFamily="18" charset="0"/>
                <a:ea typeface="Cambria Math" pitchFamily="18" charset="0"/>
                <a:cs typeface="Aharoni" pitchFamily="2" charset="-79"/>
              </a:rPr>
              <a:t>Distinct features of each age and century underline British rule in India, starting with the </a:t>
            </a:r>
            <a:r>
              <a:rPr kumimoji="0" lang="en-US" sz="3200" b="0" i="0" u="none" strike="noStrike" cap="none" normalizeH="0" baseline="0" dirty="0" smtClean="0">
                <a:ln>
                  <a:noFill/>
                </a:ln>
                <a:solidFill>
                  <a:srgbClr val="700287"/>
                </a:solidFill>
                <a:effectLst/>
                <a:latin typeface="Cambria Math" pitchFamily="18" charset="0"/>
                <a:ea typeface="Cambria Math" pitchFamily="18" charset="0"/>
                <a:cs typeface="Aharoni" pitchFamily="2" charset="-79"/>
                <a:hlinkClick r:id="rId2" tooltip="British East India Company"/>
              </a:rPr>
              <a:t>British East India Company</a:t>
            </a:r>
            <a:r>
              <a:rPr kumimoji="0" lang="en-US" sz="3200" b="0" i="0" u="none" strike="noStrike" cap="none" normalizeH="0" baseline="0" dirty="0" smtClean="0">
                <a:ln>
                  <a:noFill/>
                </a:ln>
                <a:solidFill>
                  <a:srgbClr val="000000"/>
                </a:solidFill>
                <a:effectLst/>
                <a:latin typeface="Cambria Math" pitchFamily="18" charset="0"/>
                <a:ea typeface="Cambria Math" pitchFamily="18" charset="0"/>
                <a:cs typeface="Aharoni" pitchFamily="2" charset="-79"/>
              </a:rPr>
              <a:t> and ending with Lord Mountbatten and transfer of power in 1947. </a:t>
            </a:r>
          </a:p>
          <a:p>
            <a:pPr lvl="0" fontAlgn="base">
              <a:spcBef>
                <a:spcPct val="0"/>
              </a:spcBef>
              <a:spcAft>
                <a:spcPct val="0"/>
              </a:spcAft>
              <a:buClr>
                <a:srgbClr val="FF0066"/>
              </a:buClr>
              <a:buFont typeface="Wingdings" pitchFamily="2" charset="2"/>
              <a:buChar char="v"/>
            </a:pPr>
            <a:endParaRPr lang="en-US" sz="3200" dirty="0" smtClean="0">
              <a:solidFill>
                <a:srgbClr val="000000"/>
              </a:solidFill>
              <a:latin typeface="Cambria Math" pitchFamily="18" charset="0"/>
              <a:ea typeface="Cambria Math" pitchFamily="18" charset="0"/>
              <a:cs typeface="Aharoni" pitchFamily="2" charset="-79"/>
            </a:endParaRPr>
          </a:p>
          <a:p>
            <a:pPr lvl="0" fontAlgn="base">
              <a:spcBef>
                <a:spcPct val="0"/>
              </a:spcBef>
              <a:spcAft>
                <a:spcPct val="0"/>
              </a:spcAft>
              <a:buClr>
                <a:srgbClr val="FF0066"/>
              </a:buClr>
              <a:buFont typeface="Wingdings" pitchFamily="2" charset="2"/>
              <a:buChar char="v"/>
            </a:pPr>
            <a:r>
              <a:rPr kumimoji="0" lang="en-US" sz="3200" b="0" i="0" u="none" strike="noStrike" cap="none" normalizeH="0" baseline="0" dirty="0" smtClean="0">
                <a:ln>
                  <a:noFill/>
                </a:ln>
                <a:solidFill>
                  <a:srgbClr val="000000"/>
                </a:solidFill>
                <a:effectLst/>
                <a:latin typeface="Cambria Math" pitchFamily="18" charset="0"/>
                <a:ea typeface="Cambria Math" pitchFamily="18" charset="0"/>
                <a:cs typeface="Aharoni" pitchFamily="2" charset="-79"/>
              </a:rPr>
              <a:t>British regime in India can be named as one of contrasts; on one hand, they were hell bent to </a:t>
            </a:r>
            <a:r>
              <a:rPr kumimoji="0" lang="en-US" sz="3200" b="0" i="0" u="none" strike="noStrike" cap="none" normalizeH="0" baseline="0" dirty="0" err="1" smtClean="0">
                <a:ln>
                  <a:noFill/>
                </a:ln>
                <a:solidFill>
                  <a:srgbClr val="000000"/>
                </a:solidFill>
                <a:effectLst/>
                <a:latin typeface="Cambria Math" pitchFamily="18" charset="0"/>
                <a:ea typeface="Cambria Math" pitchFamily="18" charset="0"/>
                <a:cs typeface="Aharoni" pitchFamily="2" charset="-79"/>
              </a:rPr>
              <a:t>wrech</a:t>
            </a:r>
            <a:r>
              <a:rPr kumimoji="0" lang="en-US" sz="3200" b="0" i="0" u="none" strike="noStrike" cap="none" normalizeH="0" baseline="0" dirty="0" smtClean="0">
                <a:ln>
                  <a:noFill/>
                </a:ln>
                <a:solidFill>
                  <a:srgbClr val="000000"/>
                </a:solidFill>
                <a:effectLst/>
                <a:latin typeface="Cambria Math" pitchFamily="18" charset="0"/>
                <a:ea typeface="Cambria Math" pitchFamily="18" charset="0"/>
                <a:cs typeface="Aharoni" pitchFamily="2" charset="-79"/>
              </a:rPr>
              <a:t> havoc on hapless 'natives' and '</a:t>
            </a:r>
            <a:r>
              <a:rPr kumimoji="0" lang="en-US" sz="3200" b="0" i="0" u="none" strike="noStrike" cap="none" normalizeH="0" baseline="0" dirty="0" err="1" smtClean="0">
                <a:ln>
                  <a:noFill/>
                </a:ln>
                <a:solidFill>
                  <a:srgbClr val="000000"/>
                </a:solidFill>
                <a:effectLst/>
                <a:latin typeface="Cambria Math" pitchFamily="18" charset="0"/>
                <a:ea typeface="Cambria Math" pitchFamily="18" charset="0"/>
                <a:cs typeface="Aharoni" pitchFamily="2" charset="-79"/>
              </a:rPr>
              <a:t>blackies</a:t>
            </a:r>
            <a:r>
              <a:rPr kumimoji="0" lang="en-US" sz="3200" b="0" i="0" u="none" strike="noStrike" cap="none" normalizeH="0" baseline="0" dirty="0" smtClean="0">
                <a:ln>
                  <a:noFill/>
                </a:ln>
                <a:solidFill>
                  <a:srgbClr val="000000"/>
                </a:solidFill>
                <a:effectLst/>
                <a:latin typeface="Cambria Math" pitchFamily="18" charset="0"/>
                <a:ea typeface="Cambria Math" pitchFamily="18" charset="0"/>
                <a:cs typeface="Aharoni" pitchFamily="2" charset="-79"/>
              </a:rPr>
              <a:t>', one the other hand, they went on establishing umpteen ways to make natives educated and learned for the future.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1524000"/>
            <a:ext cx="8763000" cy="4585871"/>
          </a:xfrm>
          <a:prstGeom prst="rect">
            <a:avLst/>
          </a:prstGeom>
        </p:spPr>
        <p:txBody>
          <a:bodyPr wrap="square">
            <a:spAutoFit/>
          </a:bodyPr>
          <a:lstStyle/>
          <a:p>
            <a:pPr lvl="0" fontAlgn="base">
              <a:spcBef>
                <a:spcPct val="0"/>
              </a:spcBef>
              <a:spcAft>
                <a:spcPct val="0"/>
              </a:spcAft>
              <a:buClr>
                <a:srgbClr val="FF0066"/>
              </a:buClr>
              <a:buFont typeface="Wingdings" pitchFamily="2" charset="2"/>
              <a:buChar char="v"/>
            </a:pPr>
            <a:r>
              <a:rPr kumimoji="0" lang="en-US" sz="3200" b="0" i="0" u="none" strike="noStrike" cap="none" normalizeH="0" baseline="0" dirty="0" smtClean="0">
                <a:ln>
                  <a:noFill/>
                </a:ln>
                <a:solidFill>
                  <a:srgbClr val="000000"/>
                </a:solidFill>
                <a:effectLst/>
                <a:latin typeface="Cambria Math" pitchFamily="18" charset="0"/>
                <a:ea typeface="Cambria Math" pitchFamily="18" charset="0"/>
                <a:cs typeface="Aharoni" pitchFamily="2" charset="-79"/>
              </a:rPr>
              <a:t>Education was such a sphere, where the British perhaps contributed the most.</a:t>
            </a:r>
          </a:p>
          <a:p>
            <a:pPr lvl="0" fontAlgn="base">
              <a:spcBef>
                <a:spcPct val="0"/>
              </a:spcBef>
              <a:spcAft>
                <a:spcPct val="0"/>
              </a:spcAft>
              <a:buClr>
                <a:srgbClr val="FF0066"/>
              </a:buClr>
              <a:buFont typeface="Wingdings" pitchFamily="2" charset="2"/>
              <a:buChar char="v"/>
            </a:pPr>
            <a:endParaRPr lang="en-US" sz="3200" dirty="0">
              <a:solidFill>
                <a:srgbClr val="000000"/>
              </a:solidFill>
              <a:latin typeface="Cambria Math" pitchFamily="18" charset="0"/>
              <a:ea typeface="Cambria Math" pitchFamily="18" charset="0"/>
              <a:cs typeface="Aharoni" pitchFamily="2" charset="-79"/>
            </a:endParaRPr>
          </a:p>
          <a:p>
            <a:pPr lvl="0" fontAlgn="base">
              <a:spcBef>
                <a:spcPct val="0"/>
              </a:spcBef>
              <a:spcAft>
                <a:spcPct val="0"/>
              </a:spcAft>
              <a:buClr>
                <a:srgbClr val="FF0066"/>
              </a:buClr>
              <a:buFont typeface="Wingdings" pitchFamily="2" charset="2"/>
              <a:buChar char="v"/>
            </a:pPr>
            <a:r>
              <a:rPr kumimoji="0" lang="en-US" sz="3200" b="0" i="0" u="none" strike="noStrike" cap="none" normalizeH="0" baseline="0" dirty="0" smtClean="0">
                <a:ln>
                  <a:noFill/>
                </a:ln>
                <a:solidFill>
                  <a:srgbClr val="000000"/>
                </a:solidFill>
                <a:effectLst/>
                <a:latin typeface="Cambria Math" pitchFamily="18" charset="0"/>
                <a:ea typeface="Cambria Math" pitchFamily="18" charset="0"/>
                <a:cs typeface="Aharoni" pitchFamily="2" charset="-79"/>
              </a:rPr>
              <a:t> Development of education in India during British rule was enormous, commencing from the elementary level and reaching up to high school and doctoral levels. </a:t>
            </a:r>
          </a:p>
          <a:p>
            <a:pPr lvl="0" fontAlgn="base">
              <a:spcBef>
                <a:spcPct val="0"/>
              </a:spcBef>
              <a:spcAft>
                <a:spcPct val="0"/>
              </a:spcAft>
              <a:buClr>
                <a:srgbClr val="FF0066"/>
              </a:buClr>
              <a:buFont typeface="Wingdings" pitchFamily="2" charset="2"/>
              <a:buChar char="v"/>
            </a:pPr>
            <a:endParaRPr lang="en-US" sz="2400" dirty="0">
              <a:solidFill>
                <a:srgbClr val="000000"/>
              </a:solidFill>
              <a:latin typeface="Cambria Math" pitchFamily="18" charset="0"/>
              <a:ea typeface="Cambria Math" pitchFamily="18" charset="0"/>
              <a:cs typeface="Aharoni" pitchFamily="2" charset="-79"/>
            </a:endParaRPr>
          </a:p>
          <a:p>
            <a:pPr lvl="0" fontAlgn="base">
              <a:spcBef>
                <a:spcPct val="0"/>
              </a:spcBef>
              <a:spcAft>
                <a:spcPct val="0"/>
              </a:spcAft>
              <a:buClr>
                <a:srgbClr val="FF0066"/>
              </a:buClr>
            </a:pPr>
            <a:endParaRPr kumimoji="0" lang="en-US" sz="4400" b="0" i="0" u="none" strike="noStrike" cap="none" normalizeH="0" baseline="0" dirty="0" smtClean="0">
              <a:ln>
                <a:noFill/>
              </a:ln>
              <a:solidFill>
                <a:schemeClr val="tx1"/>
              </a:solidFill>
              <a:effectLst/>
              <a:latin typeface="Cambria Math" pitchFamily="18" charset="0"/>
              <a:ea typeface="Cambria Math" pitchFamily="18" charset="0"/>
              <a:cs typeface="Aharoni" pitchFamily="2" charset="-79"/>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838201"/>
            <a:ext cx="8001000" cy="6340197"/>
          </a:xfrm>
          <a:prstGeom prst="rect">
            <a:avLst/>
          </a:prstGeom>
        </p:spPr>
        <p:txBody>
          <a:bodyPr wrap="square">
            <a:spAutoFit/>
          </a:bodyPr>
          <a:lstStyle/>
          <a:p>
            <a:pPr lvl="0" fontAlgn="base">
              <a:spcBef>
                <a:spcPct val="0"/>
              </a:spcBef>
              <a:spcAft>
                <a:spcPct val="0"/>
              </a:spcAft>
              <a:buClr>
                <a:srgbClr val="FF0066"/>
              </a:buClr>
              <a:buFont typeface="Wingdings" pitchFamily="2" charset="2"/>
              <a:buChar char="v"/>
            </a:pPr>
            <a:r>
              <a:rPr lang="en-US" sz="3200" dirty="0" smtClean="0">
                <a:latin typeface="Cambria Math" pitchFamily="18" charset="0"/>
                <a:ea typeface="Cambria Math" pitchFamily="18" charset="0"/>
              </a:rPr>
              <a:t>Though the years within the late 17th and early 18th centuries were not the serious education years, development of education under British regime was first witnessed in late 18th and early 19th centuries.</a:t>
            </a:r>
          </a:p>
          <a:p>
            <a:pPr lvl="0" fontAlgn="base">
              <a:spcBef>
                <a:spcPct val="0"/>
              </a:spcBef>
              <a:spcAft>
                <a:spcPct val="0"/>
              </a:spcAft>
              <a:buClr>
                <a:srgbClr val="FF0066"/>
              </a:buClr>
            </a:pPr>
            <a:endParaRPr lang="en-US" sz="3200" dirty="0" smtClean="0">
              <a:latin typeface="Cambria Math" pitchFamily="18" charset="0"/>
              <a:ea typeface="Cambria Math" pitchFamily="18" charset="0"/>
            </a:endParaRPr>
          </a:p>
          <a:p>
            <a:pPr lvl="0" fontAlgn="base">
              <a:spcBef>
                <a:spcPct val="0"/>
              </a:spcBef>
              <a:spcAft>
                <a:spcPct val="0"/>
              </a:spcAft>
              <a:buClr>
                <a:srgbClr val="FF0066"/>
              </a:buClr>
              <a:buFont typeface="Wingdings" pitchFamily="2" charset="2"/>
              <a:buChar char="v"/>
            </a:pPr>
            <a:r>
              <a:rPr lang="en-US" sz="3200" dirty="0" smtClean="0">
                <a:latin typeface="Cambria Math" pitchFamily="18" charset="0"/>
                <a:ea typeface="Cambria Math" pitchFamily="18" charset="0"/>
              </a:rPr>
              <a:t> The years of </a:t>
            </a:r>
            <a:r>
              <a:rPr lang="en-US" sz="3200" dirty="0" err="1" smtClean="0">
                <a:latin typeface="Cambria Math" pitchFamily="18" charset="0"/>
                <a:ea typeface="Cambria Math" pitchFamily="18" charset="0"/>
                <a:hlinkClick r:id="rId2" tooltip="Sepoy Mutiny"/>
              </a:rPr>
              <a:t>Sepoy</a:t>
            </a:r>
            <a:r>
              <a:rPr lang="en-US" sz="3200" dirty="0" smtClean="0">
                <a:latin typeface="Cambria Math" pitchFamily="18" charset="0"/>
                <a:ea typeface="Cambria Math" pitchFamily="18" charset="0"/>
                <a:hlinkClick r:id="rId2" tooltip="Sepoy Mutiny"/>
              </a:rPr>
              <a:t> Mutiny</a:t>
            </a:r>
            <a:r>
              <a:rPr lang="en-US" sz="3200" dirty="0" smtClean="0">
                <a:latin typeface="Cambria Math" pitchFamily="18" charset="0"/>
                <a:ea typeface="Cambria Math" pitchFamily="18" charset="0"/>
              </a:rPr>
              <a:t> and its after-effects had passed by. The times later to Mutiny were divisional, after </a:t>
            </a:r>
            <a:r>
              <a:rPr lang="en-US" sz="3200" dirty="0" err="1" smtClean="0">
                <a:latin typeface="Cambria Math" pitchFamily="18" charset="0"/>
                <a:ea typeface="Cambria Math" pitchFamily="18" charset="0"/>
              </a:rPr>
              <a:t>Quenn</a:t>
            </a:r>
            <a:r>
              <a:rPr lang="en-US" sz="3200" dirty="0" smtClean="0">
                <a:latin typeface="Cambria Math" pitchFamily="18" charset="0"/>
                <a:ea typeface="Cambria Math" pitchFamily="18" charset="0"/>
              </a:rPr>
              <a:t> Victoria directly annexed India under Her ruling from England. </a:t>
            </a:r>
            <a:r>
              <a:rPr lang="en-US" sz="5400" dirty="0" smtClean="0"/>
              <a:t/>
            </a:r>
            <a:br>
              <a:rPr lang="en-US" sz="5400" dirty="0" smtClean="0"/>
            </a:br>
            <a:endParaRPr kumimoji="0" lang="en-US" sz="5400" b="0" i="0" u="none" strike="noStrike" cap="none" normalizeH="0" baseline="0" dirty="0" smtClean="0">
              <a:ln>
                <a:noFill/>
              </a:ln>
              <a:solidFill>
                <a:schemeClr val="tx1"/>
              </a:solidFill>
              <a:effectLst/>
              <a:latin typeface="Cambria Math" pitchFamily="18" charset="0"/>
              <a:ea typeface="Cambria Math" pitchFamily="18" charset="0"/>
              <a:cs typeface="Aharoni" pitchFamily="2" charset="-79"/>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1524000"/>
            <a:ext cx="8686800" cy="5324535"/>
          </a:xfrm>
          <a:prstGeom prst="rect">
            <a:avLst/>
          </a:prstGeom>
        </p:spPr>
        <p:txBody>
          <a:bodyPr wrap="square">
            <a:spAutoFit/>
          </a:bodyPr>
          <a:lstStyle/>
          <a:p>
            <a:pPr>
              <a:buClr>
                <a:srgbClr val="FF0066"/>
              </a:buClr>
              <a:buFont typeface="Wingdings" pitchFamily="2" charset="2"/>
              <a:buChar char="v"/>
            </a:pPr>
            <a:r>
              <a:rPr lang="en-US" sz="3200" dirty="0" smtClean="0">
                <a:latin typeface="Cambria Math" pitchFamily="18" charset="0"/>
                <a:ea typeface="Cambria Math" pitchFamily="18" charset="0"/>
              </a:rPr>
              <a:t>Indians now were divided among social classes and groups - high-classed educated Indians, assisting the British government and crusading natives, also termed freedom-fighters, '</a:t>
            </a:r>
            <a:r>
              <a:rPr lang="en-US" sz="3200" dirty="0" err="1" smtClean="0">
                <a:latin typeface="Cambria Math" pitchFamily="18" charset="0"/>
                <a:ea typeface="Cambria Math" pitchFamily="18" charset="0"/>
              </a:rPr>
              <a:t>swadeshis</a:t>
            </a:r>
            <a:r>
              <a:rPr lang="en-US" sz="3200" dirty="0" smtClean="0">
                <a:latin typeface="Cambria Math" pitchFamily="18" charset="0"/>
                <a:ea typeface="Cambria Math" pitchFamily="18" charset="0"/>
              </a:rPr>
              <a:t>' and nationalists.</a:t>
            </a:r>
          </a:p>
          <a:p>
            <a:pPr>
              <a:buClr>
                <a:srgbClr val="FF0066"/>
              </a:buClr>
              <a:buFont typeface="Wingdings" pitchFamily="2" charset="2"/>
              <a:buChar char="v"/>
            </a:pPr>
            <a:endParaRPr lang="en-US" sz="3200" dirty="0">
              <a:latin typeface="Cambria Math" pitchFamily="18" charset="0"/>
              <a:ea typeface="Cambria Math" pitchFamily="18" charset="0"/>
            </a:endParaRPr>
          </a:p>
          <a:p>
            <a:pPr>
              <a:buClr>
                <a:srgbClr val="FF0066"/>
              </a:buClr>
              <a:buFont typeface="Wingdings" pitchFamily="2" charset="2"/>
              <a:buChar char="v"/>
            </a:pPr>
            <a:r>
              <a:rPr lang="en-US" sz="3200" dirty="0" smtClean="0">
                <a:latin typeface="Cambria Math" pitchFamily="18" charset="0"/>
                <a:ea typeface="Cambria Math" pitchFamily="18" charset="0"/>
              </a:rPr>
              <a:t> The former group primarily leaned towards British-aided education, with the opening of schools, colleges and universities. </a:t>
            </a:r>
          </a:p>
          <a:p>
            <a:pPr>
              <a:buClr>
                <a:srgbClr val="FF0066"/>
              </a:buClr>
              <a:buFont typeface="Wingdings" pitchFamily="2" charset="2"/>
              <a:buChar char="v"/>
            </a:pPr>
            <a:endParaRPr lang="en-US" sz="3200" dirty="0">
              <a:latin typeface="Cambria Math" pitchFamily="18" charset="0"/>
              <a:ea typeface="Cambria Math" pitchFamily="18" charset="0"/>
            </a:endParaRPr>
          </a:p>
          <a:p>
            <a:pPr>
              <a:buClr>
                <a:srgbClr val="FF0066"/>
              </a:buClr>
              <a:buFont typeface="Wingdings" pitchFamily="2" charset="2"/>
              <a:buChar char="v"/>
            </a:pPr>
            <a:endParaRPr lang="en-US" sz="2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1600200"/>
            <a:ext cx="7772400" cy="3539430"/>
          </a:xfrm>
          <a:prstGeom prst="rect">
            <a:avLst/>
          </a:prstGeom>
        </p:spPr>
        <p:txBody>
          <a:bodyPr wrap="square">
            <a:spAutoFit/>
          </a:bodyPr>
          <a:lstStyle/>
          <a:p>
            <a:pPr>
              <a:buClr>
                <a:srgbClr val="FF0066"/>
              </a:buClr>
              <a:buFont typeface="Wingdings" pitchFamily="2" charset="2"/>
              <a:buChar char="v"/>
            </a:pPr>
            <a:r>
              <a:rPr lang="en-US" sz="3200" dirty="0" smtClean="0">
                <a:latin typeface="Cambria Math" pitchFamily="18" charset="0"/>
                <a:ea typeface="Cambria Math" pitchFamily="18" charset="0"/>
              </a:rPr>
              <a:t>In these cases also one could witness an overall bias towards educative measures. </a:t>
            </a:r>
          </a:p>
          <a:p>
            <a:pPr>
              <a:buClr>
                <a:srgbClr val="FF0066"/>
              </a:buClr>
              <a:buFont typeface="Wingdings" pitchFamily="2" charset="2"/>
              <a:buChar char="v"/>
            </a:pPr>
            <a:endParaRPr lang="en-US" sz="3200" dirty="0" smtClean="0">
              <a:latin typeface="Cambria Math" pitchFamily="18" charset="0"/>
              <a:ea typeface="Cambria Math" pitchFamily="18" charset="0"/>
            </a:endParaRPr>
          </a:p>
          <a:p>
            <a:pPr>
              <a:buClr>
                <a:srgbClr val="FF0066"/>
              </a:buClr>
              <a:buFont typeface="Wingdings" pitchFamily="2" charset="2"/>
              <a:buChar char="v"/>
            </a:pPr>
            <a:r>
              <a:rPr lang="en-US" sz="3200" dirty="0" smtClean="0">
                <a:latin typeface="Cambria Math" pitchFamily="18" charset="0"/>
                <a:ea typeface="Cambria Math" pitchFamily="18" charset="0"/>
              </a:rPr>
              <a:t>British individuals were always </a:t>
            </a:r>
            <a:r>
              <a:rPr lang="en-US" sz="3200" dirty="0" err="1" smtClean="0">
                <a:latin typeface="Cambria Math" pitchFamily="18" charset="0"/>
                <a:ea typeface="Cambria Math" pitchFamily="18" charset="0"/>
              </a:rPr>
              <a:t>favoured</a:t>
            </a:r>
            <a:r>
              <a:rPr lang="en-US" sz="3200" dirty="0" smtClean="0">
                <a:latin typeface="Cambria Math" pitchFamily="18" charset="0"/>
                <a:ea typeface="Cambria Math" pitchFamily="18" charset="0"/>
              </a:rPr>
              <a:t> over Indian counterparts. Yet exceptions proved these arguments as on the contrary. </a:t>
            </a:r>
            <a:r>
              <a:rPr lang="en-US" sz="5400" dirty="0" smtClean="0">
                <a:latin typeface="Cambria Math" pitchFamily="18" charset="0"/>
                <a:ea typeface="Cambria Math" pitchFamily="18" charset="0"/>
              </a:rPr>
              <a:t/>
            </a:r>
            <a:br>
              <a:rPr lang="en-US" sz="5400" dirty="0" smtClean="0">
                <a:latin typeface="Cambria Math" pitchFamily="18" charset="0"/>
                <a:ea typeface="Cambria Math" pitchFamily="18" charset="0"/>
              </a:rPr>
            </a:br>
            <a:endParaRPr lang="en-US" sz="3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609600"/>
            <a:ext cx="8458200" cy="6370975"/>
          </a:xfrm>
          <a:prstGeom prst="rect">
            <a:avLst/>
          </a:prstGeom>
        </p:spPr>
        <p:txBody>
          <a:bodyPr wrap="square">
            <a:spAutoFit/>
          </a:bodyPr>
          <a:lstStyle/>
          <a:p>
            <a:pPr>
              <a:buClr>
                <a:srgbClr val="FF0066"/>
              </a:buClr>
              <a:buFont typeface="Wingdings" pitchFamily="2" charset="2"/>
              <a:buChar char="v"/>
            </a:pPr>
            <a:r>
              <a:rPr lang="en-US" sz="3200" dirty="0">
                <a:latin typeface="Cambria Math" pitchFamily="18" charset="0"/>
                <a:ea typeface="Cambria Math" pitchFamily="18" charset="0"/>
              </a:rPr>
              <a:t>On such exceptional occasions were formed the </a:t>
            </a:r>
            <a:r>
              <a:rPr lang="en-US" sz="3200" b="1" dirty="0">
                <a:latin typeface="Cambria Math" pitchFamily="18" charset="0"/>
                <a:ea typeface="Cambria Math" pitchFamily="18" charset="0"/>
              </a:rPr>
              <a:t>Education Commission, 1882-1884</a:t>
            </a:r>
            <a:r>
              <a:rPr lang="en-US" sz="3200" dirty="0">
                <a:latin typeface="Cambria Math" pitchFamily="18" charset="0"/>
                <a:ea typeface="Cambria Math" pitchFamily="18" charset="0"/>
              </a:rPr>
              <a:t>. </a:t>
            </a:r>
            <a:endParaRPr lang="en-US" sz="3200" dirty="0" smtClean="0">
              <a:latin typeface="Cambria Math" pitchFamily="18" charset="0"/>
              <a:ea typeface="Cambria Math" pitchFamily="18" charset="0"/>
            </a:endParaRPr>
          </a:p>
          <a:p>
            <a:pPr>
              <a:buClr>
                <a:srgbClr val="FF0066"/>
              </a:buClr>
              <a:buFont typeface="Wingdings" pitchFamily="2" charset="2"/>
              <a:buChar char="v"/>
            </a:pPr>
            <a:endParaRPr lang="en-US" sz="3200" dirty="0">
              <a:latin typeface="Cambria Math" pitchFamily="18" charset="0"/>
              <a:ea typeface="Cambria Math" pitchFamily="18" charset="0"/>
            </a:endParaRPr>
          </a:p>
          <a:p>
            <a:pPr>
              <a:buClr>
                <a:srgbClr val="FF0066"/>
              </a:buClr>
              <a:buFont typeface="Wingdings" pitchFamily="2" charset="2"/>
              <a:buChar char="v"/>
            </a:pPr>
            <a:r>
              <a:rPr lang="en-US" sz="3200" dirty="0" smtClean="0">
                <a:latin typeface="Cambria Math" pitchFamily="18" charset="0"/>
                <a:ea typeface="Cambria Math" pitchFamily="18" charset="0"/>
              </a:rPr>
              <a:t>The </a:t>
            </a:r>
            <a:r>
              <a:rPr lang="en-US" sz="3200" dirty="0">
                <a:latin typeface="Cambria Math" pitchFamily="18" charset="0"/>
                <a:ea typeface="Cambria Math" pitchFamily="18" charset="0"/>
              </a:rPr>
              <a:t>Company rulers and the Viceroy-Generals had arrived at a decision to form such a Commission to look into administrative affairs of the education system of India. </a:t>
            </a:r>
            <a:endParaRPr lang="en-US" sz="3200" dirty="0" smtClean="0">
              <a:latin typeface="Cambria Math" pitchFamily="18" charset="0"/>
              <a:ea typeface="Cambria Math" pitchFamily="18" charset="0"/>
            </a:endParaRPr>
          </a:p>
          <a:p>
            <a:pPr>
              <a:buClr>
                <a:srgbClr val="FF0066"/>
              </a:buClr>
              <a:buFont typeface="Wingdings" pitchFamily="2" charset="2"/>
              <a:buChar char="v"/>
            </a:pPr>
            <a:endParaRPr lang="en-US" sz="3200" dirty="0">
              <a:latin typeface="Cambria Math" pitchFamily="18" charset="0"/>
              <a:ea typeface="Cambria Math" pitchFamily="18" charset="0"/>
            </a:endParaRPr>
          </a:p>
          <a:p>
            <a:pPr>
              <a:buClr>
                <a:srgbClr val="FF0066"/>
              </a:buClr>
              <a:buFont typeface="Wingdings" pitchFamily="2" charset="2"/>
              <a:buChar char="v"/>
            </a:pPr>
            <a:r>
              <a:rPr lang="en-US" sz="3200" dirty="0" err="1" smtClean="0">
                <a:latin typeface="Cambria Math" pitchFamily="18" charset="0"/>
                <a:ea typeface="Cambria Math" pitchFamily="18" charset="0"/>
              </a:rPr>
              <a:t>Rurality</a:t>
            </a:r>
            <a:r>
              <a:rPr lang="en-US" sz="3200" dirty="0" smtClean="0">
                <a:latin typeface="Cambria Math" pitchFamily="18" charset="0"/>
                <a:ea typeface="Cambria Math" pitchFamily="18" charset="0"/>
              </a:rPr>
              <a:t> </a:t>
            </a:r>
            <a:r>
              <a:rPr lang="en-US" sz="3200" dirty="0">
                <a:latin typeface="Cambria Math" pitchFamily="18" charset="0"/>
                <a:ea typeface="Cambria Math" pitchFamily="18" charset="0"/>
              </a:rPr>
              <a:t>was the order of the day in native education, when British interference was necessary for </a:t>
            </a:r>
            <a:r>
              <a:rPr lang="en-US" sz="3200" dirty="0" err="1">
                <a:latin typeface="Cambria Math" pitchFamily="18" charset="0"/>
                <a:ea typeface="Cambria Math" pitchFamily="18" charset="0"/>
              </a:rPr>
              <a:t>upliftment</a:t>
            </a:r>
            <a:r>
              <a:rPr lang="en-US" sz="3200" dirty="0">
                <a:latin typeface="Cambria Math" pitchFamily="18" charset="0"/>
                <a:ea typeface="Cambria Math" pitchFamily="18" charset="0"/>
              </a:rPr>
              <a:t>. </a:t>
            </a:r>
            <a:r>
              <a:rPr lang="en-US" sz="2800" dirty="0">
                <a:latin typeface="Cambria Math" pitchFamily="18" charset="0"/>
                <a:ea typeface="Cambria Math" pitchFamily="18" charset="0"/>
              </a:rPr>
              <a:t/>
            </a:r>
            <a:br>
              <a:rPr lang="en-US" sz="2800" dirty="0">
                <a:latin typeface="Cambria Math" pitchFamily="18" charset="0"/>
                <a:ea typeface="Cambria Math" pitchFamily="18" charset="0"/>
              </a:rPr>
            </a:br>
            <a:r>
              <a:rPr lang="en-US" sz="2800" dirty="0">
                <a:latin typeface="Cambria Math" pitchFamily="18" charset="0"/>
                <a:ea typeface="Cambria Math" pitchFamily="18" charset="0"/>
              </a:rPr>
              <a:t/>
            </a:r>
            <a:br>
              <a:rPr lang="en-US" sz="2800" dirty="0">
                <a:latin typeface="Cambria Math" pitchFamily="18" charset="0"/>
                <a:ea typeface="Cambria Math" pitchFamily="18" charset="0"/>
              </a:rPr>
            </a:br>
            <a:endParaRPr lang="en-US" sz="2800" dirty="0">
              <a:latin typeface="Cambria Math" pitchFamily="18" charset="0"/>
              <a:ea typeface="Cambria Math"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457200"/>
            <a:ext cx="8382000" cy="5016758"/>
          </a:xfrm>
          <a:prstGeom prst="rect">
            <a:avLst/>
          </a:prstGeom>
        </p:spPr>
        <p:txBody>
          <a:bodyPr wrap="square">
            <a:spAutoFit/>
          </a:bodyPr>
          <a:lstStyle/>
          <a:p>
            <a:pPr>
              <a:buClr>
                <a:srgbClr val="FF0066"/>
              </a:buClr>
              <a:buFont typeface="Wingdings" pitchFamily="2" charset="2"/>
              <a:buChar char="v"/>
            </a:pPr>
            <a:endParaRPr lang="en-US" sz="3200" dirty="0" smtClean="0">
              <a:latin typeface="Cambria Math" pitchFamily="18" charset="0"/>
              <a:ea typeface="Cambria Math" pitchFamily="18" charset="0"/>
            </a:endParaRPr>
          </a:p>
          <a:p>
            <a:pPr>
              <a:buClr>
                <a:srgbClr val="FF0066"/>
              </a:buClr>
              <a:buFont typeface="Wingdings" pitchFamily="2" charset="2"/>
              <a:buChar char="v"/>
            </a:pPr>
            <a:endParaRPr lang="en-US" sz="3200" dirty="0">
              <a:latin typeface="Cambria Math" pitchFamily="18" charset="0"/>
              <a:ea typeface="Cambria Math" pitchFamily="18" charset="0"/>
            </a:endParaRPr>
          </a:p>
          <a:p>
            <a:pPr>
              <a:buClr>
                <a:srgbClr val="FF0066"/>
              </a:buClr>
              <a:buFont typeface="Wingdings" pitchFamily="2" charset="2"/>
              <a:buChar char="v"/>
            </a:pPr>
            <a:r>
              <a:rPr lang="en-US" sz="3200" dirty="0" smtClean="0">
                <a:latin typeface="Cambria Math" pitchFamily="18" charset="0"/>
                <a:ea typeface="Cambria Math" pitchFamily="18" charset="0"/>
              </a:rPr>
              <a:t>From that day on, development of education under British rule had commenced.</a:t>
            </a:r>
          </a:p>
          <a:p>
            <a:pPr>
              <a:buClr>
                <a:srgbClr val="FF0066"/>
              </a:buClr>
              <a:buFont typeface="Wingdings" pitchFamily="2" charset="2"/>
              <a:buChar char="v"/>
            </a:pPr>
            <a:endParaRPr lang="en-US" sz="3200" dirty="0">
              <a:latin typeface="Cambria Math" pitchFamily="18" charset="0"/>
              <a:ea typeface="Cambria Math" pitchFamily="18" charset="0"/>
            </a:endParaRPr>
          </a:p>
          <a:p>
            <a:pPr>
              <a:buClr>
                <a:srgbClr val="FF0066"/>
              </a:buClr>
              <a:buFont typeface="Wingdings" pitchFamily="2" charset="2"/>
              <a:buChar char="v"/>
            </a:pPr>
            <a:r>
              <a:rPr lang="en-US" sz="3200" dirty="0" smtClean="0">
                <a:latin typeface="Cambria Math" pitchFamily="18" charset="0"/>
                <a:ea typeface="Cambria Math" pitchFamily="18" charset="0"/>
              </a:rPr>
              <a:t> Several fields were looked into, like the system of revenue in education, female education, establishment of schools and colleges, affiliation of government run universities and funds allotted. </a:t>
            </a:r>
            <a:endParaRPr lang="en-US" sz="32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28</TotalTime>
  <Words>360</Words>
  <Application>Microsoft Office PowerPoint</Application>
  <PresentationFormat>On-screen Show (4:3)</PresentationFormat>
  <Paragraphs>41</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Flow</vt:lpstr>
      <vt:lpstr>WESTURN EDUCATION UNDER BRITISH RULE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WESTURN EDUCATION UNDER BRITISH RULE</dc:title>
  <dc:creator>agalya</dc:creator>
  <cp:lastModifiedBy>BSC</cp:lastModifiedBy>
  <cp:revision>6</cp:revision>
  <dcterms:created xsi:type="dcterms:W3CDTF">2015-12-17T17:31:45Z</dcterms:created>
  <dcterms:modified xsi:type="dcterms:W3CDTF">2020-05-19T16:04:08Z</dcterms:modified>
</cp:coreProperties>
</file>