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2"/>
  </p:notesMasterIdLst>
  <p:sldIdLst>
    <p:sldId id="256" r:id="rId2"/>
    <p:sldId id="263" r:id="rId3"/>
    <p:sldId id="257" r:id="rId4"/>
    <p:sldId id="264" r:id="rId5"/>
    <p:sldId id="258" r:id="rId6"/>
    <p:sldId id="259" r:id="rId7"/>
    <p:sldId id="260" r:id="rId8"/>
    <p:sldId id="261" r:id="rId9"/>
    <p:sldId id="262"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0C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34BE3B-41D8-4E84-915E-D022D136C592}" type="datetimeFigureOut">
              <a:rPr lang="en-IN" smtClean="0"/>
              <a:t>04-Mar-2020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9A622E-F845-4AE0-9DB1-6E6D8B0D1909}" type="slidenum">
              <a:rPr lang="en-IN" smtClean="0"/>
              <a:t>‹#›</a:t>
            </a:fld>
            <a:endParaRPr lang="en-IN"/>
          </a:p>
        </p:txBody>
      </p:sp>
    </p:spTree>
    <p:extLst>
      <p:ext uri="{BB962C8B-B14F-4D97-AF65-F5344CB8AC3E}">
        <p14:creationId xmlns:p14="http://schemas.microsoft.com/office/powerpoint/2010/main" val="3341986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539A622E-F845-4AE0-9DB1-6E6D8B0D1909}" type="slidenum">
              <a:rPr lang="en-IN" smtClean="0"/>
              <a:t>5</a:t>
            </a:fld>
            <a:endParaRPr lang="en-IN"/>
          </a:p>
        </p:txBody>
      </p:sp>
    </p:spTree>
    <p:extLst>
      <p:ext uri="{BB962C8B-B14F-4D97-AF65-F5344CB8AC3E}">
        <p14:creationId xmlns:p14="http://schemas.microsoft.com/office/powerpoint/2010/main" val="147552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539A622E-F845-4AE0-9DB1-6E6D8B0D1909}" type="slidenum">
              <a:rPr lang="en-IN" smtClean="0"/>
              <a:t>6</a:t>
            </a:fld>
            <a:endParaRPr lang="en-IN"/>
          </a:p>
        </p:txBody>
      </p:sp>
    </p:spTree>
    <p:extLst>
      <p:ext uri="{BB962C8B-B14F-4D97-AF65-F5344CB8AC3E}">
        <p14:creationId xmlns:p14="http://schemas.microsoft.com/office/powerpoint/2010/main" val="147552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18FDB17-A09E-4C17-B1D9-1B62ECB14236}" type="datetimeFigureOut">
              <a:rPr lang="en-IN" smtClean="0"/>
              <a:t>04-Mar-2020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CC16D21C-02AF-432D-895B-4A9765B0A51F}"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8FDB17-A09E-4C17-B1D9-1B62ECB14236}" type="datetimeFigureOut">
              <a:rPr lang="en-IN" smtClean="0"/>
              <a:t>04-Mar-2020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16D21C-02AF-432D-895B-4A9765B0A51F}"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8FDB17-A09E-4C17-B1D9-1B62ECB14236}" type="datetimeFigureOut">
              <a:rPr lang="en-IN" smtClean="0"/>
              <a:t>04-Mar-2020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16D21C-02AF-432D-895B-4A9765B0A51F}"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8FDB17-A09E-4C17-B1D9-1B62ECB14236}" type="datetimeFigureOut">
              <a:rPr lang="en-IN" smtClean="0"/>
              <a:t>04-Mar-2020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16D21C-02AF-432D-895B-4A9765B0A51F}"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18FDB17-A09E-4C17-B1D9-1B62ECB14236}" type="datetimeFigureOut">
              <a:rPr lang="en-IN" smtClean="0"/>
              <a:t>04-Mar-2020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C16D21C-02AF-432D-895B-4A9765B0A51F}"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18FDB17-A09E-4C17-B1D9-1B62ECB14236}" type="datetimeFigureOut">
              <a:rPr lang="en-IN" smtClean="0"/>
              <a:t>04-Mar-2020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C16D21C-02AF-432D-895B-4A9765B0A51F}"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18FDB17-A09E-4C17-B1D9-1B62ECB14236}" type="datetimeFigureOut">
              <a:rPr lang="en-IN" smtClean="0"/>
              <a:t>04-Mar-2020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C16D21C-02AF-432D-895B-4A9765B0A51F}"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18FDB17-A09E-4C17-B1D9-1B62ECB14236}" type="datetimeFigureOut">
              <a:rPr lang="en-IN" smtClean="0"/>
              <a:t>04-Mar-2020</a:t>
            </a:fld>
            <a:endParaRPr lang="en-IN"/>
          </a:p>
        </p:txBody>
      </p:sp>
      <p:sp>
        <p:nvSpPr>
          <p:cNvPr id="8" name="Slide Number Placeholder 7"/>
          <p:cNvSpPr>
            <a:spLocks noGrp="1"/>
          </p:cNvSpPr>
          <p:nvPr>
            <p:ph type="sldNum" sz="quarter" idx="11"/>
          </p:nvPr>
        </p:nvSpPr>
        <p:spPr/>
        <p:txBody>
          <a:bodyPr/>
          <a:lstStyle/>
          <a:p>
            <a:fld id="{CC16D21C-02AF-432D-895B-4A9765B0A51F}" type="slidenum">
              <a:rPr lang="en-IN" smtClean="0"/>
              <a:t>‹#›</a:t>
            </a:fld>
            <a:endParaRPr lang="en-IN"/>
          </a:p>
        </p:txBody>
      </p:sp>
      <p:sp>
        <p:nvSpPr>
          <p:cNvPr id="9" name="Footer Placeholder 8"/>
          <p:cNvSpPr>
            <a:spLocks noGrp="1"/>
          </p:cNvSpPr>
          <p:nvPr>
            <p:ph type="ftr" sz="quarter" idx="12"/>
          </p:nvPr>
        </p:nvSpPr>
        <p:spPr/>
        <p:txBody>
          <a:bodyPr/>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8FDB17-A09E-4C17-B1D9-1B62ECB14236}" type="datetimeFigureOut">
              <a:rPr lang="en-IN" smtClean="0"/>
              <a:t>04-Mar-2020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C16D21C-02AF-432D-895B-4A9765B0A51F}"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18FDB17-A09E-4C17-B1D9-1B62ECB14236}" type="datetimeFigureOut">
              <a:rPr lang="en-IN" smtClean="0"/>
              <a:t>04-Mar-2020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156448" y="6422064"/>
            <a:ext cx="762000" cy="365125"/>
          </a:xfrm>
        </p:spPr>
        <p:txBody>
          <a:bodyPr/>
          <a:lstStyle/>
          <a:p>
            <a:fld id="{CC16D21C-02AF-432D-895B-4A9765B0A51F}"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C18FDB17-A09E-4C17-B1D9-1B62ECB14236}" type="datetimeFigureOut">
              <a:rPr lang="en-IN" smtClean="0"/>
              <a:t>04-Mar-2020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C16D21C-02AF-432D-895B-4A9765B0A51F}"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18FDB17-A09E-4C17-B1D9-1B62ECB14236}" type="datetimeFigureOut">
              <a:rPr lang="en-IN" smtClean="0"/>
              <a:t>04-Mar-2020</a:t>
            </a:fld>
            <a:endParaRPr lang="en-IN"/>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IN"/>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C16D21C-02AF-432D-895B-4A9765B0A51F}" type="slidenum">
              <a:rPr lang="en-IN" smtClean="0"/>
              <a:t>‹#›</a:t>
            </a:fld>
            <a:endParaRPr lang="en-IN"/>
          </a:p>
        </p:txBody>
      </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yjus.com/free-ias-prep/constituent-assembly-of-indi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byjus.com/free-ias-prep/khan-abdul-ghaffer-kha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564904"/>
            <a:ext cx="8100392" cy="953272"/>
          </a:xfrm>
        </p:spPr>
        <p:txBody>
          <a:bodyPr>
            <a:normAutofit fontScale="90000"/>
          </a:bodyPr>
          <a:lstStyle/>
          <a:p>
            <a:pPr algn="ctr"/>
            <a:r>
              <a:rPr lang="en-IN" u="sng" dirty="0">
                <a:solidFill>
                  <a:srgbClr val="FF0000"/>
                </a:solidFill>
                <a:effectLst/>
              </a:rPr>
              <a:t>INDIAN INDEPENDENCE ACT </a:t>
            </a:r>
            <a:r>
              <a:rPr lang="en-IN" u="sng" dirty="0" smtClean="0">
                <a:solidFill>
                  <a:srgbClr val="FF0000"/>
                </a:solidFill>
                <a:effectLst/>
              </a:rPr>
              <a:t>1947</a:t>
            </a:r>
            <a:endParaRPr lang="en-IN" dirty="0">
              <a:solidFill>
                <a:srgbClr val="FF0000"/>
              </a:solidFill>
            </a:endParaRPr>
          </a:p>
        </p:txBody>
      </p:sp>
      <p:sp>
        <p:nvSpPr>
          <p:cNvPr id="3" name="Subtitle 2"/>
          <p:cNvSpPr>
            <a:spLocks noGrp="1"/>
          </p:cNvSpPr>
          <p:nvPr>
            <p:ph type="subTitle" idx="1"/>
          </p:nvPr>
        </p:nvSpPr>
        <p:spPr>
          <a:xfrm>
            <a:off x="1475656" y="4942360"/>
            <a:ext cx="7200800" cy="1915640"/>
          </a:xfrm>
        </p:spPr>
        <p:txBody>
          <a:bodyPr>
            <a:normAutofit/>
          </a:bodyPr>
          <a:lstStyle/>
          <a:p>
            <a:r>
              <a:rPr lang="en-US" b="1" dirty="0">
                <a:latin typeface="Lucida Calligraphy" pitchFamily="66" charset="0"/>
                <a:ea typeface="Batang" pitchFamily="18" charset="-127"/>
              </a:rPr>
              <a:t>Dr.AGHALYA.,M.A.,M.Ed.,M.PHIL.,</a:t>
            </a:r>
            <a:r>
              <a:rPr lang="en-US" b="1" dirty="0" err="1">
                <a:latin typeface="Lucida Calligraphy" pitchFamily="66" charset="0"/>
                <a:ea typeface="Batang" pitchFamily="18" charset="-127"/>
              </a:rPr>
              <a:t>Ph.D</a:t>
            </a:r>
            <a:r>
              <a:rPr lang="en-US" b="1" dirty="0">
                <a:latin typeface="Lucida Calligraphy" pitchFamily="66" charset="0"/>
                <a:ea typeface="Batang" pitchFamily="18" charset="-127"/>
              </a:rPr>
              <a:t>.,</a:t>
            </a:r>
            <a:br>
              <a:rPr lang="en-US" b="1" dirty="0">
                <a:latin typeface="Lucida Calligraphy" pitchFamily="66" charset="0"/>
                <a:ea typeface="Batang" pitchFamily="18" charset="-127"/>
              </a:rPr>
            </a:br>
            <a:r>
              <a:rPr lang="en-US" b="1" dirty="0">
                <a:latin typeface="Lucida Calligraphy" pitchFamily="66" charset="0"/>
                <a:ea typeface="Batang" pitchFamily="18" charset="-127"/>
              </a:rPr>
              <a:t>Head &amp;  </a:t>
            </a:r>
            <a:r>
              <a:rPr lang="en-US" b="1" dirty="0" err="1">
                <a:latin typeface="Lucida Calligraphy" pitchFamily="66" charset="0"/>
                <a:ea typeface="Batang" pitchFamily="18" charset="-127"/>
              </a:rPr>
              <a:t>Asst.Professor</a:t>
            </a:r>
            <a:r>
              <a:rPr lang="en-US" b="1" dirty="0">
                <a:latin typeface="Lucida Calligraphy" pitchFamily="66" charset="0"/>
                <a:ea typeface="Batang" pitchFamily="18" charset="-127"/>
              </a:rPr>
              <a:t/>
            </a:r>
            <a:br>
              <a:rPr lang="en-US" b="1" dirty="0">
                <a:latin typeface="Lucida Calligraphy" pitchFamily="66" charset="0"/>
                <a:ea typeface="Batang" pitchFamily="18" charset="-127"/>
              </a:rPr>
            </a:br>
            <a:r>
              <a:rPr lang="en-US" b="1" dirty="0">
                <a:latin typeface="Lucida Calligraphy" pitchFamily="66" charset="0"/>
                <a:ea typeface="Batang" pitchFamily="18" charset="-127"/>
              </a:rPr>
              <a:t>Department of History</a:t>
            </a:r>
            <a:br>
              <a:rPr lang="en-US" b="1" dirty="0">
                <a:latin typeface="Lucida Calligraphy" pitchFamily="66" charset="0"/>
                <a:ea typeface="Batang" pitchFamily="18" charset="-127"/>
              </a:rPr>
            </a:br>
            <a:r>
              <a:rPr lang="en-US" b="1" dirty="0">
                <a:latin typeface="Lucida Calligraphy" pitchFamily="66" charset="0"/>
                <a:ea typeface="Batang" pitchFamily="18" charset="-127"/>
              </a:rPr>
              <a:t>Bon Secours College for Women</a:t>
            </a:r>
            <a:br>
              <a:rPr lang="en-US" b="1" dirty="0">
                <a:latin typeface="Lucida Calligraphy" pitchFamily="66" charset="0"/>
                <a:ea typeface="Batang" pitchFamily="18" charset="-127"/>
              </a:rPr>
            </a:br>
            <a:r>
              <a:rPr lang="en-US" b="1" dirty="0" err="1">
                <a:latin typeface="Lucida Calligraphy" pitchFamily="66" charset="0"/>
                <a:ea typeface="Batang" pitchFamily="18" charset="-127"/>
              </a:rPr>
              <a:t>Thanjavur</a:t>
            </a:r>
            <a:endParaRPr lang="en-US" b="1" dirty="0"/>
          </a:p>
          <a:p>
            <a:endParaRPr lang="en-IN" dirty="0"/>
          </a:p>
        </p:txBody>
      </p:sp>
    </p:spTree>
    <p:extLst>
      <p:ext uri="{BB962C8B-B14F-4D97-AF65-F5344CB8AC3E}">
        <p14:creationId xmlns:p14="http://schemas.microsoft.com/office/powerpoint/2010/main" val="1707209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FF00"/>
                </a:solidFill>
                <a:latin typeface="Algerian" pitchFamily="82" charset="0"/>
              </a:rPr>
              <a:t>THAHK YOU</a:t>
            </a:r>
            <a:endParaRPr lang="en-IN" dirty="0">
              <a:solidFill>
                <a:srgbClr val="FFFF00"/>
              </a:solidFill>
              <a:latin typeface="Algerian" pitchFamily="82" charset="0"/>
            </a:endParaRPr>
          </a:p>
        </p:txBody>
      </p:sp>
      <p:sp>
        <p:nvSpPr>
          <p:cNvPr id="3" name="Content Placeholder 2"/>
          <p:cNvSpPr>
            <a:spLocks noGrp="1"/>
          </p:cNvSpPr>
          <p:nvPr>
            <p:ph idx="1"/>
          </p:nvPr>
        </p:nvSpPr>
        <p:spPr/>
        <p:txBody>
          <a:bodyPr/>
          <a:lstStyle/>
          <a:p>
            <a:endParaRPr lang="en-IN"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412776"/>
            <a:ext cx="8472114"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6243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0648"/>
            <a:ext cx="8136904" cy="6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260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lstStyle/>
          <a:p>
            <a:pPr algn="ctr"/>
            <a:r>
              <a:rPr lang="en-US" dirty="0" smtClean="0">
                <a:solidFill>
                  <a:srgbClr val="FFFF00"/>
                </a:solidFill>
              </a:rPr>
              <a:t>INTRODUCTION</a:t>
            </a:r>
            <a:endParaRPr lang="en-IN" dirty="0">
              <a:solidFill>
                <a:srgbClr val="FFFF00"/>
              </a:solidFill>
            </a:endParaRPr>
          </a:p>
        </p:txBody>
      </p:sp>
      <p:sp>
        <p:nvSpPr>
          <p:cNvPr id="3" name="Content Placeholder 2"/>
          <p:cNvSpPr>
            <a:spLocks noGrp="1"/>
          </p:cNvSpPr>
          <p:nvPr>
            <p:ph idx="1"/>
          </p:nvPr>
        </p:nvSpPr>
        <p:spPr/>
        <p:txBody>
          <a:bodyPr>
            <a:normAutofit/>
          </a:bodyPr>
          <a:lstStyle/>
          <a:p>
            <a:r>
              <a:rPr lang="en-IN" sz="3600" dirty="0"/>
              <a:t>Lord Mountbatten (India’s last viceroy) proposed a plan in May 1947 according to which provinces were to be declared independent successor states with the power to choose whether to join the constituent assembly or not.</a:t>
            </a:r>
          </a:p>
          <a:p>
            <a:endParaRPr lang="en-IN" dirty="0"/>
          </a:p>
        </p:txBody>
      </p:sp>
    </p:spTree>
    <p:extLst>
      <p:ext uri="{BB962C8B-B14F-4D97-AF65-F5344CB8AC3E}">
        <p14:creationId xmlns:p14="http://schemas.microsoft.com/office/powerpoint/2010/main" val="1850031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0648"/>
            <a:ext cx="8136904" cy="6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3679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solidFill>
                  <a:srgbClr val="FFFF00"/>
                </a:solidFill>
              </a:rPr>
              <a:t>Mountbatten Plan </a:t>
            </a:r>
            <a:r>
              <a:rPr lang="en-IN" dirty="0" smtClean="0">
                <a:solidFill>
                  <a:srgbClr val="FFFF00"/>
                </a:solidFill>
              </a:rPr>
              <a:t>Background</a:t>
            </a:r>
            <a:endParaRPr lang="en-IN" dirty="0">
              <a:solidFill>
                <a:srgbClr val="FFFF00"/>
              </a:solidFill>
            </a:endParaRPr>
          </a:p>
        </p:txBody>
      </p:sp>
      <p:sp>
        <p:nvSpPr>
          <p:cNvPr id="3" name="Content Placeholder 2"/>
          <p:cNvSpPr>
            <a:spLocks noGrp="1"/>
          </p:cNvSpPr>
          <p:nvPr>
            <p:ph idx="1"/>
          </p:nvPr>
        </p:nvSpPr>
        <p:spPr>
          <a:xfrm>
            <a:off x="179512" y="1484785"/>
            <a:ext cx="8712968" cy="4916016"/>
          </a:xfrm>
        </p:spPr>
        <p:txBody>
          <a:bodyPr>
            <a:normAutofit fontScale="70000" lnSpcReduction="20000"/>
          </a:bodyPr>
          <a:lstStyle/>
          <a:p>
            <a:pPr lvl="0"/>
            <a:r>
              <a:rPr lang="en-IN" sz="3600" dirty="0"/>
              <a:t>Lord Mountbatten came to India as the last Viceroy and was assigned the task of a speedy transfer of power by the then British Prime Minister Clement Atlee.</a:t>
            </a:r>
          </a:p>
          <a:p>
            <a:pPr lvl="0"/>
            <a:r>
              <a:rPr lang="en-IN" sz="3600" dirty="0"/>
              <a:t>In May 1947, Mountbatten came up with a plan under which he proposed that the provinces be declared independent successor states and then be allowed to choose whether to join the constituent assembly or not. This plan was called the ‘</a:t>
            </a:r>
            <a:r>
              <a:rPr lang="en-IN" sz="3600" dirty="0" err="1"/>
              <a:t>Dickie</a:t>
            </a:r>
            <a:r>
              <a:rPr lang="en-IN" sz="3600" dirty="0"/>
              <a:t> Bird Plan’.</a:t>
            </a:r>
          </a:p>
          <a:p>
            <a:pPr lvl="0"/>
            <a:r>
              <a:rPr lang="en-IN" sz="3600" dirty="0"/>
              <a:t>Jawaharlal Nehru, when apprised of the plan, vehemently opposed it saying it would lead to balkanisation of the country. Hence, this plan was also called Plan Balkan.</a:t>
            </a:r>
          </a:p>
          <a:p>
            <a:pPr lvl="0"/>
            <a:r>
              <a:rPr lang="en-IN" sz="3600" dirty="0"/>
              <a:t>Then, the viceroy came up with another plan called the June 3 Plan. This plan was the last plan for Indian independence. It is also called the Mountbatten Plan.</a:t>
            </a:r>
          </a:p>
          <a:p>
            <a:endParaRPr lang="en-IN" dirty="0"/>
          </a:p>
        </p:txBody>
      </p:sp>
    </p:spTree>
    <p:extLst>
      <p:ext uri="{BB962C8B-B14F-4D97-AF65-F5344CB8AC3E}">
        <p14:creationId xmlns:p14="http://schemas.microsoft.com/office/powerpoint/2010/main" val="4131299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solidFill>
                  <a:srgbClr val="FFFF00"/>
                </a:solidFill>
              </a:rPr>
              <a:t>Mountbatten Plan </a:t>
            </a:r>
            <a:r>
              <a:rPr lang="en-IN" dirty="0" smtClean="0">
                <a:solidFill>
                  <a:srgbClr val="FFFF00"/>
                </a:solidFill>
              </a:rPr>
              <a:t>Background</a:t>
            </a:r>
            <a:endParaRPr lang="en-IN" dirty="0">
              <a:solidFill>
                <a:srgbClr val="FFFF00"/>
              </a:solidFill>
            </a:endParaRPr>
          </a:p>
        </p:txBody>
      </p:sp>
      <p:sp>
        <p:nvSpPr>
          <p:cNvPr id="3" name="Content Placeholder 2"/>
          <p:cNvSpPr>
            <a:spLocks noGrp="1"/>
          </p:cNvSpPr>
          <p:nvPr>
            <p:ph idx="1"/>
          </p:nvPr>
        </p:nvSpPr>
        <p:spPr>
          <a:xfrm>
            <a:off x="457200" y="1412776"/>
            <a:ext cx="8291264" cy="5184576"/>
          </a:xfrm>
        </p:spPr>
        <p:txBody>
          <a:bodyPr>
            <a:normAutofit fontScale="70000" lnSpcReduction="20000"/>
          </a:bodyPr>
          <a:lstStyle/>
          <a:p>
            <a:pPr lvl="0"/>
            <a:r>
              <a:rPr lang="en-IN" sz="3800" dirty="0" smtClean="0"/>
              <a:t>The </a:t>
            </a:r>
            <a:r>
              <a:rPr lang="en-IN" sz="3800" dirty="0"/>
              <a:t>June 3 Plan included the principles of partition, autonomy, sovereignty to both nations, right to make their own constitution.</a:t>
            </a:r>
          </a:p>
          <a:p>
            <a:pPr lvl="0"/>
            <a:r>
              <a:rPr lang="en-IN" sz="3800" dirty="0"/>
              <a:t>Above all, the Princely States such as Jammu and Kashmir were given a choice to either join India or Pakistan. The consequences of these choices would affect the new nations for decades to come.</a:t>
            </a:r>
          </a:p>
          <a:p>
            <a:pPr lvl="0"/>
            <a:r>
              <a:rPr lang="en-IN" sz="3800" dirty="0"/>
              <a:t>This plan was accepted by both the Congress and the Muslim League. By then, the Congress had also accepted the inevitability of the partition.</a:t>
            </a:r>
          </a:p>
          <a:p>
            <a:pPr lvl="0"/>
            <a:r>
              <a:rPr lang="en-IN" sz="3800" dirty="0"/>
              <a:t>This plan was put into action by the </a:t>
            </a:r>
            <a:r>
              <a:rPr lang="en-IN" sz="3800" b="1" dirty="0"/>
              <a:t>Indian Independence Act 1947</a:t>
            </a:r>
            <a:r>
              <a:rPr lang="en-IN" sz="3800" dirty="0"/>
              <a:t> which was passed in the British Parliament and received the royal assent on 18 July 1947.</a:t>
            </a:r>
          </a:p>
          <a:p>
            <a:endParaRPr lang="en-IN" dirty="0"/>
          </a:p>
        </p:txBody>
      </p:sp>
    </p:spTree>
    <p:extLst>
      <p:ext uri="{BB962C8B-B14F-4D97-AF65-F5344CB8AC3E}">
        <p14:creationId xmlns:p14="http://schemas.microsoft.com/office/powerpoint/2010/main" val="872549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143000"/>
          </a:xfrm>
        </p:spPr>
        <p:txBody>
          <a:bodyPr>
            <a:normAutofit fontScale="90000"/>
          </a:bodyPr>
          <a:lstStyle/>
          <a:p>
            <a:pPr algn="ctr"/>
            <a:r>
              <a:rPr lang="en-IN" b="1" dirty="0">
                <a:solidFill>
                  <a:srgbClr val="FFFF00"/>
                </a:solidFill>
              </a:rPr>
              <a:t>Provisions of the Mountbatten </a:t>
            </a:r>
            <a:r>
              <a:rPr lang="en-IN" b="1" dirty="0" smtClean="0">
                <a:solidFill>
                  <a:srgbClr val="FFFF00"/>
                </a:solidFill>
              </a:rPr>
              <a:t>Plan</a:t>
            </a:r>
            <a:endParaRPr lang="en-IN" dirty="0">
              <a:solidFill>
                <a:srgbClr val="FFFF00"/>
              </a:solidFill>
            </a:endParaRPr>
          </a:p>
        </p:txBody>
      </p:sp>
      <p:sp>
        <p:nvSpPr>
          <p:cNvPr id="3" name="Content Placeholder 2"/>
          <p:cNvSpPr>
            <a:spLocks noGrp="1"/>
          </p:cNvSpPr>
          <p:nvPr>
            <p:ph idx="1"/>
          </p:nvPr>
        </p:nvSpPr>
        <p:spPr>
          <a:xfrm>
            <a:off x="107504" y="1268760"/>
            <a:ext cx="8640960" cy="5400600"/>
          </a:xfrm>
        </p:spPr>
        <p:txBody>
          <a:bodyPr>
            <a:normAutofit fontScale="85000" lnSpcReduction="20000"/>
          </a:bodyPr>
          <a:lstStyle/>
          <a:p>
            <a:pPr lvl="0"/>
            <a:r>
              <a:rPr lang="en-IN" dirty="0" smtClean="0"/>
              <a:t>British </a:t>
            </a:r>
            <a:r>
              <a:rPr lang="en-IN" dirty="0"/>
              <a:t>India was to be partitioned into two dominions – India and Pakistan.</a:t>
            </a:r>
          </a:p>
          <a:p>
            <a:pPr lvl="0"/>
            <a:r>
              <a:rPr lang="en-IN" dirty="0"/>
              <a:t>The constitution framed by the </a:t>
            </a:r>
            <a:r>
              <a:rPr lang="en-IN" u="sng" dirty="0">
                <a:hlinkClick r:id="rId2"/>
              </a:rPr>
              <a:t>Constituent Assembly</a:t>
            </a:r>
            <a:r>
              <a:rPr lang="en-IN" dirty="0"/>
              <a:t> would not be applicable to the Muslim-majority areas (as these would become Pakistan). The question of a separate constituent assembly for the Muslim-majority areas would be decided by these provinces.</a:t>
            </a:r>
          </a:p>
          <a:p>
            <a:pPr lvl="0"/>
            <a:r>
              <a:rPr lang="en-IN" dirty="0"/>
              <a:t>As per the plan, the legislative assemblies of Bengal and Punjab met and voted for the partition. Accordingly, it was decided to partition these two provinces along religious lines.</a:t>
            </a:r>
          </a:p>
          <a:p>
            <a:pPr lvl="0"/>
            <a:r>
              <a:rPr lang="en-IN" dirty="0"/>
              <a:t>The legislative assembly of Sind would decide whether to join the Indian constituent assembly or not. It decided to go with Pakistan</a:t>
            </a:r>
            <a:r>
              <a:rPr lang="en-IN" dirty="0" smtClean="0"/>
              <a:t>.</a:t>
            </a:r>
            <a:endParaRPr lang="en-IN" dirty="0"/>
          </a:p>
        </p:txBody>
      </p:sp>
    </p:spTree>
    <p:extLst>
      <p:ext uri="{BB962C8B-B14F-4D97-AF65-F5344CB8AC3E}">
        <p14:creationId xmlns:p14="http://schemas.microsoft.com/office/powerpoint/2010/main" val="4079936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143000"/>
          </a:xfrm>
        </p:spPr>
        <p:txBody>
          <a:bodyPr>
            <a:normAutofit fontScale="90000"/>
          </a:bodyPr>
          <a:lstStyle/>
          <a:p>
            <a:pPr algn="ctr"/>
            <a:r>
              <a:rPr lang="en-IN" b="1" dirty="0">
                <a:solidFill>
                  <a:srgbClr val="FFFF00"/>
                </a:solidFill>
              </a:rPr>
              <a:t>Provisions of the Mountbatten </a:t>
            </a:r>
            <a:r>
              <a:rPr lang="en-IN" b="1" dirty="0" smtClean="0">
                <a:solidFill>
                  <a:srgbClr val="FFFF00"/>
                </a:solidFill>
              </a:rPr>
              <a:t>Plan</a:t>
            </a:r>
            <a:endParaRPr lang="en-IN" dirty="0">
              <a:solidFill>
                <a:srgbClr val="FFFF00"/>
              </a:solidFill>
            </a:endParaRPr>
          </a:p>
        </p:txBody>
      </p:sp>
      <p:sp>
        <p:nvSpPr>
          <p:cNvPr id="3" name="Content Placeholder 2"/>
          <p:cNvSpPr>
            <a:spLocks noGrp="1"/>
          </p:cNvSpPr>
          <p:nvPr>
            <p:ph idx="1"/>
          </p:nvPr>
        </p:nvSpPr>
        <p:spPr>
          <a:xfrm>
            <a:off x="251520" y="1268760"/>
            <a:ext cx="8496944" cy="5328592"/>
          </a:xfrm>
        </p:spPr>
        <p:txBody>
          <a:bodyPr>
            <a:normAutofit fontScale="70000" lnSpcReduction="20000"/>
          </a:bodyPr>
          <a:lstStyle/>
          <a:p>
            <a:pPr lvl="0"/>
            <a:r>
              <a:rPr lang="en-IN" sz="3600" dirty="0" smtClean="0"/>
              <a:t>A </a:t>
            </a:r>
            <a:r>
              <a:rPr lang="en-IN" sz="3600" dirty="0"/>
              <a:t>referendum was to be held on NWFP (North-Western Frontier Province) to decide which dominion to join. NWFP decided to join Pakistan while </a:t>
            </a:r>
            <a:r>
              <a:rPr lang="en-IN" sz="3600" u="sng" dirty="0">
                <a:hlinkClick r:id="rId2"/>
              </a:rPr>
              <a:t>Khan Abdul </a:t>
            </a:r>
            <a:r>
              <a:rPr lang="en-IN" sz="3600" u="sng" dirty="0" err="1">
                <a:hlinkClick r:id="rId2"/>
              </a:rPr>
              <a:t>Gaffar</a:t>
            </a:r>
            <a:r>
              <a:rPr lang="en-IN" sz="3600" u="sng" dirty="0">
                <a:hlinkClick r:id="rId2"/>
              </a:rPr>
              <a:t> Khan</a:t>
            </a:r>
            <a:r>
              <a:rPr lang="en-IN" sz="3600" dirty="0"/>
              <a:t> boycotted and rejected the referendum.</a:t>
            </a:r>
          </a:p>
          <a:p>
            <a:pPr lvl="0"/>
            <a:r>
              <a:rPr lang="en-IN" sz="3600" dirty="0"/>
              <a:t>The date for the transfer of power was to be August 15, 1947.</a:t>
            </a:r>
          </a:p>
          <a:p>
            <a:pPr lvl="0"/>
            <a:r>
              <a:rPr lang="en-IN" sz="3600" dirty="0"/>
              <a:t>To fix the international boundaries between the two countries, the Boundary Commission was established chaired by Sir Cyril Radcliffe. The commission was to demarcate Bengal and Punjab into the two new countries.</a:t>
            </a:r>
          </a:p>
          <a:p>
            <a:pPr lvl="0"/>
            <a:r>
              <a:rPr lang="en-IN" sz="3600" dirty="0"/>
              <a:t>The princely states were given the choice to either remain independent or accede to India or Pakistan. The British suzerainty over these kingdoms was terminated.</a:t>
            </a:r>
          </a:p>
          <a:p>
            <a:endParaRPr lang="en-IN" dirty="0"/>
          </a:p>
        </p:txBody>
      </p:sp>
    </p:spTree>
    <p:extLst>
      <p:ext uri="{BB962C8B-B14F-4D97-AF65-F5344CB8AC3E}">
        <p14:creationId xmlns:p14="http://schemas.microsoft.com/office/powerpoint/2010/main" val="2628231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143000"/>
          </a:xfrm>
        </p:spPr>
        <p:txBody>
          <a:bodyPr>
            <a:normAutofit fontScale="90000"/>
          </a:bodyPr>
          <a:lstStyle/>
          <a:p>
            <a:pPr algn="ctr"/>
            <a:r>
              <a:rPr lang="en-IN" b="1" dirty="0">
                <a:solidFill>
                  <a:srgbClr val="FFFF00"/>
                </a:solidFill>
              </a:rPr>
              <a:t>Provisions of the Mountbatten </a:t>
            </a:r>
            <a:r>
              <a:rPr lang="en-IN" b="1" dirty="0" smtClean="0">
                <a:solidFill>
                  <a:srgbClr val="FFFF00"/>
                </a:solidFill>
              </a:rPr>
              <a:t>Plan</a:t>
            </a:r>
            <a:endParaRPr lang="en-IN" dirty="0">
              <a:solidFill>
                <a:srgbClr val="FFFF00"/>
              </a:solidFill>
            </a:endParaRPr>
          </a:p>
        </p:txBody>
      </p:sp>
      <p:sp>
        <p:nvSpPr>
          <p:cNvPr id="3" name="Content Placeholder 2"/>
          <p:cNvSpPr>
            <a:spLocks noGrp="1"/>
          </p:cNvSpPr>
          <p:nvPr>
            <p:ph idx="1"/>
          </p:nvPr>
        </p:nvSpPr>
        <p:spPr>
          <a:xfrm>
            <a:off x="457200" y="1340768"/>
            <a:ext cx="8075240" cy="5112568"/>
          </a:xfrm>
        </p:spPr>
        <p:txBody>
          <a:bodyPr>
            <a:normAutofit fontScale="47500" lnSpcReduction="20000"/>
          </a:bodyPr>
          <a:lstStyle/>
          <a:p>
            <a:pPr lvl="0"/>
            <a:r>
              <a:rPr lang="en-IN" sz="5100" dirty="0" smtClean="0"/>
              <a:t>The </a:t>
            </a:r>
            <a:r>
              <a:rPr lang="en-IN" sz="5100" dirty="0"/>
              <a:t>British monarch would no longer use the title ‘Emperor of India’.</a:t>
            </a:r>
          </a:p>
          <a:p>
            <a:pPr lvl="0"/>
            <a:r>
              <a:rPr lang="en-IN" sz="5100" dirty="0"/>
              <a:t>After the dominions were created, the British Parliament could not enact any law in the territories of the new dominions.</a:t>
            </a:r>
          </a:p>
          <a:p>
            <a:pPr lvl="0"/>
            <a:r>
              <a:rPr lang="en-IN" sz="5100" dirty="0"/>
              <a:t>Until the time the new constitutions came into existence, the Governor-General would assent any law passed by the constituent assemblies of the dominions in His Majesty’s name. The Governor-General was made a constitutional head.</a:t>
            </a:r>
          </a:p>
          <a:p>
            <a:r>
              <a:rPr lang="en-IN" sz="5100" dirty="0"/>
              <a:t>On the midnight of 14th and 15th August 1947, the dominions of Pakistan and India respectively came into existence. Lord Mountbatten was appointed the first Governor-General of independent India and M .A. Jinnah became the Governor-General of Pakistan.</a:t>
            </a:r>
          </a:p>
          <a:p>
            <a:endParaRPr lang="en-IN" dirty="0"/>
          </a:p>
        </p:txBody>
      </p:sp>
    </p:spTree>
    <p:extLst>
      <p:ext uri="{BB962C8B-B14F-4D97-AF65-F5344CB8AC3E}">
        <p14:creationId xmlns:p14="http://schemas.microsoft.com/office/powerpoint/2010/main" val="2628231600"/>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30</TotalTime>
  <Words>401</Words>
  <Application>Microsoft Office PowerPoint</Application>
  <PresentationFormat>On-screen Show (4:3)</PresentationFormat>
  <Paragraphs>32</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Technic</vt:lpstr>
      <vt:lpstr>INDIAN INDEPENDENCE ACT 1947</vt:lpstr>
      <vt:lpstr>PowerPoint Presentation</vt:lpstr>
      <vt:lpstr>INTRODUCTION</vt:lpstr>
      <vt:lpstr>PowerPoint Presentation</vt:lpstr>
      <vt:lpstr>Mountbatten Plan Background</vt:lpstr>
      <vt:lpstr>Mountbatten Plan Background</vt:lpstr>
      <vt:lpstr>Provisions of the Mountbatten Plan</vt:lpstr>
      <vt:lpstr>Provisions of the Mountbatten Plan</vt:lpstr>
      <vt:lpstr>Provisions of the Mountbatten Plan</vt:lpstr>
      <vt:lpstr>THAHK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INDEPENDENCE ACT 1947</dc:title>
  <dc:creator>BSC</dc:creator>
  <cp:lastModifiedBy>BSC</cp:lastModifiedBy>
  <cp:revision>4</cp:revision>
  <dcterms:created xsi:type="dcterms:W3CDTF">2020-03-04T06:15:19Z</dcterms:created>
  <dcterms:modified xsi:type="dcterms:W3CDTF">2020-03-04T06:45:34Z</dcterms:modified>
</cp:coreProperties>
</file>