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4" r:id="rId11"/>
    <p:sldId id="267"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FC870-2FBC-4F52-ACA8-CC70EC40EBFC}" type="datetimeFigureOut">
              <a:rPr lang="en-IN" smtClean="0"/>
              <a:t>21-May-2020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46271-06F1-4B43-8BED-36D0ED3DC806}" type="slidenum">
              <a:rPr lang="en-IN" smtClean="0"/>
              <a:t>‹#›</a:t>
            </a:fld>
            <a:endParaRPr lang="en-IN"/>
          </a:p>
        </p:txBody>
      </p:sp>
    </p:spTree>
    <p:extLst>
      <p:ext uri="{BB962C8B-B14F-4D97-AF65-F5344CB8AC3E}">
        <p14:creationId xmlns:p14="http://schemas.microsoft.com/office/powerpoint/2010/main" val="421947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046271-06F1-4B43-8BED-36D0ED3DC806}" type="slidenum">
              <a:rPr lang="en-IN" smtClean="0"/>
              <a:t>4</a:t>
            </a:fld>
            <a:endParaRPr lang="en-IN"/>
          </a:p>
        </p:txBody>
      </p:sp>
    </p:spTree>
    <p:extLst>
      <p:ext uri="{BB962C8B-B14F-4D97-AF65-F5344CB8AC3E}">
        <p14:creationId xmlns:p14="http://schemas.microsoft.com/office/powerpoint/2010/main" val="209472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A2C3CE-4B8B-4900-A186-A6143CECA677}" type="datetimeFigureOut">
              <a:rPr lang="en-IN" smtClean="0"/>
              <a:t>21-May-2020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B45DE27-F161-4F95-83DE-188BC4226407}" type="slidenum">
              <a:rPr lang="en-IN" smtClean="0"/>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A2C3CE-4B8B-4900-A186-A6143CECA677}" type="datetimeFigureOut">
              <a:rPr lang="en-IN" smtClean="0"/>
              <a:t>21-May-2020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45DE27-F161-4F95-83DE-188BC4226407}"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A2C3CE-4B8B-4900-A186-A6143CECA677}" type="datetimeFigureOut">
              <a:rPr lang="en-IN" smtClean="0"/>
              <a:t>21-May-2020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45DE27-F161-4F95-83DE-188BC4226407}"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DA2C3CE-4B8B-4900-A186-A6143CECA677}" type="datetimeFigureOut">
              <a:rPr lang="en-IN" smtClean="0"/>
              <a:t>21-May-2020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45DE27-F161-4F95-83DE-188BC4226407}" type="slidenum">
              <a:rPr lang="en-IN" smtClean="0"/>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A2C3CE-4B8B-4900-A186-A6143CECA677}" type="datetimeFigureOut">
              <a:rPr lang="en-IN" smtClean="0"/>
              <a:t>21-May-2020</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B45DE27-F161-4F95-83DE-188BC4226407}"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A2C3CE-4B8B-4900-A186-A6143CECA677}" type="datetimeFigureOut">
              <a:rPr lang="en-IN" smtClean="0"/>
              <a:t>21-May-2020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45DE27-F161-4F95-83DE-188BC4226407}" type="slidenum">
              <a:rPr lang="en-IN" smtClean="0"/>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DA2C3CE-4B8B-4900-A186-A6143CECA677}" type="datetimeFigureOut">
              <a:rPr lang="en-IN" smtClean="0"/>
              <a:t>21-May-2020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45DE27-F161-4F95-83DE-188BC4226407}" type="slidenum">
              <a:rPr lang="en-IN" smtClean="0"/>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A2C3CE-4B8B-4900-A186-A6143CECA677}" type="datetimeFigureOut">
              <a:rPr lang="en-IN" smtClean="0"/>
              <a:t>21-May-2020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45DE27-F161-4F95-83DE-188BC4226407}"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C3CE-4B8B-4900-A186-A6143CECA677}" type="datetimeFigureOut">
              <a:rPr lang="en-IN" smtClean="0"/>
              <a:t>21-May-2020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45DE27-F161-4F95-83DE-188BC4226407}"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A2C3CE-4B8B-4900-A186-A6143CECA677}" type="datetimeFigureOut">
              <a:rPr lang="en-IN" smtClean="0"/>
              <a:t>21-May-2020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45DE27-F161-4F95-83DE-188BC4226407}" type="slidenum">
              <a:rPr lang="en-IN" smtClean="0"/>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A2C3CE-4B8B-4900-A186-A6143CECA677}" type="datetimeFigureOut">
              <a:rPr lang="en-IN" smtClean="0"/>
              <a:t>21-May-2020</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5B45DE27-F161-4F95-83DE-188BC4226407}" type="slidenum">
              <a:rPr lang="en-IN" smtClean="0"/>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A2C3CE-4B8B-4900-A186-A6143CECA677}" type="datetimeFigureOut">
              <a:rPr lang="en-IN" smtClean="0"/>
              <a:t>21-May-2020</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45DE27-F161-4F95-83DE-188BC4226407}"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dn.britannica.com/29/175629-050-4C218DBE/Congress-of-Vienna-watercolour-etching-collection-Friedrich.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event/Napoleonic-Wars" TargetMode="External"/><Relationship Id="rId2" Type="http://schemas.openxmlformats.org/officeDocument/2006/relationships/hyperlink" Target="https://www.britannica.com/topic/history-of-Europe/The-age-of-revolution#ref58407" TargetMode="External"/><Relationship Id="rId1" Type="http://schemas.openxmlformats.org/officeDocument/2006/relationships/slideLayout" Target="../slideLayouts/slideLayout2.xml"/><Relationship Id="rId5" Type="http://schemas.openxmlformats.org/officeDocument/2006/relationships/hyperlink" Target="https://www.britannica.com/event/Battle-of-Waterloo" TargetMode="External"/><Relationship Id="rId4" Type="http://schemas.openxmlformats.org/officeDocument/2006/relationships/hyperlink" Target="https://www.britannica.com/biography/Napoleon-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dn.britannica.com/98/698-050-6345D610/Europe-1812.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US" b="1" dirty="0" smtClean="0">
                <a:solidFill>
                  <a:srgbClr val="FF0000"/>
                </a:solidFill>
                <a:latin typeface="Arial Rounded MT Bold" pitchFamily="34" charset="0"/>
                <a:ea typeface="Batang" pitchFamily="18" charset="-127"/>
              </a:rPr>
              <a:t>Dr. AGHALYA., M.A., M.Ed., M.PHIL., Ph.D.,</a:t>
            </a:r>
            <a:br>
              <a:rPr lang="en-US" b="1" dirty="0" smtClean="0">
                <a:solidFill>
                  <a:srgbClr val="FF0000"/>
                </a:solidFill>
                <a:latin typeface="Arial Rounded MT Bold" pitchFamily="34" charset="0"/>
                <a:ea typeface="Batang" pitchFamily="18" charset="-127"/>
              </a:rPr>
            </a:br>
            <a:r>
              <a:rPr lang="en-US" b="1" dirty="0" smtClean="0">
                <a:solidFill>
                  <a:srgbClr val="FF0000"/>
                </a:solidFill>
                <a:latin typeface="Arial Rounded MT Bold" pitchFamily="34" charset="0"/>
                <a:ea typeface="Batang" pitchFamily="18" charset="-127"/>
              </a:rPr>
              <a:t>Head &amp;  Asst. Professor</a:t>
            </a:r>
            <a:br>
              <a:rPr lang="en-US" b="1" dirty="0" smtClean="0">
                <a:solidFill>
                  <a:srgbClr val="FF0000"/>
                </a:solidFill>
                <a:latin typeface="Arial Rounded MT Bold" pitchFamily="34" charset="0"/>
                <a:ea typeface="Batang" pitchFamily="18" charset="-127"/>
              </a:rPr>
            </a:br>
            <a:r>
              <a:rPr lang="en-US" b="1" dirty="0" smtClean="0">
                <a:solidFill>
                  <a:srgbClr val="FF0000"/>
                </a:solidFill>
                <a:latin typeface="Arial Rounded MT Bold" pitchFamily="34" charset="0"/>
                <a:ea typeface="Batang" pitchFamily="18" charset="-127"/>
              </a:rPr>
              <a:t>Department of History</a:t>
            </a:r>
            <a:br>
              <a:rPr lang="en-US" b="1" dirty="0" smtClean="0">
                <a:solidFill>
                  <a:srgbClr val="FF0000"/>
                </a:solidFill>
                <a:latin typeface="Arial Rounded MT Bold" pitchFamily="34" charset="0"/>
                <a:ea typeface="Batang" pitchFamily="18" charset="-127"/>
              </a:rPr>
            </a:br>
            <a:r>
              <a:rPr lang="en-US" b="1" dirty="0" smtClean="0">
                <a:solidFill>
                  <a:srgbClr val="FF0000"/>
                </a:solidFill>
                <a:latin typeface="Arial Rounded MT Bold" pitchFamily="34" charset="0"/>
                <a:ea typeface="Batang" pitchFamily="18" charset="-127"/>
              </a:rPr>
              <a:t>Bon Secours College for Women</a:t>
            </a:r>
            <a:br>
              <a:rPr lang="en-US" b="1" dirty="0" smtClean="0">
                <a:solidFill>
                  <a:srgbClr val="FF0000"/>
                </a:solidFill>
                <a:latin typeface="Arial Rounded MT Bold" pitchFamily="34" charset="0"/>
                <a:ea typeface="Batang" pitchFamily="18" charset="-127"/>
              </a:rPr>
            </a:br>
            <a:r>
              <a:rPr lang="en-US" b="1" dirty="0" err="1" smtClean="0">
                <a:solidFill>
                  <a:srgbClr val="FF0000"/>
                </a:solidFill>
                <a:latin typeface="Arial Rounded MT Bold" pitchFamily="34" charset="0"/>
                <a:ea typeface="Batang" pitchFamily="18" charset="-127"/>
              </a:rPr>
              <a:t>Thanjavur</a:t>
            </a:r>
            <a:endParaRPr lang="en-US" dirty="0" smtClean="0">
              <a:solidFill>
                <a:srgbClr val="FF0000"/>
              </a:solidFill>
              <a:latin typeface="Arial Rounded MT Bold" pitchFamily="34" charset="0"/>
            </a:endParaRPr>
          </a:p>
          <a:p>
            <a:endParaRPr lang="en-IN" dirty="0" smtClean="0"/>
          </a:p>
          <a:p>
            <a:endParaRPr lang="en-US" dirty="0" smtClean="0"/>
          </a:p>
          <a:p>
            <a:endParaRPr lang="en-IN" dirty="0"/>
          </a:p>
        </p:txBody>
      </p:sp>
      <p:sp>
        <p:nvSpPr>
          <p:cNvPr id="2" name="Title 1"/>
          <p:cNvSpPr>
            <a:spLocks noGrp="1"/>
          </p:cNvSpPr>
          <p:nvPr>
            <p:ph type="ctrTitle"/>
          </p:nvPr>
        </p:nvSpPr>
        <p:spPr/>
        <p:txBody>
          <a:bodyPr>
            <a:normAutofit/>
          </a:bodyPr>
          <a:lstStyle/>
          <a:p>
            <a:r>
              <a:rPr lang="en-IN" sz="6600" dirty="0">
                <a:solidFill>
                  <a:srgbClr val="002060"/>
                </a:solidFill>
                <a:latin typeface="Bahnschrift SemiBold Condensed" pitchFamily="34" charset="0"/>
              </a:rPr>
              <a:t>Congress of Vienna</a:t>
            </a:r>
          </a:p>
        </p:txBody>
      </p:sp>
    </p:spTree>
    <p:extLst>
      <p:ext uri="{BB962C8B-B14F-4D97-AF65-F5344CB8AC3E}">
        <p14:creationId xmlns:p14="http://schemas.microsoft.com/office/powerpoint/2010/main" val="25541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Decisions:</a:t>
            </a:r>
            <a:r>
              <a:rPr lang="en-US" dirty="0"/>
              <a:t> </a:t>
            </a:r>
            <a:endParaRPr lang="en-IN" dirty="0"/>
          </a:p>
        </p:txBody>
      </p:sp>
      <p:sp>
        <p:nvSpPr>
          <p:cNvPr id="3" name="Content Placeholder 2"/>
          <p:cNvSpPr>
            <a:spLocks noGrp="1"/>
          </p:cNvSpPr>
          <p:nvPr>
            <p:ph sz="quarter" idx="1"/>
          </p:nvPr>
        </p:nvSpPr>
        <p:spPr/>
        <p:txBody>
          <a:bodyPr>
            <a:normAutofit fontScale="92500" lnSpcReduction="10000"/>
          </a:bodyPr>
          <a:lstStyle/>
          <a:p>
            <a:r>
              <a:rPr lang="en-US" dirty="0" smtClean="0"/>
              <a:t>France </a:t>
            </a:r>
            <a:r>
              <a:rPr lang="en-US" dirty="0"/>
              <a:t>was deprived of all territory conquered by Napoleon.  </a:t>
            </a:r>
            <a:endParaRPr lang="en-US" dirty="0" smtClean="0"/>
          </a:p>
          <a:p>
            <a:endParaRPr lang="en-US" dirty="0"/>
          </a:p>
          <a:p>
            <a:r>
              <a:rPr lang="en-US" dirty="0" smtClean="0"/>
              <a:t>The </a:t>
            </a:r>
            <a:r>
              <a:rPr lang="en-US" dirty="0"/>
              <a:t>French monarchy was restored under the rule of Louis XVIII.  </a:t>
            </a:r>
            <a:endParaRPr lang="en-US" dirty="0" smtClean="0"/>
          </a:p>
          <a:p>
            <a:endParaRPr lang="en-US" dirty="0"/>
          </a:p>
          <a:p>
            <a:r>
              <a:rPr lang="en-US" dirty="0" smtClean="0"/>
              <a:t>Austria </a:t>
            </a:r>
            <a:r>
              <a:rPr lang="en-US" dirty="0"/>
              <a:t>was given back most of the territory it had lost and was also given land in Germany and Italy (Lombardy and Venice).  </a:t>
            </a:r>
            <a:endParaRPr lang="en-US" dirty="0" smtClean="0"/>
          </a:p>
          <a:p>
            <a:endParaRPr lang="en-US" dirty="0"/>
          </a:p>
          <a:p>
            <a:r>
              <a:rPr lang="en-US" dirty="0" smtClean="0"/>
              <a:t>Russia </a:t>
            </a:r>
            <a:r>
              <a:rPr lang="en-US" dirty="0"/>
              <a:t>got Finland and control over the new kingdom of Poland. </a:t>
            </a:r>
            <a:endParaRPr lang="en-US" dirty="0" smtClean="0"/>
          </a:p>
          <a:p>
            <a:endParaRPr lang="en-US" dirty="0"/>
          </a:p>
          <a:p>
            <a:r>
              <a:rPr lang="en-US" dirty="0" smtClean="0"/>
              <a:t> </a:t>
            </a:r>
            <a:r>
              <a:rPr lang="en-US" dirty="0"/>
              <a:t>Prussia was given much of Saxony and important parts of Westphalia and the Rhine Province.  </a:t>
            </a:r>
            <a:endParaRPr lang="en-US" dirty="0" smtClean="0"/>
          </a:p>
          <a:p>
            <a:endParaRPr lang="en-US" dirty="0"/>
          </a:p>
        </p:txBody>
      </p:sp>
    </p:spTree>
    <p:extLst>
      <p:ext uri="{BB962C8B-B14F-4D97-AF65-F5344CB8AC3E}">
        <p14:creationId xmlns:p14="http://schemas.microsoft.com/office/powerpoint/2010/main" val="278925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Decisions:</a:t>
            </a:r>
            <a:r>
              <a:rPr lang="en-US" dirty="0"/>
              <a:t> </a:t>
            </a:r>
            <a:endParaRPr lang="en-IN" dirty="0"/>
          </a:p>
        </p:txBody>
      </p:sp>
      <p:sp>
        <p:nvSpPr>
          <p:cNvPr id="3" name="Content Placeholder 2"/>
          <p:cNvSpPr>
            <a:spLocks noGrp="1"/>
          </p:cNvSpPr>
          <p:nvPr>
            <p:ph sz="quarter" idx="1"/>
          </p:nvPr>
        </p:nvSpPr>
        <p:spPr/>
        <p:txBody>
          <a:bodyPr>
            <a:normAutofit fontScale="92500" lnSpcReduction="20000"/>
          </a:bodyPr>
          <a:lstStyle/>
          <a:p>
            <a:endParaRPr lang="en-US" dirty="0"/>
          </a:p>
          <a:p>
            <a:r>
              <a:rPr lang="en-US" dirty="0" smtClean="0"/>
              <a:t>Britain </a:t>
            </a:r>
            <a:r>
              <a:rPr lang="en-US" dirty="0"/>
              <a:t>got several strategic colonial territories, and they also gained control of the seas. </a:t>
            </a:r>
            <a:endParaRPr lang="en-US" dirty="0" smtClean="0"/>
          </a:p>
          <a:p>
            <a:endParaRPr lang="en-US" dirty="0"/>
          </a:p>
          <a:p>
            <a:r>
              <a:rPr lang="en-US" dirty="0" smtClean="0"/>
              <a:t>The </a:t>
            </a:r>
            <a:r>
              <a:rPr lang="en-US" dirty="0"/>
              <a:t>Dutch Republic was united with the Austrian Netherlands to form a single kingdom of the Netherlands under the House of Orange.  </a:t>
            </a:r>
            <a:endParaRPr lang="en-US" dirty="0" smtClean="0"/>
          </a:p>
          <a:p>
            <a:endParaRPr lang="en-US" dirty="0"/>
          </a:p>
          <a:p>
            <a:r>
              <a:rPr lang="en-US" dirty="0" smtClean="0"/>
              <a:t>Norway </a:t>
            </a:r>
            <a:r>
              <a:rPr lang="en-US" dirty="0"/>
              <a:t>and Sweden were joined under a single ruler</a:t>
            </a:r>
            <a:r>
              <a:rPr lang="en-US" dirty="0" smtClean="0"/>
              <a:t>.</a:t>
            </a:r>
          </a:p>
          <a:p>
            <a:endParaRPr lang="en-US" dirty="0"/>
          </a:p>
          <a:p>
            <a:r>
              <a:rPr lang="en-US" dirty="0"/>
              <a:t>  Switzerland was declared neutral and Spain was restored under Ferdinand VII</a:t>
            </a:r>
          </a:p>
          <a:p>
            <a:endParaRPr lang="en-IN" dirty="0"/>
          </a:p>
        </p:txBody>
      </p:sp>
    </p:spTree>
    <p:extLst>
      <p:ext uri="{BB962C8B-B14F-4D97-AF65-F5344CB8AC3E}">
        <p14:creationId xmlns:p14="http://schemas.microsoft.com/office/powerpoint/2010/main" val="188198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Results of the meeting:</a:t>
            </a:r>
            <a:r>
              <a:rPr lang="en-US" dirty="0"/>
              <a:t> </a:t>
            </a:r>
            <a:endParaRPr lang="en-IN" dirty="0"/>
          </a:p>
        </p:txBody>
      </p:sp>
      <p:sp>
        <p:nvSpPr>
          <p:cNvPr id="3" name="Content Placeholder 2"/>
          <p:cNvSpPr>
            <a:spLocks noGrp="1"/>
          </p:cNvSpPr>
          <p:nvPr>
            <p:ph sz="quarter" idx="1"/>
          </p:nvPr>
        </p:nvSpPr>
        <p:spPr/>
        <p:txBody>
          <a:bodyPr/>
          <a:lstStyle/>
          <a:p>
            <a:endParaRPr lang="en-US" dirty="0" smtClean="0"/>
          </a:p>
          <a:p>
            <a:r>
              <a:rPr lang="en-US" dirty="0" smtClean="0"/>
              <a:t>The </a:t>
            </a:r>
            <a:r>
              <a:rPr lang="en-US" dirty="0"/>
              <a:t>goal of the congress was to re-establish a balance of power among the countries of Europe and have peace between the nations. </a:t>
            </a:r>
            <a:endParaRPr lang="en-US" dirty="0" smtClean="0"/>
          </a:p>
          <a:p>
            <a:endParaRPr lang="en-US" dirty="0"/>
          </a:p>
          <a:p>
            <a:r>
              <a:rPr lang="en-US" dirty="0" smtClean="0"/>
              <a:t>The </a:t>
            </a:r>
            <a:r>
              <a:rPr lang="en-US" dirty="0"/>
              <a:t>Congress proved to be highly successful in achieving its goal, for the peace in Europe was left almost undisturbed for nearly 40 years. </a:t>
            </a:r>
          </a:p>
          <a:p>
            <a:endParaRPr lang="en-IN" dirty="0"/>
          </a:p>
        </p:txBody>
      </p:sp>
    </p:spTree>
    <p:extLst>
      <p:ext uri="{BB962C8B-B14F-4D97-AF65-F5344CB8AC3E}">
        <p14:creationId xmlns:p14="http://schemas.microsoft.com/office/powerpoint/2010/main" val="342571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88640"/>
            <a:ext cx="8640961" cy="64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6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endParaRPr lang="en-IN"/>
          </a:p>
        </p:txBody>
      </p:sp>
      <p:pic>
        <p:nvPicPr>
          <p:cNvPr id="4" name="Picture 3" descr="Congress of Vienn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22146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sz="quarter" idx="1"/>
          </p:nvPr>
        </p:nvSpPr>
        <p:spPr/>
        <p:txBody>
          <a:bodyPr/>
          <a:lstStyle/>
          <a:p>
            <a:r>
              <a:rPr lang="en-IN" dirty="0"/>
              <a:t>Congress of Vienna, assembly in 1814–15 that reorganized </a:t>
            </a:r>
            <a:r>
              <a:rPr lang="en-IN" dirty="0">
                <a:hlinkClick r:id="rId2"/>
              </a:rPr>
              <a:t>Europe</a:t>
            </a:r>
            <a:r>
              <a:rPr lang="en-IN" dirty="0"/>
              <a:t> after the </a:t>
            </a:r>
            <a:r>
              <a:rPr lang="en-IN" dirty="0">
                <a:hlinkClick r:id="rId3"/>
              </a:rPr>
              <a:t>Napoleonic Wars</a:t>
            </a:r>
            <a:r>
              <a:rPr lang="en-IN" dirty="0"/>
              <a:t>. </a:t>
            </a:r>
            <a:endParaRPr lang="en-IN" dirty="0" smtClean="0"/>
          </a:p>
          <a:p>
            <a:endParaRPr lang="en-IN" dirty="0"/>
          </a:p>
          <a:p>
            <a:r>
              <a:rPr lang="en-IN" dirty="0" smtClean="0"/>
              <a:t>It </a:t>
            </a:r>
            <a:r>
              <a:rPr lang="en-IN" dirty="0"/>
              <a:t>began in September 1814, five months after </a:t>
            </a:r>
            <a:r>
              <a:rPr lang="en-IN" dirty="0">
                <a:hlinkClick r:id="rId4"/>
              </a:rPr>
              <a:t>Napoleon I</a:t>
            </a:r>
            <a:r>
              <a:rPr lang="en-IN" dirty="0"/>
              <a:t>’s first abdication and completed its “Final Act” in June 1815, shortly before the </a:t>
            </a:r>
            <a:r>
              <a:rPr lang="en-IN" dirty="0">
                <a:hlinkClick r:id="rId5"/>
              </a:rPr>
              <a:t>Waterloo</a:t>
            </a:r>
            <a:r>
              <a:rPr lang="en-IN" dirty="0"/>
              <a:t> campaign and the final defeat of Napoleon. </a:t>
            </a:r>
            <a:endParaRPr lang="en-IN" dirty="0" smtClean="0"/>
          </a:p>
          <a:p>
            <a:endParaRPr lang="en-IN" dirty="0"/>
          </a:p>
          <a:p>
            <a:r>
              <a:rPr lang="en-IN" dirty="0" smtClean="0"/>
              <a:t>The </a:t>
            </a:r>
            <a:r>
              <a:rPr lang="en-IN" dirty="0"/>
              <a:t>settlement was the most-comprehensive treaty that Europe had ever seen.</a:t>
            </a:r>
          </a:p>
          <a:p>
            <a:endParaRPr lang="en-IN" dirty="0"/>
          </a:p>
        </p:txBody>
      </p:sp>
    </p:spTree>
    <p:extLst>
      <p:ext uri="{BB962C8B-B14F-4D97-AF65-F5344CB8AC3E}">
        <p14:creationId xmlns:p14="http://schemas.microsoft.com/office/powerpoint/2010/main" val="276618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urope: 1812">
            <a:hlinkClick r:id="rId3"/>
          </p:cNvPr>
          <p:cNvPicPr>
            <a:picLocks noGrp="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ln>
            <a:noFill/>
          </a:ln>
        </p:spPr>
      </p:pic>
    </p:spTree>
    <p:extLst>
      <p:ext uri="{BB962C8B-B14F-4D97-AF65-F5344CB8AC3E}">
        <p14:creationId xmlns:p14="http://schemas.microsoft.com/office/powerpoint/2010/main" val="26205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Vienna Settlement was based on three </a:t>
            </a:r>
            <a:r>
              <a:rPr lang="en-US" dirty="0" smtClean="0"/>
              <a:t>principles</a:t>
            </a:r>
            <a:endParaRPr lang="en-IN" dirty="0"/>
          </a:p>
        </p:txBody>
      </p:sp>
      <p:sp>
        <p:nvSpPr>
          <p:cNvPr id="3" name="Content Placeholder 2"/>
          <p:cNvSpPr>
            <a:spLocks noGrp="1"/>
          </p:cNvSpPr>
          <p:nvPr>
            <p:ph sz="quarter" idx="1"/>
          </p:nvPr>
        </p:nvSpPr>
        <p:spPr>
          <a:xfrm>
            <a:off x="251520" y="1412776"/>
            <a:ext cx="8640960" cy="5184576"/>
          </a:xfrm>
        </p:spPr>
        <p:txBody>
          <a:bodyPr>
            <a:normAutofit/>
          </a:bodyPr>
          <a:lstStyle/>
          <a:p>
            <a:pPr marL="0" indent="0">
              <a:buNone/>
            </a:pPr>
            <a:r>
              <a:rPr lang="en-US" dirty="0"/>
              <a:t>The Vienna Settlement was based on three principles, viz., </a:t>
            </a:r>
            <a:endParaRPr lang="en-US" dirty="0" smtClean="0"/>
          </a:p>
          <a:p>
            <a:pPr marL="514350" indent="-514350">
              <a:buFont typeface="+mj-lt"/>
              <a:buAutoNum type="arabicPeriod"/>
            </a:pPr>
            <a:r>
              <a:rPr lang="en-US" dirty="0" smtClean="0"/>
              <a:t>restoration</a:t>
            </a:r>
            <a:r>
              <a:rPr lang="en-US" dirty="0"/>
              <a:t>,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legitimacy</a:t>
            </a:r>
            <a:r>
              <a:rPr lang="en-US" dirty="0"/>
              <a:t>’ and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compensation.</a:t>
            </a:r>
          </a:p>
          <a:p>
            <a:pPr marL="0" indent="0">
              <a:buNone/>
            </a:pPr>
            <a:endParaRPr lang="en-US" dirty="0" smtClean="0"/>
          </a:p>
          <a:p>
            <a:pPr marL="0" indent="0">
              <a:buNone/>
            </a:pPr>
            <a:r>
              <a:rPr lang="en-US" dirty="0" smtClean="0"/>
              <a:t>As </a:t>
            </a:r>
            <a:r>
              <a:rPr lang="en-US" dirty="0"/>
              <a:t>regards the principle of restoration, it was decided to restore, as far as possible, the boundaries and reigning families of the several European countries as they were before the French Revolution and the rise of Napoleon.</a:t>
            </a:r>
            <a:endParaRPr lang="en-IN" dirty="0"/>
          </a:p>
        </p:txBody>
      </p:sp>
    </p:spTree>
    <p:extLst>
      <p:ext uri="{BB962C8B-B14F-4D97-AF65-F5344CB8AC3E}">
        <p14:creationId xmlns:p14="http://schemas.microsoft.com/office/powerpoint/2010/main" val="177655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Autofit/>
          </a:bodyPr>
          <a:lstStyle/>
          <a:p>
            <a:pPr algn="ctr"/>
            <a:r>
              <a:rPr lang="en-US" sz="2400" dirty="0">
                <a:solidFill>
                  <a:srgbClr val="002060"/>
                </a:solidFill>
              </a:rPr>
              <a:t>Napoleon had badly mutilated the political map of Europe. He had tom away territories from some States and added them to other States to suit his convenience.</a:t>
            </a:r>
            <a:endParaRPr lang="en-IN" sz="2400" dirty="0">
              <a:solidFill>
                <a:srgbClr val="002060"/>
              </a:solidFill>
            </a:endParaRPr>
          </a:p>
        </p:txBody>
      </p:sp>
      <p:sp>
        <p:nvSpPr>
          <p:cNvPr id="3" name="Content Placeholder 2"/>
          <p:cNvSpPr>
            <a:spLocks noGrp="1"/>
          </p:cNvSpPr>
          <p:nvPr>
            <p:ph sz="quarter"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77686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33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Congress of Vienna</a:t>
            </a:r>
            <a:endParaRPr lang="en-IN" dirty="0"/>
          </a:p>
        </p:txBody>
      </p:sp>
      <p:sp>
        <p:nvSpPr>
          <p:cNvPr id="3" name="Content Placeholder 2"/>
          <p:cNvSpPr>
            <a:spLocks noGrp="1"/>
          </p:cNvSpPr>
          <p:nvPr>
            <p:ph sz="quarter" idx="1"/>
          </p:nvPr>
        </p:nvSpPr>
        <p:spPr/>
        <p:txBody>
          <a:bodyPr/>
          <a:lstStyle/>
          <a:p>
            <a:r>
              <a:rPr lang="en-US" dirty="0"/>
              <a:t>The Congress of Vienna was held from September of 1814 to June of 1815. </a:t>
            </a:r>
            <a:endParaRPr lang="en-US" dirty="0" smtClean="0"/>
          </a:p>
          <a:p>
            <a:endParaRPr lang="en-US" dirty="0" smtClean="0"/>
          </a:p>
          <a:p>
            <a:r>
              <a:rPr lang="en-US" dirty="0" smtClean="0"/>
              <a:t>After </a:t>
            </a:r>
            <a:r>
              <a:rPr lang="en-US" dirty="0"/>
              <a:t>the downfall of Napoleon Bonaparte, this international conference was called to create a balance among the European powers in such a way so as to prevent future wars and maintain peace and stability on the European continent. </a:t>
            </a:r>
            <a:endParaRPr lang="en-US" dirty="0" smtClean="0"/>
          </a:p>
          <a:p>
            <a:endParaRPr lang="en-US" dirty="0"/>
          </a:p>
          <a:p>
            <a:r>
              <a:rPr lang="en-US" dirty="0" smtClean="0"/>
              <a:t>The </a:t>
            </a:r>
            <a:r>
              <a:rPr lang="en-US" dirty="0"/>
              <a:t>means of achieving this goal would be through a major reshaping of European interior borders</a:t>
            </a:r>
            <a:r>
              <a:rPr lang="en-US" dirty="0" smtClean="0"/>
              <a:t>.</a:t>
            </a:r>
          </a:p>
          <a:p>
            <a:endParaRPr lang="en-IN" dirty="0"/>
          </a:p>
        </p:txBody>
      </p:sp>
    </p:spTree>
    <p:extLst>
      <p:ext uri="{BB962C8B-B14F-4D97-AF65-F5344CB8AC3E}">
        <p14:creationId xmlns:p14="http://schemas.microsoft.com/office/powerpoint/2010/main" val="6881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People:</a:t>
            </a:r>
            <a:r>
              <a:rPr lang="en-US" dirty="0"/>
              <a:t> </a:t>
            </a:r>
            <a:endParaRPr lang="en-IN" dirty="0"/>
          </a:p>
        </p:txBody>
      </p:sp>
      <p:sp>
        <p:nvSpPr>
          <p:cNvPr id="3" name="Content Placeholder 2"/>
          <p:cNvSpPr>
            <a:spLocks noGrp="1"/>
          </p:cNvSpPr>
          <p:nvPr>
            <p:ph sz="quarter" idx="1"/>
          </p:nvPr>
        </p:nvSpPr>
        <p:spPr/>
        <p:txBody>
          <a:bodyPr>
            <a:normAutofit fontScale="92500" lnSpcReduction="10000"/>
          </a:bodyPr>
          <a:lstStyle/>
          <a:p>
            <a:r>
              <a:rPr lang="en-US" dirty="0" smtClean="0"/>
              <a:t>Though </a:t>
            </a:r>
            <a:r>
              <a:rPr lang="en-US" dirty="0"/>
              <a:t>the conference opened with a series of glittery balls and conferences, the delegates soon got down to work. </a:t>
            </a:r>
            <a:endParaRPr lang="en-US" dirty="0" smtClean="0"/>
          </a:p>
          <a:p>
            <a:endParaRPr lang="en-US" dirty="0"/>
          </a:p>
          <a:p>
            <a:r>
              <a:rPr lang="en-US" dirty="0" smtClean="0"/>
              <a:t>Mainly</a:t>
            </a:r>
            <a:r>
              <a:rPr lang="en-US" dirty="0"/>
              <a:t>, the four major powers of Europe (Austria, Russia, Prussia, and Great Britain) were left to make most of the big decisions. </a:t>
            </a:r>
            <a:endParaRPr lang="en-US" dirty="0" smtClean="0"/>
          </a:p>
          <a:p>
            <a:endParaRPr lang="en-US" dirty="0"/>
          </a:p>
          <a:p>
            <a:r>
              <a:rPr lang="en-US" dirty="0" smtClean="0"/>
              <a:t>Austria </a:t>
            </a:r>
            <a:r>
              <a:rPr lang="en-US" dirty="0"/>
              <a:t>sent Prince </a:t>
            </a:r>
            <a:r>
              <a:rPr lang="en-US" dirty="0" err="1"/>
              <a:t>Klemens</a:t>
            </a:r>
            <a:r>
              <a:rPr lang="en-US" dirty="0"/>
              <a:t> von Metternich, the Austrian minister of State who was also acting as a president of the Congress. </a:t>
            </a:r>
            <a:endParaRPr lang="en-US" dirty="0" smtClean="0"/>
          </a:p>
          <a:p>
            <a:endParaRPr lang="en-US" dirty="0"/>
          </a:p>
          <a:p>
            <a:r>
              <a:rPr lang="en-US" dirty="0" smtClean="0"/>
              <a:t>The </a:t>
            </a:r>
            <a:r>
              <a:rPr lang="en-US" dirty="0"/>
              <a:t>Russian Empire was represented by Alexander I, the emperor of </a:t>
            </a:r>
            <a:r>
              <a:rPr lang="en-US" dirty="0"/>
              <a:t>The Congress of Vienna </a:t>
            </a:r>
            <a:r>
              <a:rPr lang="en-US" dirty="0" smtClean="0"/>
              <a:t>Russia</a:t>
            </a:r>
            <a:r>
              <a:rPr lang="en-US" dirty="0"/>
              <a:t>. </a:t>
            </a:r>
            <a:endParaRPr lang="en-US" dirty="0" smtClean="0"/>
          </a:p>
          <a:p>
            <a:endParaRPr lang="en-IN" dirty="0"/>
          </a:p>
        </p:txBody>
      </p:sp>
    </p:spTree>
    <p:extLst>
      <p:ext uri="{BB962C8B-B14F-4D97-AF65-F5344CB8AC3E}">
        <p14:creationId xmlns:p14="http://schemas.microsoft.com/office/powerpoint/2010/main" val="198313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People:</a:t>
            </a:r>
            <a:r>
              <a:rPr lang="en-US" dirty="0"/>
              <a:t> </a:t>
            </a:r>
            <a:endParaRPr lang="en-IN" dirty="0"/>
          </a:p>
        </p:txBody>
      </p:sp>
      <p:sp>
        <p:nvSpPr>
          <p:cNvPr id="3" name="Content Placeholder 2"/>
          <p:cNvSpPr>
            <a:spLocks noGrp="1"/>
          </p:cNvSpPr>
          <p:nvPr>
            <p:ph sz="quarter" idx="1"/>
          </p:nvPr>
        </p:nvSpPr>
        <p:spPr/>
        <p:txBody>
          <a:bodyPr>
            <a:normAutofit fontScale="92500" lnSpcReduction="20000"/>
          </a:bodyPr>
          <a:lstStyle/>
          <a:p>
            <a:r>
              <a:rPr lang="en-US" dirty="0" smtClean="0"/>
              <a:t>The main delegate from Prussia was Prince Karl August von Hardenberg, and Great Britain was represented by Lord </a:t>
            </a:r>
            <a:r>
              <a:rPr lang="en-US" dirty="0" err="1" smtClean="0"/>
              <a:t>Castlereagh</a:t>
            </a:r>
            <a:r>
              <a:rPr lang="en-US" dirty="0" smtClean="0"/>
              <a:t>, and later Arthur Wellesley, the first duke of Wellington. </a:t>
            </a:r>
          </a:p>
          <a:p>
            <a:endParaRPr lang="en-US" dirty="0"/>
          </a:p>
          <a:p>
            <a:r>
              <a:rPr lang="en-US" dirty="0" smtClean="0"/>
              <a:t>This group of major powers decided that France, Spain, and the smaller powers would have no voice in important decisions. </a:t>
            </a:r>
          </a:p>
          <a:p>
            <a:endParaRPr lang="en-US" dirty="0"/>
          </a:p>
          <a:p>
            <a:r>
              <a:rPr lang="en-US" dirty="0" smtClean="0"/>
              <a:t>However, the French diplomat, Charles Maurice de Talleyrand, was successful in allowing France to have an equal voice in the negotiations. </a:t>
            </a:r>
          </a:p>
          <a:p>
            <a:endParaRPr lang="en-US" dirty="0"/>
          </a:p>
          <a:p>
            <a:r>
              <a:rPr lang="en-US" dirty="0" smtClean="0"/>
              <a:t>Talleyrand became the deciding vote in many of the decisions.</a:t>
            </a:r>
          </a:p>
          <a:p>
            <a:endParaRPr lang="en-IN" dirty="0"/>
          </a:p>
        </p:txBody>
      </p:sp>
    </p:spTree>
    <p:extLst>
      <p:ext uri="{BB962C8B-B14F-4D97-AF65-F5344CB8AC3E}">
        <p14:creationId xmlns:p14="http://schemas.microsoft.com/office/powerpoint/2010/main" val="3743645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2725</TotalTime>
  <Words>550</Words>
  <Application>Microsoft Office PowerPoint</Application>
  <PresentationFormat>On-screen Show (4:3)</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Congress of Vienna</vt:lpstr>
      <vt:lpstr>PowerPoint Presentation</vt:lpstr>
      <vt:lpstr>INTRODUCTION</vt:lpstr>
      <vt:lpstr>PowerPoint Presentation</vt:lpstr>
      <vt:lpstr>The Vienna Settlement was based on three principles</vt:lpstr>
      <vt:lpstr>Napoleon had badly mutilated the political map of Europe. He had tom away territories from some States and added them to other States to suit his convenience.</vt:lpstr>
      <vt:lpstr>The Congress of Vienna</vt:lpstr>
      <vt:lpstr>Important People: </vt:lpstr>
      <vt:lpstr>Important People: </vt:lpstr>
      <vt:lpstr>Important Decisions: </vt:lpstr>
      <vt:lpstr>Important Decisions: </vt:lpstr>
      <vt:lpstr>Results of the meeting: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of Vienna</dc:title>
  <dc:creator>BSC</dc:creator>
  <cp:lastModifiedBy>BSC</cp:lastModifiedBy>
  <cp:revision>7</cp:revision>
  <dcterms:created xsi:type="dcterms:W3CDTF">2020-05-21T17:37:11Z</dcterms:created>
  <dcterms:modified xsi:type="dcterms:W3CDTF">2020-05-23T15:03:07Z</dcterms:modified>
</cp:coreProperties>
</file>