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6"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7"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9"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0"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1"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4" name="Group 94"/>
          <p:cNvGrpSpPr/>
          <p:nvPr/>
        </p:nvGrpSpPr>
        <p:grpSpPr>
          <a:xfrm>
            <a:off x="0" y="-30477"/>
            <a:ext cx="9067800" cy="6889273"/>
            <a:chOff x="0" y="-30477"/>
            <a:chExt cx="9067800" cy="6889273"/>
          </a:xfrm>
        </p:grpSpPr>
        <p:cxnSp>
          <p:nvCxnSpPr>
            <p:cNvPr id="3145728" name="Straight Connector 109"/>
            <p:cNvCxnSpPr>
              <a:cxnSpLocks/>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29" name="Straight Connector 176"/>
            <p:cNvCxnSpPr>
              <a:cxnSpLocks/>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30" name="Straight Connector 177"/>
            <p:cNvCxnSpPr>
              <a:cxnSpLocks/>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31" name="Straight Connector 180"/>
            <p:cNvCxnSpPr>
              <a:cxnSpLocks/>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32" name="Straight Connector 181"/>
            <p:cNvCxnSpPr>
              <a:cxnSpLocks/>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33" name="Straight Connector 182"/>
            <p:cNvCxnSpPr>
              <a:cxnSpLocks/>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34" name="Straight Connector 183"/>
            <p:cNvCxnSpPr>
              <a:cxnSpLocks/>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3145735" name="Straight Connector 184"/>
            <p:cNvCxnSpPr>
              <a:cxnSpLocks/>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736" name="Straight Connector 185"/>
            <p:cNvCxnSpPr>
              <a:cxnSpLocks/>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737" name="Straight Connector 186"/>
            <p:cNvCxnSpPr>
              <a:cxnSpLocks/>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38" name="Straight Connector 187"/>
            <p:cNvCxnSpPr>
              <a:cxnSpLocks/>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39" name="Straight Connector 188"/>
            <p:cNvCxnSpPr>
              <a:cxnSpLocks/>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40" name="Straight Connector 189"/>
            <p:cNvCxnSpPr>
              <a:cxnSpLocks/>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741" name="Straight Connector 164"/>
            <p:cNvCxnSpPr>
              <a:cxnSpLocks/>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3145742" name="Straight Connector 165"/>
            <p:cNvCxnSpPr>
              <a:cxnSpLocks/>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43" name="Straight Connector 168"/>
            <p:cNvCxnSpPr>
              <a:cxnSpLocks/>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44" name="Straight Connector 172"/>
            <p:cNvCxnSpPr>
              <a:cxnSpLocks/>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745" name="Straight Connector 120"/>
            <p:cNvCxnSpPr>
              <a:cxnSpLocks/>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145746" name="Straight Connector 144"/>
            <p:cNvCxnSpPr>
              <a:cxnSpLocks/>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747" name="Straight Connector 107"/>
            <p:cNvCxnSpPr>
              <a:cxnSpLocks/>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48" name="Straight Connector 208"/>
            <p:cNvCxnSpPr>
              <a:cxnSpLocks/>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49" name="Straight Connector 209"/>
            <p:cNvCxnSpPr>
              <a:cxnSpLocks/>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50" name="Straight Connector 210"/>
            <p:cNvCxnSpPr>
              <a:cxnSpLocks/>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51" name="Straight Connector 211"/>
            <p:cNvCxnSpPr>
              <a:cxnSpLocks/>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752" name="Straight Connector 212"/>
            <p:cNvCxnSpPr>
              <a:cxnSpLocks/>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53" name="Straight Connector 213"/>
            <p:cNvCxnSpPr>
              <a:cxnSpLocks/>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54" name="Straight Connector 214"/>
            <p:cNvCxnSpPr>
              <a:cxnSpLocks/>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55" name="Straight Connector 215"/>
            <p:cNvCxnSpPr>
              <a:cxnSpLocks/>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756" name="Straight Connector 216"/>
            <p:cNvCxnSpPr>
              <a:cxnSpLocks/>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757" name="Straight Connector 217"/>
            <p:cNvCxnSpPr>
              <a:cxnSpLocks/>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758" name="Straight Connector 218"/>
            <p:cNvCxnSpPr>
              <a:cxnSpLocks/>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59" name="Straight Connector 219"/>
            <p:cNvCxnSpPr>
              <a:cxnSpLocks/>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760" name="Straight Connector 220"/>
            <p:cNvCxnSpPr>
              <a:cxnSpLocks/>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61" name="Straight Connector 221"/>
            <p:cNvCxnSpPr>
              <a:cxnSpLocks/>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762" name="Straight Connector 222"/>
            <p:cNvCxnSpPr>
              <a:cxnSpLocks/>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3145763" name="Straight Connector 223"/>
            <p:cNvCxnSpPr>
              <a:cxnSpLocks/>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64" name="Straight Connector 224"/>
            <p:cNvCxnSpPr>
              <a:cxnSpLocks/>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65" name="Straight Connector 225"/>
            <p:cNvCxnSpPr>
              <a:cxnSpLocks/>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766" name="Straight Connector 226"/>
            <p:cNvCxnSpPr>
              <a:cxnSpLocks/>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145767" name="Straight Connector 227"/>
            <p:cNvCxnSpPr>
              <a:cxnSpLocks/>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68" name="Straight Connector 228"/>
            <p:cNvCxnSpPr>
              <a:cxnSpLocks/>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69" name="Straight Connector 229"/>
            <p:cNvCxnSpPr>
              <a:cxnSpLocks/>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70" name="Straight Connector 236"/>
            <p:cNvCxnSpPr>
              <a:cxnSpLocks/>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771" name="Straight Connector 237"/>
            <p:cNvCxnSpPr>
              <a:cxnSpLocks/>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72" name="Straight Connector 238"/>
            <p:cNvCxnSpPr>
              <a:cxnSpLocks/>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73" name="Straight Connector 239"/>
            <p:cNvCxnSpPr>
              <a:cxnSpLocks/>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74" name="Straight Connector 240"/>
            <p:cNvCxnSpPr>
              <a:cxnSpLocks/>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775" name="Straight Connector 241"/>
            <p:cNvCxnSpPr>
              <a:cxnSpLocks/>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76" name="Straight Connector 242"/>
            <p:cNvCxnSpPr>
              <a:cxnSpLocks/>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3145777" name="Straight Connector 243"/>
            <p:cNvCxnSpPr>
              <a:cxnSpLocks/>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78" name="Straight Connector 244"/>
            <p:cNvCxnSpPr>
              <a:cxnSpLocks/>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79" name="Straight Connector 245"/>
            <p:cNvCxnSpPr>
              <a:cxnSpLocks/>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780" name="Straight Connector 246"/>
            <p:cNvCxnSpPr>
              <a:cxnSpLocks/>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81" name="Straight Connector 247"/>
            <p:cNvCxnSpPr>
              <a:cxnSpLocks/>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82" name="Straight Connector 248"/>
            <p:cNvCxnSpPr>
              <a:cxnSpLocks/>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83" name="Straight Connector 249"/>
            <p:cNvCxnSpPr>
              <a:cxnSpLocks/>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84" name="Straight Connector 250"/>
            <p:cNvCxnSpPr>
              <a:cxnSpLocks/>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85" name="Straight Connector 251"/>
            <p:cNvCxnSpPr>
              <a:cxnSpLocks/>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786" name="Straight Connector 252"/>
            <p:cNvCxnSpPr>
              <a:cxnSpLocks/>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3145787" name="Straight Connector 253"/>
            <p:cNvCxnSpPr>
              <a:cxnSpLocks/>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788" name="Straight Connector 254"/>
            <p:cNvCxnSpPr>
              <a:cxnSpLocks/>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789" name="Straight Connector 256"/>
            <p:cNvCxnSpPr>
              <a:cxnSpLocks/>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90" name="Straight Connector 257"/>
            <p:cNvCxnSpPr>
              <a:cxnSpLocks/>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791" name="Straight Connector 258"/>
            <p:cNvCxnSpPr>
              <a:cxnSpLocks/>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3145792" name="Straight Connector 259"/>
            <p:cNvCxnSpPr>
              <a:cxnSpLocks/>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93" name="Straight Connector 260"/>
            <p:cNvCxnSpPr>
              <a:cxnSpLocks/>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94" name="Straight Connector 261"/>
            <p:cNvCxnSpPr>
              <a:cxnSpLocks/>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795" name="Straight Connector 263"/>
            <p:cNvCxnSpPr>
              <a:cxnSpLocks/>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96" name="Straight Connector 264"/>
            <p:cNvCxnSpPr>
              <a:cxnSpLocks/>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97" name="Straight Connector 265"/>
            <p:cNvCxnSpPr>
              <a:cxnSpLocks/>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798" name="Straight Connector 266"/>
            <p:cNvCxnSpPr>
              <a:cxnSpLocks/>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799" name="Straight Connector 267"/>
            <p:cNvCxnSpPr>
              <a:cxnSpLocks/>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00" name="Straight Connector 269"/>
            <p:cNvCxnSpPr>
              <a:cxnSpLocks/>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01" name="Straight Connector 270"/>
            <p:cNvCxnSpPr>
              <a:cxnSpLocks/>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02" name="Straight Connector 277"/>
            <p:cNvCxnSpPr>
              <a:cxnSpLocks/>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803" name="Straight Connector 282"/>
            <p:cNvCxnSpPr>
              <a:cxnSpLocks/>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804" name="Straight Connector 288"/>
            <p:cNvCxnSpPr>
              <a:cxnSpLocks/>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05" name="Straight Connector 291"/>
            <p:cNvCxnSpPr>
              <a:cxnSpLocks/>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06" name="Straight Connector 293"/>
            <p:cNvCxnSpPr>
              <a:cxnSpLocks/>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07" name="Straight Connector 297"/>
            <p:cNvCxnSpPr>
              <a:cxnSpLocks/>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3145808" name="Straight Connector 298"/>
            <p:cNvCxnSpPr>
              <a:cxnSpLocks/>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09" name="Straight Connector 301"/>
            <p:cNvCxnSpPr>
              <a:cxnSpLocks/>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10" name="Straight Connector 306"/>
            <p:cNvCxnSpPr>
              <a:cxnSpLocks/>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1048582" name="Date Placeholder 3"/>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583" name="Footer Placeholder 4"/>
          <p:cNvSpPr>
            <a:spLocks noGrp="1"/>
          </p:cNvSpPr>
          <p:nvPr>
            <p:ph type="ftr" sz="quarter" idx="11"/>
          </p:nvPr>
        </p:nvSpPr>
        <p:spPr/>
        <p:txBody>
          <a:bodyPr/>
          <a:lstStyle/>
          <a:p>
            <a:endParaRPr lang="en-US"/>
          </a:p>
        </p:txBody>
      </p:sp>
      <p:sp>
        <p:nvSpPr>
          <p:cNvPr id="1048584" name="Slide Number Placeholder 5"/>
          <p:cNvSpPr>
            <a:spLocks noGrp="1"/>
          </p:cNvSpPr>
          <p:nvPr>
            <p:ph type="sldNum" sz="quarter" idx="12"/>
          </p:nvPr>
        </p:nvSpPr>
        <p:spPr/>
        <p:txBody>
          <a:bodyPr/>
          <a:lstStyle/>
          <a:p>
            <a:fld id="{3DF6C2D8-1AE0-4770-A5A2-586420037A1C}" type="slidenum">
              <a:rPr lang="en-US" smtClean="0"/>
              <a:pPr/>
              <a:t>‹#›</a:t>
            </a:fld>
            <a:endParaRPr lang="en-US"/>
          </a:p>
        </p:txBody>
      </p:sp>
      <p:sp>
        <p:nvSpPr>
          <p:cNvPr id="1048585"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25" name="Group 93"/>
          <p:cNvGrpSpPr/>
          <p:nvPr/>
        </p:nvGrpSpPr>
        <p:grpSpPr>
          <a:xfrm>
            <a:off x="0" y="2057400"/>
            <a:ext cx="4801394" cy="2820988"/>
            <a:chOff x="0" y="2057400"/>
            <a:chExt cx="4801394" cy="2820988"/>
          </a:xfrm>
        </p:grpSpPr>
        <p:cxnSp>
          <p:nvCxnSpPr>
            <p:cNvPr id="3145811" name="Straight Connector 116"/>
            <p:cNvCxnSpPr>
              <a:cxnSpLocks/>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812" name="Straight Connector 117"/>
            <p:cNvCxnSpPr>
              <a:cxnSpLocks/>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813" name="Straight Connector 119"/>
            <p:cNvCxnSpPr>
              <a:cxnSpLocks/>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048586"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1048587"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smtClean="0"/>
              <a:t>Click to edit Master title style</a:t>
            </a:r>
            <a:endParaRPr lang="en-US"/>
          </a:p>
        </p:txBody>
      </p:sp>
      <p:sp>
        <p:nvSpPr>
          <p:cNvPr id="1048642"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3" name="Date Placeholder 3"/>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44" name="Footer Placeholder 4"/>
          <p:cNvSpPr>
            <a:spLocks noGrp="1"/>
          </p:cNvSpPr>
          <p:nvPr>
            <p:ph type="ftr" sz="quarter" idx="11"/>
          </p:nvPr>
        </p:nvSpPr>
        <p:spPr/>
        <p:txBody>
          <a:bodyPr/>
          <a:lstStyle/>
          <a:p>
            <a:endParaRPr lang="en-US"/>
          </a:p>
        </p:txBody>
      </p:sp>
      <p:sp>
        <p:nvSpPr>
          <p:cNvPr id="1048645" name="Slide Number Placeholder 5"/>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9"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30"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1" name="Date Placeholder 3"/>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32" name="Footer Placeholder 4"/>
          <p:cNvSpPr>
            <a:spLocks noGrp="1"/>
          </p:cNvSpPr>
          <p:nvPr>
            <p:ph type="ftr" sz="quarter" idx="11"/>
          </p:nvPr>
        </p:nvSpPr>
        <p:spPr/>
        <p:txBody>
          <a:bodyPr/>
          <a:lstStyle/>
          <a:p>
            <a:endParaRPr lang="en-US"/>
          </a:p>
        </p:txBody>
      </p:sp>
      <p:sp>
        <p:nvSpPr>
          <p:cNvPr id="1048633" name="Slide Number Placeholder 5"/>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0" name="Title 1"/>
          <p:cNvSpPr>
            <a:spLocks noGrp="1"/>
          </p:cNvSpPr>
          <p:nvPr>
            <p:ph type="title"/>
          </p:nvPr>
        </p:nvSpPr>
        <p:spPr/>
        <p:txBody>
          <a:bodyPr/>
          <a:lstStyle/>
          <a:p>
            <a:r>
              <a:rPr lang="en-US" smtClean="0"/>
              <a:t>Click to edit Master title style</a:t>
            </a:r>
            <a:endParaRPr lang="en-US" dirty="0"/>
          </a:p>
        </p:txBody>
      </p:sp>
      <p:sp>
        <p:nvSpPr>
          <p:cNvPr id="1048591"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2" name="Date Placeholder 3"/>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593" name="Footer Placeholder 4"/>
          <p:cNvSpPr>
            <a:spLocks noGrp="1"/>
          </p:cNvSpPr>
          <p:nvPr>
            <p:ph type="ftr" sz="quarter" idx="11"/>
          </p:nvPr>
        </p:nvSpPr>
        <p:spPr/>
        <p:txBody>
          <a:bodyPr/>
          <a:lstStyle/>
          <a:p>
            <a:endParaRPr lang="en-US"/>
          </a:p>
        </p:txBody>
      </p:sp>
      <p:sp>
        <p:nvSpPr>
          <p:cNvPr id="1048594" name="Slide Number Placeholder 5"/>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55" name="Group 92"/>
          <p:cNvGrpSpPr/>
          <p:nvPr/>
        </p:nvGrpSpPr>
        <p:grpSpPr>
          <a:xfrm>
            <a:off x="1" y="-30478"/>
            <a:ext cx="9067799" cy="4846320"/>
            <a:chOff x="1" y="-30477"/>
            <a:chExt cx="9067799" cy="4526277"/>
          </a:xfrm>
        </p:grpSpPr>
        <p:cxnSp>
          <p:nvCxnSpPr>
            <p:cNvPr id="3145819" name="Straight Connector 7"/>
            <p:cNvCxnSpPr>
              <a:cxnSpLocks/>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20" name="Straight Connector 8"/>
            <p:cNvCxnSpPr>
              <a:cxnSpLocks/>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21" name="Straight Connector 9"/>
            <p:cNvCxnSpPr>
              <a:cxnSpLocks/>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22" name="Straight Connector 10"/>
            <p:cNvCxnSpPr>
              <a:cxnSpLocks/>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23" name="Straight Connector 11"/>
            <p:cNvCxnSpPr>
              <a:cxnSpLocks/>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24" name="Straight Connector 12"/>
            <p:cNvCxnSpPr>
              <a:cxnSpLocks/>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25" name="Straight Connector 13"/>
            <p:cNvCxnSpPr>
              <a:cxnSpLocks/>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3145826" name="Straight Connector 14"/>
            <p:cNvCxnSpPr>
              <a:cxnSpLocks/>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827" name="Straight Connector 15"/>
            <p:cNvCxnSpPr>
              <a:cxnSpLocks/>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828" name="Straight Connector 16"/>
            <p:cNvCxnSpPr>
              <a:cxnSpLocks/>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29" name="Straight Connector 17"/>
            <p:cNvCxnSpPr>
              <a:cxnSpLocks/>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830" name="Straight Connector 18"/>
            <p:cNvCxnSpPr>
              <a:cxnSpLocks/>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31" name="Straight Connector 19"/>
            <p:cNvCxnSpPr>
              <a:cxnSpLocks/>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832" name="Straight Connector 20"/>
            <p:cNvCxnSpPr>
              <a:cxnSpLocks/>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3145833" name="Straight Connector 21"/>
            <p:cNvCxnSpPr>
              <a:cxnSpLocks/>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34" name="Straight Connector 22"/>
            <p:cNvCxnSpPr>
              <a:cxnSpLocks/>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35" name="Straight Connector 23"/>
            <p:cNvCxnSpPr>
              <a:cxnSpLocks/>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836" name="Straight Connector 24"/>
            <p:cNvCxnSpPr>
              <a:cxnSpLocks/>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145837" name="Straight Connector 25"/>
            <p:cNvCxnSpPr>
              <a:cxnSpLocks/>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38" name="Straight Connector 26"/>
            <p:cNvCxnSpPr>
              <a:cxnSpLocks/>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39" name="Straight Connector 27"/>
            <p:cNvCxnSpPr>
              <a:cxnSpLocks/>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40" name="Straight Connector 28"/>
            <p:cNvCxnSpPr>
              <a:cxnSpLocks/>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41" name="Straight Connector 29"/>
            <p:cNvCxnSpPr>
              <a:cxnSpLocks/>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42" name="Straight Connector 30"/>
            <p:cNvCxnSpPr>
              <a:cxnSpLocks/>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43" name="Straight Connector 31"/>
            <p:cNvCxnSpPr>
              <a:cxnSpLocks/>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44" name="Straight Connector 32"/>
            <p:cNvCxnSpPr>
              <a:cxnSpLocks/>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45" name="Straight Connector 33"/>
            <p:cNvCxnSpPr>
              <a:cxnSpLocks/>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46" name="Straight Connector 34"/>
            <p:cNvCxnSpPr>
              <a:cxnSpLocks/>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47" name="Straight Connector 35"/>
            <p:cNvCxnSpPr>
              <a:cxnSpLocks/>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848" name="Straight Connector 36"/>
            <p:cNvCxnSpPr>
              <a:cxnSpLocks/>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849" name="Straight Connector 37"/>
            <p:cNvCxnSpPr>
              <a:cxnSpLocks/>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50" name="Straight Connector 38"/>
            <p:cNvCxnSpPr>
              <a:cxnSpLocks/>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51" name="Straight Connector 39"/>
            <p:cNvCxnSpPr>
              <a:cxnSpLocks/>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52" name="Straight Connector 40"/>
            <p:cNvCxnSpPr>
              <a:cxnSpLocks/>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853" name="Straight Connector 41"/>
            <p:cNvCxnSpPr>
              <a:cxnSpLocks/>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3145854" name="Straight Connector 42"/>
            <p:cNvCxnSpPr>
              <a:cxnSpLocks/>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55" name="Straight Connector 43"/>
            <p:cNvCxnSpPr>
              <a:cxnSpLocks/>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56" name="Straight Connector 44"/>
            <p:cNvCxnSpPr>
              <a:cxnSpLocks/>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857" name="Straight Connector 45"/>
            <p:cNvCxnSpPr>
              <a:cxnSpLocks/>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145858" name="Straight Connector 46"/>
            <p:cNvCxnSpPr>
              <a:cxnSpLocks/>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59" name="Straight Connector 47"/>
            <p:cNvCxnSpPr>
              <a:cxnSpLocks/>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60" name="Straight Connector 48"/>
            <p:cNvCxnSpPr>
              <a:cxnSpLocks/>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61" name="Straight Connector 49"/>
            <p:cNvCxnSpPr>
              <a:cxnSpLocks/>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862" name="Straight Connector 50"/>
            <p:cNvCxnSpPr>
              <a:cxnSpLocks/>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63" name="Straight Connector 51"/>
            <p:cNvCxnSpPr>
              <a:cxnSpLocks/>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64" name="Straight Connector 52"/>
            <p:cNvCxnSpPr>
              <a:cxnSpLocks/>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65" name="Straight Connector 53"/>
            <p:cNvCxnSpPr>
              <a:cxnSpLocks/>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866" name="Straight Connector 54"/>
            <p:cNvCxnSpPr>
              <a:cxnSpLocks/>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67" name="Straight Connector 55"/>
            <p:cNvCxnSpPr>
              <a:cxnSpLocks/>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3145868" name="Straight Connector 56"/>
            <p:cNvCxnSpPr>
              <a:cxnSpLocks/>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69" name="Straight Connector 57"/>
            <p:cNvCxnSpPr>
              <a:cxnSpLocks/>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70" name="Straight Connector 58"/>
            <p:cNvCxnSpPr>
              <a:cxnSpLocks/>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871" name="Straight Connector 59"/>
            <p:cNvCxnSpPr>
              <a:cxnSpLocks/>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72" name="Straight Connector 60"/>
            <p:cNvCxnSpPr>
              <a:cxnSpLocks/>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145873" name="Straight Connector 61"/>
            <p:cNvCxnSpPr>
              <a:cxnSpLocks/>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74" name="Straight Connector 62"/>
            <p:cNvCxnSpPr>
              <a:cxnSpLocks/>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75" name="Straight Connector 63"/>
            <p:cNvCxnSpPr>
              <a:cxnSpLocks/>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76" name="Straight Connector 64"/>
            <p:cNvCxnSpPr>
              <a:cxnSpLocks/>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77" name="Straight Connector 65"/>
            <p:cNvCxnSpPr>
              <a:cxnSpLocks/>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3145878" name="Straight Connector 66"/>
            <p:cNvCxnSpPr>
              <a:cxnSpLocks/>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45879" name="Straight Connector 67"/>
            <p:cNvCxnSpPr>
              <a:cxnSpLocks/>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880" name="Straight Connector 68"/>
            <p:cNvCxnSpPr>
              <a:cxnSpLocks/>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81" name="Straight Connector 69"/>
            <p:cNvCxnSpPr>
              <a:cxnSpLocks/>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882" name="Straight Connector 70"/>
            <p:cNvCxnSpPr>
              <a:cxnSpLocks/>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3145883" name="Straight Connector 71"/>
            <p:cNvCxnSpPr>
              <a:cxnSpLocks/>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84" name="Straight Connector 72"/>
            <p:cNvCxnSpPr>
              <a:cxnSpLocks/>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85" name="Straight Connector 73"/>
            <p:cNvCxnSpPr>
              <a:cxnSpLocks/>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86" name="Straight Connector 74"/>
            <p:cNvCxnSpPr>
              <a:cxnSpLocks/>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87" name="Straight Connector 75"/>
            <p:cNvCxnSpPr>
              <a:cxnSpLocks/>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88" name="Straight Connector 76"/>
            <p:cNvCxnSpPr>
              <a:cxnSpLocks/>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89" name="Straight Connector 77"/>
            <p:cNvCxnSpPr>
              <a:cxnSpLocks/>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90" name="Straight Connector 78"/>
            <p:cNvCxnSpPr>
              <a:cxnSpLocks/>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145891" name="Straight Connector 79"/>
            <p:cNvCxnSpPr>
              <a:cxnSpLocks/>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92" name="Straight Connector 80"/>
            <p:cNvCxnSpPr>
              <a:cxnSpLocks/>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893" name="Straight Connector 81"/>
            <p:cNvCxnSpPr>
              <a:cxnSpLocks/>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894" name="Straight Connector 82"/>
            <p:cNvCxnSpPr>
              <a:cxnSpLocks/>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145895" name="Straight Connector 83"/>
            <p:cNvCxnSpPr>
              <a:cxnSpLocks/>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96" name="Straight Connector 84"/>
            <p:cNvCxnSpPr>
              <a:cxnSpLocks/>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897" name="Straight Connector 85"/>
            <p:cNvCxnSpPr>
              <a:cxnSpLocks/>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145898" name="Straight Connector 86"/>
            <p:cNvCxnSpPr>
              <a:cxnSpLocks/>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3145899" name="Straight Connector 87"/>
            <p:cNvCxnSpPr>
              <a:cxnSpLocks/>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45900" name="Straight Connector 88"/>
            <p:cNvCxnSpPr>
              <a:cxnSpLocks/>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145901" name="Straight Connector 89"/>
            <p:cNvCxnSpPr>
              <a:cxnSpLocks/>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1048646"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145902" name="Straight Connector 95"/>
          <p:cNvCxnSpPr>
            <a:cxnSpLocks/>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903" name="Straight Connector 96"/>
          <p:cNvCxnSpPr>
            <a:cxnSpLocks/>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7"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48"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1048649" name="Date Placeholder 1"/>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50" name="Footer Placeholder 90"/>
          <p:cNvSpPr>
            <a:spLocks noGrp="1"/>
          </p:cNvSpPr>
          <p:nvPr>
            <p:ph type="ftr" sz="quarter" idx="11"/>
          </p:nvPr>
        </p:nvSpPr>
        <p:spPr/>
        <p:txBody>
          <a:bodyPr/>
          <a:lstStyle/>
          <a:p>
            <a:endParaRPr lang="en-US"/>
          </a:p>
        </p:txBody>
      </p:sp>
      <p:sp>
        <p:nvSpPr>
          <p:cNvPr id="1048651" name="Slide Number Placeholder 91"/>
          <p:cNvSpPr>
            <a:spLocks noGrp="1"/>
          </p:cNvSpPr>
          <p:nvPr>
            <p:ph type="sldNum" sz="quarter" idx="12"/>
          </p:nvPr>
        </p:nvSpPr>
        <p:spPr/>
        <p:txBody>
          <a:bodyPr/>
          <a:lstStyle/>
          <a:p>
            <a:fld id="{3DF6C2D8-1AE0-4770-A5A2-586420037A1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2" name="Title 1"/>
          <p:cNvSpPr>
            <a:spLocks noGrp="1"/>
          </p:cNvSpPr>
          <p:nvPr>
            <p:ph type="title"/>
          </p:nvPr>
        </p:nvSpPr>
        <p:spPr/>
        <p:txBody>
          <a:bodyPr/>
          <a:lstStyle/>
          <a:p>
            <a:r>
              <a:rPr lang="en-US" smtClean="0"/>
              <a:t>Click to edit Master title style</a:t>
            </a:r>
            <a:endParaRPr lang="en-US"/>
          </a:p>
        </p:txBody>
      </p:sp>
      <p:sp>
        <p:nvSpPr>
          <p:cNvPr id="104865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5" name="Date Placeholder 4"/>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56" name="Footer Placeholder 5"/>
          <p:cNvSpPr>
            <a:spLocks noGrp="1"/>
          </p:cNvSpPr>
          <p:nvPr>
            <p:ph type="ftr" sz="quarter" idx="11"/>
          </p:nvPr>
        </p:nvSpPr>
        <p:spPr/>
        <p:txBody>
          <a:bodyPr/>
          <a:lstStyle/>
          <a:p>
            <a:endParaRPr lang="en-US"/>
          </a:p>
        </p:txBody>
      </p:sp>
      <p:sp>
        <p:nvSpPr>
          <p:cNvPr id="1048657" name="Slide Number Placeholder 6"/>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58" name="Title 1"/>
          <p:cNvSpPr>
            <a:spLocks noGrp="1"/>
          </p:cNvSpPr>
          <p:nvPr>
            <p:ph type="title"/>
          </p:nvPr>
        </p:nvSpPr>
        <p:spPr/>
        <p:txBody>
          <a:bodyPr/>
          <a:lstStyle/>
          <a:p>
            <a:r>
              <a:rPr lang="en-US" smtClean="0"/>
              <a:t>Click to edit Master title style</a:t>
            </a:r>
            <a:endParaRPr lang="en-US"/>
          </a:p>
        </p:txBody>
      </p:sp>
      <p:sp>
        <p:nvSpPr>
          <p:cNvPr id="1048659"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60"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1"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62"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3" name="Date Placeholder 6"/>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64" name="Footer Placeholder 7"/>
          <p:cNvSpPr>
            <a:spLocks noGrp="1"/>
          </p:cNvSpPr>
          <p:nvPr>
            <p:ph type="ftr" sz="quarter" idx="11"/>
          </p:nvPr>
        </p:nvSpPr>
        <p:spPr/>
        <p:txBody>
          <a:bodyPr/>
          <a:lstStyle/>
          <a:p>
            <a:endParaRPr lang="en-US"/>
          </a:p>
        </p:txBody>
      </p:sp>
      <p:sp>
        <p:nvSpPr>
          <p:cNvPr id="1048665" name="Slide Number Placeholder 8"/>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Date Placeholder 2"/>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27" name="Footer Placeholder 3"/>
          <p:cNvSpPr>
            <a:spLocks noGrp="1"/>
          </p:cNvSpPr>
          <p:nvPr>
            <p:ph type="ftr" sz="quarter" idx="11"/>
          </p:nvPr>
        </p:nvSpPr>
        <p:spPr/>
        <p:txBody>
          <a:bodyPr/>
          <a:lstStyle/>
          <a:p>
            <a:endParaRPr lang="en-US"/>
          </a:p>
        </p:txBody>
      </p:sp>
      <p:sp>
        <p:nvSpPr>
          <p:cNvPr id="1048628" name="Slide Number Placeholder 4"/>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66" name="Date Placeholder 1"/>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67" name="Footer Placeholder 2"/>
          <p:cNvSpPr>
            <a:spLocks noGrp="1"/>
          </p:cNvSpPr>
          <p:nvPr>
            <p:ph type="ftr" sz="quarter" idx="11"/>
          </p:nvPr>
        </p:nvSpPr>
        <p:spPr/>
        <p:txBody>
          <a:bodyPr/>
          <a:lstStyle/>
          <a:p>
            <a:endParaRPr lang="en-US"/>
          </a:p>
        </p:txBody>
      </p:sp>
      <p:sp>
        <p:nvSpPr>
          <p:cNvPr id="1048668" name="Slide Number Placeholder 3"/>
          <p:cNvSpPr>
            <a:spLocks noGrp="1"/>
          </p:cNvSpPr>
          <p:nvPr>
            <p:ph type="sldNum" sz="quarter" idx="12"/>
          </p:nvPr>
        </p:nvSpPr>
        <p:spPr/>
        <p:txBody>
          <a:bodyPr/>
          <a:lstStyle/>
          <a:p>
            <a:fld id="{3DF6C2D8-1AE0-4770-A5A2-586420037A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48669"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70" name="Date Placeholder 4"/>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71" name="Footer Placeholder 5"/>
          <p:cNvSpPr>
            <a:spLocks noGrp="1"/>
          </p:cNvSpPr>
          <p:nvPr>
            <p:ph type="ftr" sz="quarter" idx="11"/>
          </p:nvPr>
        </p:nvSpPr>
        <p:spPr/>
        <p:txBody>
          <a:bodyPr/>
          <a:lstStyle/>
          <a:p>
            <a:endParaRPr lang="en-US"/>
          </a:p>
        </p:txBody>
      </p:sp>
      <p:sp>
        <p:nvSpPr>
          <p:cNvPr id="1048672" name="Slide Number Placeholder 6"/>
          <p:cNvSpPr>
            <a:spLocks noGrp="1"/>
          </p:cNvSpPr>
          <p:nvPr>
            <p:ph type="sldNum" sz="quarter" idx="12"/>
          </p:nvPr>
        </p:nvSpPr>
        <p:spPr/>
        <p:txBody>
          <a:bodyPr/>
          <a:lstStyle/>
          <a:p>
            <a:fld id="{3DF6C2D8-1AE0-4770-A5A2-586420037A1C}" type="slidenum">
              <a:rPr lang="en-US" smtClean="0"/>
              <a:pPr/>
              <a:t>‹#›</a:t>
            </a:fld>
            <a:endParaRPr lang="en-US"/>
          </a:p>
        </p:txBody>
      </p:sp>
      <p:sp>
        <p:nvSpPr>
          <p:cNvPr id="1048673"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145904" name="Straight Connector 38"/>
          <p:cNvCxnSpPr>
            <a:cxnSpLocks/>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905" name="Straight Connector 40"/>
          <p:cNvCxnSpPr>
            <a:cxnSpLocks/>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906" name="Straight Connector 42"/>
          <p:cNvCxnSpPr>
            <a:cxnSpLocks/>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74"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1048675"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34"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048635" name="Date Placeholder 4"/>
          <p:cNvSpPr>
            <a:spLocks noGrp="1"/>
          </p:cNvSpPr>
          <p:nvPr>
            <p:ph type="dt" sz="half" idx="10"/>
          </p:nvPr>
        </p:nvSpPr>
        <p:spPr/>
        <p:txBody>
          <a:bodyPr/>
          <a:lstStyle/>
          <a:p>
            <a:fld id="{DF2C8DC2-7E04-432E-A84A-20F24402B6DA}" type="datetimeFigureOut">
              <a:rPr lang="en-US" smtClean="0"/>
              <a:pPr/>
              <a:t>23-May-2020</a:t>
            </a:fld>
            <a:endParaRPr lang="en-US"/>
          </a:p>
        </p:txBody>
      </p:sp>
      <p:sp>
        <p:nvSpPr>
          <p:cNvPr id="1048636" name="Footer Placeholder 5"/>
          <p:cNvSpPr>
            <a:spLocks noGrp="1"/>
          </p:cNvSpPr>
          <p:nvPr>
            <p:ph type="ftr" sz="quarter" idx="11"/>
          </p:nvPr>
        </p:nvSpPr>
        <p:spPr/>
        <p:txBody>
          <a:bodyPr/>
          <a:lstStyle/>
          <a:p>
            <a:endParaRPr lang="en-US"/>
          </a:p>
        </p:txBody>
      </p:sp>
      <p:sp>
        <p:nvSpPr>
          <p:cNvPr id="1048637" name="Slide Number Placeholder 6"/>
          <p:cNvSpPr>
            <a:spLocks noGrp="1"/>
          </p:cNvSpPr>
          <p:nvPr>
            <p:ph type="sldNum" sz="quarter" idx="12"/>
          </p:nvPr>
        </p:nvSpPr>
        <p:spPr/>
        <p:txBody>
          <a:bodyPr/>
          <a:lstStyle/>
          <a:p>
            <a:fld id="{3DF6C2D8-1AE0-4770-A5A2-586420037A1C}" type="slidenum">
              <a:rPr lang="en-US" smtClean="0"/>
              <a:pPr/>
              <a:t>‹#›</a:t>
            </a:fld>
            <a:endParaRPr lang="en-US"/>
          </a:p>
        </p:txBody>
      </p:sp>
      <p:sp>
        <p:nvSpPr>
          <p:cNvPr id="1048638"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145816" name="Straight Connector 33"/>
          <p:cNvCxnSpPr>
            <a:cxnSpLocks/>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817" name="Straight Connector 34"/>
          <p:cNvCxnSpPr>
            <a:cxnSpLocks/>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45818" name="Straight Connector 59"/>
          <p:cNvCxnSpPr>
            <a:cxnSpLocks/>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39"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1048640"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1048577"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48578"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579"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F2C8DC2-7E04-432E-A84A-20F24402B6DA}" type="datetimeFigureOut">
              <a:rPr lang="en-US" smtClean="0"/>
              <a:pPr/>
              <a:t>23-May-2020</a:t>
            </a:fld>
            <a:endParaRPr lang="en-US"/>
          </a:p>
        </p:txBody>
      </p:sp>
      <p:sp>
        <p:nvSpPr>
          <p:cNvPr id="1048580"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1048581"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3DF6C2D8-1AE0-4770-A5A2-586420037A1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ctrTitle"/>
          </p:nvPr>
        </p:nvSpPr>
        <p:spPr>
          <a:xfrm>
            <a:off x="228600" y="990601"/>
            <a:ext cx="6477000" cy="2740152"/>
          </a:xfrm>
        </p:spPr>
        <p:txBody>
          <a:bodyPr>
            <a:normAutofit/>
          </a:bodyPr>
          <a:lstStyle/>
          <a:p>
            <a:r>
              <a:rPr lang="en-US" b="1" dirty="0" smtClean="0">
                <a:solidFill>
                  <a:srgbClr val="002060"/>
                </a:solidFill>
              </a:rPr>
              <a:t>SOCIAL CASE WORK IN </a:t>
            </a:r>
            <a:br>
              <a:rPr lang="en-US" b="1" dirty="0" smtClean="0">
                <a:solidFill>
                  <a:srgbClr val="002060"/>
                </a:solidFill>
              </a:rPr>
            </a:br>
            <a:r>
              <a:rPr lang="en-US" b="1" dirty="0" smtClean="0">
                <a:solidFill>
                  <a:srgbClr val="002060"/>
                </a:solidFill>
              </a:rPr>
              <a:t>PSYCHIATRIC SETTING</a:t>
            </a:r>
            <a:endParaRPr lang="en-US" b="1" dirty="0">
              <a:solidFill>
                <a:srgbClr val="002060"/>
              </a:solidFill>
            </a:endParaRPr>
          </a:p>
        </p:txBody>
      </p:sp>
      <p:sp>
        <p:nvSpPr>
          <p:cNvPr id="1048589" name="Subtitle 2"/>
          <p:cNvSpPr>
            <a:spLocks noGrp="1"/>
          </p:cNvSpPr>
          <p:nvPr>
            <p:ph type="subTitle" idx="1"/>
          </p:nvPr>
        </p:nvSpPr>
        <p:spPr>
          <a:xfrm>
            <a:off x="457200" y="4800600"/>
            <a:ext cx="8686800" cy="1752600"/>
          </a:xfrm>
        </p:spPr>
        <p:txBody>
          <a:bodyPr>
            <a:normAutofit lnSpcReduction="10000"/>
          </a:bodyPr>
          <a:lstStyle/>
          <a:p>
            <a:pPr algn="r"/>
            <a:r>
              <a:rPr lang="en-US" sz="2400" b="1" smtClean="0">
                <a:solidFill>
                  <a:schemeClr val="tx1"/>
                </a:solidFill>
              </a:rPr>
              <a:t> </a:t>
            </a:r>
            <a:r>
              <a:rPr lang="en-US" sz="2400" b="1" smtClean="0">
                <a:solidFill>
                  <a:srgbClr val="FFFF00"/>
                </a:solidFill>
              </a:rPr>
              <a:t>   S.DELPHINA MARY</a:t>
            </a:r>
            <a:endParaRPr lang="en-US" sz="2400" b="1" dirty="0" smtClean="0">
              <a:solidFill>
                <a:srgbClr val="FFFF00"/>
              </a:solidFill>
            </a:endParaRPr>
          </a:p>
          <a:p>
            <a:pPr algn="r"/>
            <a:r>
              <a:rPr lang="en-US" sz="2400" b="1" dirty="0" smtClean="0">
                <a:solidFill>
                  <a:srgbClr val="FFFF00"/>
                </a:solidFill>
              </a:rPr>
              <a:t>ASST.PROFESSOR</a:t>
            </a:r>
          </a:p>
          <a:p>
            <a:pPr algn="r"/>
            <a:r>
              <a:rPr lang="en-US" sz="2400" b="1" dirty="0" smtClean="0">
                <a:solidFill>
                  <a:srgbClr val="FFFF00"/>
                </a:solidFill>
              </a:rPr>
              <a:t>BON SECOURS COLLEGE FOR WOMEN</a:t>
            </a:r>
          </a:p>
          <a:p>
            <a:pPr algn="r"/>
            <a:r>
              <a:rPr lang="en-US" sz="2400" b="1" dirty="0" smtClean="0">
                <a:solidFill>
                  <a:srgbClr val="FFFF00"/>
                </a:solidFill>
              </a:rPr>
              <a:t>DEPARTMENT OF SOCIAL WORK</a:t>
            </a:r>
            <a:endParaRPr lang="en-US" sz="2400" b="1"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1"/>
          <p:cNvGrpSpPr/>
          <p:nvPr/>
        </p:nvGrpSpPr>
        <p:grpSpPr>
          <a:xfrm>
            <a:off x="1297587" y="459283"/>
            <a:ext cx="6396424" cy="6091832"/>
            <a:chOff x="1297587" y="459283"/>
            <a:chExt cx="6396424" cy="6091832"/>
          </a:xfrm>
          <a:solidFill>
            <a:schemeClr val="bg2"/>
          </a:solidFill>
          <a:scene3d>
            <a:camera prst="obliqueTopLeft"/>
            <a:lightRig rig="threePt" dir="t"/>
          </a:scene3d>
        </p:grpSpPr>
        <p:sp>
          <p:nvSpPr>
            <p:cNvPr id="1048610" name="Freeform 2"/>
            <p:cNvSpPr/>
            <p:nvPr/>
          </p:nvSpPr>
          <p:spPr>
            <a:xfrm>
              <a:off x="1297587" y="459283"/>
              <a:ext cx="3045916" cy="1827549"/>
            </a:xfrm>
            <a:custGeom>
              <a:avLst/>
              <a:gdLst>
                <a:gd name="connsiteX0" fmla="*/ 0 w 3045916"/>
                <a:gd name="connsiteY0" fmla="*/ 0 h 1827549"/>
                <a:gd name="connsiteX1" fmla="*/ 3045916 w 3045916"/>
                <a:gd name="connsiteY1" fmla="*/ 0 h 1827549"/>
                <a:gd name="connsiteX2" fmla="*/ 3045916 w 3045916"/>
                <a:gd name="connsiteY2" fmla="*/ 1827549 h 1827549"/>
                <a:gd name="connsiteX3" fmla="*/ 0 w 3045916"/>
                <a:gd name="connsiteY3" fmla="*/ 1827549 h 1827549"/>
                <a:gd name="connsiteX4" fmla="*/ 0 w 3045916"/>
                <a:gd name="connsiteY4" fmla="*/ 0 h 1827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916" h="1827549">
                  <a:moveTo>
                    <a:pt x="0" y="0"/>
                  </a:moveTo>
                  <a:lnTo>
                    <a:pt x="3045916" y="0"/>
                  </a:lnTo>
                  <a:lnTo>
                    <a:pt x="3045916" y="1827549"/>
                  </a:lnTo>
                  <a:lnTo>
                    <a:pt x="0" y="1827549"/>
                  </a:lnTo>
                  <a:lnTo>
                    <a:pt x="0" y="0"/>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Conducting assessment</a:t>
              </a:r>
              <a:endParaRPr lang="en-US" sz="2100" kern="1200" dirty="0"/>
            </a:p>
          </p:txBody>
        </p:sp>
        <p:sp>
          <p:nvSpPr>
            <p:cNvPr id="1048611" name="Freeform 4"/>
            <p:cNvSpPr/>
            <p:nvPr/>
          </p:nvSpPr>
          <p:spPr>
            <a:xfrm>
              <a:off x="4648095" y="459283"/>
              <a:ext cx="3045916" cy="1827549"/>
            </a:xfrm>
            <a:custGeom>
              <a:avLst/>
              <a:gdLst>
                <a:gd name="connsiteX0" fmla="*/ 0 w 3045916"/>
                <a:gd name="connsiteY0" fmla="*/ 0 h 1827549"/>
                <a:gd name="connsiteX1" fmla="*/ 3045916 w 3045916"/>
                <a:gd name="connsiteY1" fmla="*/ 0 h 1827549"/>
                <a:gd name="connsiteX2" fmla="*/ 3045916 w 3045916"/>
                <a:gd name="connsiteY2" fmla="*/ 1827549 h 1827549"/>
                <a:gd name="connsiteX3" fmla="*/ 0 w 3045916"/>
                <a:gd name="connsiteY3" fmla="*/ 1827549 h 1827549"/>
                <a:gd name="connsiteX4" fmla="*/ 0 w 3045916"/>
                <a:gd name="connsiteY4" fmla="*/ 0 h 1827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916" h="1827549">
                  <a:moveTo>
                    <a:pt x="0" y="0"/>
                  </a:moveTo>
                  <a:lnTo>
                    <a:pt x="3045916" y="0"/>
                  </a:lnTo>
                  <a:lnTo>
                    <a:pt x="3045916" y="1827549"/>
                  </a:lnTo>
                  <a:lnTo>
                    <a:pt x="0" y="1827549"/>
                  </a:lnTo>
                  <a:lnTo>
                    <a:pt x="0" y="0"/>
                  </a:lnTo>
                  <a:close/>
                </a:path>
              </a:pathLst>
            </a:custGeom>
            <a:grpFill/>
          </p:spPr>
          <p:style>
            <a:lnRef idx="2">
              <a:schemeClr val="lt1">
                <a:hueOff val="0"/>
                <a:satOff val="0"/>
                <a:lumOff val="0"/>
                <a:alphaOff val="0"/>
              </a:schemeClr>
            </a:lnRef>
            <a:fillRef idx="1">
              <a:schemeClr val="accent4">
                <a:hueOff val="-1450138"/>
                <a:satOff val="21392"/>
                <a:lumOff val="-1618"/>
                <a:alphaOff val="0"/>
              </a:schemeClr>
            </a:fillRef>
            <a:effectRef idx="0">
              <a:schemeClr val="accent4">
                <a:hueOff val="-1450138"/>
                <a:satOff val="21392"/>
                <a:lumOff val="-1618"/>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Providing  diagnosis and treatment plans</a:t>
              </a:r>
              <a:endParaRPr lang="en-US" sz="2100" kern="1200" dirty="0"/>
            </a:p>
          </p:txBody>
        </p:sp>
        <p:sp>
          <p:nvSpPr>
            <p:cNvPr id="1048612" name="Freeform 5"/>
            <p:cNvSpPr/>
            <p:nvPr/>
          </p:nvSpPr>
          <p:spPr>
            <a:xfrm>
              <a:off x="1297587" y="2591425"/>
              <a:ext cx="3045916" cy="1827549"/>
            </a:xfrm>
            <a:custGeom>
              <a:avLst/>
              <a:gdLst>
                <a:gd name="connsiteX0" fmla="*/ 0 w 3045916"/>
                <a:gd name="connsiteY0" fmla="*/ 0 h 1827549"/>
                <a:gd name="connsiteX1" fmla="*/ 3045916 w 3045916"/>
                <a:gd name="connsiteY1" fmla="*/ 0 h 1827549"/>
                <a:gd name="connsiteX2" fmla="*/ 3045916 w 3045916"/>
                <a:gd name="connsiteY2" fmla="*/ 1827549 h 1827549"/>
                <a:gd name="connsiteX3" fmla="*/ 0 w 3045916"/>
                <a:gd name="connsiteY3" fmla="*/ 1827549 h 1827549"/>
                <a:gd name="connsiteX4" fmla="*/ 0 w 3045916"/>
                <a:gd name="connsiteY4" fmla="*/ 0 h 1827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916" h="1827549">
                  <a:moveTo>
                    <a:pt x="0" y="0"/>
                  </a:moveTo>
                  <a:lnTo>
                    <a:pt x="3045916" y="0"/>
                  </a:lnTo>
                  <a:lnTo>
                    <a:pt x="3045916" y="1827549"/>
                  </a:lnTo>
                  <a:lnTo>
                    <a:pt x="0" y="1827549"/>
                  </a:lnTo>
                  <a:lnTo>
                    <a:pt x="0" y="0"/>
                  </a:lnTo>
                  <a:close/>
                </a:path>
              </a:pathLst>
            </a:custGeom>
            <a:grpFill/>
          </p:spPr>
          <p:style>
            <a:lnRef idx="2">
              <a:schemeClr val="lt1">
                <a:hueOff val="0"/>
                <a:satOff val="0"/>
                <a:lumOff val="0"/>
                <a:alphaOff val="0"/>
              </a:schemeClr>
            </a:lnRef>
            <a:fillRef idx="1">
              <a:schemeClr val="accent4">
                <a:hueOff val="-2900276"/>
                <a:satOff val="42783"/>
                <a:lumOff val="-3235"/>
                <a:alphaOff val="0"/>
              </a:schemeClr>
            </a:fillRef>
            <a:effectRef idx="0">
              <a:schemeClr val="accent4">
                <a:hueOff val="-2900276"/>
                <a:satOff val="42783"/>
                <a:lumOff val="-3235"/>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endParaRPr lang="en-US" sz="2100" kern="1200" dirty="0" smtClean="0"/>
            </a:p>
            <a:p>
              <a:pPr lvl="0" algn="ctr" defTabSz="933450">
                <a:lnSpc>
                  <a:spcPct val="90000"/>
                </a:lnSpc>
                <a:spcBef>
                  <a:spcPct val="0"/>
                </a:spcBef>
                <a:spcAft>
                  <a:spcPct val="35000"/>
                </a:spcAft>
              </a:pPr>
              <a:r>
                <a:rPr lang="en-US" sz="2100" kern="1200" dirty="0" smtClean="0"/>
                <a:t>Helps in re-integration of former patients in society</a:t>
              </a:r>
              <a:endParaRPr lang="en-US" sz="2100" kern="1200" dirty="0"/>
            </a:p>
          </p:txBody>
        </p:sp>
        <p:sp>
          <p:nvSpPr>
            <p:cNvPr id="1048613" name="Freeform 6"/>
            <p:cNvSpPr/>
            <p:nvPr/>
          </p:nvSpPr>
          <p:spPr>
            <a:xfrm>
              <a:off x="4648095" y="2591425"/>
              <a:ext cx="3045916" cy="1827549"/>
            </a:xfrm>
            <a:custGeom>
              <a:avLst/>
              <a:gdLst>
                <a:gd name="connsiteX0" fmla="*/ 0 w 3045916"/>
                <a:gd name="connsiteY0" fmla="*/ 0 h 1827549"/>
                <a:gd name="connsiteX1" fmla="*/ 3045916 w 3045916"/>
                <a:gd name="connsiteY1" fmla="*/ 0 h 1827549"/>
                <a:gd name="connsiteX2" fmla="*/ 3045916 w 3045916"/>
                <a:gd name="connsiteY2" fmla="*/ 1827549 h 1827549"/>
                <a:gd name="connsiteX3" fmla="*/ 0 w 3045916"/>
                <a:gd name="connsiteY3" fmla="*/ 1827549 h 1827549"/>
                <a:gd name="connsiteX4" fmla="*/ 0 w 3045916"/>
                <a:gd name="connsiteY4" fmla="*/ 0 h 1827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916" h="1827549">
                  <a:moveTo>
                    <a:pt x="0" y="0"/>
                  </a:moveTo>
                  <a:lnTo>
                    <a:pt x="3045916" y="0"/>
                  </a:lnTo>
                  <a:lnTo>
                    <a:pt x="3045916" y="1827549"/>
                  </a:lnTo>
                  <a:lnTo>
                    <a:pt x="0" y="1827549"/>
                  </a:lnTo>
                  <a:lnTo>
                    <a:pt x="0" y="0"/>
                  </a:lnTo>
                  <a:close/>
                </a:path>
              </a:pathLst>
            </a:custGeom>
            <a:grpFill/>
          </p:spPr>
          <p:style>
            <a:lnRef idx="2">
              <a:schemeClr val="lt1">
                <a:hueOff val="0"/>
                <a:satOff val="0"/>
                <a:lumOff val="0"/>
                <a:alphaOff val="0"/>
              </a:schemeClr>
            </a:lnRef>
            <a:fillRef idx="1">
              <a:schemeClr val="accent4">
                <a:hueOff val="-4350414"/>
                <a:satOff val="64175"/>
                <a:lumOff val="-4853"/>
                <a:alphaOff val="0"/>
              </a:schemeClr>
            </a:fillRef>
            <a:effectRef idx="0">
              <a:schemeClr val="accent4">
                <a:hueOff val="-4350414"/>
                <a:satOff val="64175"/>
                <a:lumOff val="-4853"/>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endParaRPr lang="en-US" sz="2100" kern="1200" dirty="0" smtClean="0"/>
            </a:p>
            <a:p>
              <a:pPr lvl="0" algn="ctr" defTabSz="933450">
                <a:lnSpc>
                  <a:spcPct val="90000"/>
                </a:lnSpc>
                <a:spcBef>
                  <a:spcPct val="0"/>
                </a:spcBef>
                <a:spcAft>
                  <a:spcPct val="35000"/>
                </a:spcAft>
              </a:pPr>
              <a:r>
                <a:rPr lang="en-US" sz="2100" kern="1200" dirty="0" smtClean="0"/>
                <a:t>Direct and indirect mental health services in/out patient clinics, home setting and community agencies</a:t>
              </a:r>
              <a:endParaRPr lang="en-US" sz="2100" kern="1200" dirty="0"/>
            </a:p>
          </p:txBody>
        </p:sp>
        <p:sp>
          <p:nvSpPr>
            <p:cNvPr id="1048614" name="Freeform 7"/>
            <p:cNvSpPr/>
            <p:nvPr/>
          </p:nvSpPr>
          <p:spPr>
            <a:xfrm>
              <a:off x="2972841" y="4723566"/>
              <a:ext cx="3045916" cy="1827549"/>
            </a:xfrm>
            <a:custGeom>
              <a:avLst/>
              <a:gdLst>
                <a:gd name="connsiteX0" fmla="*/ 0 w 3045916"/>
                <a:gd name="connsiteY0" fmla="*/ 0 h 1827549"/>
                <a:gd name="connsiteX1" fmla="*/ 3045916 w 3045916"/>
                <a:gd name="connsiteY1" fmla="*/ 0 h 1827549"/>
                <a:gd name="connsiteX2" fmla="*/ 3045916 w 3045916"/>
                <a:gd name="connsiteY2" fmla="*/ 1827549 h 1827549"/>
                <a:gd name="connsiteX3" fmla="*/ 0 w 3045916"/>
                <a:gd name="connsiteY3" fmla="*/ 1827549 h 1827549"/>
                <a:gd name="connsiteX4" fmla="*/ 0 w 3045916"/>
                <a:gd name="connsiteY4" fmla="*/ 0 h 1827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916" h="1827549">
                  <a:moveTo>
                    <a:pt x="0" y="0"/>
                  </a:moveTo>
                  <a:lnTo>
                    <a:pt x="3045916" y="0"/>
                  </a:lnTo>
                  <a:lnTo>
                    <a:pt x="3045916" y="1827549"/>
                  </a:lnTo>
                  <a:lnTo>
                    <a:pt x="0" y="1827549"/>
                  </a:lnTo>
                  <a:lnTo>
                    <a:pt x="0" y="0"/>
                  </a:lnTo>
                  <a:close/>
                </a:path>
              </a:pathLst>
            </a:custGeom>
            <a:grpFill/>
          </p:spPr>
          <p:style>
            <a:lnRef idx="2">
              <a:schemeClr val="lt1">
                <a:hueOff val="0"/>
                <a:satOff val="0"/>
                <a:lumOff val="0"/>
                <a:alphaOff val="0"/>
              </a:schemeClr>
            </a:lnRef>
            <a:fillRef idx="1">
              <a:schemeClr val="accent4">
                <a:hueOff val="-5800551"/>
                <a:satOff val="85567"/>
                <a:lumOff val="-6470"/>
                <a:alphaOff val="0"/>
              </a:schemeClr>
            </a:fillRef>
            <a:effectRef idx="0">
              <a:schemeClr val="accent4">
                <a:hueOff val="-5800551"/>
                <a:satOff val="85567"/>
                <a:lumOff val="-647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Interprets the social aspects of mental illness to the  relatives of the patients</a:t>
              </a:r>
              <a:endParaRPr lang="en-US" sz="2100" kern="1200"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a:xfrm>
            <a:off x="5715000" y="457200"/>
            <a:ext cx="2819400" cy="4648200"/>
          </a:xfrm>
        </p:spPr>
        <p:txBody>
          <a:bodyPr>
            <a:normAutofit/>
          </a:bodyPr>
          <a:lstStyle/>
          <a:p>
            <a:pPr algn="r"/>
            <a:r>
              <a:rPr lang="en-US" sz="3200" b="1" dirty="0"/>
              <a:t>Psychological support</a:t>
            </a:r>
          </a:p>
        </p:txBody>
      </p:sp>
      <p:sp>
        <p:nvSpPr>
          <p:cNvPr id="1048616" name="Content Placeholder 2"/>
          <p:cNvSpPr>
            <a:spLocks noGrp="1"/>
          </p:cNvSpPr>
          <p:nvPr>
            <p:ph idx="1"/>
          </p:nvPr>
        </p:nvSpPr>
        <p:spPr>
          <a:xfrm>
            <a:off x="457200" y="381000"/>
            <a:ext cx="5029200" cy="6248400"/>
          </a:xfrm>
        </p:spPr>
        <p:txBody>
          <a:bodyPr>
            <a:normAutofit lnSpcReduction="10000"/>
          </a:bodyPr>
          <a:lstStyle/>
          <a:p>
            <a:pPr marL="0" indent="0">
              <a:lnSpc>
                <a:spcPct val="110000"/>
              </a:lnSpc>
              <a:buNone/>
            </a:pPr>
            <a:r>
              <a:rPr lang="en-US" sz="2000" b="1" dirty="0"/>
              <a:t>U</a:t>
            </a:r>
            <a:r>
              <a:rPr lang="en-US" sz="2000" b="1" dirty="0" smtClean="0"/>
              <a:t>ses</a:t>
            </a:r>
          </a:p>
          <a:p>
            <a:pPr>
              <a:lnSpc>
                <a:spcPct val="110000"/>
              </a:lnSpc>
              <a:buFont typeface="Wingdings" pitchFamily="2" charset="2"/>
              <a:buChar char="§"/>
            </a:pPr>
            <a:r>
              <a:rPr lang="en-US" sz="2000" dirty="0" smtClean="0"/>
              <a:t>Decreasing tension and guilt</a:t>
            </a:r>
          </a:p>
          <a:p>
            <a:pPr>
              <a:lnSpc>
                <a:spcPct val="110000"/>
              </a:lnSpc>
              <a:buFont typeface="Wingdings" pitchFamily="2" charset="2"/>
              <a:buChar char="§"/>
            </a:pPr>
            <a:r>
              <a:rPr lang="en-US" sz="2000" dirty="0" smtClean="0"/>
              <a:t> Increasing self confidence </a:t>
            </a:r>
          </a:p>
          <a:p>
            <a:pPr>
              <a:lnSpc>
                <a:spcPct val="110000"/>
              </a:lnSpc>
              <a:buFont typeface="Wingdings" pitchFamily="2" charset="2"/>
              <a:buChar char="§"/>
            </a:pPr>
            <a:r>
              <a:rPr lang="en-US" sz="2000" dirty="0"/>
              <a:t>E</a:t>
            </a:r>
            <a:r>
              <a:rPr lang="en-US" sz="2000" dirty="0" smtClean="0"/>
              <a:t>ncouraging healthy functioning that maintains  declined equilibrium </a:t>
            </a:r>
          </a:p>
          <a:p>
            <a:pPr>
              <a:lnSpc>
                <a:spcPct val="110000"/>
              </a:lnSpc>
              <a:buFont typeface="Wingdings" pitchFamily="2" charset="2"/>
              <a:buChar char="§"/>
            </a:pPr>
            <a:r>
              <a:rPr lang="en-US" sz="2000" dirty="0"/>
              <a:t>H</a:t>
            </a:r>
            <a:r>
              <a:rPr lang="en-US" sz="2000" dirty="0" smtClean="0"/>
              <a:t>elping  to buildup compensatory strength and satisfaction .</a:t>
            </a:r>
          </a:p>
          <a:p>
            <a:pPr marL="0" indent="0">
              <a:lnSpc>
                <a:spcPct val="110000"/>
              </a:lnSpc>
              <a:buNone/>
            </a:pPr>
            <a:endParaRPr lang="en-US" sz="2000" dirty="0" smtClean="0"/>
          </a:p>
          <a:p>
            <a:pPr marL="0" indent="0">
              <a:lnSpc>
                <a:spcPct val="110000"/>
              </a:lnSpc>
              <a:buNone/>
            </a:pPr>
            <a:r>
              <a:rPr lang="en-US" sz="2000" dirty="0">
                <a:cs typeface="Aparajita" pitchFamily="34" charset="0"/>
              </a:rPr>
              <a:t> </a:t>
            </a:r>
            <a:r>
              <a:rPr lang="en-US" sz="2000" dirty="0" smtClean="0">
                <a:cs typeface="Aparajita" pitchFamily="34" charset="0"/>
              </a:rPr>
              <a:t>   The case worker accepts the feeling and shows keep interest on them. They  clarifies the problem and encourages him to take his own decision .</a:t>
            </a:r>
          </a:p>
          <a:p>
            <a:pPr marL="0" indent="0">
              <a:lnSpc>
                <a:spcPct val="110000"/>
              </a:lnSpc>
              <a:buNone/>
            </a:pPr>
            <a:endParaRPr lang="en-US" sz="2000" dirty="0" smtClean="0">
              <a:cs typeface="Aparajita" pitchFamily="34" charset="0"/>
            </a:endParaRPr>
          </a:p>
          <a:p>
            <a:pPr marL="0" indent="0">
              <a:lnSpc>
                <a:spcPct val="110000"/>
              </a:lnSpc>
              <a:buNone/>
            </a:pPr>
            <a:r>
              <a:rPr lang="en-US" sz="2000" dirty="0" smtClean="0">
                <a:cs typeface="Aparajita" pitchFamily="34" charset="0"/>
              </a:rPr>
              <a:t> The social worker helps him to strengthen   clients ego through the techniques of guidance, reassurance persuasion and psychological support.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2"/>
          <p:cNvSpPr>
            <a:spLocks noGrp="1"/>
          </p:cNvSpPr>
          <p:nvPr>
            <p:ph type="title"/>
          </p:nvPr>
        </p:nvSpPr>
        <p:spPr>
          <a:xfrm>
            <a:off x="5562600" y="457200"/>
            <a:ext cx="3048000" cy="5715000"/>
          </a:xfrm>
        </p:spPr>
        <p:txBody>
          <a:bodyPr>
            <a:normAutofit/>
          </a:bodyPr>
          <a:lstStyle/>
          <a:p>
            <a:r>
              <a:rPr lang="en-US" sz="3200" b="1" dirty="0" smtClean="0"/>
              <a:t>Roles and responsibilities</a:t>
            </a:r>
            <a:endParaRPr lang="en-US" sz="3200" b="1" dirty="0"/>
          </a:p>
        </p:txBody>
      </p:sp>
      <p:sp>
        <p:nvSpPr>
          <p:cNvPr id="1048618" name="Content Placeholder 1"/>
          <p:cNvSpPr>
            <a:spLocks noGrp="1"/>
          </p:cNvSpPr>
          <p:nvPr>
            <p:ph idx="1"/>
          </p:nvPr>
        </p:nvSpPr>
        <p:spPr>
          <a:xfrm>
            <a:off x="457200" y="457200"/>
            <a:ext cx="4572000" cy="5714999"/>
          </a:xfrm>
        </p:spPr>
        <p:txBody>
          <a:bodyPr>
            <a:noAutofit/>
          </a:bodyPr>
          <a:lstStyle/>
          <a:p>
            <a:pPr marL="0" indent="0">
              <a:lnSpc>
                <a:spcPct val="120000"/>
              </a:lnSpc>
              <a:buNone/>
            </a:pPr>
            <a:r>
              <a:rPr lang="en-US" sz="1600" b="1" dirty="0" smtClean="0"/>
              <a:t>Performs intakes and evaluations:</a:t>
            </a:r>
          </a:p>
          <a:p>
            <a:pPr marL="0" indent="0">
              <a:lnSpc>
                <a:spcPct val="120000"/>
              </a:lnSpc>
              <a:buNone/>
            </a:pPr>
            <a:r>
              <a:rPr lang="en-US" sz="1600" dirty="0" smtClean="0"/>
              <a:t>A social worker is often one of the </a:t>
            </a:r>
            <a:r>
              <a:rPr lang="en-US" sz="1600" b="1" dirty="0" smtClean="0"/>
              <a:t>first professionals </a:t>
            </a:r>
            <a:r>
              <a:rPr lang="en-US" sz="1600" dirty="0" smtClean="0"/>
              <a:t>a patient as contact with when he seeks treatment in psychiatric setting .</a:t>
            </a:r>
          </a:p>
          <a:p>
            <a:pPr marL="0" indent="0">
              <a:lnSpc>
                <a:spcPct val="120000"/>
              </a:lnSpc>
              <a:buNone/>
            </a:pPr>
            <a:r>
              <a:rPr lang="en-US" sz="1600" dirty="0" smtClean="0"/>
              <a:t>Before a patient can receive treatment ,he must complete and intake and evaluation process .</a:t>
            </a:r>
          </a:p>
          <a:p>
            <a:pPr marL="0" indent="0">
              <a:lnSpc>
                <a:spcPct val="120000"/>
              </a:lnSpc>
              <a:buNone/>
            </a:pPr>
            <a:endParaRPr lang="en-US" sz="1600" dirty="0" smtClean="0"/>
          </a:p>
          <a:p>
            <a:pPr marL="0" indent="0">
              <a:lnSpc>
                <a:spcPct val="120000"/>
              </a:lnSpc>
              <a:buNone/>
            </a:pPr>
            <a:r>
              <a:rPr lang="en-US" sz="1600" dirty="0" smtClean="0"/>
              <a:t>In many cases , social workers are the </a:t>
            </a:r>
            <a:r>
              <a:rPr lang="en-US" sz="1600" b="1" dirty="0" smtClean="0"/>
              <a:t>main providers </a:t>
            </a:r>
            <a:r>
              <a:rPr lang="en-US" sz="1600" dirty="0" smtClean="0"/>
              <a:t>of the services in a psychiatric setting.</a:t>
            </a:r>
          </a:p>
          <a:p>
            <a:pPr marL="0" indent="0">
              <a:lnSpc>
                <a:spcPct val="120000"/>
              </a:lnSpc>
              <a:buNone/>
            </a:pPr>
            <a:endParaRPr lang="en-US" sz="1600" dirty="0" smtClean="0"/>
          </a:p>
          <a:p>
            <a:pPr marL="0" indent="0">
              <a:lnSpc>
                <a:spcPct val="120000"/>
              </a:lnSpc>
              <a:buNone/>
            </a:pPr>
            <a:r>
              <a:rPr lang="en-US" sz="1600" dirty="0" smtClean="0"/>
              <a:t>The assigned social worker will meet with the client to perform an intake, which usually consists of obtaining general </a:t>
            </a:r>
            <a:r>
              <a:rPr lang="en-US" sz="1600" b="1" dirty="0" smtClean="0"/>
              <a:t>identifying information, medical insurance information , previous history of medical and psychiatric treatment and the presenting problem, </a:t>
            </a:r>
            <a:r>
              <a:rPr lang="en-US" sz="1600" dirty="0" smtClean="0"/>
              <a:t>or</a:t>
            </a:r>
            <a:r>
              <a:rPr lang="en-US" sz="1600" b="1" dirty="0" smtClean="0"/>
              <a:t> the reason the patient is seeking treatment at the time.</a:t>
            </a:r>
          </a:p>
          <a:p>
            <a:pPr marL="0" indent="0">
              <a:lnSpc>
                <a:spcPct val="120000"/>
              </a:lnSpc>
              <a:buNone/>
            </a:pP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2"/>
          <p:cNvSpPr>
            <a:spLocks noGrp="1"/>
          </p:cNvSpPr>
          <p:nvPr>
            <p:ph type="title"/>
          </p:nvPr>
        </p:nvSpPr>
        <p:spPr>
          <a:xfrm>
            <a:off x="457200" y="274638"/>
            <a:ext cx="8229600" cy="792162"/>
          </a:xfrm>
        </p:spPr>
        <p:txBody>
          <a:bodyPr/>
          <a:lstStyle/>
          <a:p>
            <a:endParaRPr lang="en-US" dirty="0"/>
          </a:p>
        </p:txBody>
      </p:sp>
      <p:sp>
        <p:nvSpPr>
          <p:cNvPr id="1048620" name="Content Placeholder 1"/>
          <p:cNvSpPr>
            <a:spLocks noGrp="1"/>
          </p:cNvSpPr>
          <p:nvPr>
            <p:ph idx="1"/>
          </p:nvPr>
        </p:nvSpPr>
        <p:spPr>
          <a:xfrm>
            <a:off x="457200" y="1219200"/>
            <a:ext cx="8229600" cy="5486400"/>
          </a:xfrm>
        </p:spPr>
        <p:txBody>
          <a:bodyPr>
            <a:noAutofit/>
          </a:bodyPr>
          <a:lstStyle/>
          <a:p>
            <a:pPr marL="0" indent="0">
              <a:buNone/>
            </a:pPr>
            <a:r>
              <a:rPr lang="en-US" sz="2000" b="1" dirty="0" smtClean="0"/>
              <a:t>Formulates treatment plans:</a:t>
            </a:r>
          </a:p>
          <a:p>
            <a:pPr>
              <a:buFont typeface="Wingdings" pitchFamily="2" charset="2"/>
              <a:buChar char="§"/>
            </a:pPr>
            <a:r>
              <a:rPr lang="en-US" sz="2000" dirty="0" smtClean="0"/>
              <a:t>Once a client has completed the evaluation process ,a social worker will formulate a treatment plan. </a:t>
            </a:r>
            <a:r>
              <a:rPr lang="en-US" sz="2000" dirty="0"/>
              <a:t>A</a:t>
            </a:r>
            <a:r>
              <a:rPr lang="en-US" sz="2000" dirty="0" smtClean="0"/>
              <a:t> treatment plan consists of a proposed course of a treatment based on the patients presenting problem and any other problems identified during the evaluation.</a:t>
            </a:r>
          </a:p>
          <a:p>
            <a:pPr>
              <a:buFont typeface="Wingdings" pitchFamily="2" charset="2"/>
              <a:buChar char="§"/>
            </a:pPr>
            <a:endParaRPr lang="en-US" sz="2000" dirty="0" smtClean="0"/>
          </a:p>
          <a:p>
            <a:pPr>
              <a:buFont typeface="Wingdings" pitchFamily="2" charset="2"/>
              <a:buChar char="§"/>
            </a:pPr>
            <a:r>
              <a:rPr lang="en-US" sz="2000" dirty="0" smtClean="0"/>
              <a:t>Depending on the patients specific concerns and problems ,a social worker may consult other professionals , such as psychiatrics or psychologists , to ask for assistance in treatment plan formulation.</a:t>
            </a:r>
          </a:p>
          <a:p>
            <a:pPr>
              <a:buFont typeface="Wingdings" pitchFamily="2" charset="2"/>
              <a:buChar char="§"/>
            </a:pPr>
            <a:endParaRPr lang="en-US" sz="2000" dirty="0" smtClean="0"/>
          </a:p>
          <a:p>
            <a:pPr>
              <a:buFont typeface="Wingdings" pitchFamily="2" charset="2"/>
              <a:buChar char="§"/>
            </a:pPr>
            <a:r>
              <a:rPr lang="en-US" sz="2000" dirty="0" smtClean="0"/>
              <a:t>This is usually the case , for example , if a patient presents with severe psychiatric symptoms , such as delusions or suicidal tendencies ,that require medication or other, more intense forms of intervention.</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2"/>
          <p:cNvSpPr>
            <a:spLocks noGrp="1"/>
          </p:cNvSpPr>
          <p:nvPr>
            <p:ph type="title"/>
          </p:nvPr>
        </p:nvSpPr>
        <p:spPr>
          <a:xfrm>
            <a:off x="457200" y="274638"/>
            <a:ext cx="8229600" cy="563562"/>
          </a:xfrm>
        </p:spPr>
        <p:txBody>
          <a:bodyPr>
            <a:normAutofit fontScale="90000"/>
          </a:bodyPr>
          <a:lstStyle/>
          <a:p>
            <a:endParaRPr lang="en-US" dirty="0"/>
          </a:p>
        </p:txBody>
      </p:sp>
      <p:sp>
        <p:nvSpPr>
          <p:cNvPr id="1048622" name="Content Placeholder 1"/>
          <p:cNvSpPr>
            <a:spLocks noGrp="1"/>
          </p:cNvSpPr>
          <p:nvPr>
            <p:ph idx="1"/>
          </p:nvPr>
        </p:nvSpPr>
        <p:spPr>
          <a:xfrm>
            <a:off x="457200" y="1066800"/>
            <a:ext cx="8229600" cy="5562600"/>
          </a:xfrm>
        </p:spPr>
        <p:txBody>
          <a:bodyPr>
            <a:normAutofit/>
          </a:bodyPr>
          <a:lstStyle/>
          <a:p>
            <a:pPr marL="0" indent="0">
              <a:buNone/>
            </a:pPr>
            <a:r>
              <a:rPr lang="en-US" sz="2000" b="1" dirty="0" smtClean="0"/>
              <a:t>Intervenes in crisis situations:</a:t>
            </a:r>
          </a:p>
          <a:p>
            <a:pPr marL="0" indent="0">
              <a:buNone/>
            </a:pPr>
            <a:r>
              <a:rPr lang="en-US" sz="2000" dirty="0" smtClean="0"/>
              <a:t>A social worker in a psychiatric setting is usually involved in crisis intervention,</a:t>
            </a:r>
          </a:p>
          <a:p>
            <a:pPr marL="0" indent="0">
              <a:buNone/>
            </a:pPr>
            <a:r>
              <a:rPr lang="en-US" sz="2000" dirty="0" smtClean="0"/>
              <a:t>which may include providing telephone crisis coverage , helping walk-in patients who require immediate treatment and offering community referrals to patients who need specific types of emergency assistance , such as housing or food.</a:t>
            </a:r>
          </a:p>
          <a:p>
            <a:pPr marL="0" indent="0">
              <a:buNone/>
            </a:pPr>
            <a:endParaRPr lang="en-US" sz="2000" dirty="0" smtClean="0"/>
          </a:p>
          <a:p>
            <a:pPr marL="0" indent="0">
              <a:buNone/>
            </a:pPr>
            <a:r>
              <a:rPr lang="en-US" sz="2000" dirty="0" smtClean="0"/>
              <a:t>The goal of psychiatric social worker in such situations is often to evaluate whether the patient can return to his normal level of functioning or whether to provide additional , more long term treatment or assistance.</a:t>
            </a:r>
          </a:p>
          <a:p>
            <a:pPr marL="0" indent="0">
              <a:buNone/>
            </a:pPr>
            <a:endParaRPr lang="en-US" sz="2000" dirty="0" smtClean="0"/>
          </a:p>
          <a:p>
            <a:pPr marL="0" indent="0">
              <a:buNone/>
            </a:pPr>
            <a:r>
              <a:rPr lang="en-US" sz="2000" dirty="0" smtClean="0"/>
              <a:t>For example, psychiatric social worker who helps a severely depressed walk-in patent might decide to admit the patient to a short- term care unit for additional monitoring and treatment ,with the patients consent</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Content Placeholder 2"/>
          <p:cNvSpPr>
            <a:spLocks noGrp="1"/>
          </p:cNvSpPr>
          <p:nvPr>
            <p:ph idx="1"/>
          </p:nvPr>
        </p:nvSpPr>
        <p:spPr>
          <a:xfrm>
            <a:off x="457200" y="533400"/>
            <a:ext cx="8229600" cy="5867400"/>
          </a:xfrm>
        </p:spPr>
        <p:txBody>
          <a:bodyPr>
            <a:normAutofit fontScale="95000"/>
          </a:bodyPr>
          <a:lstStyle/>
          <a:p>
            <a:pPr marL="0" indent="0">
              <a:buNone/>
            </a:pPr>
            <a:r>
              <a:rPr lang="en-US" sz="2000" b="1" dirty="0" smtClean="0"/>
              <a:t>Provides treatment and other services:</a:t>
            </a:r>
          </a:p>
          <a:p>
            <a:pPr marL="0" indent="0">
              <a:buNone/>
            </a:pPr>
            <a:r>
              <a:rPr lang="en-US" sz="2000" dirty="0" smtClean="0"/>
              <a:t>A psychiatric social worker provides a wide range of treatments and other services to patients based on their specific presenting problems . </a:t>
            </a:r>
          </a:p>
          <a:p>
            <a:pPr marL="0" indent="0">
              <a:buNone/>
            </a:pPr>
            <a:r>
              <a:rPr lang="en-US" sz="2000" dirty="0" smtClean="0"/>
              <a:t>Some of the treatments and services a psychiatric social worker might provide include:</a:t>
            </a:r>
          </a:p>
          <a:p>
            <a:pPr algn="just">
              <a:buFont typeface="Wingdings" pitchFamily="2" charset="2"/>
              <a:buChar char="§"/>
            </a:pPr>
            <a:r>
              <a:rPr lang="en-US" sz="2000" dirty="0" smtClean="0"/>
              <a:t>Short term psychotherapy </a:t>
            </a:r>
          </a:p>
          <a:p>
            <a:pPr algn="just">
              <a:buFont typeface="Wingdings" pitchFamily="2" charset="2"/>
              <a:buChar char="§"/>
            </a:pPr>
            <a:r>
              <a:rPr lang="en-US" sz="2000" dirty="0"/>
              <a:t>S</a:t>
            </a:r>
            <a:r>
              <a:rPr lang="en-US" sz="2000" dirty="0" smtClean="0"/>
              <a:t>ubstance abuse counseling </a:t>
            </a:r>
          </a:p>
          <a:p>
            <a:pPr algn="just">
              <a:buFont typeface="Wingdings" pitchFamily="2" charset="2"/>
              <a:buChar char="§"/>
            </a:pPr>
            <a:r>
              <a:rPr lang="en-US" sz="2000" dirty="0"/>
              <a:t>C</a:t>
            </a:r>
            <a:r>
              <a:rPr lang="en-US" sz="2000" dirty="0" smtClean="0"/>
              <a:t>ognitive behavior therapy </a:t>
            </a:r>
          </a:p>
          <a:p>
            <a:pPr algn="just">
              <a:buFont typeface="Wingdings" pitchFamily="2" charset="2"/>
              <a:buChar char="§"/>
            </a:pPr>
            <a:r>
              <a:rPr lang="en-US" sz="2000" dirty="0" smtClean="0"/>
              <a:t>Group counseling </a:t>
            </a:r>
          </a:p>
          <a:p>
            <a:pPr algn="just">
              <a:buFont typeface="Wingdings" pitchFamily="2" charset="2"/>
              <a:buChar char="§"/>
            </a:pPr>
            <a:r>
              <a:rPr lang="en-US" sz="2000" dirty="0"/>
              <a:t>F</a:t>
            </a:r>
            <a:r>
              <a:rPr lang="en-US" sz="2000" dirty="0" smtClean="0"/>
              <a:t>amily therapy</a:t>
            </a:r>
          </a:p>
          <a:p>
            <a:pPr algn="just">
              <a:buFont typeface="Wingdings" pitchFamily="2" charset="2"/>
              <a:buChar char="§"/>
            </a:pPr>
            <a:r>
              <a:rPr lang="en-US" sz="2000" dirty="0" smtClean="0"/>
              <a:t>Supportive counseling </a:t>
            </a:r>
          </a:p>
          <a:p>
            <a:pPr algn="just">
              <a:buFont typeface="Wingdings" pitchFamily="2" charset="2"/>
              <a:buChar char="§"/>
            </a:pPr>
            <a:r>
              <a:rPr lang="en-US" sz="2000" dirty="0" smtClean="0"/>
              <a:t>Case management and </a:t>
            </a:r>
          </a:p>
          <a:p>
            <a:pPr algn="just">
              <a:buFont typeface="Wingdings" pitchFamily="2" charset="2"/>
              <a:buChar char="§"/>
            </a:pPr>
            <a:r>
              <a:rPr lang="en-US" sz="2000" dirty="0"/>
              <a:t>A</a:t>
            </a:r>
            <a:r>
              <a:rPr lang="en-US" sz="2000" dirty="0" smtClean="0"/>
              <a:t>dvocacy.</a:t>
            </a:r>
          </a:p>
          <a:p>
            <a:pPr marL="0" indent="0">
              <a:buNone/>
            </a:pPr>
            <a:r>
              <a:rPr lang="en-US" sz="2000" dirty="0" smtClean="0"/>
              <a:t>In addition , they often </a:t>
            </a:r>
            <a:r>
              <a:rPr lang="en-US" sz="2000" b="1" dirty="0" smtClean="0"/>
              <a:t>provides consultation </a:t>
            </a:r>
            <a:r>
              <a:rPr lang="en-US" sz="2000" dirty="0" smtClean="0"/>
              <a:t>to other professionals involved in a patients care . </a:t>
            </a:r>
          </a:p>
          <a:p>
            <a:pPr marL="0" indent="0">
              <a:buNone/>
            </a:pPr>
            <a:r>
              <a:rPr lang="en-US" sz="2000" dirty="0" smtClean="0"/>
              <a:t>This might include </a:t>
            </a:r>
            <a:r>
              <a:rPr lang="en-US" sz="2000" b="1" dirty="0" smtClean="0"/>
              <a:t>discussing a patients progress </a:t>
            </a:r>
            <a:r>
              <a:rPr lang="en-US" sz="2000" dirty="0" smtClean="0"/>
              <a:t>in treatment with family doctors or private therapists , as  long as the patient has provided written consent.</a:t>
            </a:r>
            <a:endParaRPr lang="en-US" sz="2000" dirty="0"/>
          </a:p>
          <a:p>
            <a:pPr marL="0" indent="0">
              <a:buNone/>
            </a:pPr>
            <a:endParaRPr lang="en-US" sz="2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Content Placeholder 2"/>
          <p:cNvSpPr>
            <a:spLocks noGrp="1"/>
          </p:cNvSpPr>
          <p:nvPr>
            <p:ph idx="1"/>
          </p:nvPr>
        </p:nvSpPr>
        <p:spPr>
          <a:xfrm>
            <a:off x="457200" y="457200"/>
            <a:ext cx="8229600" cy="6172200"/>
          </a:xfrm>
        </p:spPr>
        <p:txBody>
          <a:bodyPr>
            <a:noAutofit/>
          </a:bodyPr>
          <a:lstStyle/>
          <a:p>
            <a:pPr marL="0" indent="0" algn="ctr">
              <a:buNone/>
            </a:pPr>
            <a:endParaRPr lang="en-US" sz="11500" b="1" dirty="0" smtClean="0"/>
          </a:p>
          <a:p>
            <a:pPr marL="0" indent="0" algn="ctr">
              <a:buNone/>
            </a:pPr>
            <a:r>
              <a:rPr lang="en-US" sz="11500" b="1" dirty="0" smtClean="0"/>
              <a:t>THANK YOU</a:t>
            </a:r>
            <a:endParaRPr lang="en-US" sz="115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p:txBody>
          <a:bodyPr>
            <a:normAutofit/>
          </a:bodyPr>
          <a:lstStyle/>
          <a:p>
            <a:r>
              <a:rPr lang="en-US" b="1" dirty="0" smtClean="0"/>
              <a:t>DEFINITION</a:t>
            </a:r>
            <a:endParaRPr lang="en-US" b="1" dirty="0"/>
          </a:p>
        </p:txBody>
      </p:sp>
      <p:sp>
        <p:nvSpPr>
          <p:cNvPr id="1048596" name="Content Placeholder 2"/>
          <p:cNvSpPr>
            <a:spLocks noGrp="1"/>
          </p:cNvSpPr>
          <p:nvPr>
            <p:ph idx="1"/>
          </p:nvPr>
        </p:nvSpPr>
        <p:spPr/>
        <p:txBody>
          <a:bodyPr>
            <a:normAutofit fontScale="95000"/>
          </a:bodyPr>
          <a:lstStyle/>
          <a:p>
            <a:pPr marL="0" indent="0">
              <a:buNone/>
            </a:pPr>
            <a:r>
              <a:rPr lang="en-US" sz="2000" b="1" dirty="0"/>
              <a:t>Casework</a:t>
            </a:r>
            <a:r>
              <a:rPr lang="en-US" sz="2000" dirty="0"/>
              <a:t> involves wide variety of activities in various settings, aimed to help individuals, couples and families to cope up more effectively with problems which impaired </a:t>
            </a:r>
          </a:p>
          <a:p>
            <a:pPr marL="0" indent="0">
              <a:buNone/>
            </a:pPr>
            <a:endParaRPr lang="en-US" sz="2000" dirty="0"/>
          </a:p>
          <a:p>
            <a:pPr marL="0" indent="0">
              <a:buNone/>
            </a:pPr>
            <a:r>
              <a:rPr lang="en-US" sz="2000" b="1"/>
              <a:t>Social casework </a:t>
            </a:r>
            <a:r>
              <a:rPr lang="en-US" sz="2000"/>
              <a:t>has been a predominant social work method of practice in psychiatric setting .It concerned with the adjustment and development of the individual towards more satisfying human relations. </a:t>
            </a:r>
            <a:endParaRPr lang="en-US" sz="2000" smtClean="0"/>
          </a:p>
          <a:p>
            <a:pPr marL="0" indent="0">
              <a:buNone/>
            </a:pPr>
            <a:endParaRPr lang="en-US" sz="2000"/>
          </a:p>
          <a:p>
            <a:pPr marL="0" indent="0">
              <a:buNone/>
            </a:pPr>
            <a:r>
              <a:rPr lang="en-US" sz="2000" b="1" dirty="0" smtClean="0"/>
              <a:t>Psychiatric </a:t>
            </a:r>
            <a:r>
              <a:rPr lang="en-US" sz="2000" b="1" dirty="0"/>
              <a:t>social worker </a:t>
            </a:r>
            <a:r>
              <a:rPr lang="en-US" sz="2000" dirty="0"/>
              <a:t>also known as mental health social workers, who engage in mental health social work </a:t>
            </a:r>
            <a:r>
              <a:rPr lang="en-US" sz="2000" dirty="0" smtClean="0"/>
              <a:t>.They often </a:t>
            </a:r>
            <a:r>
              <a:rPr lang="en-US" sz="2000" dirty="0"/>
              <a:t>work in hospitals or inpatient psychiatric treatment </a:t>
            </a:r>
            <a:r>
              <a:rPr lang="en-US" sz="2000" dirty="0" smtClean="0"/>
              <a:t>centers.</a:t>
            </a:r>
            <a:endParaRPr lang="en-US" sz="2000" dirty="0"/>
          </a:p>
          <a:p>
            <a:pPr marL="0" indent="0">
              <a:buNone/>
            </a:pPr>
            <a:r>
              <a:rPr lang="en-US" sz="2000" dirty="0"/>
              <a:t>They assess patients </a:t>
            </a:r>
            <a:r>
              <a:rPr lang="en-US" sz="2000" b="1" dirty="0"/>
              <a:t>social, emotional, interpersonal, economic and environmental</a:t>
            </a:r>
            <a:r>
              <a:rPr lang="en-US" sz="2000" dirty="0"/>
              <a:t> needs, along with their </a:t>
            </a:r>
            <a:r>
              <a:rPr lang="en-US" sz="2000" dirty="0" smtClean="0"/>
              <a:t>strengths</a:t>
            </a:r>
          </a:p>
          <a:p>
            <a:pPr marL="0" indent="0">
              <a:buNone/>
            </a:pP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xfrm>
            <a:off x="457200" y="274638"/>
            <a:ext cx="8229600" cy="563562"/>
          </a:xfrm>
        </p:spPr>
        <p:txBody>
          <a:bodyPr>
            <a:normAutofit fontScale="90000"/>
          </a:bodyPr>
          <a:lstStyle/>
          <a:p>
            <a:endParaRPr lang="en-US" b="1" dirty="0"/>
          </a:p>
        </p:txBody>
      </p:sp>
      <p:sp>
        <p:nvSpPr>
          <p:cNvPr id="1048598" name="Content Placeholder 2"/>
          <p:cNvSpPr>
            <a:spLocks noGrp="1"/>
          </p:cNvSpPr>
          <p:nvPr>
            <p:ph idx="1"/>
          </p:nvPr>
        </p:nvSpPr>
        <p:spPr>
          <a:xfrm>
            <a:off x="457200" y="1219200"/>
            <a:ext cx="8229600" cy="5257800"/>
          </a:xfrm>
        </p:spPr>
        <p:txBody>
          <a:bodyPr>
            <a:normAutofit fontScale="95000"/>
          </a:bodyPr>
          <a:lstStyle/>
          <a:p>
            <a:pPr marL="0" indent="0">
              <a:buNone/>
            </a:pPr>
            <a:r>
              <a:rPr lang="en-US" sz="2000" dirty="0" smtClean="0"/>
              <a:t>According to </a:t>
            </a:r>
            <a:r>
              <a:rPr lang="en-US" sz="2000" b="1" dirty="0" smtClean="0"/>
              <a:t>Safrad </a:t>
            </a:r>
            <a:r>
              <a:rPr lang="en-US" sz="2000" dirty="0" smtClean="0"/>
              <a:t>“Social case work is a method employed by social worker </a:t>
            </a:r>
          </a:p>
          <a:p>
            <a:pPr marL="0" indent="0">
              <a:buNone/>
            </a:pPr>
            <a:r>
              <a:rPr lang="en-US" sz="2000" dirty="0" smtClean="0"/>
              <a:t>     To help individual</a:t>
            </a:r>
          </a:p>
          <a:p>
            <a:pPr marL="0" indent="0">
              <a:buNone/>
            </a:pPr>
            <a:r>
              <a:rPr lang="en-US" sz="2000" dirty="0" smtClean="0"/>
              <a:t>     To find a solution of their problem of social adjustment which they are enable to handle in a satisfactory way by their own efforts”</a:t>
            </a:r>
          </a:p>
          <a:p>
            <a:pPr marL="0" indent="0">
              <a:buNone/>
            </a:pPr>
            <a:endParaRPr lang="en-US" sz="2000" dirty="0" smtClean="0"/>
          </a:p>
          <a:p>
            <a:pPr marL="0" indent="0">
              <a:buNone/>
            </a:pPr>
            <a:r>
              <a:rPr lang="en-US" sz="2000" b="1" dirty="0" smtClean="0"/>
              <a:t>Mary Richmond </a:t>
            </a:r>
            <a:r>
              <a:rPr lang="en-US" sz="2000" dirty="0" smtClean="0"/>
              <a:t>says that “Social case work may be defined as the art of doing different thing with different people co operating with them to achieve some of their own and society’s betterment.</a:t>
            </a:r>
          </a:p>
          <a:p>
            <a:pPr marL="0" indent="0">
              <a:buNone/>
            </a:pPr>
            <a:r>
              <a:rPr lang="en-US" sz="2000" b="1" dirty="0" smtClean="0"/>
              <a:t>OBJECTIVES:</a:t>
            </a:r>
            <a:endParaRPr lang="en-US" sz="2000" dirty="0" smtClean="0"/>
          </a:p>
          <a:p>
            <a:pPr>
              <a:buFont typeface="Wingdings" pitchFamily="2" charset="2"/>
              <a:buChar char="§"/>
            </a:pPr>
            <a:r>
              <a:rPr lang="en-US" sz="2000" dirty="0"/>
              <a:t>To make good rapport with the common people</a:t>
            </a:r>
          </a:p>
          <a:p>
            <a:pPr>
              <a:buFont typeface="Wingdings" pitchFamily="2" charset="2"/>
              <a:buChar char="§"/>
            </a:pPr>
            <a:r>
              <a:rPr lang="en-US" sz="2000" dirty="0"/>
              <a:t>To find out and understand and solve the internal problem of the individuals</a:t>
            </a:r>
          </a:p>
          <a:p>
            <a:pPr>
              <a:buFont typeface="Wingdings" pitchFamily="2" charset="2"/>
              <a:buChar char="§"/>
            </a:pPr>
            <a:r>
              <a:rPr lang="en-US" sz="2000" dirty="0"/>
              <a:t>To strengthen one’s ego power</a:t>
            </a:r>
          </a:p>
          <a:p>
            <a:pPr>
              <a:buFont typeface="Wingdings" pitchFamily="2" charset="2"/>
              <a:buChar char="§"/>
            </a:pPr>
            <a:r>
              <a:rPr lang="en-US" sz="2000" dirty="0"/>
              <a:t>To prevent problem</a:t>
            </a:r>
          </a:p>
          <a:p>
            <a:pPr>
              <a:buFont typeface="Wingdings" pitchFamily="2" charset="2"/>
              <a:buChar char="§"/>
            </a:pPr>
            <a:r>
              <a:rPr lang="en-US" sz="2000" dirty="0"/>
              <a:t>To develop internal resources</a:t>
            </a:r>
          </a:p>
          <a:p>
            <a:pPr>
              <a:buFont typeface="Wingdings" pitchFamily="2" charset="2"/>
              <a:buChar char="§"/>
            </a:pPr>
            <a:endParaRPr lang="en-US" sz="2000" dirty="0"/>
          </a:p>
          <a:p>
            <a:pPr marL="0" indent="0">
              <a:buNone/>
            </a:pPr>
            <a:endParaRPr lang="en-US" sz="2000" dirty="0"/>
          </a:p>
        </p:txBody>
      </p:sp>
      <p:cxnSp>
        <p:nvCxnSpPr>
          <p:cNvPr id="3145814" name="Straight Arrow Connector 4"/>
          <p:cNvCxnSpPr>
            <a:cxnSpLocks/>
          </p:cNvCxnSpPr>
          <p:nvPr/>
        </p:nvCxnSpPr>
        <p:spPr>
          <a:xfrm>
            <a:off x="394853" y="17526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815" name="Straight Arrow Connector 7"/>
          <p:cNvCxnSpPr>
            <a:cxnSpLocks/>
          </p:cNvCxnSpPr>
          <p:nvPr/>
        </p:nvCxnSpPr>
        <p:spPr>
          <a:xfrm>
            <a:off x="394853" y="21336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r>
              <a:rPr lang="en-US" b="1" dirty="0" smtClean="0"/>
              <a:t>NATURE OF SOCIAL WORK</a:t>
            </a:r>
            <a:endParaRPr lang="en-US" b="1" dirty="0"/>
          </a:p>
        </p:txBody>
      </p:sp>
      <p:sp>
        <p:nvSpPr>
          <p:cNvPr id="1048600" name="Content Placeholder 2"/>
          <p:cNvSpPr>
            <a:spLocks noGrp="1"/>
          </p:cNvSpPr>
          <p:nvPr>
            <p:ph idx="1"/>
          </p:nvPr>
        </p:nvSpPr>
        <p:spPr/>
        <p:txBody>
          <a:bodyPr>
            <a:normAutofit/>
          </a:bodyPr>
          <a:lstStyle/>
          <a:p>
            <a:pPr>
              <a:lnSpc>
                <a:spcPct val="150000"/>
              </a:lnSpc>
              <a:buFont typeface="Wingdings" pitchFamily="2" charset="2"/>
              <a:buChar char="§"/>
            </a:pPr>
            <a:r>
              <a:rPr lang="en-US" sz="2000" dirty="0" smtClean="0"/>
              <a:t>In social casework relationship contains elements of </a:t>
            </a:r>
            <a:r>
              <a:rPr lang="en-US" sz="2000" b="1" dirty="0" smtClean="0"/>
              <a:t>acceptance, expectation , support and stimulation</a:t>
            </a:r>
          </a:p>
          <a:p>
            <a:pPr>
              <a:lnSpc>
                <a:spcPct val="150000"/>
              </a:lnSpc>
              <a:buFont typeface="Wingdings" pitchFamily="2" charset="2"/>
              <a:buChar char="§"/>
            </a:pPr>
            <a:r>
              <a:rPr lang="en-US" sz="2000" dirty="0" smtClean="0"/>
              <a:t>Clients and caseworker are </a:t>
            </a:r>
            <a:r>
              <a:rPr lang="en-US" sz="2000" b="1" dirty="0" smtClean="0"/>
              <a:t>independent</a:t>
            </a:r>
          </a:p>
          <a:p>
            <a:pPr>
              <a:lnSpc>
                <a:spcPct val="150000"/>
              </a:lnSpc>
              <a:buFont typeface="Wingdings" pitchFamily="2" charset="2"/>
              <a:buChar char="§"/>
            </a:pPr>
            <a:r>
              <a:rPr lang="en-US" sz="2000" dirty="0" smtClean="0"/>
              <a:t>Casework relationship may have </a:t>
            </a:r>
            <a:r>
              <a:rPr lang="en-US" sz="2000" b="1" dirty="0" smtClean="0"/>
              <a:t>several therapeutic values</a:t>
            </a:r>
          </a:p>
          <a:p>
            <a:pPr>
              <a:lnSpc>
                <a:spcPct val="150000"/>
              </a:lnSpc>
              <a:buFont typeface="Wingdings" pitchFamily="2" charset="2"/>
              <a:buChar char="§"/>
            </a:pPr>
            <a:r>
              <a:rPr lang="en-US" sz="2000" dirty="0" smtClean="0"/>
              <a:t>It is development of </a:t>
            </a:r>
            <a:r>
              <a:rPr lang="en-US" sz="2000" b="1" dirty="0" smtClean="0"/>
              <a:t>personality</a:t>
            </a:r>
          </a:p>
          <a:p>
            <a:pPr>
              <a:lnSpc>
                <a:spcPct val="150000"/>
              </a:lnSpc>
              <a:buFont typeface="Wingdings" pitchFamily="2" charset="2"/>
              <a:buChar char="§"/>
            </a:pPr>
            <a:r>
              <a:rPr lang="en-US" sz="2000" dirty="0" smtClean="0"/>
              <a:t>It is </a:t>
            </a:r>
            <a:r>
              <a:rPr lang="en-US" sz="2000" b="1" dirty="0" smtClean="0"/>
              <a:t>capacity building</a:t>
            </a:r>
          </a:p>
          <a:p>
            <a:pPr>
              <a:lnSpc>
                <a:spcPct val="150000"/>
              </a:lnSpc>
              <a:buFont typeface="Wingdings" pitchFamily="2" charset="2"/>
              <a:buChar char="§"/>
            </a:pPr>
            <a:r>
              <a:rPr lang="en-US" sz="2000" dirty="0" smtClean="0"/>
              <a:t>It is more </a:t>
            </a:r>
            <a:r>
              <a:rPr lang="en-US" sz="2000" b="1" dirty="0" smtClean="0"/>
              <a:t>adjustment with the society</a:t>
            </a:r>
          </a:p>
          <a:p>
            <a:pPr marL="0" indent="0">
              <a:lnSpc>
                <a:spcPct val="150000"/>
              </a:lnSpc>
              <a:buNone/>
            </a:pPr>
            <a:endParaRPr lang="en-US"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a:xfrm>
            <a:off x="457200" y="274638"/>
            <a:ext cx="8229600" cy="1020762"/>
          </a:xfrm>
        </p:spPr>
        <p:txBody>
          <a:bodyPr>
            <a:noAutofit/>
          </a:bodyPr>
          <a:lstStyle/>
          <a:p>
            <a:r>
              <a:rPr lang="en-US" sz="3600" b="1" dirty="0" smtClean="0"/>
              <a:t/>
            </a:r>
            <a:br>
              <a:rPr lang="en-US" sz="3600" b="1" dirty="0" smtClean="0"/>
            </a:br>
            <a:r>
              <a:rPr lang="en-US" sz="3600" b="1" dirty="0" smtClean="0"/>
              <a:t/>
            </a:r>
            <a:br>
              <a:rPr lang="en-US" sz="3600" b="1" dirty="0" smtClean="0"/>
            </a:br>
            <a:r>
              <a:rPr lang="en-US" dirty="0"/>
              <a:t/>
            </a:r>
            <a:br>
              <a:rPr lang="en-US" dirty="0"/>
            </a:br>
            <a:r>
              <a:rPr lang="en-US" dirty="0" smtClean="0"/>
              <a:t/>
            </a:r>
            <a:br>
              <a:rPr lang="en-US" dirty="0" smtClean="0"/>
            </a:br>
            <a:r>
              <a:rPr lang="en-US" sz="3200" b="1" dirty="0" smtClean="0"/>
              <a:t>KNOWLEDGE, SKILLS AND ABILITIES (KSA)</a:t>
            </a:r>
            <a:br>
              <a:rPr lang="en-US" sz="3200" b="1" dirty="0" smtClean="0"/>
            </a:br>
            <a:endParaRPr lang="en-US" sz="3200" b="1" dirty="0"/>
          </a:p>
        </p:txBody>
      </p:sp>
      <p:sp>
        <p:nvSpPr>
          <p:cNvPr id="1048602" name="Content Placeholder 2"/>
          <p:cNvSpPr>
            <a:spLocks noGrp="1"/>
          </p:cNvSpPr>
          <p:nvPr>
            <p:ph idx="1"/>
          </p:nvPr>
        </p:nvSpPr>
        <p:spPr>
          <a:xfrm>
            <a:off x="457200" y="1143000"/>
            <a:ext cx="8229600" cy="5334000"/>
          </a:xfrm>
        </p:spPr>
        <p:txBody>
          <a:bodyPr>
            <a:normAutofit/>
          </a:bodyPr>
          <a:lstStyle/>
          <a:p>
            <a:pPr marL="0" indent="0">
              <a:buNone/>
            </a:pPr>
            <a:r>
              <a:rPr lang="en-US" sz="2000" b="1" dirty="0" smtClean="0"/>
              <a:t>Knowledge </a:t>
            </a:r>
          </a:p>
          <a:p>
            <a:pPr>
              <a:lnSpc>
                <a:spcPct val="150000"/>
              </a:lnSpc>
              <a:buFont typeface="Wingdings" pitchFamily="2" charset="2"/>
              <a:buChar char="§"/>
            </a:pPr>
            <a:r>
              <a:rPr lang="en-US" sz="2000" dirty="0" smtClean="0"/>
              <a:t>General</a:t>
            </a:r>
            <a:r>
              <a:rPr lang="en-US" sz="2000" b="1" dirty="0" smtClean="0"/>
              <a:t> </a:t>
            </a:r>
            <a:r>
              <a:rPr lang="en-US" sz="2000" dirty="0" smtClean="0"/>
              <a:t>knowledge</a:t>
            </a:r>
            <a:r>
              <a:rPr lang="en-US" sz="2000" b="1" dirty="0" smtClean="0"/>
              <a:t> </a:t>
            </a:r>
            <a:r>
              <a:rPr lang="en-US" sz="2000" dirty="0" smtClean="0"/>
              <a:t>of normal and abnormal human development and behavior</a:t>
            </a:r>
          </a:p>
          <a:p>
            <a:pPr>
              <a:lnSpc>
                <a:spcPct val="150000"/>
              </a:lnSpc>
              <a:buFont typeface="Wingdings" pitchFamily="2" charset="2"/>
              <a:buChar char="§"/>
            </a:pPr>
            <a:r>
              <a:rPr lang="en-US" sz="2000" dirty="0" smtClean="0"/>
              <a:t>General knowledge of recognized treatment interventions such as behavior modification; family, group and individual psychotherapies; psychosexual education; substance  abuse interventions; and use of psychotropic medications.</a:t>
            </a:r>
          </a:p>
          <a:p>
            <a:pPr marL="0" indent="0">
              <a:buNone/>
            </a:pPr>
            <a:r>
              <a:rPr lang="en-US" sz="2000" dirty="0"/>
              <a:t> </a:t>
            </a:r>
            <a:r>
              <a:rPr lang="en-US" sz="2000" b="1" dirty="0" smtClean="0"/>
              <a:t>skill</a:t>
            </a:r>
          </a:p>
          <a:p>
            <a:pPr>
              <a:buFont typeface="Wingdings" pitchFamily="2" charset="2"/>
              <a:buChar char="§"/>
            </a:pPr>
            <a:r>
              <a:rPr lang="en-US" sz="2000" dirty="0" smtClean="0"/>
              <a:t> </a:t>
            </a:r>
            <a:r>
              <a:rPr lang="en-US" sz="2000" dirty="0"/>
              <a:t>I</a:t>
            </a:r>
            <a:r>
              <a:rPr lang="en-US" sz="2000" dirty="0" smtClean="0"/>
              <a:t>n  developing and maintaining a therapeutic relationship with mentally ill patients.</a:t>
            </a:r>
          </a:p>
          <a:p>
            <a:pPr>
              <a:buFont typeface="Wingdings" pitchFamily="2" charset="2"/>
              <a:buChar char="§"/>
            </a:pPr>
            <a:r>
              <a:rPr lang="en-US" sz="2000" dirty="0" smtClean="0"/>
              <a:t>In communicating with patients and families who may be experiencing distress. </a:t>
            </a:r>
          </a:p>
          <a:p>
            <a:pPr marL="0" indent="0">
              <a:buNone/>
            </a:pPr>
            <a:endParaRPr lang="en-US" sz="2000" dirty="0" smtClean="0"/>
          </a:p>
          <a:p>
            <a:pPr marL="0" indent="0">
              <a:buNone/>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Content Placeholder 2"/>
          <p:cNvSpPr>
            <a:spLocks noGrp="1"/>
          </p:cNvSpPr>
          <p:nvPr>
            <p:ph idx="1"/>
          </p:nvPr>
        </p:nvSpPr>
        <p:spPr>
          <a:xfrm>
            <a:off x="457200" y="228600"/>
            <a:ext cx="8229600" cy="6477000"/>
          </a:xfrm>
        </p:spPr>
        <p:txBody>
          <a:bodyPr>
            <a:normAutofit/>
          </a:bodyPr>
          <a:lstStyle/>
          <a:p>
            <a:pPr>
              <a:buFont typeface="Wingdings" pitchFamily="2" charset="2"/>
              <a:buChar char="§"/>
            </a:pPr>
            <a:r>
              <a:rPr lang="en-US" sz="2000" dirty="0" smtClean="0"/>
              <a:t>In conducting and teaching individual , family and group therapies</a:t>
            </a:r>
          </a:p>
          <a:p>
            <a:pPr>
              <a:buFont typeface="Wingdings" pitchFamily="2" charset="2"/>
              <a:buChar char="§"/>
            </a:pPr>
            <a:r>
              <a:rPr lang="en-US" sz="2000" dirty="0" smtClean="0"/>
              <a:t>In interviewing to gather data needed to diagnose the needs of individuals and their families</a:t>
            </a:r>
          </a:p>
          <a:p>
            <a:pPr>
              <a:lnSpc>
                <a:spcPct val="150000"/>
              </a:lnSpc>
              <a:buFont typeface="Wingdings" pitchFamily="2" charset="2"/>
              <a:buChar char="§"/>
            </a:pPr>
            <a:r>
              <a:rPr lang="en-US" sz="2000" dirty="0" smtClean="0"/>
              <a:t>In preparing clear, concise written case narratives and reports.</a:t>
            </a:r>
          </a:p>
          <a:p>
            <a:pPr>
              <a:lnSpc>
                <a:spcPct val="150000"/>
              </a:lnSpc>
              <a:buFont typeface="Wingdings" pitchFamily="2" charset="2"/>
              <a:buChar char="§"/>
            </a:pPr>
            <a:r>
              <a:rPr lang="en-US" sz="2000" dirty="0" smtClean="0"/>
              <a:t>In functioning as patient advocate to ensure that appropriate social services are being delivered which could include working with state and federal agencies and community organizations for the coordination of services.</a:t>
            </a:r>
          </a:p>
          <a:p>
            <a:pPr marL="0" indent="0">
              <a:buNone/>
            </a:pPr>
            <a:r>
              <a:rPr lang="en-US" sz="2000" b="1" dirty="0" smtClean="0"/>
              <a:t>Ability</a:t>
            </a:r>
          </a:p>
          <a:p>
            <a:pPr>
              <a:lnSpc>
                <a:spcPct val="110000"/>
              </a:lnSpc>
              <a:buFont typeface="Wingdings" pitchFamily="2" charset="2"/>
              <a:buChar char="§"/>
            </a:pPr>
            <a:r>
              <a:rPr lang="en-US" sz="2000" dirty="0" smtClean="0"/>
              <a:t>To work with resistive, acutely and chronically mentally ill; character disordered; and substance abusing patients.</a:t>
            </a:r>
          </a:p>
          <a:p>
            <a:pPr marL="0" indent="0">
              <a:lnSpc>
                <a:spcPct val="110000"/>
              </a:lnSpc>
              <a:buNone/>
            </a:pPr>
            <a:endParaRPr lang="en-US" sz="2000" dirty="0" smtClean="0"/>
          </a:p>
          <a:p>
            <a:pPr>
              <a:lnSpc>
                <a:spcPct val="110000"/>
              </a:lnSpc>
              <a:buFont typeface="Wingdings" pitchFamily="2" charset="2"/>
              <a:buChar char="§"/>
            </a:pPr>
            <a:r>
              <a:rPr lang="en-US" sz="2000" dirty="0" smtClean="0"/>
              <a:t>To understand and reduce the effects of institutionalized on patients.</a:t>
            </a:r>
          </a:p>
          <a:p>
            <a:pPr marL="0" indent="0">
              <a:lnSpc>
                <a:spcPct val="110000"/>
              </a:lnSpc>
              <a:buNone/>
            </a:pPr>
            <a:endParaRPr lang="en-US" sz="2000" dirty="0" smtClean="0"/>
          </a:p>
          <a:p>
            <a:pPr>
              <a:lnSpc>
                <a:spcPct val="110000"/>
              </a:lnSpc>
              <a:buFont typeface="Wingdings" pitchFamily="2" charset="2"/>
              <a:buChar char="§"/>
            </a:pPr>
            <a:r>
              <a:rPr lang="en-US" sz="2000" dirty="0" smtClean="0"/>
              <a:t>To maintain effective working relationships with both professional</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p:txBody>
          <a:bodyPr/>
          <a:lstStyle/>
          <a:p>
            <a:endParaRPr lang="en-US" dirty="0"/>
          </a:p>
        </p:txBody>
      </p:sp>
      <p:sp>
        <p:nvSpPr>
          <p:cNvPr id="1048605" name="Content Placeholder 2"/>
          <p:cNvSpPr>
            <a:spLocks noGrp="1"/>
          </p:cNvSpPr>
          <p:nvPr>
            <p:ph idx="1"/>
          </p:nvPr>
        </p:nvSpPr>
        <p:spPr/>
        <p:txBody>
          <a:bodyPr>
            <a:normAutofit/>
          </a:bodyPr>
          <a:lstStyle/>
          <a:p>
            <a:pPr marL="0" indent="0">
              <a:lnSpc>
                <a:spcPct val="150000"/>
              </a:lnSpc>
              <a:buNone/>
            </a:pPr>
            <a:r>
              <a:rPr lang="en-US" sz="2000" b="1" dirty="0" smtClean="0"/>
              <a:t>Casework </a:t>
            </a:r>
            <a:r>
              <a:rPr lang="en-US" sz="2000" b="1" dirty="0"/>
              <a:t>practitioners(psychiatric social worker) :</a:t>
            </a:r>
          </a:p>
          <a:p>
            <a:pPr marL="0" indent="0">
              <a:lnSpc>
                <a:spcPct val="150000"/>
              </a:lnSpc>
              <a:buNone/>
            </a:pPr>
            <a:r>
              <a:rPr lang="en-US" sz="2000" dirty="0"/>
              <a:t>They perform many roles besides delivering direct psychosocial service</a:t>
            </a:r>
            <a:endParaRPr lang="en-US" sz="2000" b="1" dirty="0"/>
          </a:p>
          <a:p>
            <a:pPr marL="0" indent="0">
              <a:lnSpc>
                <a:spcPct val="150000"/>
              </a:lnSpc>
              <a:buNone/>
            </a:pPr>
            <a:r>
              <a:rPr lang="en-US" sz="2000" dirty="0"/>
              <a:t>work face to face with the clients (patients), their family, and sometime visit their community to provide services. </a:t>
            </a:r>
          </a:p>
          <a:p>
            <a:pPr marL="0" indent="0">
              <a:lnSpc>
                <a:spcPct val="150000"/>
              </a:lnSpc>
              <a:buNone/>
            </a:pPr>
            <a:r>
              <a:rPr lang="en-US" sz="2000" dirty="0"/>
              <a:t>They also work in collaboration with other professionals , </a:t>
            </a:r>
            <a:r>
              <a:rPr lang="en-US" sz="2000" dirty="0" smtClean="0"/>
              <a:t>organizations   and </a:t>
            </a:r>
            <a:r>
              <a:rPr lang="en-US" sz="2000" dirty="0"/>
              <a:t>institutions, and act to advocate with agencies, administrators, policy makers, boards and legislatures. </a:t>
            </a:r>
          </a:p>
          <a:p>
            <a:pPr marL="0" indent="0">
              <a:lnSpc>
                <a:spcPct val="150000"/>
              </a:lnSpc>
              <a:buNone/>
            </a:pP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457200" y="274638"/>
            <a:ext cx="8229600" cy="792162"/>
          </a:xfrm>
        </p:spPr>
        <p:txBody>
          <a:bodyPr/>
          <a:lstStyle/>
          <a:p>
            <a:r>
              <a:rPr lang="en-US" b="1" dirty="0" smtClean="0"/>
              <a:t>SCENARIO</a:t>
            </a:r>
            <a:endParaRPr lang="en-US" b="1" dirty="0"/>
          </a:p>
        </p:txBody>
      </p:sp>
      <p:sp>
        <p:nvSpPr>
          <p:cNvPr id="1048607" name="Content Placeholder 2"/>
          <p:cNvSpPr>
            <a:spLocks noGrp="1"/>
          </p:cNvSpPr>
          <p:nvPr>
            <p:ph idx="1"/>
          </p:nvPr>
        </p:nvSpPr>
        <p:spPr>
          <a:xfrm>
            <a:off x="457200" y="1219200"/>
            <a:ext cx="8229600" cy="4906963"/>
          </a:xfrm>
        </p:spPr>
        <p:txBody>
          <a:bodyPr>
            <a:normAutofit lnSpcReduction="10000"/>
          </a:bodyPr>
          <a:lstStyle/>
          <a:p>
            <a:pPr>
              <a:lnSpc>
                <a:spcPct val="150000"/>
              </a:lnSpc>
            </a:pPr>
            <a:r>
              <a:rPr lang="en-US" sz="2000" dirty="0"/>
              <a:t>In a psychiatric hospital, the </a:t>
            </a:r>
            <a:r>
              <a:rPr lang="en-US" sz="2000" dirty="0" smtClean="0"/>
              <a:t>social </a:t>
            </a:r>
            <a:r>
              <a:rPr lang="en-US" sz="2000" dirty="0"/>
              <a:t>worker obtains, records, and interprets facts </a:t>
            </a:r>
            <a:r>
              <a:rPr lang="en-US" sz="2000" dirty="0" smtClean="0"/>
              <a:t>about the </a:t>
            </a:r>
            <a:r>
              <a:rPr lang="en-US" sz="2000" dirty="0"/>
              <a:t>patient’s background and his environment that reveal the </a:t>
            </a:r>
            <a:r>
              <a:rPr lang="en-US" sz="2000" dirty="0" smtClean="0"/>
              <a:t>social problems </a:t>
            </a:r>
            <a:r>
              <a:rPr lang="en-US" sz="2000" dirty="0"/>
              <a:t>involved in the illness and will aid the psychiatrist in </a:t>
            </a:r>
            <a:r>
              <a:rPr lang="en-US" sz="2000" dirty="0" smtClean="0"/>
              <a:t>diagnosis and </a:t>
            </a:r>
            <a:r>
              <a:rPr lang="en-US" sz="2000" dirty="0"/>
              <a:t>treatment. </a:t>
            </a:r>
            <a:endParaRPr lang="en-US" sz="2000" dirty="0" smtClean="0"/>
          </a:p>
          <a:p>
            <a:pPr>
              <a:lnSpc>
                <a:spcPct val="150000"/>
              </a:lnSpc>
            </a:pPr>
            <a:r>
              <a:rPr lang="en-US" sz="2000" dirty="0" smtClean="0"/>
              <a:t> </a:t>
            </a:r>
            <a:r>
              <a:rPr lang="en-US" sz="2000" dirty="0"/>
              <a:t>H</a:t>
            </a:r>
            <a:r>
              <a:rPr lang="en-US" sz="2000" dirty="0" smtClean="0"/>
              <a:t>elps </a:t>
            </a:r>
            <a:r>
              <a:rPr lang="en-US" sz="2000" dirty="0"/>
              <a:t>the patient’s family to </a:t>
            </a:r>
            <a:r>
              <a:rPr lang="en-US" sz="2000" dirty="0" smtClean="0"/>
              <a:t>understand the </a:t>
            </a:r>
            <a:r>
              <a:rPr lang="en-US" sz="2000" dirty="0"/>
              <a:t>nature of the illness, to deal with the problems it creates for them,</a:t>
            </a:r>
          </a:p>
          <a:p>
            <a:pPr>
              <a:lnSpc>
                <a:spcPct val="150000"/>
              </a:lnSpc>
            </a:pPr>
            <a:r>
              <a:rPr lang="en-US" sz="2000" dirty="0"/>
              <a:t>A</a:t>
            </a:r>
            <a:r>
              <a:rPr lang="en-US" sz="2000" dirty="0" smtClean="0"/>
              <a:t>nd </a:t>
            </a:r>
            <a:r>
              <a:rPr lang="en-US" sz="2000" dirty="0"/>
              <a:t>to cooperate in the patient’s recovery. </a:t>
            </a:r>
            <a:endParaRPr lang="en-US" sz="2000" dirty="0" smtClean="0"/>
          </a:p>
          <a:p>
            <a:pPr>
              <a:lnSpc>
                <a:spcPct val="150000"/>
              </a:lnSpc>
            </a:pPr>
            <a:r>
              <a:rPr lang="en-US" sz="2000" dirty="0"/>
              <a:t>H</a:t>
            </a:r>
            <a:r>
              <a:rPr lang="en-US" sz="2000" dirty="0" smtClean="0"/>
              <a:t>elps </a:t>
            </a:r>
            <a:r>
              <a:rPr lang="en-US" sz="2000" dirty="0"/>
              <a:t>patients </a:t>
            </a:r>
            <a:r>
              <a:rPr lang="en-US" sz="2000" dirty="0" smtClean="0"/>
              <a:t>to adjust </a:t>
            </a:r>
            <a:r>
              <a:rPr lang="en-US" sz="2000" dirty="0"/>
              <a:t>to the hospital environment and encourages them to follow </a:t>
            </a:r>
            <a:r>
              <a:rPr lang="en-US" sz="2000" dirty="0" smtClean="0"/>
              <a:t>the recommendations </a:t>
            </a:r>
            <a:r>
              <a:rPr lang="en-US" sz="2000" dirty="0"/>
              <a:t>of the psychiatrist. </a:t>
            </a:r>
            <a:endParaRPr lang="en-US" sz="2000" dirty="0" smtClean="0"/>
          </a:p>
          <a:p>
            <a:pPr marL="0" indent="0">
              <a:lnSpc>
                <a:spcPct val="150000"/>
              </a:lnSpc>
              <a:buNone/>
            </a:pPr>
            <a:r>
              <a:rPr lang="en-US" sz="2000" dirty="0" smtClean="0"/>
              <a:t>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endParaRPr lang="en-US" dirty="0"/>
          </a:p>
        </p:txBody>
      </p:sp>
      <p:sp>
        <p:nvSpPr>
          <p:cNvPr id="1048609" name="Content Placeholder 2"/>
          <p:cNvSpPr>
            <a:spLocks noGrp="1"/>
          </p:cNvSpPr>
          <p:nvPr>
            <p:ph idx="1"/>
          </p:nvPr>
        </p:nvSpPr>
        <p:spPr/>
        <p:txBody>
          <a:bodyPr>
            <a:normAutofit/>
          </a:bodyPr>
          <a:lstStyle/>
          <a:p>
            <a:pPr>
              <a:lnSpc>
                <a:spcPct val="150000"/>
              </a:lnSpc>
            </a:pPr>
            <a:r>
              <a:rPr lang="en-US" sz="2000" dirty="0" smtClean="0"/>
              <a:t>Assists those who are ready to leave the hospital for convalescence at home and helps them to reestablish themselves in the community</a:t>
            </a:r>
          </a:p>
          <a:p>
            <a:pPr>
              <a:lnSpc>
                <a:spcPct val="150000"/>
              </a:lnSpc>
            </a:pPr>
            <a:r>
              <a:rPr lang="en-US" sz="2000" dirty="0" smtClean="0"/>
              <a:t>Visits later to see that progress is being made or to arrange for further treatment.</a:t>
            </a:r>
          </a:p>
          <a:p>
            <a:pPr>
              <a:lnSpc>
                <a:spcPct val="150000"/>
              </a:lnSpc>
            </a:pPr>
            <a:r>
              <a:rPr lang="en-US" sz="2000" dirty="0" smtClean="0"/>
              <a:t>She </a:t>
            </a:r>
            <a:r>
              <a:rPr lang="en-US" sz="2000" dirty="0"/>
              <a:t>works with the </a:t>
            </a:r>
            <a:r>
              <a:rPr lang="en-US" sz="2000" dirty="0" smtClean="0"/>
              <a:t>psychologist</a:t>
            </a:r>
            <a:r>
              <a:rPr lang="en-US" sz="2000" dirty="0"/>
              <a:t>, the nurse, the dietitian, the therapist, the teacher, the </a:t>
            </a:r>
            <a:r>
              <a:rPr lang="en-US" sz="2000" dirty="0" smtClean="0"/>
              <a:t> vocational counselor</a:t>
            </a:r>
            <a:r>
              <a:rPr lang="en-US" sz="2000" dirty="0"/>
              <a:t>, and all others who are assisting the </a:t>
            </a:r>
            <a:r>
              <a:rPr lang="en-US" sz="2000" dirty="0" smtClean="0"/>
              <a:t> patient </a:t>
            </a:r>
            <a:r>
              <a:rPr lang="en-US" sz="2000" dirty="0"/>
              <a:t>to recover.</a:t>
            </a:r>
          </a:p>
        </p:txBody>
      </p:sp>
    </p:spTree>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1273</Words>
  <Application>Microsoft Office PowerPoint</Application>
  <PresentationFormat>On-screen Show (4:3)</PresentationFormat>
  <Paragraphs>113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Thatch</vt:lpstr>
      <vt:lpstr>SOCIAL CASE WORK IN  PSYCHIATRIC SETTING</vt:lpstr>
      <vt:lpstr>DEFINITION</vt:lpstr>
      <vt:lpstr>Slide 3</vt:lpstr>
      <vt:lpstr>NATURE OF SOCIAL WORK</vt:lpstr>
      <vt:lpstr>    KNOWLEDGE, SKILLS AND ABILITIES (KSA) </vt:lpstr>
      <vt:lpstr>Slide 6</vt:lpstr>
      <vt:lpstr>Slide 7</vt:lpstr>
      <vt:lpstr>SCENARIO</vt:lpstr>
      <vt:lpstr>Slide 9</vt:lpstr>
      <vt:lpstr>Slide 10</vt:lpstr>
      <vt:lpstr>Psychological support</vt:lpstr>
      <vt:lpstr>Roles and responsibilities</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CASE WORK IN  PSYCHIATRIC SETTING</dc:title>
  <dc:creator>User</dc:creator>
  <cp:lastModifiedBy>BSC Hostel 04</cp:lastModifiedBy>
  <cp:revision>4</cp:revision>
  <dcterms:created xsi:type="dcterms:W3CDTF">2019-12-27T02:43:46Z</dcterms:created>
  <dcterms:modified xsi:type="dcterms:W3CDTF">2020-05-23T04:20:54Z</dcterms:modified>
</cp:coreProperties>
</file>