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57" r:id="rId3"/>
    <p:sldId id="274" r:id="rId4"/>
    <p:sldId id="258" r:id="rId5"/>
    <p:sldId id="275" r:id="rId6"/>
    <p:sldId id="265" r:id="rId7"/>
    <p:sldId id="259" r:id="rId8"/>
    <p:sldId id="266" r:id="rId9"/>
    <p:sldId id="267" r:id="rId10"/>
    <p:sldId id="269" r:id="rId11"/>
    <p:sldId id="260" r:id="rId12"/>
    <p:sldId id="268" r:id="rId13"/>
    <p:sldId id="276" r:id="rId14"/>
    <p:sldId id="261" r:id="rId15"/>
    <p:sldId id="270" r:id="rId16"/>
    <p:sldId id="273" r:id="rId17"/>
    <p:sldId id="262" r:id="rId18"/>
    <p:sldId id="271" r:id="rId19"/>
    <p:sldId id="272" r:id="rId20"/>
    <p:sldId id="263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53025" autoAdjust="0"/>
  </p:normalViewPr>
  <p:slideViewPr>
    <p:cSldViewPr>
      <p:cViewPr varScale="1">
        <p:scale>
          <a:sx n="74" d="100"/>
          <a:sy n="74" d="100"/>
        </p:scale>
        <p:origin x="-126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overOverla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E186413-03BE-4546-A184-D4190C2E45D2}" type="datetimeFigureOut">
              <a:rPr lang="en-IN" smtClean="0"/>
              <a:t>23-May-2020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CB4EA2A-0860-4F86-A952-874B3A6B77E3}" type="slidenum">
              <a:rPr lang="en-IN" smtClean="0"/>
              <a:t>‹#›</a:t>
            </a:fld>
            <a:endParaRPr lang="en-IN"/>
          </a:p>
        </p:txBody>
      </p:sp>
      <p:grpSp>
        <p:nvGrpSpPr>
          <p:cNvPr id="8" name="Group 7"/>
          <p:cNvGrpSpPr/>
          <p:nvPr/>
        </p:nvGrpSpPr>
        <p:grpSpPr>
          <a:xfrm>
            <a:off x="1194101" y="2887530"/>
            <a:ext cx="6779110" cy="923330"/>
            <a:chOff x="1172584" y="1381459"/>
            <a:chExt cx="6779110" cy="923330"/>
          </a:xfrm>
          <a:effectLst>
            <a:outerShdw blurRad="38100" dist="12700" dir="16200000" rotWithShape="0">
              <a:prstClr val="black">
                <a:alpha val="30000"/>
              </a:prstClr>
            </a:outerShdw>
          </a:effectLst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ln w="3175">
                    <a:solidFill>
                      <a:schemeClr val="tx2">
                        <a:alpha val="60000"/>
                      </a:schemeClr>
                    </a:solidFill>
                  </a:ln>
                  <a:solidFill>
                    <a:schemeClr val="tx2">
                      <a:lumMod val="90000"/>
                    </a:schemeClr>
                  </a:solidFill>
                  <a:effectLst>
                    <a:outerShdw blurRad="34925" dist="12700" dir="14400000" algn="ctr" rotWithShape="0">
                      <a:srgbClr val="000000">
                        <a:alpha val="21000"/>
                      </a:srgbClr>
                    </a:outerShdw>
                  </a:effectLst>
                  <a:latin typeface="Wingdings" pitchFamily="2" charset="2"/>
                </a:rPr>
                <a:t></a:t>
              </a:r>
              <a:endParaRPr lang="en-US" sz="5400" dirty="0">
                <a:ln w="3175">
                  <a:solidFill>
                    <a:schemeClr val="tx2">
                      <a:alpha val="60000"/>
                    </a:schemeClr>
                  </a:solidFill>
                </a:ln>
                <a:solidFill>
                  <a:schemeClr val="tx2">
                    <a:lumMod val="90000"/>
                  </a:schemeClr>
                </a:solidFill>
                <a:effectLst>
                  <a:outerShdw blurRad="34925" dist="12700" dir="14400000" algn="ctr" rotWithShape="0">
                    <a:srgbClr val="000000">
                      <a:alpha val="21000"/>
                    </a:srgbClr>
                  </a:outerShdw>
                </a:effectLst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293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3341" y="1387737"/>
            <a:ext cx="6777318" cy="1731982"/>
          </a:xfrm>
        </p:spPr>
        <p:txBody>
          <a:bodyPr anchor="b"/>
          <a:lstStyle>
            <a:lvl1pPr>
              <a:defRPr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6786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86413-03BE-4546-A184-D4190C2E45D2}" type="datetimeFigureOut">
              <a:rPr lang="en-IN" smtClean="0"/>
              <a:t>23-May-2020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4EA2A-0860-4F86-A952-874B3A6B77E3}" type="slidenum">
              <a:rPr lang="en-IN" smtClean="0"/>
              <a:t>‹#›</a:t>
            </a:fld>
            <a:endParaRPr lang="en-IN"/>
          </a:p>
        </p:txBody>
      </p:sp>
      <p:grpSp>
        <p:nvGrpSpPr>
          <p:cNvPr id="11" name="Group 10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5" name="TextBox 14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6560" y="559398"/>
            <a:ext cx="1678193" cy="556676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8488" y="849854"/>
            <a:ext cx="5507917" cy="502382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86413-03BE-4546-A184-D4190C2E45D2}" type="datetimeFigureOut">
              <a:rPr lang="en-IN" smtClean="0"/>
              <a:t>23-May-2020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4EA2A-0860-4F86-A952-874B3A6B77E3}" type="slidenum">
              <a:rPr lang="en-IN" smtClean="0"/>
              <a:t>‹#›</a:t>
            </a:fld>
            <a:endParaRPr lang="en-IN"/>
          </a:p>
        </p:txBody>
      </p:sp>
      <p:grpSp>
        <p:nvGrpSpPr>
          <p:cNvPr id="11" name="Group 10"/>
          <p:cNvGrpSpPr/>
          <p:nvPr/>
        </p:nvGrpSpPr>
        <p:grpSpPr>
          <a:xfrm rot="5400000">
            <a:off x="3909050" y="2880823"/>
            <a:ext cx="5480154" cy="923330"/>
            <a:chOff x="1815339" y="1381459"/>
            <a:chExt cx="5480154" cy="923330"/>
          </a:xfrm>
        </p:grpSpPr>
        <p:sp>
          <p:nvSpPr>
            <p:cNvPr id="12" name="TextBox 11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 flipV="1">
              <a:off x="1815339" y="1924709"/>
              <a:ext cx="2468880" cy="2505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4826613" y="1927417"/>
              <a:ext cx="2468880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86413-03BE-4546-A184-D4190C2E45D2}" type="datetimeFigureOut">
              <a:rPr lang="en-IN" smtClean="0"/>
              <a:t>23-May-2020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4EA2A-0860-4F86-A952-874B3A6B77E3}" type="slidenum">
              <a:rPr lang="en-IN" smtClean="0"/>
              <a:t>‹#›</a:t>
            </a:fld>
            <a:endParaRPr lang="en-IN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3" name="TextBox 12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verOverlay.pn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7" name="Group 7"/>
          <p:cNvGrpSpPr/>
          <p:nvPr/>
        </p:nvGrpSpPr>
        <p:grpSpPr>
          <a:xfrm>
            <a:off x="1172584" y="2887579"/>
            <a:ext cx="6779110" cy="923330"/>
            <a:chOff x="1172584" y="1381459"/>
            <a:chExt cx="6779110" cy="923330"/>
          </a:xfrm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7412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40" y="1204857"/>
            <a:ext cx="7754713" cy="1910716"/>
          </a:xfrm>
        </p:spPr>
        <p:txBody>
          <a:bodyPr anchor="b"/>
          <a:lstStyle>
            <a:lvl1pPr algn="ctr">
              <a:defRPr sz="5400" b="0" cap="none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8" y="3767316"/>
            <a:ext cx="7734747" cy="15001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86413-03BE-4546-A184-D4190C2E45D2}" type="datetimeFigureOut">
              <a:rPr lang="en-IN" smtClean="0"/>
              <a:t>23-May-2020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4EA2A-0860-4F86-A952-874B3A6B77E3}" type="slidenum">
              <a:rPr lang="en-IN" smtClean="0"/>
              <a:t>‹#›</a:t>
            </a:fld>
            <a:endParaRPr lang="en-IN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86413-03BE-4546-A184-D4190C2E45D2}" type="datetimeFigureOut">
              <a:rPr lang="en-IN" smtClean="0"/>
              <a:t>23-May-2020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4EA2A-0860-4F86-A952-874B3A6B77E3}" type="slidenum">
              <a:rPr lang="en-IN" smtClean="0"/>
              <a:t>‹#›</a:t>
            </a:fld>
            <a:endParaRPr lang="en-IN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85800" y="2240280"/>
            <a:ext cx="3803904" cy="387705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4645151" y="2240280"/>
            <a:ext cx="3803904" cy="387705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1560" y="2240280"/>
            <a:ext cx="3442446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8488" y="2947595"/>
            <a:ext cx="3803904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2306" y="2240280"/>
            <a:ext cx="3447288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944368"/>
            <a:ext cx="3799728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86413-03BE-4546-A184-D4190C2E45D2}" type="datetimeFigureOut">
              <a:rPr lang="en-IN" smtClean="0"/>
              <a:t>23-May-2020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4EA2A-0860-4F86-A952-874B3A6B77E3}" type="slidenum">
              <a:rPr lang="en-IN" smtClean="0"/>
              <a:t>‹#›</a:t>
            </a:fld>
            <a:endParaRPr lang="en-IN"/>
          </a:p>
        </p:txBody>
      </p:sp>
      <p:grpSp>
        <p:nvGrpSpPr>
          <p:cNvPr id="14" name="Group 13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6" name="TextBox 15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7" name="Straight Connector 16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86413-03BE-4546-A184-D4190C2E45D2}" type="datetimeFigureOut">
              <a:rPr lang="en-IN" smtClean="0"/>
              <a:t>23-May-2020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4EA2A-0860-4F86-A952-874B3A6B77E3}" type="slidenum">
              <a:rPr lang="en-IN" smtClean="0"/>
              <a:t>‹#›</a:t>
            </a:fld>
            <a:endParaRPr lang="en-IN"/>
          </a:p>
        </p:txBody>
      </p:sp>
      <p:grpSp>
        <p:nvGrpSpPr>
          <p:cNvPr id="10" name="Group 9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86413-03BE-4546-A184-D4190C2E45D2}" type="datetimeFigureOut">
              <a:rPr lang="en-IN" smtClean="0"/>
              <a:t>23-May-2020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4EA2A-0860-4F86-A952-874B3A6B77E3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4579" y="1678195"/>
            <a:ext cx="3422483" cy="188692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001" y="559398"/>
            <a:ext cx="4116667" cy="5566765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4579" y="3603812"/>
            <a:ext cx="3411725" cy="251728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86413-03BE-4546-A184-D4190C2E45D2}" type="datetimeFigureOut">
              <a:rPr lang="en-IN" smtClean="0"/>
              <a:t>23-May-2020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4EA2A-0860-4F86-A952-874B3A6B77E3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731" y="4668818"/>
            <a:ext cx="7767021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183792" y="666965"/>
            <a:ext cx="4772156" cy="359801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8489" y="5324306"/>
            <a:ext cx="7756264" cy="804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86413-03BE-4546-A184-D4190C2E45D2}" type="datetimeFigureOut">
              <a:rPr lang="en-IN" smtClean="0"/>
              <a:t>23-May-2020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4EA2A-0860-4F86-A952-874B3A6B77E3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1054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7" y="2248347"/>
            <a:ext cx="7745505" cy="3877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378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BE186413-03BE-4546-A184-D4190C2E45D2}" type="datetimeFigureOut">
              <a:rPr lang="en-IN" smtClean="0"/>
              <a:t>23-May-2020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6144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39264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5CB4EA2A-0860-4F86-A952-874B3A6B77E3}" type="slidenum">
              <a:rPr lang="en-IN" smtClean="0"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6576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77724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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50876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14884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>
                <a:solidFill>
                  <a:srgbClr val="FF0000"/>
                </a:solidFill>
              </a:rPr>
              <a:t>Panchayat</a:t>
            </a:r>
            <a:r>
              <a:rPr lang="en-US" dirty="0">
                <a:solidFill>
                  <a:srgbClr val="FF0000"/>
                </a:solidFill>
              </a:rPr>
              <a:t> Raj System in Tamil Nadu </a:t>
            </a:r>
            <a:endParaRPr lang="en-IN" dirty="0">
              <a:solidFill>
                <a:srgbClr val="FF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5536" y="3767862"/>
            <a:ext cx="7920880" cy="1752600"/>
          </a:xfrm>
        </p:spPr>
        <p:txBody>
          <a:bodyPr>
            <a:normAutofit fontScale="92500" lnSpcReduction="10000"/>
          </a:bodyPr>
          <a:lstStyle/>
          <a:p>
            <a:r>
              <a:rPr lang="en-US" b="1" dirty="0" smtClean="0">
                <a:latin typeface="Lucida Calligraphy" pitchFamily="66" charset="0"/>
                <a:ea typeface="Batang" pitchFamily="18" charset="-127"/>
              </a:rPr>
              <a:t>Mrs. </a:t>
            </a:r>
            <a:r>
              <a:rPr lang="en-US" b="1" dirty="0" smtClean="0">
                <a:latin typeface="Lucida Calligraphy" pitchFamily="66" charset="0"/>
                <a:ea typeface="Batang" pitchFamily="18" charset="-127"/>
              </a:rPr>
              <a:t>R. </a:t>
            </a:r>
            <a:r>
              <a:rPr lang="en-US" b="1" dirty="0" err="1" smtClean="0">
                <a:latin typeface="Lucida Calligraphy" pitchFamily="66" charset="0"/>
                <a:ea typeface="Batang" pitchFamily="18" charset="-127"/>
              </a:rPr>
              <a:t>Brahathambal</a:t>
            </a:r>
            <a:r>
              <a:rPr lang="en-US" b="1" dirty="0" smtClean="0">
                <a:solidFill>
                  <a:schemeClr val="tx1"/>
                </a:solidFill>
                <a:latin typeface="Lucida Calligraphy" pitchFamily="66" charset="0"/>
                <a:ea typeface="Batang" pitchFamily="18" charset="-127"/>
              </a:rPr>
              <a:t>.,M.A.,B.Ed.,M.PHIL.,</a:t>
            </a:r>
            <a:r>
              <a:rPr lang="en-US" b="1" dirty="0" err="1" smtClean="0">
                <a:solidFill>
                  <a:schemeClr val="tx1"/>
                </a:solidFill>
                <a:latin typeface="Lucida Calligraphy" pitchFamily="66" charset="0"/>
                <a:ea typeface="Batang" pitchFamily="18" charset="-127"/>
              </a:rPr>
              <a:t>Ph.D</a:t>
            </a:r>
            <a:r>
              <a:rPr lang="en-US" b="1" dirty="0" smtClean="0">
                <a:solidFill>
                  <a:schemeClr val="tx1"/>
                </a:solidFill>
                <a:latin typeface="Lucida Calligraphy" pitchFamily="66" charset="0"/>
                <a:ea typeface="Batang" pitchFamily="18" charset="-127"/>
              </a:rPr>
              <a:t>.,</a:t>
            </a:r>
            <a:br>
              <a:rPr lang="en-US" b="1" dirty="0" smtClean="0">
                <a:solidFill>
                  <a:schemeClr val="tx1"/>
                </a:solidFill>
                <a:latin typeface="Lucida Calligraphy" pitchFamily="66" charset="0"/>
                <a:ea typeface="Batang" pitchFamily="18" charset="-127"/>
              </a:rPr>
            </a:br>
            <a:r>
              <a:rPr lang="en-US" b="1" dirty="0" smtClean="0">
                <a:solidFill>
                  <a:schemeClr val="tx1"/>
                </a:solidFill>
                <a:latin typeface="Lucida Calligraphy" pitchFamily="66" charset="0"/>
                <a:ea typeface="Batang" pitchFamily="18" charset="-127"/>
              </a:rPr>
              <a:t>Head &amp;  </a:t>
            </a:r>
            <a:r>
              <a:rPr lang="en-US" b="1" dirty="0" err="1" smtClean="0">
                <a:solidFill>
                  <a:schemeClr val="tx1"/>
                </a:solidFill>
                <a:latin typeface="Lucida Calligraphy" pitchFamily="66" charset="0"/>
                <a:ea typeface="Batang" pitchFamily="18" charset="-127"/>
              </a:rPr>
              <a:t>Asst.Professor</a:t>
            </a:r>
            <a:r>
              <a:rPr lang="en-US" b="1" dirty="0" smtClean="0">
                <a:solidFill>
                  <a:schemeClr val="tx1"/>
                </a:solidFill>
                <a:latin typeface="Lucida Calligraphy" pitchFamily="66" charset="0"/>
                <a:ea typeface="Batang" pitchFamily="18" charset="-127"/>
              </a:rPr>
              <a:t/>
            </a:r>
            <a:br>
              <a:rPr lang="en-US" b="1" dirty="0" smtClean="0">
                <a:solidFill>
                  <a:schemeClr val="tx1"/>
                </a:solidFill>
                <a:latin typeface="Lucida Calligraphy" pitchFamily="66" charset="0"/>
                <a:ea typeface="Batang" pitchFamily="18" charset="-127"/>
              </a:rPr>
            </a:br>
            <a:r>
              <a:rPr lang="en-US" b="1" dirty="0" smtClean="0">
                <a:solidFill>
                  <a:schemeClr val="tx1"/>
                </a:solidFill>
                <a:latin typeface="Lucida Calligraphy" pitchFamily="66" charset="0"/>
                <a:ea typeface="Batang" pitchFamily="18" charset="-127"/>
              </a:rPr>
              <a:t>Department of History</a:t>
            </a:r>
            <a:br>
              <a:rPr lang="en-US" b="1" dirty="0" smtClean="0">
                <a:solidFill>
                  <a:schemeClr val="tx1"/>
                </a:solidFill>
                <a:latin typeface="Lucida Calligraphy" pitchFamily="66" charset="0"/>
                <a:ea typeface="Batang" pitchFamily="18" charset="-127"/>
              </a:rPr>
            </a:br>
            <a:r>
              <a:rPr lang="en-US" b="1" dirty="0" smtClean="0">
                <a:solidFill>
                  <a:schemeClr val="tx1"/>
                </a:solidFill>
                <a:latin typeface="Lucida Calligraphy" pitchFamily="66" charset="0"/>
                <a:ea typeface="Batang" pitchFamily="18" charset="-127"/>
              </a:rPr>
              <a:t>Bon Secours College for Women</a:t>
            </a:r>
            <a:br>
              <a:rPr lang="en-US" b="1" dirty="0" smtClean="0">
                <a:solidFill>
                  <a:schemeClr val="tx1"/>
                </a:solidFill>
                <a:latin typeface="Lucida Calligraphy" pitchFamily="66" charset="0"/>
                <a:ea typeface="Batang" pitchFamily="18" charset="-127"/>
              </a:rPr>
            </a:br>
            <a:r>
              <a:rPr lang="en-US" b="1" dirty="0" err="1" smtClean="0">
                <a:solidFill>
                  <a:schemeClr val="tx1"/>
                </a:solidFill>
                <a:latin typeface="Lucida Calligraphy" pitchFamily="66" charset="0"/>
                <a:ea typeface="Batang" pitchFamily="18" charset="-127"/>
              </a:rPr>
              <a:t>Thanjavur</a:t>
            </a:r>
            <a:endParaRPr lang="en-US" dirty="0" smtClean="0">
              <a:solidFill>
                <a:schemeClr val="tx1"/>
              </a:solidFill>
            </a:endParaRPr>
          </a:p>
          <a:p>
            <a:endParaRPr lang="en-IN" dirty="0" smtClean="0"/>
          </a:p>
          <a:p>
            <a:endParaRPr lang="en-US" dirty="0" smtClean="0"/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6620717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620687"/>
            <a:ext cx="7632848" cy="54606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228614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The </a:t>
            </a:r>
            <a:r>
              <a:rPr lang="en-US" dirty="0"/>
              <a:t>committee was appointed in 1977 to suggest measures to revive and strengthen the declining </a:t>
            </a:r>
            <a:r>
              <a:rPr lang="en-US" dirty="0" err="1"/>
              <a:t>Panchayati</a:t>
            </a:r>
            <a:r>
              <a:rPr lang="en-US" dirty="0"/>
              <a:t> Raj system in India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endParaRPr lang="en-US" dirty="0"/>
          </a:p>
          <a:p>
            <a:endParaRPr lang="en-IN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Ashok Mehta Committee &amp; </a:t>
            </a:r>
            <a:r>
              <a:rPr lang="en-US" sz="4000" dirty="0" err="1"/>
              <a:t>Panchayati</a:t>
            </a:r>
            <a:r>
              <a:rPr lang="en-US" sz="4000" dirty="0"/>
              <a:t> </a:t>
            </a:r>
            <a:r>
              <a:rPr lang="en-US" sz="4000" dirty="0" smtClean="0"/>
              <a:t>Raj</a:t>
            </a:r>
            <a:endParaRPr lang="en-IN" sz="4000" dirty="0"/>
          </a:p>
        </p:txBody>
      </p:sp>
    </p:spTree>
    <p:extLst>
      <p:ext uri="{BB962C8B-B14F-4D97-AF65-F5344CB8AC3E}">
        <p14:creationId xmlns:p14="http://schemas.microsoft.com/office/powerpoint/2010/main" val="274675590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The </a:t>
            </a:r>
            <a:r>
              <a:rPr lang="en-US" dirty="0"/>
              <a:t>key recommendations are</a:t>
            </a:r>
            <a:r>
              <a:rPr lang="en-US" dirty="0" smtClean="0"/>
              <a:t>: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The three-tier system should be replaced with two-tier: </a:t>
            </a:r>
            <a:r>
              <a:rPr lang="en-US" dirty="0" err="1"/>
              <a:t>Zila</a:t>
            </a:r>
            <a:r>
              <a:rPr lang="en-US" dirty="0"/>
              <a:t> </a:t>
            </a:r>
            <a:r>
              <a:rPr lang="en-US" dirty="0" err="1"/>
              <a:t>Parishad</a:t>
            </a:r>
            <a:r>
              <a:rPr lang="en-US" dirty="0"/>
              <a:t> (district level) and the </a:t>
            </a:r>
            <a:r>
              <a:rPr lang="en-US" dirty="0" err="1"/>
              <a:t>Mandal</a:t>
            </a:r>
            <a:r>
              <a:rPr lang="en-US" dirty="0"/>
              <a:t> </a:t>
            </a:r>
            <a:r>
              <a:rPr lang="en-US" dirty="0" err="1"/>
              <a:t>Panchayat</a:t>
            </a:r>
            <a:r>
              <a:rPr lang="en-US" dirty="0"/>
              <a:t> (a group of villages</a:t>
            </a:r>
            <a:r>
              <a:rPr lang="en-US" dirty="0" smtClean="0"/>
              <a:t>).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District level as the first level of supervision after the state level.</a:t>
            </a:r>
          </a:p>
          <a:p>
            <a:pPr marL="0" indent="0">
              <a:buNone/>
            </a:pPr>
            <a:endParaRPr lang="en-IN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Ashok Mehta Committee &amp; </a:t>
            </a:r>
            <a:r>
              <a:rPr lang="en-US" sz="4000" dirty="0" err="1"/>
              <a:t>Panchayati</a:t>
            </a:r>
            <a:r>
              <a:rPr lang="en-US" sz="4000" dirty="0"/>
              <a:t> </a:t>
            </a:r>
            <a:r>
              <a:rPr lang="en-US" sz="4000" dirty="0" smtClean="0"/>
              <a:t>Raj</a:t>
            </a:r>
            <a:endParaRPr lang="en-IN" sz="4000" dirty="0"/>
          </a:p>
        </p:txBody>
      </p:sp>
    </p:spTree>
    <p:extLst>
      <p:ext uri="{BB962C8B-B14F-4D97-AF65-F5344CB8AC3E}">
        <p14:creationId xmlns:p14="http://schemas.microsoft.com/office/powerpoint/2010/main" val="114502786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The </a:t>
            </a:r>
            <a:r>
              <a:rPr lang="en-US" dirty="0"/>
              <a:t>key recommendations are</a:t>
            </a:r>
            <a:r>
              <a:rPr lang="en-US" dirty="0" smtClean="0"/>
              <a:t>: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 err="1" smtClean="0"/>
              <a:t>Zila</a:t>
            </a:r>
            <a:r>
              <a:rPr lang="en-US" dirty="0" smtClean="0"/>
              <a:t> </a:t>
            </a:r>
            <a:r>
              <a:rPr lang="en-US" dirty="0" err="1"/>
              <a:t>Parishad</a:t>
            </a:r>
            <a:r>
              <a:rPr lang="en-US" dirty="0"/>
              <a:t> should be the executive body and responsible for planning at the district level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The institutions (</a:t>
            </a:r>
            <a:r>
              <a:rPr lang="en-US" dirty="0" err="1"/>
              <a:t>Zila</a:t>
            </a:r>
            <a:r>
              <a:rPr lang="en-US" dirty="0"/>
              <a:t> </a:t>
            </a:r>
            <a:r>
              <a:rPr lang="en-US" dirty="0" err="1"/>
              <a:t>Parishad</a:t>
            </a:r>
            <a:r>
              <a:rPr lang="en-US" dirty="0"/>
              <a:t> and the </a:t>
            </a:r>
            <a:r>
              <a:rPr lang="en-US" dirty="0" err="1"/>
              <a:t>Mandal</a:t>
            </a:r>
            <a:r>
              <a:rPr lang="en-US" dirty="0"/>
              <a:t> </a:t>
            </a:r>
            <a:r>
              <a:rPr lang="en-US" dirty="0" err="1"/>
              <a:t>Panchayat</a:t>
            </a:r>
            <a:r>
              <a:rPr lang="en-US" dirty="0"/>
              <a:t>) to have compulsory taxation powers to </a:t>
            </a:r>
            <a:r>
              <a:rPr lang="en-US" dirty="0" err="1"/>
              <a:t>mobilise</a:t>
            </a:r>
            <a:r>
              <a:rPr lang="en-US" dirty="0"/>
              <a:t> their own financial resources.</a:t>
            </a:r>
          </a:p>
          <a:p>
            <a:endParaRPr lang="en-IN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Ashok Mehta Committee &amp; </a:t>
            </a:r>
            <a:r>
              <a:rPr lang="en-US" sz="4000" dirty="0" err="1"/>
              <a:t>Panchayati</a:t>
            </a:r>
            <a:r>
              <a:rPr lang="en-US" sz="4000" dirty="0"/>
              <a:t> </a:t>
            </a:r>
            <a:r>
              <a:rPr lang="en-US" sz="4000" dirty="0" smtClean="0"/>
              <a:t>Raj</a:t>
            </a:r>
            <a:endParaRPr lang="en-IN" sz="4000" dirty="0"/>
          </a:p>
        </p:txBody>
      </p:sp>
    </p:spTree>
    <p:extLst>
      <p:ext uri="{BB962C8B-B14F-4D97-AF65-F5344CB8AC3E}">
        <p14:creationId xmlns:p14="http://schemas.microsoft.com/office/powerpoint/2010/main" val="22122804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      	 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The </a:t>
            </a:r>
            <a:r>
              <a:rPr lang="en-US" dirty="0"/>
              <a:t>committee was appointed by the planning commission in 1985. It </a:t>
            </a:r>
            <a:r>
              <a:rPr lang="en-US" dirty="0" err="1"/>
              <a:t>recognised</a:t>
            </a:r>
            <a:r>
              <a:rPr lang="en-US" dirty="0"/>
              <a:t> that development was not seen at the </a:t>
            </a:r>
            <a:r>
              <a:rPr lang="en-US" dirty="0" err="1"/>
              <a:t>grassroot</a:t>
            </a:r>
            <a:r>
              <a:rPr lang="en-US" dirty="0"/>
              <a:t> level due to </a:t>
            </a:r>
            <a:r>
              <a:rPr lang="en-US" dirty="0" err="1"/>
              <a:t>bureaucratisation</a:t>
            </a:r>
            <a:r>
              <a:rPr lang="en-US" dirty="0"/>
              <a:t> resulting in </a:t>
            </a:r>
            <a:r>
              <a:rPr lang="en-US" dirty="0" err="1"/>
              <a:t>Panchayat</a:t>
            </a:r>
            <a:r>
              <a:rPr lang="en-US" dirty="0"/>
              <a:t> Raj Institutions addressed as ‘grass without roots’. 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G V K </a:t>
            </a:r>
            <a:r>
              <a:rPr lang="en-US" sz="4000" dirty="0" err="1"/>
              <a:t>Rao</a:t>
            </a:r>
            <a:r>
              <a:rPr lang="en-US" sz="4000" dirty="0"/>
              <a:t> Committee &amp; </a:t>
            </a:r>
            <a:r>
              <a:rPr lang="en-US" sz="4000" dirty="0" err="1"/>
              <a:t>Panchayati</a:t>
            </a:r>
            <a:r>
              <a:rPr lang="en-US" sz="4000" dirty="0"/>
              <a:t> </a:t>
            </a:r>
            <a:r>
              <a:rPr lang="en-US" sz="4000" dirty="0" smtClean="0"/>
              <a:t>Raj</a:t>
            </a:r>
            <a:endParaRPr lang="en-IN" sz="4000" dirty="0"/>
          </a:p>
        </p:txBody>
      </p:sp>
    </p:spTree>
    <p:extLst>
      <p:ext uri="{BB962C8B-B14F-4D97-AF65-F5344CB8AC3E}">
        <p14:creationId xmlns:p14="http://schemas.microsoft.com/office/powerpoint/2010/main" val="379623300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Hence </a:t>
            </a:r>
            <a:r>
              <a:rPr lang="en-US" dirty="0"/>
              <a:t>it made some key recommendations which are as follows</a:t>
            </a:r>
            <a:r>
              <a:rPr lang="en-US" dirty="0" smtClean="0"/>
              <a:t>: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Post </a:t>
            </a:r>
            <a:r>
              <a:rPr lang="en-US" dirty="0"/>
              <a:t>of District Development Commissioner to be created. He will be the chief executive officer of the </a:t>
            </a:r>
            <a:r>
              <a:rPr lang="en-US" dirty="0" err="1"/>
              <a:t>Zila</a:t>
            </a:r>
            <a:r>
              <a:rPr lang="en-US" dirty="0"/>
              <a:t> </a:t>
            </a:r>
            <a:r>
              <a:rPr lang="en-US" dirty="0" err="1"/>
              <a:t>Parishad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r>
              <a:rPr lang="en-US" dirty="0"/>
              <a:t>Elections to the levels of </a:t>
            </a:r>
            <a:r>
              <a:rPr lang="en-US" dirty="0" err="1"/>
              <a:t>Panchayati</a:t>
            </a:r>
            <a:r>
              <a:rPr lang="en-US" dirty="0"/>
              <a:t> Raj systems should be held regularly.</a:t>
            </a:r>
          </a:p>
          <a:p>
            <a:endParaRPr lang="en-IN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G V K </a:t>
            </a:r>
            <a:r>
              <a:rPr lang="en-US" sz="4000" dirty="0" err="1"/>
              <a:t>Rao</a:t>
            </a:r>
            <a:r>
              <a:rPr lang="en-US" sz="4000" dirty="0"/>
              <a:t> Committee &amp; </a:t>
            </a:r>
            <a:r>
              <a:rPr lang="en-US" sz="4000" dirty="0" err="1"/>
              <a:t>Panchayati</a:t>
            </a:r>
            <a:r>
              <a:rPr lang="en-US" sz="4000" dirty="0"/>
              <a:t> </a:t>
            </a:r>
            <a:r>
              <a:rPr lang="en-US" sz="4000" dirty="0" smtClean="0"/>
              <a:t>Raj</a:t>
            </a:r>
            <a:endParaRPr lang="en-IN" sz="4000" dirty="0"/>
          </a:p>
        </p:txBody>
      </p:sp>
    </p:spTree>
    <p:extLst>
      <p:ext uri="{BB962C8B-B14F-4D97-AF65-F5344CB8AC3E}">
        <p14:creationId xmlns:p14="http://schemas.microsoft.com/office/powerpoint/2010/main" val="360819052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Hence </a:t>
            </a:r>
            <a:r>
              <a:rPr lang="en-US" dirty="0"/>
              <a:t>it made some key recommendations which are as follows</a:t>
            </a:r>
            <a:r>
              <a:rPr lang="en-US" dirty="0" smtClean="0"/>
              <a:t>:</a:t>
            </a:r>
          </a:p>
          <a:p>
            <a:endParaRPr lang="en-US" dirty="0" smtClean="0"/>
          </a:p>
          <a:p>
            <a:r>
              <a:rPr lang="en-US" dirty="0" smtClean="0"/>
              <a:t>Post </a:t>
            </a:r>
            <a:r>
              <a:rPr lang="en-US" dirty="0"/>
              <a:t>of District Development Commissioner to be created. He will be the chief executive officer of the </a:t>
            </a:r>
            <a:r>
              <a:rPr lang="en-US" dirty="0" err="1"/>
              <a:t>Zila</a:t>
            </a:r>
            <a:r>
              <a:rPr lang="en-US" dirty="0"/>
              <a:t> </a:t>
            </a:r>
            <a:r>
              <a:rPr lang="en-US" dirty="0" err="1"/>
              <a:t>Parishad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Elections to the levels of </a:t>
            </a:r>
            <a:r>
              <a:rPr lang="en-US" dirty="0" err="1"/>
              <a:t>Panchayati</a:t>
            </a:r>
            <a:r>
              <a:rPr lang="en-US" dirty="0"/>
              <a:t> Raj systems should be held regularly.</a:t>
            </a:r>
          </a:p>
          <a:p>
            <a:endParaRPr lang="en-IN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G V K </a:t>
            </a:r>
            <a:r>
              <a:rPr lang="en-US" sz="4000" dirty="0" err="1"/>
              <a:t>Rao</a:t>
            </a:r>
            <a:r>
              <a:rPr lang="en-US" sz="4000" dirty="0"/>
              <a:t> Committee &amp; </a:t>
            </a:r>
            <a:r>
              <a:rPr lang="en-US" sz="4000" dirty="0" err="1"/>
              <a:t>Panchayati</a:t>
            </a:r>
            <a:r>
              <a:rPr lang="en-US" sz="4000" dirty="0"/>
              <a:t> </a:t>
            </a:r>
            <a:r>
              <a:rPr lang="en-US" sz="4000" dirty="0" smtClean="0"/>
              <a:t>Raj</a:t>
            </a:r>
            <a:endParaRPr lang="en-IN" sz="4000" dirty="0"/>
          </a:p>
        </p:txBody>
      </p:sp>
    </p:spTree>
    <p:extLst>
      <p:ext uri="{BB962C8B-B14F-4D97-AF65-F5344CB8AC3E}">
        <p14:creationId xmlns:p14="http://schemas.microsoft.com/office/powerpoint/2010/main" val="163449019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	The </a:t>
            </a:r>
            <a:r>
              <a:rPr lang="en-US" dirty="0"/>
              <a:t>committee was appointed by the government of India in 1986 with the main objective to recommend steps to </a:t>
            </a:r>
            <a:r>
              <a:rPr lang="en-US" dirty="0" err="1"/>
              <a:t>revitalise</a:t>
            </a:r>
            <a:r>
              <a:rPr lang="en-US" dirty="0"/>
              <a:t> the </a:t>
            </a:r>
            <a:r>
              <a:rPr lang="en-US" dirty="0" err="1"/>
              <a:t>Panchayati</a:t>
            </a:r>
            <a:r>
              <a:rPr lang="en-US" dirty="0"/>
              <a:t> Raj systems for democracy and development. 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endParaRPr lang="en-IN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L M </a:t>
            </a:r>
            <a:r>
              <a:rPr lang="en-US" sz="4000" dirty="0" err="1"/>
              <a:t>Singhvi</a:t>
            </a:r>
            <a:r>
              <a:rPr lang="en-US" sz="4000" dirty="0"/>
              <a:t> Committee &amp; </a:t>
            </a:r>
            <a:r>
              <a:rPr lang="en-US" sz="4000" dirty="0" err="1"/>
              <a:t>Panchayati</a:t>
            </a:r>
            <a:r>
              <a:rPr lang="en-US" sz="4000" dirty="0"/>
              <a:t> </a:t>
            </a:r>
            <a:r>
              <a:rPr lang="en-US" sz="4000" dirty="0" smtClean="0"/>
              <a:t>Raj</a:t>
            </a:r>
            <a:endParaRPr lang="en-IN" sz="4000" dirty="0"/>
          </a:p>
        </p:txBody>
      </p:sp>
    </p:spTree>
    <p:extLst>
      <p:ext uri="{BB962C8B-B14F-4D97-AF65-F5344CB8AC3E}">
        <p14:creationId xmlns:p14="http://schemas.microsoft.com/office/powerpoint/2010/main" val="308718299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dirty="0" smtClean="0"/>
              <a:t>The </a:t>
            </a:r>
            <a:r>
              <a:rPr lang="en-US" dirty="0"/>
              <a:t>following recommendations were made by the committee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The committee recommended that the </a:t>
            </a:r>
            <a:r>
              <a:rPr lang="en-US" dirty="0" err="1"/>
              <a:t>Panchayati</a:t>
            </a:r>
            <a:r>
              <a:rPr lang="en-US" dirty="0"/>
              <a:t> Raj systems should be constitutionally </a:t>
            </a:r>
            <a:r>
              <a:rPr lang="en-US" dirty="0" err="1"/>
              <a:t>recognised</a:t>
            </a:r>
            <a:r>
              <a:rPr lang="en-US" dirty="0"/>
              <a:t>. It also recommended constitutional provisions to </a:t>
            </a:r>
            <a:r>
              <a:rPr lang="en-US" dirty="0" err="1"/>
              <a:t>recognise</a:t>
            </a:r>
            <a:r>
              <a:rPr lang="en-US" dirty="0"/>
              <a:t> free and fair elections for the </a:t>
            </a:r>
            <a:r>
              <a:rPr lang="en-US" dirty="0" err="1"/>
              <a:t>Panchayati</a:t>
            </a:r>
            <a:r>
              <a:rPr lang="en-US" dirty="0"/>
              <a:t> Raj systems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r>
              <a:rPr lang="en-US" dirty="0"/>
              <a:t>The committee recommended </a:t>
            </a:r>
            <a:r>
              <a:rPr lang="en-US" dirty="0" err="1"/>
              <a:t>reorganisation</a:t>
            </a:r>
            <a:r>
              <a:rPr lang="en-US" dirty="0"/>
              <a:t> of villages to make the gram </a:t>
            </a:r>
            <a:r>
              <a:rPr lang="en-US" dirty="0" err="1"/>
              <a:t>panchayat</a:t>
            </a:r>
            <a:r>
              <a:rPr lang="en-US" dirty="0"/>
              <a:t> more viable.</a:t>
            </a:r>
          </a:p>
          <a:p>
            <a:pPr marL="0" indent="0">
              <a:buNone/>
            </a:pPr>
            <a:endParaRPr lang="en-US" dirty="0"/>
          </a:p>
          <a:p>
            <a:endParaRPr lang="en-IN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L M </a:t>
            </a:r>
            <a:r>
              <a:rPr lang="en-US" sz="4000" dirty="0" err="1"/>
              <a:t>Singhvi</a:t>
            </a:r>
            <a:r>
              <a:rPr lang="en-US" sz="4000" dirty="0"/>
              <a:t> Committee &amp; </a:t>
            </a:r>
            <a:r>
              <a:rPr lang="en-US" sz="4000" dirty="0" err="1"/>
              <a:t>Panchayati</a:t>
            </a:r>
            <a:r>
              <a:rPr lang="en-US" sz="4000" dirty="0"/>
              <a:t> </a:t>
            </a:r>
            <a:r>
              <a:rPr lang="en-US" sz="4000" dirty="0" smtClean="0"/>
              <a:t>Raj</a:t>
            </a:r>
            <a:endParaRPr lang="en-IN" sz="4000" dirty="0"/>
          </a:p>
        </p:txBody>
      </p:sp>
    </p:spTree>
    <p:extLst>
      <p:ext uri="{BB962C8B-B14F-4D97-AF65-F5344CB8AC3E}">
        <p14:creationId xmlns:p14="http://schemas.microsoft.com/office/powerpoint/2010/main" val="60586743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The </a:t>
            </a:r>
            <a:r>
              <a:rPr lang="en-US" dirty="0"/>
              <a:t>following recommendations were made by the committee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r>
              <a:rPr lang="en-US" dirty="0" smtClean="0"/>
              <a:t>It </a:t>
            </a:r>
            <a:r>
              <a:rPr lang="en-US" dirty="0"/>
              <a:t>recommended that village </a:t>
            </a:r>
            <a:r>
              <a:rPr lang="en-US" dirty="0" err="1"/>
              <a:t>panchayats</a:t>
            </a:r>
            <a:r>
              <a:rPr lang="en-US" dirty="0"/>
              <a:t> should have more finances for its activities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r>
              <a:rPr lang="en-US" dirty="0"/>
              <a:t>Judicial tribunals to be set-up in each state to adjudicate matters relating to the elections to the </a:t>
            </a:r>
            <a:r>
              <a:rPr lang="en-US" dirty="0" err="1"/>
              <a:t>Panchayati</a:t>
            </a:r>
            <a:r>
              <a:rPr lang="en-US" dirty="0"/>
              <a:t> Raj institutions and other matters relating to their functioning.</a:t>
            </a:r>
          </a:p>
          <a:p>
            <a:endParaRPr lang="en-IN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L M </a:t>
            </a:r>
            <a:r>
              <a:rPr lang="en-US" sz="4000" dirty="0" err="1"/>
              <a:t>Singhvi</a:t>
            </a:r>
            <a:r>
              <a:rPr lang="en-US" sz="4000" dirty="0"/>
              <a:t> Committee &amp; </a:t>
            </a:r>
            <a:r>
              <a:rPr lang="en-US" sz="4000" dirty="0" err="1"/>
              <a:t>Panchayati</a:t>
            </a:r>
            <a:r>
              <a:rPr lang="en-US" sz="4000" dirty="0"/>
              <a:t> </a:t>
            </a:r>
            <a:r>
              <a:rPr lang="en-US" sz="4000" dirty="0" smtClean="0"/>
              <a:t>Raj</a:t>
            </a:r>
            <a:endParaRPr lang="en-IN" sz="4000" dirty="0"/>
          </a:p>
        </p:txBody>
      </p:sp>
    </p:spTree>
    <p:extLst>
      <p:ext uri="{BB962C8B-B14F-4D97-AF65-F5344CB8AC3E}">
        <p14:creationId xmlns:p14="http://schemas.microsoft.com/office/powerpoint/2010/main" val="22326507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r>
              <a:rPr lang="en-US" dirty="0" smtClean="0"/>
              <a:t>Rural </a:t>
            </a:r>
            <a:r>
              <a:rPr lang="en-US" dirty="0"/>
              <a:t>development is one of the main objectives of </a:t>
            </a:r>
            <a:r>
              <a:rPr lang="en-US" dirty="0" err="1"/>
              <a:t>Panchayati</a:t>
            </a:r>
            <a:r>
              <a:rPr lang="en-US" dirty="0"/>
              <a:t> Raj and this has been established in all states of India except Nagaland, Meghalaya and Mizoram, in all Union Territories except Delhi. and certain other areas. </a:t>
            </a:r>
            <a:endParaRPr lang="en-US" dirty="0" smtClean="0"/>
          </a:p>
          <a:p>
            <a:endParaRPr lang="en-IN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Introduction to </a:t>
            </a:r>
            <a:r>
              <a:rPr lang="en-US" dirty="0" err="1" smtClean="0"/>
              <a:t>Panchayati</a:t>
            </a:r>
            <a:r>
              <a:rPr lang="en-US" dirty="0" smtClean="0"/>
              <a:t> Raj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73434291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620688"/>
            <a:ext cx="7704856" cy="55399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988661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These </a:t>
            </a:r>
            <a:r>
              <a:rPr lang="en-US" dirty="0"/>
              <a:t>areas include,</a:t>
            </a:r>
          </a:p>
          <a:p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/>
              <a:t>scheduled areas and the tribal areas in the states</a:t>
            </a:r>
          </a:p>
          <a:p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/>
              <a:t>hill area of Manipur for which a district council exists and</a:t>
            </a:r>
          </a:p>
          <a:p>
            <a:endParaRPr lang="en-US" dirty="0" smtClean="0"/>
          </a:p>
          <a:p>
            <a:r>
              <a:rPr lang="en-US" dirty="0" smtClean="0"/>
              <a:t>Darjeeling </a:t>
            </a:r>
            <a:r>
              <a:rPr lang="en-US" dirty="0"/>
              <a:t>district of West Bengal for which Darjeeling </a:t>
            </a:r>
            <a:r>
              <a:rPr lang="en-US" dirty="0" err="1"/>
              <a:t>Gorkha</a:t>
            </a:r>
            <a:r>
              <a:rPr lang="en-US" dirty="0"/>
              <a:t> Hill Council exists</a:t>
            </a:r>
          </a:p>
          <a:p>
            <a:endParaRPr lang="en-IN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Introduction to </a:t>
            </a:r>
            <a:r>
              <a:rPr lang="en-US" dirty="0" err="1" smtClean="0"/>
              <a:t>Panchayati</a:t>
            </a:r>
            <a:r>
              <a:rPr lang="en-US" dirty="0" smtClean="0"/>
              <a:t> Raj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8208795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r>
              <a:rPr lang="en-US" dirty="0" smtClean="0"/>
              <a:t>There </a:t>
            </a:r>
            <a:r>
              <a:rPr lang="en-US" dirty="0"/>
              <a:t>were a number of committees appointed by the government of India to study the implementation of self-government at the rural level and also recommend steps in achieving this goal.</a:t>
            </a:r>
          </a:p>
          <a:p>
            <a:endParaRPr lang="en-IN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/>
              <a:t>Evolution of </a:t>
            </a:r>
            <a:r>
              <a:rPr lang="en-US" sz="4800" dirty="0" err="1"/>
              <a:t>Panchayati</a:t>
            </a:r>
            <a:r>
              <a:rPr lang="en-US" sz="4800" dirty="0"/>
              <a:t> </a:t>
            </a:r>
            <a:r>
              <a:rPr lang="en-US" sz="4800" dirty="0" smtClean="0"/>
              <a:t>Raj</a:t>
            </a:r>
            <a:endParaRPr lang="en-IN" sz="4800" dirty="0"/>
          </a:p>
        </p:txBody>
      </p:sp>
    </p:spTree>
    <p:extLst>
      <p:ext uri="{BB962C8B-B14F-4D97-AF65-F5344CB8AC3E}">
        <p14:creationId xmlns:p14="http://schemas.microsoft.com/office/powerpoint/2010/main" val="6770487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The committees appointed are as follows:</a:t>
            </a:r>
          </a:p>
          <a:p>
            <a:endParaRPr lang="en-US" dirty="0" smtClean="0"/>
          </a:p>
          <a:p>
            <a:r>
              <a:rPr lang="en-US" dirty="0" err="1" smtClean="0"/>
              <a:t>Balwant</a:t>
            </a:r>
            <a:r>
              <a:rPr lang="en-US" dirty="0" smtClean="0"/>
              <a:t> </a:t>
            </a:r>
            <a:r>
              <a:rPr lang="en-US" dirty="0" err="1" smtClean="0"/>
              <a:t>Rai</a:t>
            </a:r>
            <a:r>
              <a:rPr lang="en-US" dirty="0" smtClean="0"/>
              <a:t> Mehta Committee</a:t>
            </a:r>
          </a:p>
          <a:p>
            <a:endParaRPr lang="en-US" dirty="0" smtClean="0"/>
          </a:p>
          <a:p>
            <a:r>
              <a:rPr lang="en-US" dirty="0" smtClean="0"/>
              <a:t>Ashok Mehta Committee</a:t>
            </a:r>
          </a:p>
          <a:p>
            <a:endParaRPr lang="en-US" dirty="0" smtClean="0"/>
          </a:p>
          <a:p>
            <a:r>
              <a:rPr lang="en-US" dirty="0" smtClean="0"/>
              <a:t>G V K </a:t>
            </a:r>
            <a:r>
              <a:rPr lang="en-US" dirty="0" err="1" smtClean="0"/>
              <a:t>Rao</a:t>
            </a:r>
            <a:r>
              <a:rPr lang="en-US" dirty="0" smtClean="0"/>
              <a:t> Committee</a:t>
            </a:r>
          </a:p>
          <a:p>
            <a:endParaRPr lang="en-US" dirty="0" smtClean="0"/>
          </a:p>
          <a:p>
            <a:r>
              <a:rPr lang="en-US" dirty="0" smtClean="0"/>
              <a:t>L M </a:t>
            </a:r>
            <a:r>
              <a:rPr lang="en-US" dirty="0" err="1" smtClean="0"/>
              <a:t>Singhvi</a:t>
            </a:r>
            <a:r>
              <a:rPr lang="en-US" dirty="0" smtClean="0"/>
              <a:t> Committee</a:t>
            </a:r>
          </a:p>
          <a:p>
            <a:endParaRPr lang="en-IN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/>
              <a:t>Evolution of </a:t>
            </a:r>
            <a:r>
              <a:rPr lang="en-US" sz="4800" dirty="0" err="1"/>
              <a:t>Panchayati</a:t>
            </a:r>
            <a:r>
              <a:rPr lang="en-US" sz="4800" dirty="0"/>
              <a:t> </a:t>
            </a:r>
            <a:r>
              <a:rPr lang="en-US" sz="4800" dirty="0" smtClean="0"/>
              <a:t>Raj</a:t>
            </a:r>
            <a:endParaRPr lang="en-IN" sz="4800" dirty="0"/>
          </a:p>
        </p:txBody>
      </p:sp>
    </p:spTree>
    <p:extLst>
      <p:ext uri="{BB962C8B-B14F-4D97-AF65-F5344CB8AC3E}">
        <p14:creationId xmlns:p14="http://schemas.microsoft.com/office/powerpoint/2010/main" val="35928874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548680"/>
            <a:ext cx="7776864" cy="55684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629778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	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The </a:t>
            </a:r>
            <a:r>
              <a:rPr lang="en-US" dirty="0"/>
              <a:t>committee was appointed in 1957, to examine and suggest measures for better working of the Community Development </a:t>
            </a:r>
            <a:r>
              <a:rPr lang="en-US" dirty="0" err="1"/>
              <a:t>Programme</a:t>
            </a:r>
            <a:r>
              <a:rPr lang="en-US" dirty="0"/>
              <a:t> and the National Extension Service. The committee suggested the establishment of democratic </a:t>
            </a:r>
            <a:r>
              <a:rPr lang="en-US" dirty="0" err="1"/>
              <a:t>decentralised</a:t>
            </a:r>
            <a:r>
              <a:rPr lang="en-US" dirty="0"/>
              <a:t> local government which came to be known as the </a:t>
            </a:r>
            <a:r>
              <a:rPr lang="en-US" dirty="0" err="1"/>
              <a:t>Panchayati</a:t>
            </a:r>
            <a:r>
              <a:rPr lang="en-US" dirty="0"/>
              <a:t> </a:t>
            </a:r>
            <a:r>
              <a:rPr lang="en-US" dirty="0" smtClean="0"/>
              <a:t>Raj.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err="1"/>
              <a:t>Balwant</a:t>
            </a:r>
            <a:r>
              <a:rPr lang="en-US" sz="4000" dirty="0"/>
              <a:t> </a:t>
            </a:r>
            <a:r>
              <a:rPr lang="en-US" sz="4000" dirty="0" err="1"/>
              <a:t>Rai</a:t>
            </a:r>
            <a:r>
              <a:rPr lang="en-US" sz="4000" dirty="0"/>
              <a:t> Mehta Committee &amp; </a:t>
            </a:r>
            <a:r>
              <a:rPr lang="en-US" sz="4000" dirty="0" err="1"/>
              <a:t>Panchayati</a:t>
            </a:r>
            <a:r>
              <a:rPr lang="en-US" sz="4000" dirty="0"/>
              <a:t> </a:t>
            </a:r>
            <a:r>
              <a:rPr lang="en-US" sz="4000" dirty="0" smtClean="0"/>
              <a:t>Raj</a:t>
            </a:r>
            <a:endParaRPr lang="en-IN" sz="4000" dirty="0"/>
          </a:p>
        </p:txBody>
      </p:sp>
    </p:spTree>
    <p:extLst>
      <p:ext uri="{BB962C8B-B14F-4D97-AF65-F5344CB8AC3E}">
        <p14:creationId xmlns:p14="http://schemas.microsoft.com/office/powerpoint/2010/main" val="29833309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Recommendations </a:t>
            </a:r>
            <a:r>
              <a:rPr lang="en-US" dirty="0"/>
              <a:t>by the committee</a:t>
            </a:r>
            <a:r>
              <a:rPr lang="en-US" dirty="0" smtClean="0"/>
              <a:t>:</a:t>
            </a:r>
          </a:p>
          <a:p>
            <a:endParaRPr lang="en-US" dirty="0"/>
          </a:p>
          <a:p>
            <a:r>
              <a:rPr lang="en-US" dirty="0"/>
              <a:t>Three-tier </a:t>
            </a:r>
            <a:r>
              <a:rPr lang="en-US" dirty="0" err="1"/>
              <a:t>Panchayati</a:t>
            </a:r>
            <a:r>
              <a:rPr lang="en-US" dirty="0"/>
              <a:t> Raj system: gram </a:t>
            </a:r>
            <a:r>
              <a:rPr lang="en-US" dirty="0" err="1"/>
              <a:t>panchayat</a:t>
            </a:r>
            <a:r>
              <a:rPr lang="en-US" dirty="0"/>
              <a:t>, </a:t>
            </a:r>
            <a:r>
              <a:rPr lang="en-US" dirty="0" err="1"/>
              <a:t>Panchayati</a:t>
            </a:r>
            <a:r>
              <a:rPr lang="en-US" dirty="0"/>
              <a:t> </a:t>
            </a:r>
            <a:r>
              <a:rPr lang="en-US" dirty="0" err="1"/>
              <a:t>Samiti</a:t>
            </a:r>
            <a:r>
              <a:rPr lang="en-US" dirty="0"/>
              <a:t> and </a:t>
            </a:r>
            <a:r>
              <a:rPr lang="en-US" dirty="0" err="1"/>
              <a:t>Zila</a:t>
            </a:r>
            <a:r>
              <a:rPr lang="en-US" dirty="0"/>
              <a:t> </a:t>
            </a:r>
            <a:r>
              <a:rPr lang="en-US" dirty="0" err="1"/>
              <a:t>Parishad</a:t>
            </a:r>
            <a:r>
              <a:rPr lang="en-US" dirty="0"/>
              <a:t>.</a:t>
            </a:r>
          </a:p>
          <a:p>
            <a:r>
              <a:rPr lang="en-US" dirty="0"/>
              <a:t>Directly elected representatives to constitute the gram </a:t>
            </a:r>
            <a:r>
              <a:rPr lang="en-US" dirty="0" err="1"/>
              <a:t>panchayat</a:t>
            </a:r>
            <a:r>
              <a:rPr lang="en-US" dirty="0"/>
              <a:t> and indirectly elected representatives to constitute the </a:t>
            </a:r>
            <a:r>
              <a:rPr lang="en-US" dirty="0" err="1"/>
              <a:t>Panchayat</a:t>
            </a:r>
            <a:r>
              <a:rPr lang="en-US" dirty="0"/>
              <a:t> </a:t>
            </a:r>
            <a:r>
              <a:rPr lang="en-US" dirty="0" err="1"/>
              <a:t>Samiti</a:t>
            </a:r>
            <a:r>
              <a:rPr lang="en-US" dirty="0"/>
              <a:t> and </a:t>
            </a:r>
            <a:r>
              <a:rPr lang="en-US" dirty="0" err="1"/>
              <a:t>Zila</a:t>
            </a:r>
            <a:r>
              <a:rPr lang="en-US" dirty="0"/>
              <a:t> </a:t>
            </a:r>
            <a:r>
              <a:rPr lang="en-US" dirty="0" err="1"/>
              <a:t>Parishad</a:t>
            </a:r>
            <a:r>
              <a:rPr lang="en-US" dirty="0"/>
              <a:t>.</a:t>
            </a:r>
          </a:p>
          <a:p>
            <a:r>
              <a:rPr lang="en-US" dirty="0"/>
              <a:t>Planning and development are the primary objectives of the </a:t>
            </a:r>
            <a:r>
              <a:rPr lang="en-US" dirty="0" err="1"/>
              <a:t>Panchayati</a:t>
            </a:r>
            <a:r>
              <a:rPr lang="en-US" dirty="0"/>
              <a:t> Raj system.</a:t>
            </a:r>
          </a:p>
          <a:p>
            <a:endParaRPr lang="en-IN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err="1"/>
              <a:t>Balwant</a:t>
            </a:r>
            <a:r>
              <a:rPr lang="en-US" sz="4000" dirty="0"/>
              <a:t> </a:t>
            </a:r>
            <a:r>
              <a:rPr lang="en-US" sz="4000" dirty="0" err="1"/>
              <a:t>Rai</a:t>
            </a:r>
            <a:r>
              <a:rPr lang="en-US" sz="4000" dirty="0"/>
              <a:t> Mehta Committee &amp; </a:t>
            </a:r>
            <a:r>
              <a:rPr lang="en-US" sz="4000" dirty="0" err="1"/>
              <a:t>Panchayati</a:t>
            </a:r>
            <a:r>
              <a:rPr lang="en-US" sz="4000" dirty="0"/>
              <a:t> </a:t>
            </a:r>
            <a:r>
              <a:rPr lang="en-US" sz="4000" dirty="0" smtClean="0"/>
              <a:t>Raj</a:t>
            </a:r>
            <a:endParaRPr lang="en-IN" sz="4000" dirty="0"/>
          </a:p>
        </p:txBody>
      </p:sp>
    </p:spTree>
    <p:extLst>
      <p:ext uri="{BB962C8B-B14F-4D97-AF65-F5344CB8AC3E}">
        <p14:creationId xmlns:p14="http://schemas.microsoft.com/office/powerpoint/2010/main" val="387695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Recommendations </a:t>
            </a:r>
            <a:r>
              <a:rPr lang="en-US" dirty="0"/>
              <a:t>by the committee</a:t>
            </a:r>
            <a:r>
              <a:rPr lang="en-US" dirty="0" smtClean="0"/>
              <a:t>:</a:t>
            </a:r>
          </a:p>
          <a:p>
            <a:endParaRPr lang="en-US" dirty="0"/>
          </a:p>
          <a:p>
            <a:r>
              <a:rPr lang="en-US" dirty="0" err="1" smtClean="0"/>
              <a:t>Panchayat</a:t>
            </a:r>
            <a:r>
              <a:rPr lang="en-US" dirty="0" smtClean="0"/>
              <a:t> </a:t>
            </a:r>
            <a:r>
              <a:rPr lang="en-US" dirty="0" err="1" smtClean="0"/>
              <a:t>Samiti</a:t>
            </a:r>
            <a:r>
              <a:rPr lang="en-US" dirty="0" smtClean="0"/>
              <a:t> should be the executive body and </a:t>
            </a:r>
            <a:r>
              <a:rPr lang="en-US" dirty="0" err="1" smtClean="0"/>
              <a:t>Zila</a:t>
            </a:r>
            <a:r>
              <a:rPr lang="en-US" dirty="0" smtClean="0"/>
              <a:t> </a:t>
            </a:r>
            <a:r>
              <a:rPr lang="en-US" dirty="0" err="1" smtClean="0"/>
              <a:t>Parishad</a:t>
            </a:r>
            <a:r>
              <a:rPr lang="en-US" dirty="0" smtClean="0"/>
              <a:t> will act as the advisory and supervisory body.</a:t>
            </a:r>
          </a:p>
          <a:p>
            <a:r>
              <a:rPr lang="en-US" dirty="0" smtClean="0"/>
              <a:t>District collector to be made as the chairman of the </a:t>
            </a:r>
            <a:r>
              <a:rPr lang="en-US" dirty="0" err="1" smtClean="0"/>
              <a:t>Zila</a:t>
            </a:r>
            <a:r>
              <a:rPr lang="en-US" dirty="0" smtClean="0"/>
              <a:t> </a:t>
            </a:r>
            <a:r>
              <a:rPr lang="en-US" dirty="0" err="1" smtClean="0"/>
              <a:t>Parishad</a:t>
            </a:r>
            <a:r>
              <a:rPr lang="en-US" dirty="0" smtClean="0"/>
              <a:t>.</a:t>
            </a:r>
          </a:p>
          <a:p>
            <a:r>
              <a:rPr lang="en-US" dirty="0" smtClean="0"/>
              <a:t>It also requested for provisioning resources so as to help them discharge their duties and responsibilities.</a:t>
            </a:r>
          </a:p>
          <a:p>
            <a:endParaRPr lang="en-IN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err="1"/>
              <a:t>Balwant</a:t>
            </a:r>
            <a:r>
              <a:rPr lang="en-US" sz="4000" dirty="0"/>
              <a:t> </a:t>
            </a:r>
            <a:r>
              <a:rPr lang="en-US" sz="4000" dirty="0" err="1"/>
              <a:t>Rai</a:t>
            </a:r>
            <a:r>
              <a:rPr lang="en-US" sz="4000" dirty="0"/>
              <a:t> Mehta Committee &amp; </a:t>
            </a:r>
            <a:r>
              <a:rPr lang="en-US" sz="4000" dirty="0" err="1"/>
              <a:t>Panchayati</a:t>
            </a:r>
            <a:r>
              <a:rPr lang="en-US" sz="4000" dirty="0"/>
              <a:t> </a:t>
            </a:r>
            <a:r>
              <a:rPr lang="en-US" sz="4000" dirty="0" smtClean="0"/>
              <a:t>Raj</a:t>
            </a:r>
            <a:endParaRPr lang="en-IN" sz="4000" dirty="0"/>
          </a:p>
        </p:txBody>
      </p:sp>
    </p:spTree>
    <p:extLst>
      <p:ext uri="{BB962C8B-B14F-4D97-AF65-F5344CB8AC3E}">
        <p14:creationId xmlns:p14="http://schemas.microsoft.com/office/powerpoint/2010/main" val="384368722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ardcover">
  <a:themeElements>
    <a:clrScheme name="Hardcover">
      <a:dk1>
        <a:sysClr val="windowText" lastClr="000000"/>
      </a:dk1>
      <a:lt1>
        <a:sysClr val="window" lastClr="FFFFFF"/>
      </a:lt1>
      <a:dk2>
        <a:srgbClr val="895D1D"/>
      </a:dk2>
      <a:lt2>
        <a:srgbClr val="ECE9C6"/>
      </a:lt2>
      <a:accent1>
        <a:srgbClr val="873624"/>
      </a:accent1>
      <a:accent2>
        <a:srgbClr val="D6862D"/>
      </a:accent2>
      <a:accent3>
        <a:srgbClr val="D0BE40"/>
      </a:accent3>
      <a:accent4>
        <a:srgbClr val="877F6C"/>
      </a:accent4>
      <a:accent5>
        <a:srgbClr val="972109"/>
      </a:accent5>
      <a:accent6>
        <a:srgbClr val="AEB795"/>
      </a:accent6>
      <a:hlink>
        <a:srgbClr val="CC9900"/>
      </a:hlink>
      <a:folHlink>
        <a:srgbClr val="B2B2B2"/>
      </a:folHlink>
    </a:clrScheme>
    <a:fontScheme name="Hardcover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Hardcover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Hardcover</Template>
  <TotalTime>44</TotalTime>
  <Words>612</Words>
  <Application>Microsoft Office PowerPoint</Application>
  <PresentationFormat>On-screen Show (4:3)</PresentationFormat>
  <Paragraphs>90</Paragraphs>
  <Slides>20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Hardcover</vt:lpstr>
      <vt:lpstr>Panchayat Raj System in Tamil Nadu </vt:lpstr>
      <vt:lpstr>Introduction to Panchayati Raj</vt:lpstr>
      <vt:lpstr>Introduction to Panchayati Raj</vt:lpstr>
      <vt:lpstr>Evolution of Panchayati Raj</vt:lpstr>
      <vt:lpstr>Evolution of Panchayati Raj</vt:lpstr>
      <vt:lpstr>PowerPoint Presentation</vt:lpstr>
      <vt:lpstr>Balwant Rai Mehta Committee &amp; Panchayati Raj</vt:lpstr>
      <vt:lpstr>Balwant Rai Mehta Committee &amp; Panchayati Raj</vt:lpstr>
      <vt:lpstr>Balwant Rai Mehta Committee &amp; Panchayati Raj</vt:lpstr>
      <vt:lpstr>PowerPoint Presentation</vt:lpstr>
      <vt:lpstr>Ashok Mehta Committee &amp; Panchayati Raj</vt:lpstr>
      <vt:lpstr>Ashok Mehta Committee &amp; Panchayati Raj</vt:lpstr>
      <vt:lpstr>Ashok Mehta Committee &amp; Panchayati Raj</vt:lpstr>
      <vt:lpstr>G V K Rao Committee &amp; Panchayati Raj</vt:lpstr>
      <vt:lpstr>G V K Rao Committee &amp; Panchayati Raj</vt:lpstr>
      <vt:lpstr>G V K Rao Committee &amp; Panchayati Raj</vt:lpstr>
      <vt:lpstr>L M Singhvi Committee &amp; Panchayati Raj</vt:lpstr>
      <vt:lpstr>L M Singhvi Committee &amp; Panchayati Raj</vt:lpstr>
      <vt:lpstr>L M Singhvi Committee &amp; Panchayati Raj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BSC</dc:creator>
  <cp:lastModifiedBy>BSC</cp:lastModifiedBy>
  <cp:revision>5</cp:revision>
  <dcterms:created xsi:type="dcterms:W3CDTF">2020-05-23T16:34:11Z</dcterms:created>
  <dcterms:modified xsi:type="dcterms:W3CDTF">2020-05-23T17:19:06Z</dcterms:modified>
</cp:coreProperties>
</file>