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65D4E64-6947-49D6-B0D2-3474775270BF}" type="datetimeFigureOut">
              <a:rPr lang="en-US" smtClean="0"/>
              <a:pPr/>
              <a:t>5/19/2020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C50A777-DF9F-4A2B-9E33-7D675E32B486}"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65D4E64-6947-49D6-B0D2-3474775270BF}" type="datetimeFigureOut">
              <a:rPr lang="en-US" smtClean="0"/>
              <a:pPr/>
              <a:t>5/19/2020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50A777-DF9F-4A2B-9E33-7D675E32B48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65D4E64-6947-49D6-B0D2-3474775270BF}" type="datetimeFigureOut">
              <a:rPr lang="en-US" smtClean="0"/>
              <a:pPr/>
              <a:t>5/19/2020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50A777-DF9F-4A2B-9E33-7D675E32B48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65D4E64-6947-49D6-B0D2-3474775270BF}" type="datetimeFigureOut">
              <a:rPr lang="en-US" smtClean="0"/>
              <a:pPr/>
              <a:t>5/19/2020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50A777-DF9F-4A2B-9E33-7D675E32B48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65D4E64-6947-49D6-B0D2-3474775270BF}" type="datetimeFigureOut">
              <a:rPr lang="en-US" smtClean="0"/>
              <a:pPr/>
              <a:t>5/19/2020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C50A777-DF9F-4A2B-9E33-7D675E32B486}"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65D4E64-6947-49D6-B0D2-3474775270BF}" type="datetimeFigureOut">
              <a:rPr lang="en-US" smtClean="0"/>
              <a:pPr/>
              <a:t>5/19/2020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C50A777-DF9F-4A2B-9E33-7D675E32B48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65D4E64-6947-49D6-B0D2-3474775270BF}" type="datetimeFigureOut">
              <a:rPr lang="en-US" smtClean="0"/>
              <a:pPr/>
              <a:t>5/19/2020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C50A777-DF9F-4A2B-9E33-7D675E32B48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65D4E64-6947-49D6-B0D2-3474775270BF}" type="datetimeFigureOut">
              <a:rPr lang="en-US" smtClean="0"/>
              <a:pPr/>
              <a:t>5/19/2020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C50A777-DF9F-4A2B-9E33-7D675E32B48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65D4E64-6947-49D6-B0D2-3474775270BF}" type="datetimeFigureOut">
              <a:rPr lang="en-US" smtClean="0"/>
              <a:pPr/>
              <a:t>5/19/2020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C50A777-DF9F-4A2B-9E33-7D675E32B486}"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65D4E64-6947-49D6-B0D2-3474775270BF}" type="datetimeFigureOut">
              <a:rPr lang="en-US" smtClean="0"/>
              <a:pPr/>
              <a:t>5/19/2020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C50A777-DF9F-4A2B-9E33-7D675E32B48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65D4E64-6947-49D6-B0D2-3474775270BF}" type="datetimeFigureOut">
              <a:rPr lang="en-US" smtClean="0"/>
              <a:pPr/>
              <a:t>5/19/2020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C50A777-DF9F-4A2B-9E33-7D675E32B486}"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65D4E64-6947-49D6-B0D2-3474775270BF}" type="datetimeFigureOut">
              <a:rPr lang="en-US" smtClean="0"/>
              <a:pPr/>
              <a:t>5/19/2020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C50A777-DF9F-4A2B-9E33-7D675E32B486}"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8001000" cy="1600199"/>
          </a:xfrm>
        </p:spPr>
        <p:txBody>
          <a:bodyPr>
            <a:normAutofit/>
          </a:bodyPr>
          <a:lstStyle/>
          <a:p>
            <a:pPr algn="ctr"/>
            <a:r>
              <a:rPr lang="en-US" sz="4000" dirty="0" smtClean="0">
                <a:latin typeface="Algerian" pitchFamily="82" charset="0"/>
              </a:rPr>
              <a:t>INTRODUCTION TO PHOTOSHOP</a:t>
            </a:r>
            <a:endParaRPr lang="en-US" sz="4000" dirty="0">
              <a:latin typeface="Algerian" pitchFamily="82" charset="0"/>
            </a:endParaRPr>
          </a:p>
        </p:txBody>
      </p:sp>
      <p:sp>
        <p:nvSpPr>
          <p:cNvPr id="3" name="Subtitle 2"/>
          <p:cNvSpPr>
            <a:spLocks noGrp="1"/>
          </p:cNvSpPr>
          <p:nvPr>
            <p:ph type="subTitle" idx="1"/>
          </p:nvPr>
        </p:nvSpPr>
        <p:spPr>
          <a:xfrm>
            <a:off x="1295400" y="2895600"/>
            <a:ext cx="7010400" cy="2743200"/>
          </a:xfrm>
        </p:spPr>
        <p:txBody>
          <a:bodyPr>
            <a:normAutofit/>
          </a:bodyPr>
          <a:lstStyle/>
          <a:p>
            <a:pPr algn="l"/>
            <a:r>
              <a:rPr lang="en-US" dirty="0" smtClean="0">
                <a:solidFill>
                  <a:schemeClr val="tx1"/>
                </a:solidFill>
                <a:latin typeface="Algerian" pitchFamily="82" charset="0"/>
              </a:rPr>
              <a:t>BY:</a:t>
            </a:r>
          </a:p>
          <a:p>
            <a:pPr algn="l"/>
            <a:r>
              <a:rPr lang="en-US" sz="2400" dirty="0" smtClean="0">
                <a:solidFill>
                  <a:schemeClr val="tx1"/>
                </a:solidFill>
                <a:latin typeface="Algerian" pitchFamily="82" charset="0"/>
                <a:cs typeface="Times New Roman" pitchFamily="18" charset="0"/>
              </a:rPr>
              <a:t>MS.K.GAYATHRI,</a:t>
            </a:r>
          </a:p>
          <a:p>
            <a:pPr algn="l"/>
            <a:r>
              <a:rPr lang="en-US" sz="2400" dirty="0" smtClean="0">
                <a:solidFill>
                  <a:schemeClr val="tx1"/>
                </a:solidFill>
                <a:latin typeface="Algerian" pitchFamily="82" charset="0"/>
                <a:cs typeface="Times New Roman" pitchFamily="18" charset="0"/>
              </a:rPr>
              <a:t>ASSISTANT PROFESSOR,</a:t>
            </a:r>
          </a:p>
          <a:p>
            <a:pPr algn="l"/>
            <a:r>
              <a:rPr lang="en-US" sz="2400" dirty="0" smtClean="0">
                <a:solidFill>
                  <a:schemeClr val="tx1"/>
                </a:solidFill>
                <a:latin typeface="Algerian" pitchFamily="82" charset="0"/>
                <a:cs typeface="Times New Roman" pitchFamily="18" charset="0"/>
              </a:rPr>
              <a:t>DEPARTMENT OF COMPUTER SCIENCE,</a:t>
            </a:r>
          </a:p>
          <a:p>
            <a:pPr algn="l"/>
            <a:r>
              <a:rPr lang="en-US" sz="2400" dirty="0" smtClean="0">
                <a:solidFill>
                  <a:schemeClr val="tx1"/>
                </a:solidFill>
                <a:latin typeface="Algerian" pitchFamily="82" charset="0"/>
                <a:cs typeface="Times New Roman" pitchFamily="18" charset="0"/>
              </a:rPr>
              <a:t>BON SECOURS COLLEGE FOR WOMEN,</a:t>
            </a:r>
          </a:p>
          <a:p>
            <a:pPr algn="l"/>
            <a:r>
              <a:rPr lang="en-US" sz="2400" dirty="0" smtClean="0">
                <a:solidFill>
                  <a:schemeClr val="tx1"/>
                </a:solidFill>
                <a:latin typeface="Algerian" pitchFamily="82" charset="0"/>
                <a:cs typeface="Times New Roman" pitchFamily="18" charset="0"/>
              </a:rPr>
              <a:t>THANJAVUR</a:t>
            </a:r>
            <a:endParaRPr lang="en-US" sz="2400" dirty="0">
              <a:solidFill>
                <a:schemeClr val="tx1"/>
              </a:solidFill>
              <a:latin typeface="Algerian" pitchFamily="82"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Times New Roman" pitchFamily="18" charset="0"/>
                <a:cs typeface="Times New Roman" pitchFamily="18" charset="0"/>
              </a:rPr>
              <a:t>The Document Work Area</a:t>
            </a:r>
          </a:p>
        </p:txBody>
      </p:sp>
      <p:sp>
        <p:nvSpPr>
          <p:cNvPr id="3" name="Content Placeholder 2"/>
          <p:cNvSpPr>
            <a:spLocks noGrp="1"/>
          </p:cNvSpPr>
          <p:nvPr>
            <p:ph idx="1"/>
          </p:nvPr>
        </p:nvSpPr>
        <p:spPr/>
        <p:txBody>
          <a:bodyPr/>
          <a:lstStyle/>
          <a:p>
            <a:r>
              <a:rPr lang="en-US" sz="2400" dirty="0" smtClean="0">
                <a:solidFill>
                  <a:srgbClr val="000000"/>
                </a:solidFill>
                <a:latin typeface="Times New Roman" pitchFamily="18" charset="0"/>
                <a:ea typeface="Calibri" charset="0"/>
                <a:cs typeface="Times New Roman" pitchFamily="18" charset="0"/>
              </a:rPr>
              <a:t>The document work area consists of the application toolbar, the open document, and the page sorter. From open documents on the work area, you can add, delete, and rearrange pages in documents, and you can rename problems.</a:t>
            </a:r>
          </a:p>
          <a:p>
            <a:endParaRPr lang="en-US" dirty="0"/>
          </a:p>
        </p:txBody>
      </p:sp>
      <p:pic>
        <p:nvPicPr>
          <p:cNvPr id="4" name="Picture 3"/>
          <p:cNvPicPr>
            <a:picLocks noChangeAspect="1" noChangeArrowheads="1"/>
          </p:cNvPicPr>
          <p:nvPr/>
        </p:nvPicPr>
        <p:blipFill>
          <a:blip r:embed="rId2"/>
          <a:srcRect/>
          <a:stretch>
            <a:fillRect/>
          </a:stretch>
        </p:blipFill>
        <p:spPr bwMode="auto">
          <a:xfrm>
            <a:off x="2590800" y="3429000"/>
            <a:ext cx="5105400" cy="2789238"/>
          </a:xfrm>
          <a:prstGeom prst="rect">
            <a:avLst/>
          </a:prstGeom>
          <a:noFill/>
          <a:ln w="9525" cap="flat">
            <a:noFill/>
            <a:round/>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Times New Roman" pitchFamily="18" charset="0"/>
                <a:cs typeface="Times New Roman" pitchFamily="18" charset="0"/>
              </a:rPr>
              <a:t>Layer Panel</a:t>
            </a:r>
          </a:p>
        </p:txBody>
      </p:sp>
      <p:pic>
        <p:nvPicPr>
          <p:cNvPr id="4" name="Content Placeholder 3"/>
          <p:cNvPicPr>
            <a:picLocks noGrp="1" noChangeAspect="1" noChangeArrowheads="1"/>
          </p:cNvPicPr>
          <p:nvPr>
            <p:ph idx="1"/>
          </p:nvPr>
        </p:nvPicPr>
        <p:blipFill>
          <a:blip r:embed="rId2"/>
          <a:srcRect/>
          <a:stretch>
            <a:fillRect/>
          </a:stretch>
        </p:blipFill>
        <p:spPr bwMode="auto">
          <a:xfrm>
            <a:off x="1447800" y="1524000"/>
            <a:ext cx="1495124" cy="4525963"/>
          </a:xfrm>
          <a:prstGeom prst="rect">
            <a:avLst/>
          </a:prstGeom>
          <a:noFill/>
          <a:ln w="9525" cap="flat">
            <a:noFill/>
            <a:round/>
            <a:headEnd/>
            <a:tailEnd/>
          </a:ln>
          <a:effectLst/>
        </p:spPr>
      </p:pic>
      <p:sp>
        <p:nvSpPr>
          <p:cNvPr id="5" name="Rectangle 4"/>
          <p:cNvSpPr/>
          <p:nvPr/>
        </p:nvSpPr>
        <p:spPr>
          <a:xfrm>
            <a:off x="3352800" y="1524000"/>
            <a:ext cx="5029200" cy="3785652"/>
          </a:xfrm>
          <a:prstGeom prst="rect">
            <a:avLst/>
          </a:prstGeom>
        </p:spPr>
        <p:txBody>
          <a:bodyPr wrap="square">
            <a:spAutoFit/>
          </a:bodyPr>
          <a:lstStyle/>
          <a:p>
            <a:pPr marL="342900" indent="-341313">
              <a:lnSpc>
                <a:spcPct val="100000"/>
              </a:lnSpc>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pPr>
            <a:r>
              <a:rPr lang="en-US" sz="2400" dirty="0" smtClean="0">
                <a:solidFill>
                  <a:srgbClr val="000000"/>
                </a:solidFill>
                <a:latin typeface="Times New Roman" pitchFamily="18" charset="0"/>
                <a:ea typeface="Verdana" charset="0"/>
                <a:cs typeface="Times New Roman" pitchFamily="18" charset="0"/>
              </a:rPr>
              <a:t>One of Photoshop</a:t>
            </a:r>
            <a:r>
              <a:rPr lang="en-US" sz="2400" dirty="0" smtClean="0">
                <a:solidFill>
                  <a:srgbClr val="000000"/>
                </a:solidFill>
                <a:latin typeface="Times New Roman" pitchFamily="18" charset="0"/>
                <a:ea typeface="Calibri" charset="0"/>
                <a:cs typeface="Times New Roman" pitchFamily="18" charset="0"/>
              </a:rPr>
              <a:t>’</a:t>
            </a:r>
            <a:r>
              <a:rPr lang="en-US" sz="2400" dirty="0" smtClean="0">
                <a:solidFill>
                  <a:srgbClr val="000000"/>
                </a:solidFill>
                <a:latin typeface="Times New Roman" pitchFamily="18" charset="0"/>
                <a:ea typeface="Verdana" charset="0"/>
                <a:cs typeface="Times New Roman" pitchFamily="18" charset="0"/>
              </a:rPr>
              <a:t>s most powerful features is the ability to create and use multiple layers with in the same image. A </a:t>
            </a:r>
            <a:r>
              <a:rPr lang="en-US" sz="2400" b="1" dirty="0" smtClean="0">
                <a:solidFill>
                  <a:srgbClr val="000000"/>
                </a:solidFill>
                <a:latin typeface="Times New Roman" pitchFamily="18" charset="0"/>
                <a:ea typeface="Verdana" charset="0"/>
                <a:cs typeface="Times New Roman" pitchFamily="18" charset="0"/>
              </a:rPr>
              <a:t>layer</a:t>
            </a:r>
            <a:r>
              <a:rPr lang="en-US" sz="2400" dirty="0" smtClean="0">
                <a:solidFill>
                  <a:srgbClr val="000000"/>
                </a:solidFill>
                <a:latin typeface="Times New Roman" pitchFamily="18" charset="0"/>
                <a:ea typeface="Verdana" charset="0"/>
                <a:cs typeface="Times New Roman" pitchFamily="18" charset="0"/>
              </a:rPr>
              <a:t> is literally what it sounds like: one layer on top of another, all of which can be edited independently of each other and laid on top of or beneath one another, and then later combined to form a single, flat image.</a:t>
            </a:r>
            <a:endParaRPr lang="en-US" sz="2400" dirty="0">
              <a:solidFill>
                <a:srgbClr val="000000"/>
              </a:solidFill>
              <a:latin typeface="Times New Roman" pitchFamily="18" charset="0"/>
              <a:ea typeface="Verdana"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Times New Roman" pitchFamily="18" charset="0"/>
                <a:cs typeface="Times New Roman" pitchFamily="18" charset="0"/>
              </a:rPr>
              <a:t>Windows Panels</a:t>
            </a:r>
          </a:p>
        </p:txBody>
      </p:sp>
      <p:pic>
        <p:nvPicPr>
          <p:cNvPr id="4" name="Content Placeholder 3"/>
          <p:cNvPicPr>
            <a:picLocks noGrp="1" noChangeAspect="1" noChangeArrowheads="1"/>
          </p:cNvPicPr>
          <p:nvPr>
            <p:ph idx="1"/>
          </p:nvPr>
        </p:nvPicPr>
        <p:blipFill>
          <a:blip r:embed="rId2"/>
          <a:srcRect/>
          <a:stretch>
            <a:fillRect/>
          </a:stretch>
        </p:blipFill>
        <p:spPr bwMode="auto">
          <a:xfrm>
            <a:off x="2286000" y="1424340"/>
            <a:ext cx="1066800" cy="4701823"/>
          </a:xfrm>
          <a:prstGeom prst="rect">
            <a:avLst/>
          </a:prstGeom>
          <a:noFill/>
          <a:ln w="9525" cap="flat">
            <a:noFill/>
            <a:round/>
            <a:headEnd/>
            <a:tailEnd/>
          </a:ln>
          <a:effectLst/>
        </p:spPr>
      </p:pic>
      <p:sp>
        <p:nvSpPr>
          <p:cNvPr id="5" name="Rectangle 4"/>
          <p:cNvSpPr/>
          <p:nvPr/>
        </p:nvSpPr>
        <p:spPr>
          <a:xfrm>
            <a:off x="3657600" y="1752600"/>
            <a:ext cx="4495800" cy="3539430"/>
          </a:xfrm>
          <a:prstGeom prst="rect">
            <a:avLst/>
          </a:prstGeom>
        </p:spPr>
        <p:txBody>
          <a:bodyPr wrap="square">
            <a:spAutoFit/>
          </a:bodyPr>
          <a:lstStyle/>
          <a:p>
            <a:pPr marL="342900" indent="-341313">
              <a:lnSpc>
                <a:spcPct val="100000"/>
              </a:lnSpc>
              <a:buFont typeface="Arial" charset="0"/>
              <a:buChar char="•"/>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2800" dirty="0" smtClean="0">
                <a:solidFill>
                  <a:srgbClr val="000000"/>
                </a:solidFill>
                <a:latin typeface="Times New Roman" pitchFamily="18" charset="0"/>
                <a:ea typeface="Calibri" charset="0"/>
                <a:cs typeface="Times New Roman" pitchFamily="18" charset="0"/>
              </a:rPr>
              <a:t>Learn how to navigate and use the Adobe </a:t>
            </a:r>
            <a:r>
              <a:rPr lang="en-US" sz="2800" b="1" dirty="0" smtClean="0">
                <a:solidFill>
                  <a:srgbClr val="000000"/>
                </a:solidFill>
                <a:latin typeface="Times New Roman" pitchFamily="18" charset="0"/>
                <a:ea typeface="Calibri" charset="0"/>
                <a:cs typeface="Times New Roman" pitchFamily="18" charset="0"/>
              </a:rPr>
              <a:t>Photoshop</a:t>
            </a:r>
            <a:r>
              <a:rPr lang="en-US" sz="2800" dirty="0" smtClean="0">
                <a:solidFill>
                  <a:srgbClr val="000000"/>
                </a:solidFill>
                <a:latin typeface="Times New Roman" pitchFamily="18" charset="0"/>
                <a:ea typeface="Calibri" charset="0"/>
                <a:cs typeface="Times New Roman" pitchFamily="18" charset="0"/>
              </a:rPr>
              <a:t> workspace. ... workspaces, or create custom workspaces by moving and manipulating </a:t>
            </a:r>
            <a:r>
              <a:rPr lang="en-US" sz="2800" b="1" dirty="0" smtClean="0">
                <a:solidFill>
                  <a:srgbClr val="000000"/>
                </a:solidFill>
                <a:latin typeface="Times New Roman" pitchFamily="18" charset="0"/>
                <a:ea typeface="Calibri" charset="0"/>
                <a:cs typeface="Times New Roman" pitchFamily="18" charset="0"/>
              </a:rPr>
              <a:t>windows</a:t>
            </a:r>
            <a:r>
              <a:rPr lang="en-US" sz="2800" dirty="0" smtClean="0">
                <a:solidFill>
                  <a:srgbClr val="000000"/>
                </a:solidFill>
                <a:latin typeface="Times New Roman" pitchFamily="18" charset="0"/>
                <a:ea typeface="Calibri" charset="0"/>
                <a:cs typeface="Times New Roman" pitchFamily="18" charset="0"/>
              </a:rPr>
              <a:t> and </a:t>
            </a:r>
            <a:r>
              <a:rPr lang="en-US" sz="2800" b="1" dirty="0" smtClean="0">
                <a:solidFill>
                  <a:srgbClr val="000000"/>
                </a:solidFill>
                <a:latin typeface="Times New Roman" pitchFamily="18" charset="0"/>
                <a:ea typeface="Calibri" charset="0"/>
                <a:cs typeface="Times New Roman" pitchFamily="18" charset="0"/>
              </a:rPr>
              <a:t>panels</a:t>
            </a:r>
            <a:r>
              <a:rPr lang="en-US" sz="2800" dirty="0" smtClean="0">
                <a:solidFill>
                  <a:srgbClr val="000000"/>
                </a:solidFill>
                <a:latin typeface="Times New Roman" pitchFamily="18" charset="0"/>
                <a:ea typeface="Calibri" charset="0"/>
                <a:cs typeface="Times New Roman" pitchFamily="18" charset="0"/>
              </a:rPr>
              <a:t>.</a:t>
            </a:r>
            <a:endParaRPr lang="en-US" sz="2800" dirty="0">
              <a:solidFill>
                <a:srgbClr val="000000"/>
              </a:solidFill>
              <a:latin typeface="Times New Roman" pitchFamily="18" charset="0"/>
              <a:ea typeface="Calibri"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Times New Roman" pitchFamily="18" charset="0"/>
                <a:cs typeface="Times New Roman" pitchFamily="18" charset="0"/>
              </a:rPr>
              <a:t>The Rulers</a:t>
            </a:r>
          </a:p>
        </p:txBody>
      </p:sp>
      <p:sp>
        <p:nvSpPr>
          <p:cNvPr id="3" name="Content Placeholder 2"/>
          <p:cNvSpPr>
            <a:spLocks noGrp="1"/>
          </p:cNvSpPr>
          <p:nvPr>
            <p:ph idx="1"/>
          </p:nvPr>
        </p:nvSpPr>
        <p:spPr/>
        <p:txBody>
          <a:bodyPr/>
          <a:lstStyle/>
          <a:p>
            <a:r>
              <a:rPr lang="en-US" dirty="0" smtClean="0">
                <a:solidFill>
                  <a:srgbClr val="000000"/>
                </a:solidFill>
                <a:latin typeface="Times New Roman" pitchFamily="18" charset="0"/>
                <a:ea typeface="Calibri" charset="0"/>
                <a:cs typeface="Times New Roman" pitchFamily="18" charset="0"/>
              </a:rPr>
              <a:t>In Adobe </a:t>
            </a:r>
            <a:r>
              <a:rPr lang="en-US" b="1" dirty="0" smtClean="0">
                <a:solidFill>
                  <a:srgbClr val="000000"/>
                </a:solidFill>
                <a:latin typeface="Times New Roman" pitchFamily="18" charset="0"/>
                <a:ea typeface="Calibri" charset="0"/>
                <a:cs typeface="Times New Roman" pitchFamily="18" charset="0"/>
              </a:rPr>
              <a:t>Photoshop</a:t>
            </a:r>
            <a:r>
              <a:rPr lang="en-US" dirty="0" smtClean="0">
                <a:solidFill>
                  <a:srgbClr val="000000"/>
                </a:solidFill>
                <a:latin typeface="Times New Roman" pitchFamily="18" charset="0"/>
                <a:ea typeface="Calibri" charset="0"/>
                <a:cs typeface="Times New Roman" pitchFamily="18" charset="0"/>
              </a:rPr>
              <a:t>, use the </a:t>
            </a:r>
            <a:r>
              <a:rPr lang="en-US" b="1" dirty="0" smtClean="0">
                <a:solidFill>
                  <a:srgbClr val="000000"/>
                </a:solidFill>
                <a:latin typeface="Times New Roman" pitchFamily="18" charset="0"/>
                <a:ea typeface="Calibri" charset="0"/>
                <a:cs typeface="Times New Roman" pitchFamily="18" charset="0"/>
              </a:rPr>
              <a:t>Ruler</a:t>
            </a:r>
            <a:r>
              <a:rPr lang="en-US" dirty="0" smtClean="0">
                <a:solidFill>
                  <a:srgbClr val="000000"/>
                </a:solidFill>
                <a:latin typeface="Times New Roman" pitchFamily="18" charset="0"/>
                <a:ea typeface="Calibri" charset="0"/>
                <a:cs typeface="Times New Roman" pitchFamily="18" charset="0"/>
              </a:rPr>
              <a:t> tool to position images or elements precisely. ... and drag the line out of the image, or click Clear in the tool options </a:t>
            </a:r>
            <a:r>
              <a:rPr lang="en-US" b="1" dirty="0" smtClean="0">
                <a:solidFill>
                  <a:srgbClr val="000000"/>
                </a:solidFill>
                <a:latin typeface="Times New Roman" pitchFamily="18" charset="0"/>
                <a:ea typeface="Calibri" charset="0"/>
                <a:cs typeface="Times New Roman" pitchFamily="18" charset="0"/>
              </a:rPr>
              <a:t>bar</a:t>
            </a:r>
            <a:r>
              <a:rPr lang="en-US" dirty="0" smtClean="0">
                <a:solidFill>
                  <a:srgbClr val="000000"/>
                </a:solidFill>
                <a:latin typeface="Times New Roman" pitchFamily="18" charset="0"/>
                <a:ea typeface="Calibri" charset="0"/>
                <a:cs typeface="Times New Roman" pitchFamily="18" charset="0"/>
              </a:rPr>
              <a:t>.</a:t>
            </a:r>
          </a:p>
          <a:p>
            <a:pPr>
              <a:buNone/>
            </a:pPr>
            <a:endParaRPr lang="en-US" dirty="0"/>
          </a:p>
        </p:txBody>
      </p:sp>
      <p:pic>
        <p:nvPicPr>
          <p:cNvPr id="4" name="Picture 3"/>
          <p:cNvPicPr>
            <a:picLocks noChangeAspect="1" noChangeArrowheads="1"/>
          </p:cNvPicPr>
          <p:nvPr/>
        </p:nvPicPr>
        <p:blipFill>
          <a:blip r:embed="rId2"/>
          <a:srcRect/>
          <a:stretch>
            <a:fillRect/>
          </a:stretch>
        </p:blipFill>
        <p:spPr bwMode="auto">
          <a:xfrm>
            <a:off x="2225675" y="3657601"/>
            <a:ext cx="4708525" cy="2438400"/>
          </a:xfrm>
          <a:prstGeom prst="rect">
            <a:avLst/>
          </a:prstGeom>
          <a:noFill/>
          <a:ln w="9525" cap="flat">
            <a:noFill/>
            <a:round/>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895600"/>
            <a:ext cx="8229600" cy="1752600"/>
          </a:xfrm>
        </p:spPr>
        <p:txBody>
          <a:bodyPr>
            <a:normAutofit/>
          </a:bodyPr>
          <a:lstStyle/>
          <a:p>
            <a:pPr algn="r"/>
            <a:r>
              <a:rPr lang="en-US" dirty="0" smtClean="0">
                <a:latin typeface="Algerian" pitchFamily="82" charset="0"/>
              </a:rPr>
              <a:t>THANK YOU</a:t>
            </a:r>
            <a:endParaRPr lang="en-US" dirty="0">
              <a:latin typeface="Algeria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914399"/>
          </a:xfrm>
        </p:spPr>
        <p:txBody>
          <a:bodyPr>
            <a:normAutofit/>
          </a:bodyPr>
          <a:lstStyle/>
          <a:p>
            <a:pPr algn="ctr"/>
            <a:r>
              <a:rPr lang="en-US" sz="4000" b="1" dirty="0">
                <a:latin typeface="Times New Roman" pitchFamily="18" charset="0"/>
                <a:cs typeface="Times New Roman" pitchFamily="18" charset="0"/>
              </a:rPr>
              <a:t>What is Adobe Photoshop?</a:t>
            </a:r>
            <a:endParaRPr lang="en-US" sz="4000" dirty="0">
              <a:latin typeface="Times New Roman" pitchFamily="18" charset="0"/>
              <a:cs typeface="Times New Roman" pitchFamily="18" charset="0"/>
            </a:endParaRPr>
          </a:p>
        </p:txBody>
      </p:sp>
      <p:sp>
        <p:nvSpPr>
          <p:cNvPr id="3" name="Subtitle 2"/>
          <p:cNvSpPr>
            <a:spLocks noGrp="1"/>
          </p:cNvSpPr>
          <p:nvPr>
            <p:ph type="subTitle" idx="1"/>
          </p:nvPr>
        </p:nvSpPr>
        <p:spPr>
          <a:xfrm>
            <a:off x="1219200" y="2209800"/>
            <a:ext cx="7239000" cy="3581400"/>
          </a:xfrm>
        </p:spPr>
        <p:txBody>
          <a:bodyPr>
            <a:normAutofit/>
          </a:bodyPr>
          <a:lstStyle/>
          <a:p>
            <a:pPr algn="l"/>
            <a:r>
              <a:rPr lang="en-US" dirty="0">
                <a:solidFill>
                  <a:srgbClr val="000000"/>
                </a:solidFill>
                <a:latin typeface="Times New Roman" pitchFamily="18" charset="0"/>
                <a:ea typeface="Calibri" charset="0"/>
                <a:cs typeface="Times New Roman" pitchFamily="18" charset="0"/>
              </a:rPr>
              <a:t>Photoshop is the leading professional image-editing program, released by Adobe. Photoshop is useful for both creating and editing images to be used in print or online. Easy to use, but full of high-quality features, Photoshop is the best choice for any image manipulation job</a:t>
            </a:r>
            <a:r>
              <a:rPr lang="en-US" dirty="0" smtClean="0">
                <a:solidFill>
                  <a:srgbClr val="000000"/>
                </a:solidFill>
                <a:latin typeface="Times New Roman" pitchFamily="18" charset="0"/>
                <a:ea typeface="Calibri" charset="0"/>
                <a:cs typeface="Times New Roman" pitchFamily="18" charset="0"/>
              </a:rPr>
              <a:t>.	</a:t>
            </a:r>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066799"/>
          </a:xfrm>
        </p:spPr>
        <p:txBody>
          <a:bodyPr>
            <a:normAutofit/>
          </a:bodyPr>
          <a:lstStyle/>
          <a:p>
            <a:pPr algn="ctr"/>
            <a:r>
              <a:rPr lang="en-US" sz="4000" b="1" dirty="0">
                <a:latin typeface="Times New Roman" pitchFamily="18" charset="0"/>
                <a:cs typeface="Times New Roman" pitchFamily="18" charset="0"/>
              </a:rPr>
              <a:t>Using Photoshop</a:t>
            </a:r>
            <a:endParaRPr lang="en-US" sz="4000" dirty="0">
              <a:latin typeface="Times New Roman" pitchFamily="18" charset="0"/>
              <a:cs typeface="Times New Roman" pitchFamily="18" charset="0"/>
            </a:endParaRPr>
          </a:p>
        </p:txBody>
      </p:sp>
      <p:sp>
        <p:nvSpPr>
          <p:cNvPr id="3" name="Subtitle 2"/>
          <p:cNvSpPr>
            <a:spLocks noGrp="1"/>
          </p:cNvSpPr>
          <p:nvPr>
            <p:ph type="subTitle" idx="1"/>
          </p:nvPr>
        </p:nvSpPr>
        <p:spPr>
          <a:xfrm>
            <a:off x="1371600" y="2362200"/>
            <a:ext cx="6629400" cy="3200400"/>
          </a:xfrm>
        </p:spPr>
        <p:txBody>
          <a:bodyPr>
            <a:normAutofit fontScale="92500" lnSpcReduction="20000"/>
          </a:bodyPr>
          <a:lstStyle/>
          <a:p>
            <a:pPr marL="342900" indent="-341313" algn="l">
              <a:lnSpc>
                <a:spcPct val="100000"/>
              </a:lnSpc>
              <a:spcBef>
                <a:spcPts val="650"/>
              </a:spcBef>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500" dirty="0">
                <a:solidFill>
                  <a:srgbClr val="000000"/>
                </a:solidFill>
                <a:latin typeface="Times New Roman" pitchFamily="18" charset="0"/>
                <a:ea typeface="Calibri" charset="0"/>
                <a:cs typeface="Times New Roman" pitchFamily="18" charset="0"/>
              </a:rPr>
              <a:t>PowerPoint  or Presentations</a:t>
            </a:r>
          </a:p>
          <a:p>
            <a:pPr marL="342900" indent="-341313" algn="l">
              <a:lnSpc>
                <a:spcPct val="100000"/>
              </a:lnSpc>
              <a:spcBef>
                <a:spcPts val="650"/>
              </a:spcBef>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500" dirty="0">
                <a:solidFill>
                  <a:srgbClr val="000000"/>
                </a:solidFill>
                <a:latin typeface="Times New Roman" pitchFamily="18" charset="0"/>
                <a:ea typeface="Calibri" charset="0"/>
                <a:cs typeface="Times New Roman" pitchFamily="18" charset="0"/>
              </a:rPr>
              <a:t>Publications and layouts</a:t>
            </a:r>
          </a:p>
          <a:p>
            <a:pPr lvl="1" indent="-284163" algn="l">
              <a:lnSpc>
                <a:spcPct val="100000"/>
              </a:lnSpc>
              <a:spcBef>
                <a:spcPts val="563"/>
              </a:spcBef>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500" dirty="0">
                <a:solidFill>
                  <a:srgbClr val="000000"/>
                </a:solidFill>
                <a:latin typeface="Times New Roman" pitchFamily="18" charset="0"/>
                <a:ea typeface="Calibri" charset="0"/>
                <a:cs typeface="Times New Roman" pitchFamily="18" charset="0"/>
              </a:rPr>
              <a:t>Hand-out, brochures</a:t>
            </a:r>
          </a:p>
          <a:p>
            <a:pPr marL="342900" indent="-341313" algn="l">
              <a:lnSpc>
                <a:spcPct val="100000"/>
              </a:lnSpc>
              <a:spcBef>
                <a:spcPts val="650"/>
              </a:spcBef>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500" dirty="0">
                <a:solidFill>
                  <a:srgbClr val="000000"/>
                </a:solidFill>
                <a:latin typeface="Times New Roman" pitchFamily="18" charset="0"/>
                <a:ea typeface="Calibri" charset="0"/>
                <a:cs typeface="Times New Roman" pitchFamily="18" charset="0"/>
              </a:rPr>
              <a:t>World Wide Web</a:t>
            </a:r>
          </a:p>
          <a:p>
            <a:pPr lvl="1" indent="-284163" algn="l">
              <a:lnSpc>
                <a:spcPct val="100000"/>
              </a:lnSpc>
              <a:spcBef>
                <a:spcPts val="563"/>
              </a:spcBef>
              <a:buFont typeface="Arial" charset="0"/>
              <a:buChar char="–"/>
              <a:tabLst>
                <a:tab pos="34290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Lst>
            </a:pPr>
            <a:r>
              <a:rPr lang="en-US" sz="3500" dirty="0">
                <a:solidFill>
                  <a:srgbClr val="000000"/>
                </a:solidFill>
                <a:latin typeface="Times New Roman" pitchFamily="18" charset="0"/>
                <a:ea typeface="Calibri" charset="0"/>
                <a:cs typeface="Times New Roman" pitchFamily="18" charset="0"/>
              </a:rPr>
              <a:t>Graphics for web, web designs, navigations</a:t>
            </a:r>
            <a:br>
              <a:rPr lang="en-US" sz="3500" dirty="0">
                <a:solidFill>
                  <a:srgbClr val="000000"/>
                </a:solidFill>
                <a:latin typeface="Times New Roman" pitchFamily="18" charset="0"/>
                <a:ea typeface="Calibri" charset="0"/>
                <a:cs typeface="Times New Roman" pitchFamily="18" charset="0"/>
              </a:rPr>
            </a:br>
            <a:endParaRPr lang="en-US" sz="3500" dirty="0">
              <a:solidFill>
                <a:srgbClr val="000000"/>
              </a:solidFill>
              <a:latin typeface="Times New Roman" pitchFamily="18" charset="0"/>
              <a:ea typeface="Calibri" charset="0"/>
              <a:cs typeface="Times New Roman" pitchFamily="18"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itchFamily="18" charset="0"/>
                <a:cs typeface="Times New Roman" pitchFamily="18" charset="0"/>
              </a:rPr>
              <a:t>Starting with Photoshop</a:t>
            </a:r>
            <a:endParaRPr lang="en-US" sz="4000" dirty="0">
              <a:latin typeface="Times New Roman" pitchFamily="18" charset="0"/>
              <a:cs typeface="Times New Roman" pitchFamily="18" charset="0"/>
            </a:endParaRPr>
          </a:p>
        </p:txBody>
      </p:sp>
      <p:pic>
        <p:nvPicPr>
          <p:cNvPr id="8" name="Picture 3"/>
          <p:cNvPicPr>
            <a:picLocks noGrp="1" noChangeAspect="1" noChangeArrowheads="1"/>
          </p:cNvPicPr>
          <p:nvPr>
            <p:ph sz="half" idx="1"/>
          </p:nvPr>
        </p:nvPicPr>
        <p:blipFill>
          <a:blip r:embed="rId2"/>
          <a:srcRect/>
          <a:stretch>
            <a:fillRect/>
          </a:stretch>
        </p:blipFill>
        <p:spPr bwMode="auto">
          <a:xfrm>
            <a:off x="1219200" y="1600200"/>
            <a:ext cx="2971800" cy="4154915"/>
          </a:xfrm>
          <a:prstGeom prst="rect">
            <a:avLst/>
          </a:prstGeom>
          <a:noFill/>
          <a:ln w="9525" cap="flat">
            <a:noFill/>
            <a:round/>
            <a:headEnd/>
            <a:tailEnd/>
          </a:ln>
          <a:effectLst/>
        </p:spPr>
      </p:pic>
      <p:sp>
        <p:nvSpPr>
          <p:cNvPr id="7" name="Content Placeholder 6"/>
          <p:cNvSpPr>
            <a:spLocks noGrp="1"/>
          </p:cNvSpPr>
          <p:nvPr>
            <p:ph sz="half" idx="2"/>
          </p:nvPr>
        </p:nvSpPr>
        <p:spPr>
          <a:xfrm>
            <a:off x="4495800" y="1600200"/>
            <a:ext cx="4267200" cy="4525963"/>
          </a:xfrm>
        </p:spPr>
        <p:txBody>
          <a:bodyPr/>
          <a:lstStyle/>
          <a:p>
            <a:r>
              <a:rPr lang="en-US" sz="3200" dirty="0" smtClean="0">
                <a:solidFill>
                  <a:srgbClr val="000000"/>
                </a:solidFill>
                <a:latin typeface="Times New Roman" pitchFamily="18" charset="0"/>
                <a:ea typeface="Calibri" charset="0"/>
                <a:cs typeface="Times New Roman" pitchFamily="18" charset="0"/>
              </a:rPr>
              <a:t>Click the "Start" menu and go to the "Programs" folder. You will see an "Adobe Design and web premium CS6" folder with "Photoshop" inside; click this icon.</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pPr algn="ctr"/>
            <a:r>
              <a:rPr lang="en-US" sz="4000" b="1" dirty="0" smtClean="0">
                <a:latin typeface="Times New Roman" pitchFamily="18" charset="0"/>
                <a:cs typeface="Times New Roman" pitchFamily="18" charset="0"/>
              </a:rPr>
              <a:t>New Page </a:t>
            </a:r>
            <a:endParaRPr lang="en-US" sz="4000" dirty="0">
              <a:latin typeface="Times New Roman" pitchFamily="18" charset="0"/>
              <a:cs typeface="Times New Roman" pitchFamily="18" charset="0"/>
            </a:endParaRPr>
          </a:p>
        </p:txBody>
      </p:sp>
      <p:pic>
        <p:nvPicPr>
          <p:cNvPr id="6" name="Picture 3"/>
          <p:cNvPicPr>
            <a:picLocks noGrp="1" noChangeAspect="1" noChangeArrowheads="1"/>
          </p:cNvPicPr>
          <p:nvPr>
            <p:ph sz="half" idx="1"/>
          </p:nvPr>
        </p:nvPicPr>
        <p:blipFill>
          <a:blip r:embed="rId2"/>
          <a:stretch>
            <a:fillRect/>
          </a:stretch>
        </p:blipFill>
        <p:spPr bwMode="auto">
          <a:xfrm>
            <a:off x="1219200" y="2133600"/>
            <a:ext cx="3581400" cy="3077351"/>
          </a:xfrm>
          <a:prstGeom prst="rect">
            <a:avLst/>
          </a:prstGeom>
          <a:noFill/>
          <a:ln w="9525" cap="flat">
            <a:noFill/>
            <a:round/>
            <a:headEnd/>
            <a:tailEnd/>
          </a:ln>
          <a:effectLst/>
        </p:spPr>
      </p:pic>
      <p:sp>
        <p:nvSpPr>
          <p:cNvPr id="4" name="Content Placeholder 3"/>
          <p:cNvSpPr>
            <a:spLocks noGrp="1"/>
          </p:cNvSpPr>
          <p:nvPr>
            <p:ph sz="half" idx="2"/>
          </p:nvPr>
        </p:nvSpPr>
        <p:spPr>
          <a:xfrm>
            <a:off x="4876800" y="1447801"/>
            <a:ext cx="3962400" cy="4648200"/>
          </a:xfrm>
        </p:spPr>
        <p:txBody>
          <a:bodyPr>
            <a:normAutofit fontScale="85000" lnSpcReduction="20000"/>
          </a:bodyPr>
          <a:lstStyle/>
          <a:p>
            <a:pPr indent="-341313">
              <a:buFont typeface="Arial" charset="0"/>
              <a:buChar char="•"/>
              <a:tabLst>
                <a:tab pos="457200" algn="l"/>
                <a:tab pos="914400" algn="l"/>
                <a:tab pos="1371600" algn="l"/>
                <a:tab pos="1828800" algn="l"/>
                <a:tab pos="2286000" algn="l"/>
                <a:tab pos="2743200" algn="l"/>
                <a:tab pos="3200400" algn="l"/>
                <a:tab pos="3657600" algn="l"/>
                <a:tab pos="4114800" algn="l"/>
              </a:tabLst>
            </a:pPr>
            <a:r>
              <a:rPr lang="en-US" sz="3000" dirty="0" smtClean="0">
                <a:solidFill>
                  <a:srgbClr val="000000"/>
                </a:solidFill>
                <a:latin typeface="Times New Roman" pitchFamily="18" charset="0"/>
                <a:ea typeface="Calibri" charset="0"/>
                <a:cs typeface="Times New Roman" pitchFamily="18" charset="0"/>
              </a:rPr>
              <a:t>Under the File Menu, select New. The New file controls window appears.</a:t>
            </a:r>
          </a:p>
          <a:p>
            <a:pPr indent="-341313">
              <a:spcBef>
                <a:spcPts val="488"/>
              </a:spcBef>
              <a:buFont typeface="Arial" charset="0"/>
              <a:buChar char="•"/>
              <a:tabLst>
                <a:tab pos="457200" algn="l"/>
                <a:tab pos="914400" algn="l"/>
                <a:tab pos="1371600" algn="l"/>
                <a:tab pos="1828800" algn="l"/>
                <a:tab pos="2286000" algn="l"/>
                <a:tab pos="2743200" algn="l"/>
                <a:tab pos="3200400" algn="l"/>
                <a:tab pos="3657600" algn="l"/>
                <a:tab pos="4114800" algn="l"/>
              </a:tabLst>
            </a:pPr>
            <a:r>
              <a:rPr lang="en-US" sz="3000" dirty="0" smtClean="0">
                <a:solidFill>
                  <a:srgbClr val="000000"/>
                </a:solidFill>
                <a:latin typeface="Times New Roman" pitchFamily="18" charset="0"/>
                <a:ea typeface="Calibri" charset="0"/>
                <a:cs typeface="Times New Roman" pitchFamily="18" charset="0"/>
              </a:rPr>
              <a:t> In the Name box, type postcard. In the Image Size area, set the Width, Height and Resolution as follows: </a:t>
            </a:r>
          </a:p>
          <a:p>
            <a:pPr indent="-341313">
              <a:spcBef>
                <a:spcPts val="488"/>
              </a:spcBef>
              <a:buFont typeface="Arial" charset="0"/>
              <a:buChar char="•"/>
              <a:tabLst>
                <a:tab pos="457200" algn="l"/>
                <a:tab pos="914400" algn="l"/>
                <a:tab pos="1371600" algn="l"/>
                <a:tab pos="1828800" algn="l"/>
                <a:tab pos="2286000" algn="l"/>
                <a:tab pos="2743200" algn="l"/>
                <a:tab pos="3200400" algn="l"/>
                <a:tab pos="3657600" algn="l"/>
                <a:tab pos="4114800" algn="l"/>
              </a:tabLst>
            </a:pPr>
            <a:r>
              <a:rPr lang="en-US" sz="3000" dirty="0" smtClean="0">
                <a:solidFill>
                  <a:srgbClr val="000000"/>
                </a:solidFill>
                <a:latin typeface="Times New Roman" pitchFamily="18" charset="0"/>
                <a:ea typeface="Calibri" charset="0"/>
                <a:cs typeface="Times New Roman" pitchFamily="18" charset="0"/>
              </a:rPr>
              <a:t>Width: 454 pixels</a:t>
            </a:r>
          </a:p>
          <a:p>
            <a:pPr indent="-341313">
              <a:spcBef>
                <a:spcPts val="488"/>
              </a:spcBef>
              <a:buFont typeface="Arial" charset="0"/>
              <a:buChar char="•"/>
              <a:tabLst>
                <a:tab pos="457200" algn="l"/>
                <a:tab pos="914400" algn="l"/>
                <a:tab pos="1371600" algn="l"/>
                <a:tab pos="1828800" algn="l"/>
                <a:tab pos="2286000" algn="l"/>
                <a:tab pos="2743200" algn="l"/>
                <a:tab pos="3200400" algn="l"/>
                <a:tab pos="3657600" algn="l"/>
                <a:tab pos="4114800" algn="l"/>
              </a:tabLst>
            </a:pPr>
            <a:r>
              <a:rPr lang="en-US" sz="3000" dirty="0" smtClean="0">
                <a:solidFill>
                  <a:srgbClr val="000000"/>
                </a:solidFill>
                <a:latin typeface="Times New Roman" pitchFamily="18" charset="0"/>
                <a:ea typeface="Calibri" charset="0"/>
                <a:cs typeface="Times New Roman" pitchFamily="18" charset="0"/>
              </a:rPr>
              <a:t>Height: 340 pixels</a:t>
            </a:r>
          </a:p>
          <a:p>
            <a:pPr indent="-341313">
              <a:spcBef>
                <a:spcPts val="488"/>
              </a:spcBef>
              <a:buFont typeface="Arial" charset="0"/>
              <a:buChar char="•"/>
              <a:tabLst>
                <a:tab pos="457200" algn="l"/>
                <a:tab pos="914400" algn="l"/>
                <a:tab pos="1371600" algn="l"/>
                <a:tab pos="1828800" algn="l"/>
                <a:tab pos="2286000" algn="l"/>
                <a:tab pos="2743200" algn="l"/>
                <a:tab pos="3200400" algn="l"/>
                <a:tab pos="3657600" algn="l"/>
                <a:tab pos="4114800" algn="l"/>
              </a:tabLst>
            </a:pPr>
            <a:r>
              <a:rPr lang="en-US" sz="3000" dirty="0" smtClean="0">
                <a:solidFill>
                  <a:srgbClr val="000000"/>
                </a:solidFill>
                <a:latin typeface="Times New Roman" pitchFamily="18" charset="0"/>
                <a:ea typeface="Calibri" charset="0"/>
                <a:cs typeface="Times New Roman" pitchFamily="18" charset="0"/>
              </a:rPr>
              <a:t> Resolution: 72 pixels/inch</a:t>
            </a:r>
          </a:p>
          <a:p>
            <a:pPr indent="-341313">
              <a:spcBef>
                <a:spcPts val="488"/>
              </a:spcBef>
              <a:buFont typeface="Arial" charset="0"/>
              <a:buChar char="•"/>
              <a:tabLst>
                <a:tab pos="457200" algn="l"/>
                <a:tab pos="914400" algn="l"/>
                <a:tab pos="1371600" algn="l"/>
                <a:tab pos="1828800" algn="l"/>
                <a:tab pos="2286000" algn="l"/>
                <a:tab pos="2743200" algn="l"/>
                <a:tab pos="3200400" algn="l"/>
                <a:tab pos="3657600" algn="l"/>
                <a:tab pos="4114800" algn="l"/>
              </a:tabLst>
            </a:pPr>
            <a:r>
              <a:rPr lang="en-US" sz="3000" dirty="0" smtClean="0">
                <a:solidFill>
                  <a:srgbClr val="000000"/>
                </a:solidFill>
                <a:latin typeface="Times New Roman" pitchFamily="18" charset="0"/>
                <a:ea typeface="Calibri" charset="0"/>
                <a:cs typeface="Times New Roman" pitchFamily="18" charset="0"/>
              </a:rPr>
              <a:t>Color Mode: RGB Color</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a:r>
              <a:rPr lang="en-US" sz="4000" b="1" dirty="0">
                <a:latin typeface="Times New Roman" pitchFamily="18" charset="0"/>
                <a:cs typeface="Times New Roman" pitchFamily="18" charset="0"/>
              </a:rPr>
              <a:t>Photoshop Interface</a:t>
            </a:r>
            <a:endParaRPr lang="en-US" sz="4000" dirty="0">
              <a:latin typeface="Times New Roman" pitchFamily="18" charset="0"/>
              <a:cs typeface="Times New Roman" pitchFamily="18" charset="0"/>
            </a:endParaRPr>
          </a:p>
        </p:txBody>
      </p:sp>
      <p:pic>
        <p:nvPicPr>
          <p:cNvPr id="7" name="Picture 2"/>
          <p:cNvPicPr>
            <a:picLocks noGrp="1" noChangeAspect="1" noChangeArrowheads="1"/>
          </p:cNvPicPr>
          <p:nvPr>
            <p:ph idx="1"/>
          </p:nvPr>
        </p:nvPicPr>
        <p:blipFill>
          <a:blip r:embed="rId2"/>
          <a:stretch>
            <a:fillRect/>
          </a:stretch>
        </p:blipFill>
        <p:spPr bwMode="auto">
          <a:xfrm>
            <a:off x="1435100" y="1739937"/>
            <a:ext cx="7499350" cy="4216326"/>
          </a:xfrm>
          <a:prstGeom prst="rect">
            <a:avLst/>
          </a:prstGeom>
          <a:noFill/>
          <a:ln w="9525" cap="flat">
            <a:noFill/>
            <a:round/>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a:latin typeface="Times New Roman" pitchFamily="18" charset="0"/>
                <a:cs typeface="Times New Roman" pitchFamily="18" charset="0"/>
              </a:rPr>
              <a:t>Menu Bar</a:t>
            </a:r>
          </a:p>
        </p:txBody>
      </p:sp>
      <p:sp>
        <p:nvSpPr>
          <p:cNvPr id="3" name="Content Placeholder 2"/>
          <p:cNvSpPr>
            <a:spLocks noGrp="1"/>
          </p:cNvSpPr>
          <p:nvPr>
            <p:ph idx="1"/>
          </p:nvPr>
        </p:nvSpPr>
        <p:spPr/>
        <p:txBody>
          <a:bodyPr/>
          <a:lstStyle/>
          <a:p>
            <a:r>
              <a:rPr lang="en-US" dirty="0" smtClean="0">
                <a:solidFill>
                  <a:srgbClr val="000000"/>
                </a:solidFill>
                <a:latin typeface="Times New Roman" pitchFamily="18" charset="0"/>
                <a:ea typeface="Calibri" charset="0"/>
                <a:cs typeface="Times New Roman" pitchFamily="18" charset="0"/>
              </a:rPr>
              <a:t>Elements supports drop-down menus, like just about every other program you launch. The menus are logically constructed and identified to provide commands for working with your pictures (including many commands that you don’t find supported in tools and on panels).</a:t>
            </a:r>
          </a:p>
          <a:p>
            <a:endParaRPr lang="en-US" dirty="0" smtClean="0">
              <a:solidFill>
                <a:srgbClr val="000000"/>
              </a:solidFill>
              <a:latin typeface="Times New Roman" pitchFamily="18" charset="0"/>
              <a:ea typeface="Calibri" charset="0"/>
              <a:cs typeface="Times New Roman" pitchFamily="18" charset="0"/>
            </a:endParaRPr>
          </a:p>
          <a:p>
            <a:pPr>
              <a:buNone/>
            </a:pPr>
            <a:endParaRPr lang="en-US" dirty="0"/>
          </a:p>
        </p:txBody>
      </p:sp>
      <p:pic>
        <p:nvPicPr>
          <p:cNvPr id="4" name="Picture 3"/>
          <p:cNvPicPr>
            <a:picLocks noChangeAspect="1" noChangeArrowheads="1"/>
          </p:cNvPicPr>
          <p:nvPr/>
        </p:nvPicPr>
        <p:blipFill>
          <a:blip r:embed="rId2"/>
          <a:srcRect/>
          <a:stretch>
            <a:fillRect/>
          </a:stretch>
        </p:blipFill>
        <p:spPr bwMode="auto">
          <a:xfrm>
            <a:off x="1371600" y="5181600"/>
            <a:ext cx="7467600" cy="457200"/>
          </a:xfrm>
          <a:prstGeom prst="rect">
            <a:avLst/>
          </a:prstGeom>
          <a:noFill/>
          <a:ln w="9525" cap="flat">
            <a:noFill/>
            <a:round/>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4000" b="1" dirty="0">
                <a:latin typeface="Times New Roman" pitchFamily="18" charset="0"/>
                <a:cs typeface="Times New Roman" pitchFamily="18" charset="0"/>
              </a:rPr>
              <a:t>The Toolbox</a:t>
            </a:r>
          </a:p>
        </p:txBody>
      </p:sp>
      <p:pic>
        <p:nvPicPr>
          <p:cNvPr id="7" name="Picture 3"/>
          <p:cNvPicPr>
            <a:picLocks noGrp="1" noChangeAspect="1" noChangeArrowheads="1"/>
          </p:cNvPicPr>
          <p:nvPr>
            <p:ph sz="half" idx="1"/>
          </p:nvPr>
        </p:nvPicPr>
        <p:blipFill>
          <a:blip r:embed="rId2"/>
          <a:srcRect/>
          <a:stretch>
            <a:fillRect/>
          </a:stretch>
        </p:blipFill>
        <p:spPr bwMode="auto">
          <a:xfrm>
            <a:off x="1371600" y="1371600"/>
            <a:ext cx="533400" cy="4572000"/>
          </a:xfrm>
          <a:prstGeom prst="rect">
            <a:avLst/>
          </a:prstGeom>
          <a:noFill/>
          <a:ln w="9525" cap="flat">
            <a:noFill/>
            <a:round/>
            <a:headEnd/>
            <a:tailEnd/>
          </a:ln>
          <a:effectLst/>
        </p:spPr>
      </p:pic>
      <p:sp>
        <p:nvSpPr>
          <p:cNvPr id="6" name="Content Placeholder 5"/>
          <p:cNvSpPr>
            <a:spLocks noGrp="1"/>
          </p:cNvSpPr>
          <p:nvPr>
            <p:ph sz="half" idx="2"/>
          </p:nvPr>
        </p:nvSpPr>
        <p:spPr>
          <a:xfrm>
            <a:off x="4191000" y="1600200"/>
            <a:ext cx="4495800" cy="4525963"/>
          </a:xfrm>
        </p:spPr>
        <p:txBody>
          <a:bodyPr/>
          <a:lstStyle/>
          <a:p>
            <a:r>
              <a:rPr lang="en-US" sz="3200" dirty="0" smtClean="0">
                <a:solidFill>
                  <a:srgbClr val="000000"/>
                </a:solidFill>
                <a:latin typeface="Times New Roman" pitchFamily="18" charset="0"/>
                <a:cs typeface="Times New Roman" pitchFamily="18" charset="0"/>
              </a:rPr>
              <a:t>The toolbox contains many of the tools you will be working with in Photoshop. This contains tools for working with Object or Images in Photoshop. </a:t>
            </a:r>
          </a:p>
          <a:p>
            <a:pPr>
              <a:buNone/>
            </a:pPr>
            <a:endParaRPr lang="en-US" dirty="0"/>
          </a:p>
        </p:txBody>
      </p:sp>
      <p:pic>
        <p:nvPicPr>
          <p:cNvPr id="8" name="Picture 4"/>
          <p:cNvPicPr>
            <a:picLocks noChangeAspect="1" noChangeArrowheads="1"/>
          </p:cNvPicPr>
          <p:nvPr/>
        </p:nvPicPr>
        <p:blipFill>
          <a:blip r:embed="rId3"/>
          <a:srcRect/>
          <a:stretch>
            <a:fillRect/>
          </a:stretch>
        </p:blipFill>
        <p:spPr bwMode="auto">
          <a:xfrm>
            <a:off x="2209800" y="1447800"/>
            <a:ext cx="1524000" cy="4551363"/>
          </a:xfrm>
          <a:prstGeom prst="rect">
            <a:avLst/>
          </a:prstGeom>
          <a:noFill/>
          <a:ln w="9525" cap="flat">
            <a:noFill/>
            <a:round/>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295400" y="274638"/>
            <a:ext cx="7638288" cy="1143000"/>
          </a:xfrm>
        </p:spPr>
        <p:txBody>
          <a:bodyPr>
            <a:normAutofit/>
          </a:bodyPr>
          <a:lstStyle/>
          <a:p>
            <a:pPr algn="ctr"/>
            <a:r>
              <a:rPr lang="en-US" sz="4000" b="1" dirty="0">
                <a:latin typeface="Times New Roman" pitchFamily="18" charset="0"/>
                <a:cs typeface="Times New Roman" pitchFamily="18" charset="0"/>
              </a:rPr>
              <a:t>The Property bar</a:t>
            </a:r>
          </a:p>
        </p:txBody>
      </p:sp>
      <p:sp>
        <p:nvSpPr>
          <p:cNvPr id="6" name="Content Placeholder 5"/>
          <p:cNvSpPr>
            <a:spLocks noGrp="1"/>
          </p:cNvSpPr>
          <p:nvPr>
            <p:ph idx="1"/>
          </p:nvPr>
        </p:nvSpPr>
        <p:spPr>
          <a:xfrm>
            <a:off x="990600" y="1371600"/>
            <a:ext cx="7696200" cy="4953000"/>
          </a:xfrm>
        </p:spPr>
        <p:txBody>
          <a:bodyPr/>
          <a:lstStyle/>
          <a:p>
            <a:r>
              <a:rPr lang="en-US" sz="2800" dirty="0" smtClean="0">
                <a:solidFill>
                  <a:srgbClr val="000000"/>
                </a:solidFill>
                <a:latin typeface="Times New Roman" pitchFamily="18" charset="0"/>
                <a:ea typeface="Calibri" charset="0"/>
                <a:cs typeface="Times New Roman" pitchFamily="18" charset="0"/>
              </a:rPr>
              <a:t>When the highlight </a:t>
            </a:r>
            <a:r>
              <a:rPr lang="en-US" sz="2800" b="1" dirty="0" smtClean="0">
                <a:solidFill>
                  <a:srgbClr val="000000"/>
                </a:solidFill>
                <a:latin typeface="Times New Roman" pitchFamily="18" charset="0"/>
                <a:ea typeface="Calibri" charset="0"/>
                <a:cs typeface="Times New Roman" pitchFamily="18" charset="0"/>
              </a:rPr>
              <a:t>bar</a:t>
            </a:r>
            <a:r>
              <a:rPr lang="en-US" sz="2800" dirty="0" smtClean="0">
                <a:solidFill>
                  <a:srgbClr val="000000"/>
                </a:solidFill>
                <a:latin typeface="Times New Roman" pitchFamily="18" charset="0"/>
                <a:ea typeface="Calibri" charset="0"/>
                <a:cs typeface="Times New Roman" pitchFamily="18" charset="0"/>
              </a:rPr>
              <a:t> appears, I'll release my mouse button and </a:t>
            </a:r>
            <a:r>
              <a:rPr lang="en-US" sz="2800" b="1" dirty="0" smtClean="0">
                <a:solidFill>
                  <a:srgbClr val="000000"/>
                </a:solidFill>
                <a:latin typeface="Times New Roman" pitchFamily="18" charset="0"/>
                <a:ea typeface="Calibri" charset="0"/>
                <a:cs typeface="Times New Roman" pitchFamily="18" charset="0"/>
              </a:rPr>
              <a:t>Photoshop</a:t>
            </a:r>
            <a:r>
              <a:rPr lang="en-US" sz="2800" dirty="0" smtClean="0">
                <a:solidFill>
                  <a:srgbClr val="000000"/>
                </a:solidFill>
                <a:latin typeface="Times New Roman" pitchFamily="18" charset="0"/>
                <a:ea typeface="Calibri" charset="0"/>
                <a:cs typeface="Times New Roman" pitchFamily="18" charset="0"/>
              </a:rPr>
              <a:t> .... Let's say I want the </a:t>
            </a:r>
            <a:r>
              <a:rPr lang="en-US" sz="2800" b="1" dirty="0" smtClean="0">
                <a:solidFill>
                  <a:srgbClr val="000000"/>
                </a:solidFill>
                <a:latin typeface="Times New Roman" pitchFamily="18" charset="0"/>
                <a:ea typeface="Calibri" charset="0"/>
                <a:cs typeface="Times New Roman" pitchFamily="18" charset="0"/>
              </a:rPr>
              <a:t>Properties</a:t>
            </a:r>
            <a:r>
              <a:rPr lang="en-US" sz="2800" dirty="0" smtClean="0">
                <a:solidFill>
                  <a:srgbClr val="000000"/>
                </a:solidFill>
                <a:latin typeface="Times New Roman" pitchFamily="18" charset="0"/>
                <a:ea typeface="Calibri" charset="0"/>
                <a:cs typeface="Times New Roman" pitchFamily="18" charset="0"/>
              </a:rPr>
              <a:t> panel in the second column to be grouped in with ...</a:t>
            </a:r>
          </a:p>
          <a:p>
            <a:pPr>
              <a:buNone/>
            </a:pPr>
            <a:endParaRPr lang="en-US" dirty="0"/>
          </a:p>
        </p:txBody>
      </p:sp>
      <p:pic>
        <p:nvPicPr>
          <p:cNvPr id="7" name="Picture 3"/>
          <p:cNvPicPr>
            <a:picLocks noChangeAspect="1" noChangeArrowheads="1"/>
          </p:cNvPicPr>
          <p:nvPr/>
        </p:nvPicPr>
        <p:blipFill>
          <a:blip r:embed="rId2"/>
          <a:srcRect/>
          <a:stretch>
            <a:fillRect/>
          </a:stretch>
        </p:blipFill>
        <p:spPr bwMode="auto">
          <a:xfrm>
            <a:off x="1676400" y="3200400"/>
            <a:ext cx="5715000" cy="3124200"/>
          </a:xfrm>
          <a:prstGeom prst="rect">
            <a:avLst/>
          </a:prstGeom>
          <a:noFill/>
          <a:ln w="9525" cap="flat">
            <a:noFill/>
            <a:round/>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46</TotalTime>
  <Words>419</Words>
  <Application>Microsoft Office PowerPoint</Application>
  <PresentationFormat>On-screen Show (4:3)</PresentationFormat>
  <Paragraphs>40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INTRODUCTION TO PHOTOSHOP</vt:lpstr>
      <vt:lpstr>What is Adobe Photoshop?</vt:lpstr>
      <vt:lpstr>Using Photoshop</vt:lpstr>
      <vt:lpstr>Starting with Photoshop</vt:lpstr>
      <vt:lpstr>New Page </vt:lpstr>
      <vt:lpstr>Photoshop Interface</vt:lpstr>
      <vt:lpstr>Menu Bar</vt:lpstr>
      <vt:lpstr>The Toolbox</vt:lpstr>
      <vt:lpstr>The Property bar</vt:lpstr>
      <vt:lpstr>The Document Work Area</vt:lpstr>
      <vt:lpstr>Layer Panel</vt:lpstr>
      <vt:lpstr>Windows Panels</vt:lpstr>
      <vt:lpstr>The Rulers</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PHOTOSHOP</dc:title>
  <dc:creator>gayahri</dc:creator>
  <cp:lastModifiedBy>gayahri</cp:lastModifiedBy>
  <cp:revision>24</cp:revision>
  <dcterms:created xsi:type="dcterms:W3CDTF">2020-05-19T07:33:56Z</dcterms:created>
  <dcterms:modified xsi:type="dcterms:W3CDTF">2020-05-19T08:22:00Z</dcterms:modified>
</cp:coreProperties>
</file>