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23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84BF-9ECB-4519-A575-8FF088107D3D}" type="datetimeFigureOut">
              <a:rPr lang="en-US" smtClean="0"/>
              <a:t>20-May-20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4F128-10CB-481C-9738-ACED8FBDE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84BF-9ECB-4519-A575-8FF088107D3D}" type="datetimeFigureOut">
              <a:rPr lang="en-US" smtClean="0"/>
              <a:t>20-May-20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4F128-10CB-481C-9738-ACED8FBDE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29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84BF-9ECB-4519-A575-8FF088107D3D}" type="datetimeFigureOut">
              <a:rPr lang="en-US" smtClean="0"/>
              <a:t>20-May-20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4F128-10CB-481C-9738-ACED8FBDE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29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84BF-9ECB-4519-A575-8FF088107D3D}" type="datetimeFigureOut">
              <a:rPr lang="en-US" smtClean="0"/>
              <a:t>20-May-20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4F128-10CB-481C-9738-ACED8FBDE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00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84BF-9ECB-4519-A575-8FF088107D3D}" type="datetimeFigureOut">
              <a:rPr lang="en-US" smtClean="0"/>
              <a:t>20-May-20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4F128-10CB-481C-9738-ACED8FBDE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74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84BF-9ECB-4519-A575-8FF088107D3D}" type="datetimeFigureOut">
              <a:rPr lang="en-US" smtClean="0"/>
              <a:t>20-May-20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4F128-10CB-481C-9738-ACED8FBDE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99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84BF-9ECB-4519-A575-8FF088107D3D}" type="datetimeFigureOut">
              <a:rPr lang="en-US" smtClean="0"/>
              <a:t>20-May-20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4F128-10CB-481C-9738-ACED8FBDE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15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84BF-9ECB-4519-A575-8FF088107D3D}" type="datetimeFigureOut">
              <a:rPr lang="en-US" smtClean="0"/>
              <a:t>20-May-20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4F128-10CB-481C-9738-ACED8FBDE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93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84BF-9ECB-4519-A575-8FF088107D3D}" type="datetimeFigureOut">
              <a:rPr lang="en-US" smtClean="0"/>
              <a:t>20-May-20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4F128-10CB-481C-9738-ACED8FBDE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48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84BF-9ECB-4519-A575-8FF088107D3D}" type="datetimeFigureOut">
              <a:rPr lang="en-US" smtClean="0"/>
              <a:t>20-May-20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4F128-10CB-481C-9738-ACED8FBDE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48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84BF-9ECB-4519-A575-8FF088107D3D}" type="datetimeFigureOut">
              <a:rPr lang="en-US" smtClean="0"/>
              <a:t>20-May-20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4F128-10CB-481C-9738-ACED8FBDE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66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984BF-9ECB-4519-A575-8FF088107D3D}" type="datetimeFigureOut">
              <a:rPr lang="en-US" smtClean="0"/>
              <a:t>20-May-20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4F128-10CB-481C-9738-ACED8FBDE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0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lgerian" panose="04020705040A02060702" pitchFamily="82" charset="0"/>
              </a:rPr>
              <a:t>Production </a:t>
            </a:r>
            <a:endParaRPr lang="en-US" dirty="0"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  <a:latin typeface="Agency FB" panose="020B0503020202020204" pitchFamily="34" charset="0"/>
              </a:rPr>
              <a:t>M. Maria Jessica</a:t>
            </a:r>
            <a:endParaRPr lang="en-US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643" y="457200"/>
            <a:ext cx="2476422" cy="1917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57" y="3124200"/>
            <a:ext cx="3167404" cy="1828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64" y="914400"/>
            <a:ext cx="2509736" cy="146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60" y="4508099"/>
            <a:ext cx="3578039" cy="19733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3167242" cy="2146300"/>
          </a:xfrm>
          <a:prstGeom prst="rect">
            <a:avLst/>
          </a:prstGeom>
        </p:spPr>
      </p:pic>
      <p:pic>
        <p:nvPicPr>
          <p:cNvPr id="9" name="2020_05_20_07_28_4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00047" y="2819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0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8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Meaning 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Utility – Usefulness or Value or Convenience</a:t>
            </a:r>
          </a:p>
          <a:p>
            <a:pPr algn="just"/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Domestic – National</a:t>
            </a:r>
          </a:p>
          <a:p>
            <a:pPr algn="just"/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Patriotic - Nationalistic</a:t>
            </a:r>
          </a:p>
          <a:p>
            <a:pPr algn="just"/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Prosperity – Success or Wealth</a:t>
            </a:r>
          </a:p>
          <a:p>
            <a:pPr algn="just"/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Resources – Capitals or Incomes or Funds</a:t>
            </a:r>
          </a:p>
          <a:p>
            <a:pPr algn="just"/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Scarce – Rare or Limited</a:t>
            </a:r>
          </a:p>
          <a:p>
            <a:pPr marL="0" indent="0" algn="just">
              <a:buNone/>
            </a:pP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You…..</a:t>
            </a:r>
            <a:endParaRPr lang="en-US" sz="3600" i="1" dirty="0"/>
          </a:p>
        </p:txBody>
      </p:sp>
      <p:pic>
        <p:nvPicPr>
          <p:cNvPr id="4" name="2020_05_20_15_56_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4600" y="68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6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anose="04020705040A02060702" pitchFamily="82" charset="0"/>
              </a:rPr>
              <a:t>CONTENTS</a:t>
            </a:r>
            <a:endParaRPr lang="en-US" dirty="0"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MEANING </a:t>
            </a:r>
          </a:p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</a:t>
            </a:r>
          </a:p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VARIOUS PROCESS</a:t>
            </a:r>
          </a:p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  <a:p>
            <a:pPr marL="0" indent="0">
              <a:buNone/>
            </a:pPr>
            <a:endParaRPr lang="en-US" i="1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2020_05_20_07_29_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838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39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anose="04020705040A02060702" pitchFamily="82" charset="0"/>
              </a:rPr>
              <a:t>Production</a:t>
            </a:r>
            <a:endParaRPr lang="en-US" dirty="0"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In Economics – </a:t>
            </a:r>
            <a:r>
              <a:rPr lang="en-US" dirty="0" smtClean="0">
                <a:latin typeface="Agency FB" panose="020B0503020202020204" pitchFamily="34" charset="0"/>
              </a:rPr>
              <a:t>It is used for creation of those goods and services which have an exchange value.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In Economic utilities – </a:t>
            </a:r>
            <a:r>
              <a:rPr lang="en-US" dirty="0" smtClean="0">
                <a:latin typeface="Agency FB" panose="020B0503020202020204" pitchFamily="34" charset="0"/>
              </a:rPr>
              <a:t>Procedure utility, time utility and place utility.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Factors of production </a:t>
            </a:r>
            <a:r>
              <a:rPr lang="en-US" dirty="0" smtClean="0">
                <a:latin typeface="Agency FB" panose="020B0503020202020204" pitchFamily="34" charset="0"/>
              </a:rPr>
              <a:t>– land, labour, capital and organisation.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Modern Economics </a:t>
            </a:r>
            <a:r>
              <a:rPr lang="en-US" dirty="0" smtClean="0">
                <a:latin typeface="Agency FB" panose="020B0503020202020204" pitchFamily="34" charset="0"/>
              </a:rPr>
              <a:t>– Enterprise has come to occupy a very important role in production so as to deal with that on a separate footing as an agent of production.</a:t>
            </a:r>
            <a:endParaRPr lang="en-US" dirty="0">
              <a:latin typeface="Agency FB" panose="020B0503020202020204" pitchFamily="34" charset="0"/>
            </a:endParaRPr>
          </a:p>
        </p:txBody>
      </p:sp>
      <p:pic>
        <p:nvPicPr>
          <p:cNvPr id="4" name="2020_05_20_07_38_4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0400" y="762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1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CONTD…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2117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100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DEFINITION:</a:t>
            </a:r>
          </a:p>
          <a:p>
            <a:pPr marL="0" indent="0" algn="just">
              <a:buNone/>
            </a:pPr>
            <a:r>
              <a:rPr lang="en-US" sz="4100" dirty="0">
                <a:solidFill>
                  <a:srgbClr val="FF0000"/>
                </a:solidFill>
                <a:latin typeface="Agency FB" panose="020B0503020202020204" pitchFamily="34" charset="0"/>
              </a:rPr>
              <a:t>	</a:t>
            </a:r>
            <a:r>
              <a:rPr lang="en-US" sz="4100" dirty="0" smtClean="0">
                <a:latin typeface="Agency FB" panose="020B0503020202020204" pitchFamily="34" charset="0"/>
              </a:rPr>
              <a:t>According to Hicks, “ is any activity directed to the satisfaction of other people’s wants through exchange”.</a:t>
            </a:r>
          </a:p>
          <a:p>
            <a:pPr algn="just"/>
            <a:r>
              <a:rPr lang="en-US" sz="4100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Man cannot produce matters so as to make it more useful for human consumption.</a:t>
            </a:r>
          </a:p>
          <a:p>
            <a:pPr algn="just"/>
            <a:r>
              <a:rPr lang="en-US" sz="4100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The aim of the producer is to maximize his profit.</a:t>
            </a:r>
          </a:p>
          <a:p>
            <a:pPr marL="0" indent="0">
              <a:buNone/>
            </a:pPr>
            <a:endParaRPr lang="en-US" sz="4100" dirty="0" smtClean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2020_05_20_07_47_5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220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4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5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en-US" sz="2700" b="1" i="1" dirty="0">
                <a:latin typeface="Agency FB" panose="020B0503020202020204" pitchFamily="34" charset="0"/>
                <a:ea typeface="+mn-ea"/>
                <a:cs typeface="+mn-cs"/>
              </a:rPr>
              <a:t>Production includes various processes to add utility to natural resources for gaining more satisfaction form them by:</a:t>
            </a:r>
            <a:br>
              <a:rPr lang="en-US" sz="2700" b="1" i="1" dirty="0">
                <a:latin typeface="Agency FB" panose="020B0503020202020204" pitchFamily="34" charset="0"/>
                <a:ea typeface="+mn-ea"/>
                <a:cs typeface="+mn-cs"/>
              </a:rPr>
            </a:b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 lvl="0"/>
            <a:r>
              <a:rPr lang="en-US" sz="2200" dirty="0" smtClean="0">
                <a:solidFill>
                  <a:prstClr val="black"/>
                </a:solidFill>
                <a:latin typeface="Agency FB" panose="020B0503020202020204" pitchFamily="34" charset="0"/>
              </a:rPr>
              <a:t>Changing </a:t>
            </a:r>
            <a:r>
              <a:rPr lang="en-US" sz="2200" dirty="0">
                <a:solidFill>
                  <a:prstClr val="black"/>
                </a:solidFill>
                <a:latin typeface="Agency FB" panose="020B0503020202020204" pitchFamily="34" charset="0"/>
              </a:rPr>
              <a:t>the form of natural resources.</a:t>
            </a:r>
          </a:p>
          <a:p>
            <a:pPr marL="0" lvl="0" indent="0">
              <a:buNone/>
            </a:pPr>
            <a:r>
              <a:rPr lang="en-US" sz="2200" dirty="0">
                <a:solidFill>
                  <a:srgbClr val="FF0000"/>
                </a:solidFill>
                <a:latin typeface="Agency FB" panose="020B0503020202020204" pitchFamily="34" charset="0"/>
              </a:rPr>
              <a:t>	</a:t>
            </a:r>
            <a:r>
              <a:rPr lang="en-US" sz="2200" dirty="0">
                <a:solidFill>
                  <a:schemeClr val="accent1"/>
                </a:solidFill>
                <a:latin typeface="Agency FB" panose="020B0503020202020204" pitchFamily="34" charset="0"/>
              </a:rPr>
              <a:t>For Example: Manufacturing Process</a:t>
            </a:r>
            <a:r>
              <a:rPr lang="en-US" sz="2200" dirty="0">
                <a:solidFill>
                  <a:srgbClr val="FF0000"/>
                </a:solidFill>
                <a:latin typeface="Agency FB" panose="020B0503020202020204" pitchFamily="34" charset="0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Agency FB" panose="020B0503020202020204" pitchFamily="34" charset="0"/>
              </a:rPr>
              <a:t>.– Form or Procedure Utility.</a:t>
            </a:r>
          </a:p>
          <a:p>
            <a:pPr lvl="0"/>
            <a:endParaRPr lang="en-US" sz="2200" dirty="0">
              <a:solidFill>
                <a:srgbClr val="FF0000"/>
              </a:solidFill>
              <a:latin typeface="Agency FB" panose="020B0503020202020204" pitchFamily="34" charset="0"/>
            </a:endParaRPr>
          </a:p>
          <a:p>
            <a:pPr lvl="0"/>
            <a:endParaRPr lang="en-US" sz="2200" dirty="0" smtClean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pPr lvl="0"/>
            <a:endParaRPr lang="en-US" sz="2200" dirty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pPr lvl="0"/>
            <a:endParaRPr lang="en-US" sz="2200" dirty="0" smtClean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pPr lvl="0"/>
            <a:endParaRPr lang="en-US" sz="2200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67000"/>
            <a:ext cx="4953000" cy="3200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2020_05_20_16_40_3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4200" y="10765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1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7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dirty="0" smtClean="0"/>
              <a:t>CONTD…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200" dirty="0">
                <a:solidFill>
                  <a:prstClr val="black"/>
                </a:solidFill>
                <a:latin typeface="Agency FB" panose="020B0503020202020204" pitchFamily="34" charset="0"/>
              </a:rPr>
              <a:t>Changing the place of the resource.</a:t>
            </a:r>
          </a:p>
          <a:p>
            <a:pPr marL="0" lvl="0" indent="0">
              <a:buNone/>
            </a:pPr>
            <a:r>
              <a:rPr lang="en-US" sz="2200" dirty="0">
                <a:solidFill>
                  <a:srgbClr val="FF0000"/>
                </a:solidFill>
                <a:latin typeface="Agency FB" panose="020B0503020202020204" pitchFamily="34" charset="0"/>
              </a:rPr>
              <a:t>	For Example: Extraction from earth, transportation. – Place </a:t>
            </a:r>
            <a:r>
              <a:rPr lang="en-US" sz="2200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Utility.</a:t>
            </a:r>
          </a:p>
          <a:p>
            <a:pPr marL="0" lvl="0" indent="0">
              <a:buNone/>
            </a:pPr>
            <a:endParaRPr lang="en-US" sz="2200" dirty="0">
              <a:solidFill>
                <a:srgbClr val="FF0000"/>
              </a:solidFill>
              <a:latin typeface="Agency FB" panose="020B0503020202020204" pitchFamily="34" charset="0"/>
            </a:endParaRPr>
          </a:p>
          <a:p>
            <a:pPr marL="0" lvl="0" indent="0">
              <a:buNone/>
            </a:pPr>
            <a:endParaRPr lang="en-US" sz="2200" dirty="0" smtClean="0">
              <a:solidFill>
                <a:srgbClr val="FF0000"/>
              </a:solidFill>
              <a:latin typeface="Agency FB" panose="020B0503020202020204" pitchFamily="34" charset="0"/>
            </a:endParaRPr>
          </a:p>
          <a:p>
            <a:pPr marL="0" lvl="0" indent="0">
              <a:buNone/>
            </a:pPr>
            <a:endParaRPr lang="en-US" sz="2200" dirty="0">
              <a:solidFill>
                <a:srgbClr val="FF0000"/>
              </a:solidFill>
              <a:latin typeface="Agency FB" panose="020B0503020202020204" pitchFamily="34" charset="0"/>
            </a:endParaRPr>
          </a:p>
          <a:p>
            <a:pPr marL="0" lvl="0" indent="0">
              <a:buNone/>
            </a:pPr>
            <a:endParaRPr lang="en-US" sz="2200" dirty="0" smtClean="0">
              <a:solidFill>
                <a:srgbClr val="FF0000"/>
              </a:solidFill>
              <a:latin typeface="Agency FB" panose="020B0503020202020204" pitchFamily="34" charset="0"/>
            </a:endParaRPr>
          </a:p>
          <a:p>
            <a:pPr marL="0" lvl="0" indent="0">
              <a:buNone/>
            </a:pPr>
            <a:endParaRPr lang="en-US" sz="2200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6" y="2819400"/>
            <a:ext cx="3049145" cy="2362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819400"/>
            <a:ext cx="3464668" cy="228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2020_05_20_07_56_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0028" y="914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0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7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i="1" dirty="0" smtClean="0">
                <a:latin typeface="Algerian" panose="04020705040A02060702" pitchFamily="82" charset="0"/>
              </a:rPr>
              <a:t>CONTD…</a:t>
            </a:r>
            <a:endParaRPr lang="en-US" i="1" dirty="0"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200" dirty="0">
                <a:solidFill>
                  <a:prstClr val="black"/>
                </a:solidFill>
                <a:latin typeface="Agency FB" panose="020B0503020202020204" pitchFamily="34" charset="0"/>
              </a:rPr>
              <a:t>Making available materials at times when they are not normally available.</a:t>
            </a:r>
          </a:p>
          <a:p>
            <a:pPr marL="0" lvl="0" indent="0">
              <a:buNone/>
            </a:pPr>
            <a:r>
              <a:rPr lang="en-US" sz="2200" dirty="0">
                <a:solidFill>
                  <a:srgbClr val="FF0000"/>
                </a:solidFill>
                <a:latin typeface="Agency FB" panose="020B0503020202020204" pitchFamily="34" charset="0"/>
              </a:rPr>
              <a:t>	For Example: Storage of food grain, Canning of Fruits.- Time Utility .</a:t>
            </a:r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19400"/>
            <a:ext cx="3657600" cy="2514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16" y="2667000"/>
            <a:ext cx="3614616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2020_05_20_07_57_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2600" y="4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34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58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Production does not include:</a:t>
            </a:r>
            <a:endParaRPr lang="en-US" b="1" i="1" dirty="0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Domestic work which refers to any work done by a family member out of affection.</a:t>
            </a:r>
          </a:p>
          <a:p>
            <a:pPr algn="just"/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Voluntary services which refer to any service performed out of patriotic feelings to improve society’s welfare.</a:t>
            </a:r>
          </a:p>
          <a:p>
            <a:pPr marL="0" indent="0" algn="just">
              <a:buNone/>
            </a:pP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Goods for self – consumption which refer to those goods which are not sold in market to earn income.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2020_05_20_16_18_2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1447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82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1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is a very important activity which leads to prosperity of a nation.</a:t>
            </a:r>
          </a:p>
          <a:p>
            <a:pPr algn="just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Welfare of the society improves with the production process.</a:t>
            </a:r>
          </a:p>
          <a:p>
            <a:pPr algn="just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quantity and quality of production determines the standard of living of the people.</a:t>
            </a:r>
          </a:p>
          <a:p>
            <a:pPr algn="just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developed nations, there are efficient and sufficient productive resources.</a:t>
            </a:r>
          </a:p>
          <a:p>
            <a:pPr algn="just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developing countries like India, production process is very important since population has crossed one billion mark and resources are scarce.</a:t>
            </a:r>
          </a:p>
          <a:p>
            <a:pPr marL="0" indent="0" algn="just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2020_05_20_15_42_27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5600" y="838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12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9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599</TotalTime>
  <Words>305</Words>
  <Application>Microsoft Office PowerPoint</Application>
  <PresentationFormat>On-screen Show (4:3)</PresentationFormat>
  <Paragraphs>53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Production </vt:lpstr>
      <vt:lpstr>CONTENTS</vt:lpstr>
      <vt:lpstr>Production</vt:lpstr>
      <vt:lpstr>CONTD…</vt:lpstr>
      <vt:lpstr>Production includes various processes to add utility to natural resources for gaining more satisfaction form them by: </vt:lpstr>
      <vt:lpstr>CONTD…</vt:lpstr>
      <vt:lpstr>CONTD…</vt:lpstr>
      <vt:lpstr>Production does not include:</vt:lpstr>
      <vt:lpstr>Conclusion</vt:lpstr>
      <vt:lpstr>Meaning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Production</dc:title>
  <dc:creator>ammu</dc:creator>
  <cp:lastModifiedBy>ammu</cp:lastModifiedBy>
  <cp:revision>61</cp:revision>
  <dcterms:created xsi:type="dcterms:W3CDTF">2020-05-17T11:04:54Z</dcterms:created>
  <dcterms:modified xsi:type="dcterms:W3CDTF">2020-05-20T12:20:13Z</dcterms:modified>
</cp:coreProperties>
</file>