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D5416-F1B9-4850-8969-AF8ADBB2D7F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FF986C1-4393-40E1-96A2-E5B2465EFFEF}">
      <dgm:prSet phldrT="[Text]"/>
      <dgm:spPr/>
      <dgm:t>
        <a:bodyPr/>
        <a:lstStyle/>
        <a:p>
          <a:r>
            <a:rPr lang="en-IN" dirty="0" smtClean="0"/>
            <a:t>TAX</a:t>
          </a:r>
          <a:endParaRPr lang="en-IN" dirty="0"/>
        </a:p>
      </dgm:t>
    </dgm:pt>
    <dgm:pt modelId="{9791BB10-9B40-433D-B0D9-C4927099AD01}" type="parTrans" cxnId="{CFC3F12C-A046-4D60-8BF3-00D9C4345426}">
      <dgm:prSet/>
      <dgm:spPr/>
      <dgm:t>
        <a:bodyPr/>
        <a:lstStyle/>
        <a:p>
          <a:endParaRPr lang="en-IN"/>
        </a:p>
      </dgm:t>
    </dgm:pt>
    <dgm:pt modelId="{872150B4-1C4D-4CE3-B456-81667571CE6B}" type="sibTrans" cxnId="{CFC3F12C-A046-4D60-8BF3-00D9C4345426}">
      <dgm:prSet/>
      <dgm:spPr/>
      <dgm:t>
        <a:bodyPr/>
        <a:lstStyle/>
        <a:p>
          <a:endParaRPr lang="en-IN"/>
        </a:p>
      </dgm:t>
    </dgm:pt>
    <dgm:pt modelId="{AD332420-63DA-4A7F-BBAF-B9C0D2705625}">
      <dgm:prSet phldrT="[Text]"/>
      <dgm:spPr/>
      <dgm:t>
        <a:bodyPr/>
        <a:lstStyle/>
        <a:p>
          <a:r>
            <a:rPr lang="en-IN" dirty="0" smtClean="0"/>
            <a:t>FEES</a:t>
          </a:r>
          <a:endParaRPr lang="en-IN" dirty="0"/>
        </a:p>
      </dgm:t>
    </dgm:pt>
    <dgm:pt modelId="{EA8C8B5F-0038-4708-AB2B-00FF536CBA59}" type="parTrans" cxnId="{27708DE3-7A02-4F37-A789-0289BF41197F}">
      <dgm:prSet/>
      <dgm:spPr/>
      <dgm:t>
        <a:bodyPr/>
        <a:lstStyle/>
        <a:p>
          <a:endParaRPr lang="en-IN"/>
        </a:p>
      </dgm:t>
    </dgm:pt>
    <dgm:pt modelId="{41AB6C3F-0B98-48C2-A7BC-64B6AADD1115}" type="sibTrans" cxnId="{27708DE3-7A02-4F37-A789-0289BF41197F}">
      <dgm:prSet/>
      <dgm:spPr/>
      <dgm:t>
        <a:bodyPr/>
        <a:lstStyle/>
        <a:p>
          <a:endParaRPr lang="en-IN"/>
        </a:p>
      </dgm:t>
    </dgm:pt>
    <dgm:pt modelId="{A9A345B1-BC59-4A27-9F60-A2B41B2558A9}">
      <dgm:prSet phldrT="[Text]"/>
      <dgm:spPr/>
      <dgm:t>
        <a:bodyPr/>
        <a:lstStyle/>
        <a:p>
          <a:r>
            <a:rPr lang="en-IN" dirty="0" smtClean="0"/>
            <a:t>FINE &amp; PENALITIES</a:t>
          </a:r>
          <a:endParaRPr lang="en-IN" dirty="0"/>
        </a:p>
      </dgm:t>
    </dgm:pt>
    <dgm:pt modelId="{DC965BA5-93E0-4340-8699-D9377B13E289}" type="parTrans" cxnId="{AF371828-9EAA-4E08-BAF8-FA51DD92E23A}">
      <dgm:prSet/>
      <dgm:spPr/>
      <dgm:t>
        <a:bodyPr/>
        <a:lstStyle/>
        <a:p>
          <a:endParaRPr lang="en-IN"/>
        </a:p>
      </dgm:t>
    </dgm:pt>
    <dgm:pt modelId="{4791FE8C-9676-4FA8-9CB9-1C56649EA8E9}" type="sibTrans" cxnId="{AF371828-9EAA-4E08-BAF8-FA51DD92E23A}">
      <dgm:prSet/>
      <dgm:spPr/>
      <dgm:t>
        <a:bodyPr/>
        <a:lstStyle/>
        <a:p>
          <a:endParaRPr lang="en-IN"/>
        </a:p>
      </dgm:t>
    </dgm:pt>
    <dgm:pt modelId="{4CF29961-C4FC-438E-96C5-1D93CBF37759}">
      <dgm:prSet phldrT="[Text]"/>
      <dgm:spPr/>
      <dgm:t>
        <a:bodyPr/>
        <a:lstStyle/>
        <a:p>
          <a:r>
            <a:rPr lang="en-IN" dirty="0" smtClean="0"/>
            <a:t>SPECIAL ADJUSTMENTS</a:t>
          </a:r>
          <a:endParaRPr lang="en-IN" dirty="0"/>
        </a:p>
      </dgm:t>
    </dgm:pt>
    <dgm:pt modelId="{7324DFDA-88E8-4777-9C35-74762CBA4D65}" type="parTrans" cxnId="{EE8E1C5D-28A4-4E71-8524-3B35D9E586BC}">
      <dgm:prSet/>
      <dgm:spPr/>
      <dgm:t>
        <a:bodyPr/>
        <a:lstStyle/>
        <a:p>
          <a:endParaRPr lang="en-IN"/>
        </a:p>
      </dgm:t>
    </dgm:pt>
    <dgm:pt modelId="{E9F6823F-21C5-456D-AB59-599F290E6548}" type="sibTrans" cxnId="{EE8E1C5D-28A4-4E71-8524-3B35D9E586BC}">
      <dgm:prSet/>
      <dgm:spPr/>
      <dgm:t>
        <a:bodyPr/>
        <a:lstStyle/>
        <a:p>
          <a:endParaRPr lang="en-IN"/>
        </a:p>
      </dgm:t>
    </dgm:pt>
    <dgm:pt modelId="{ABB9A8FA-594B-41A2-BF3A-AABB17EB972A}">
      <dgm:prSet phldrT="[Text]"/>
      <dgm:spPr/>
      <dgm:t>
        <a:bodyPr/>
        <a:lstStyle/>
        <a:p>
          <a:r>
            <a:rPr lang="en-IN" dirty="0" smtClean="0"/>
            <a:t>GIFTS &amp; DONATIONS</a:t>
          </a:r>
          <a:endParaRPr lang="en-IN" dirty="0"/>
        </a:p>
      </dgm:t>
    </dgm:pt>
    <dgm:pt modelId="{D8C84D33-6476-4180-A2F8-754A3DD990AB}" type="parTrans" cxnId="{8D4697CC-2A5E-49C4-9961-5926A323E476}">
      <dgm:prSet/>
      <dgm:spPr/>
      <dgm:t>
        <a:bodyPr/>
        <a:lstStyle/>
        <a:p>
          <a:endParaRPr lang="en-IN"/>
        </a:p>
      </dgm:t>
    </dgm:pt>
    <dgm:pt modelId="{42FC9DAE-10C9-4099-A371-E076C01318EA}" type="sibTrans" cxnId="{8D4697CC-2A5E-49C4-9961-5926A323E476}">
      <dgm:prSet/>
      <dgm:spPr/>
      <dgm:t>
        <a:bodyPr/>
        <a:lstStyle/>
        <a:p>
          <a:endParaRPr lang="en-IN"/>
        </a:p>
      </dgm:t>
    </dgm:pt>
    <dgm:pt modelId="{596C9C20-0BEC-4ECD-B29D-B1B8DDD60162}">
      <dgm:prSet phldrT="[Text]"/>
      <dgm:spPr/>
      <dgm:t>
        <a:bodyPr/>
        <a:lstStyle/>
        <a:p>
          <a:r>
            <a:rPr lang="en-IN" dirty="0" smtClean="0"/>
            <a:t>GRANTS IN AID</a:t>
          </a:r>
          <a:endParaRPr lang="en-IN" dirty="0"/>
        </a:p>
      </dgm:t>
    </dgm:pt>
    <dgm:pt modelId="{15570F62-ECCC-4593-B507-C97C153DBB14}" type="parTrans" cxnId="{AD9B58E9-3870-4D98-99DF-F1D54891E209}">
      <dgm:prSet/>
      <dgm:spPr/>
      <dgm:t>
        <a:bodyPr/>
        <a:lstStyle/>
        <a:p>
          <a:endParaRPr lang="en-IN"/>
        </a:p>
      </dgm:t>
    </dgm:pt>
    <dgm:pt modelId="{870F2EF4-379B-4BF2-B7E9-97F4CBF9B2EA}" type="sibTrans" cxnId="{AD9B58E9-3870-4D98-99DF-F1D54891E209}">
      <dgm:prSet/>
      <dgm:spPr/>
      <dgm:t>
        <a:bodyPr/>
        <a:lstStyle/>
        <a:p>
          <a:endParaRPr lang="en-IN"/>
        </a:p>
      </dgm:t>
    </dgm:pt>
    <dgm:pt modelId="{47405E0C-58C6-407F-9900-23CBE10A538B}" type="pres">
      <dgm:prSet presAssocID="{1DFD5416-F1B9-4850-8969-AF8ADBB2D7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46CB1A3-0C54-45E6-9EC9-B6956CB87C58}" type="pres">
      <dgm:prSet presAssocID="{9FF986C1-4393-40E1-96A2-E5B2465EFFEF}" presName="node" presStyleLbl="node1" presStyleIdx="0" presStyleCnt="6" custScaleX="38281" custScaleY="25721" custLinFactNeighborX="-881" custLinFactNeighborY="770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6126AC3-EEF5-4A72-896D-9AA2CC8F8020}" type="pres">
      <dgm:prSet presAssocID="{872150B4-1C4D-4CE3-B456-81667571CE6B}" presName="sibTrans" presStyleCnt="0"/>
      <dgm:spPr/>
    </dgm:pt>
    <dgm:pt modelId="{22EF4632-9058-40B8-A641-F1995A91E9BF}" type="pres">
      <dgm:prSet presAssocID="{AD332420-63DA-4A7F-BBAF-B9C0D2705625}" presName="node" presStyleLbl="node1" presStyleIdx="1" presStyleCnt="6" custScaleX="41979" custScaleY="25733" custLinFactNeighborX="3084" custLinFactNeighborY="946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6C198E8-E4FD-49CB-8538-4129F53F789A}" type="pres">
      <dgm:prSet presAssocID="{41AB6C3F-0B98-48C2-A7BC-64B6AADD1115}" presName="sibTrans" presStyleCnt="0"/>
      <dgm:spPr/>
    </dgm:pt>
    <dgm:pt modelId="{0D11BE91-184F-49D8-B4CA-AA11D65B6B44}" type="pres">
      <dgm:prSet presAssocID="{A9A345B1-BC59-4A27-9F60-A2B41B2558A9}" presName="node" presStyleLbl="node1" presStyleIdx="2" presStyleCnt="6" custScaleX="43880" custScaleY="30020" custLinFactNeighborX="-2654" custLinFactNeighborY="-397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1161E27-B7D1-4192-94AA-1A59045EC55B}" type="pres">
      <dgm:prSet presAssocID="{4791FE8C-9676-4FA8-9CB9-1C56649EA8E9}" presName="sibTrans" presStyleCnt="0"/>
      <dgm:spPr/>
    </dgm:pt>
    <dgm:pt modelId="{A591F93A-B96C-4556-97D2-81AFF4F34FA8}" type="pres">
      <dgm:prSet presAssocID="{4CF29961-C4FC-438E-96C5-1D93CBF37759}" presName="node" presStyleLbl="node1" presStyleIdx="3" presStyleCnt="6" custScaleX="40618" custScaleY="28756" custLinFactNeighborX="1193" custLinFactNeighborY="-458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941D87F-EFBC-46C9-8547-E49B9B663844}" type="pres">
      <dgm:prSet presAssocID="{E9F6823F-21C5-456D-AB59-599F290E6548}" presName="sibTrans" presStyleCnt="0"/>
      <dgm:spPr/>
    </dgm:pt>
    <dgm:pt modelId="{A9511927-D04D-4607-89C7-DA718D4CB214}" type="pres">
      <dgm:prSet presAssocID="{ABB9A8FA-594B-41A2-BF3A-AABB17EB972A}" presName="node" presStyleLbl="node1" presStyleIdx="4" presStyleCnt="6" custScaleX="50496" custScaleY="32778" custLinFactNeighborX="-1326" custLinFactNeighborY="-1653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28850F8-2FD6-4896-8BA6-C8221E9BB180}" type="pres">
      <dgm:prSet presAssocID="{42FC9DAE-10C9-4099-A371-E076C01318EA}" presName="sibTrans" presStyleCnt="0"/>
      <dgm:spPr/>
    </dgm:pt>
    <dgm:pt modelId="{02EFB1B1-B4D9-45CD-8C3D-BE9921F17F4F}" type="pres">
      <dgm:prSet presAssocID="{596C9C20-0BEC-4ECD-B29D-B1B8DDD60162}" presName="node" presStyleLbl="node1" presStyleIdx="5" presStyleCnt="6" custScaleX="44767" custScaleY="30620" custLinFactNeighborX="1139" custLinFactNeighborY="-169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8D4697CC-2A5E-49C4-9961-5926A323E476}" srcId="{1DFD5416-F1B9-4850-8969-AF8ADBB2D7FF}" destId="{ABB9A8FA-594B-41A2-BF3A-AABB17EB972A}" srcOrd="4" destOrd="0" parTransId="{D8C84D33-6476-4180-A2F8-754A3DD990AB}" sibTransId="{42FC9DAE-10C9-4099-A371-E076C01318EA}"/>
    <dgm:cxn modelId="{A160D910-B554-46FE-ADB9-DFAC081CA9EB}" type="presOf" srcId="{1DFD5416-F1B9-4850-8969-AF8ADBB2D7FF}" destId="{47405E0C-58C6-407F-9900-23CBE10A538B}" srcOrd="0" destOrd="0" presId="urn:microsoft.com/office/officeart/2005/8/layout/default"/>
    <dgm:cxn modelId="{AF371828-9EAA-4E08-BAF8-FA51DD92E23A}" srcId="{1DFD5416-F1B9-4850-8969-AF8ADBB2D7FF}" destId="{A9A345B1-BC59-4A27-9F60-A2B41B2558A9}" srcOrd="2" destOrd="0" parTransId="{DC965BA5-93E0-4340-8699-D9377B13E289}" sibTransId="{4791FE8C-9676-4FA8-9CB9-1C56649EA8E9}"/>
    <dgm:cxn modelId="{B76C4318-7939-4EC7-805D-01B5EA9E0724}" type="presOf" srcId="{9FF986C1-4393-40E1-96A2-E5B2465EFFEF}" destId="{E46CB1A3-0C54-45E6-9EC9-B6956CB87C58}" srcOrd="0" destOrd="0" presId="urn:microsoft.com/office/officeart/2005/8/layout/default"/>
    <dgm:cxn modelId="{CFC3F12C-A046-4D60-8BF3-00D9C4345426}" srcId="{1DFD5416-F1B9-4850-8969-AF8ADBB2D7FF}" destId="{9FF986C1-4393-40E1-96A2-E5B2465EFFEF}" srcOrd="0" destOrd="0" parTransId="{9791BB10-9B40-433D-B0D9-C4927099AD01}" sibTransId="{872150B4-1C4D-4CE3-B456-81667571CE6B}"/>
    <dgm:cxn modelId="{AFEA06C5-3386-4355-8552-464A770C6E17}" type="presOf" srcId="{A9A345B1-BC59-4A27-9F60-A2B41B2558A9}" destId="{0D11BE91-184F-49D8-B4CA-AA11D65B6B44}" srcOrd="0" destOrd="0" presId="urn:microsoft.com/office/officeart/2005/8/layout/default"/>
    <dgm:cxn modelId="{AD9B58E9-3870-4D98-99DF-F1D54891E209}" srcId="{1DFD5416-F1B9-4850-8969-AF8ADBB2D7FF}" destId="{596C9C20-0BEC-4ECD-B29D-B1B8DDD60162}" srcOrd="5" destOrd="0" parTransId="{15570F62-ECCC-4593-B507-C97C153DBB14}" sibTransId="{870F2EF4-379B-4BF2-B7E9-97F4CBF9B2EA}"/>
    <dgm:cxn modelId="{98C78674-AA3E-4010-8ABC-73A8B118EDF5}" type="presOf" srcId="{ABB9A8FA-594B-41A2-BF3A-AABB17EB972A}" destId="{A9511927-D04D-4607-89C7-DA718D4CB214}" srcOrd="0" destOrd="0" presId="urn:microsoft.com/office/officeart/2005/8/layout/default"/>
    <dgm:cxn modelId="{C74BC72D-2415-4363-A9DB-C17716820474}" type="presOf" srcId="{596C9C20-0BEC-4ECD-B29D-B1B8DDD60162}" destId="{02EFB1B1-B4D9-45CD-8C3D-BE9921F17F4F}" srcOrd="0" destOrd="0" presId="urn:microsoft.com/office/officeart/2005/8/layout/default"/>
    <dgm:cxn modelId="{FD997AB8-673F-4D69-B868-6E94231D120E}" type="presOf" srcId="{AD332420-63DA-4A7F-BBAF-B9C0D2705625}" destId="{22EF4632-9058-40B8-A641-F1995A91E9BF}" srcOrd="0" destOrd="0" presId="urn:microsoft.com/office/officeart/2005/8/layout/default"/>
    <dgm:cxn modelId="{5FC822BF-5913-4225-992F-431D3DF02EBD}" type="presOf" srcId="{4CF29961-C4FC-438E-96C5-1D93CBF37759}" destId="{A591F93A-B96C-4556-97D2-81AFF4F34FA8}" srcOrd="0" destOrd="0" presId="urn:microsoft.com/office/officeart/2005/8/layout/default"/>
    <dgm:cxn modelId="{EE8E1C5D-28A4-4E71-8524-3B35D9E586BC}" srcId="{1DFD5416-F1B9-4850-8969-AF8ADBB2D7FF}" destId="{4CF29961-C4FC-438E-96C5-1D93CBF37759}" srcOrd="3" destOrd="0" parTransId="{7324DFDA-88E8-4777-9C35-74762CBA4D65}" sibTransId="{E9F6823F-21C5-456D-AB59-599F290E6548}"/>
    <dgm:cxn modelId="{27708DE3-7A02-4F37-A789-0289BF41197F}" srcId="{1DFD5416-F1B9-4850-8969-AF8ADBB2D7FF}" destId="{AD332420-63DA-4A7F-BBAF-B9C0D2705625}" srcOrd="1" destOrd="0" parTransId="{EA8C8B5F-0038-4708-AB2B-00FF536CBA59}" sibTransId="{41AB6C3F-0B98-48C2-A7BC-64B6AADD1115}"/>
    <dgm:cxn modelId="{B62E2225-9CB7-4FA7-B34C-CB64450E9B7F}" type="presParOf" srcId="{47405E0C-58C6-407F-9900-23CBE10A538B}" destId="{E46CB1A3-0C54-45E6-9EC9-B6956CB87C58}" srcOrd="0" destOrd="0" presId="urn:microsoft.com/office/officeart/2005/8/layout/default"/>
    <dgm:cxn modelId="{F17BAAA4-C715-4206-8F30-E3931499F20D}" type="presParOf" srcId="{47405E0C-58C6-407F-9900-23CBE10A538B}" destId="{C6126AC3-EEF5-4A72-896D-9AA2CC8F8020}" srcOrd="1" destOrd="0" presId="urn:microsoft.com/office/officeart/2005/8/layout/default"/>
    <dgm:cxn modelId="{0E8BF0CF-9D7E-48E3-8F84-578BB2261ED7}" type="presParOf" srcId="{47405E0C-58C6-407F-9900-23CBE10A538B}" destId="{22EF4632-9058-40B8-A641-F1995A91E9BF}" srcOrd="2" destOrd="0" presId="urn:microsoft.com/office/officeart/2005/8/layout/default"/>
    <dgm:cxn modelId="{7089FD0F-FD02-4A55-8613-3D51A72917CC}" type="presParOf" srcId="{47405E0C-58C6-407F-9900-23CBE10A538B}" destId="{A6C198E8-E4FD-49CB-8538-4129F53F789A}" srcOrd="3" destOrd="0" presId="urn:microsoft.com/office/officeart/2005/8/layout/default"/>
    <dgm:cxn modelId="{55513EAE-AA3B-4B63-AEAF-92E5E756CCB2}" type="presParOf" srcId="{47405E0C-58C6-407F-9900-23CBE10A538B}" destId="{0D11BE91-184F-49D8-B4CA-AA11D65B6B44}" srcOrd="4" destOrd="0" presId="urn:microsoft.com/office/officeart/2005/8/layout/default"/>
    <dgm:cxn modelId="{A95491EF-DFFB-4FF4-88C2-5D55FDC8940C}" type="presParOf" srcId="{47405E0C-58C6-407F-9900-23CBE10A538B}" destId="{01161E27-B7D1-4192-94AA-1A59045EC55B}" srcOrd="5" destOrd="0" presId="urn:microsoft.com/office/officeart/2005/8/layout/default"/>
    <dgm:cxn modelId="{763C4EE6-9B58-4C01-BE12-E2DCBC12B61C}" type="presParOf" srcId="{47405E0C-58C6-407F-9900-23CBE10A538B}" destId="{A591F93A-B96C-4556-97D2-81AFF4F34FA8}" srcOrd="6" destOrd="0" presId="urn:microsoft.com/office/officeart/2005/8/layout/default"/>
    <dgm:cxn modelId="{43A0EEBE-0AA6-4891-A035-9982A458DA30}" type="presParOf" srcId="{47405E0C-58C6-407F-9900-23CBE10A538B}" destId="{2941D87F-EFBC-46C9-8547-E49B9B663844}" srcOrd="7" destOrd="0" presId="urn:microsoft.com/office/officeart/2005/8/layout/default"/>
    <dgm:cxn modelId="{A3CBAB51-DB45-442A-886A-67B40611D279}" type="presParOf" srcId="{47405E0C-58C6-407F-9900-23CBE10A538B}" destId="{A9511927-D04D-4607-89C7-DA718D4CB214}" srcOrd="8" destOrd="0" presId="urn:microsoft.com/office/officeart/2005/8/layout/default"/>
    <dgm:cxn modelId="{B56A9E79-5E7C-4B04-A7FA-D3E020F55CF7}" type="presParOf" srcId="{47405E0C-58C6-407F-9900-23CBE10A538B}" destId="{B28850F8-2FD6-4896-8BA6-C8221E9BB180}" srcOrd="9" destOrd="0" presId="urn:microsoft.com/office/officeart/2005/8/layout/default"/>
    <dgm:cxn modelId="{D097CE85-7F9E-4882-ACF3-47F588B162C7}" type="presParOf" srcId="{47405E0C-58C6-407F-9900-23CBE10A538B}" destId="{02EFB1B1-B4D9-45CD-8C3D-BE9921F17F4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BC213D-D76A-483D-92C1-FE73234E66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60C624E-7080-46AB-A340-1C105BC829FC}">
      <dgm:prSet phldrT="[Text]"/>
      <dgm:spPr/>
      <dgm:t>
        <a:bodyPr/>
        <a:lstStyle/>
        <a:p>
          <a:r>
            <a:rPr lang="en-IN" dirty="0" smtClean="0"/>
            <a:t>Direct Tax</a:t>
          </a:r>
          <a:endParaRPr lang="en-IN" dirty="0"/>
        </a:p>
      </dgm:t>
    </dgm:pt>
    <dgm:pt modelId="{FD63ECD8-B27D-439A-B861-C15BA9B5A47E}" type="parTrans" cxnId="{C167F4F2-C0E2-47B3-8B17-61AA24C4A11B}">
      <dgm:prSet/>
      <dgm:spPr/>
      <dgm:t>
        <a:bodyPr/>
        <a:lstStyle/>
        <a:p>
          <a:endParaRPr lang="en-IN"/>
        </a:p>
      </dgm:t>
    </dgm:pt>
    <dgm:pt modelId="{5685A28D-B9A8-438F-91E5-C6A60B1AF132}" type="sibTrans" cxnId="{C167F4F2-C0E2-47B3-8B17-61AA24C4A11B}">
      <dgm:prSet/>
      <dgm:spPr/>
      <dgm:t>
        <a:bodyPr/>
        <a:lstStyle/>
        <a:p>
          <a:endParaRPr lang="en-IN"/>
        </a:p>
      </dgm:t>
    </dgm:pt>
    <dgm:pt modelId="{BC559F76-EC7A-4DEF-A631-2A92C4BFFB4F}">
      <dgm:prSet phldrT="[Text]"/>
      <dgm:spPr/>
      <dgm:t>
        <a:bodyPr/>
        <a:lstStyle/>
        <a:p>
          <a:r>
            <a:rPr lang="en-IN" dirty="0" smtClean="0"/>
            <a:t>Personal Taxation</a:t>
          </a:r>
          <a:endParaRPr lang="en-IN" dirty="0"/>
        </a:p>
      </dgm:t>
    </dgm:pt>
    <dgm:pt modelId="{5B752C63-6E2F-4B3D-A045-27670A9B4118}" type="parTrans" cxnId="{8DCF2D11-C80C-499F-91A9-1084FEF341FE}">
      <dgm:prSet/>
      <dgm:spPr/>
      <dgm:t>
        <a:bodyPr/>
        <a:lstStyle/>
        <a:p>
          <a:endParaRPr lang="en-IN"/>
        </a:p>
      </dgm:t>
    </dgm:pt>
    <dgm:pt modelId="{1A5C64AC-5DC3-4301-AA43-BF5240EF0E23}" type="sibTrans" cxnId="{8DCF2D11-C80C-499F-91A9-1084FEF341FE}">
      <dgm:prSet/>
      <dgm:spPr/>
      <dgm:t>
        <a:bodyPr/>
        <a:lstStyle/>
        <a:p>
          <a:endParaRPr lang="en-IN"/>
        </a:p>
      </dgm:t>
    </dgm:pt>
    <dgm:pt modelId="{97C49E02-37FB-49B0-AD0D-D2424BEE04A0}">
      <dgm:prSet phldrT="[Text]"/>
      <dgm:spPr/>
      <dgm:t>
        <a:bodyPr/>
        <a:lstStyle/>
        <a:p>
          <a:r>
            <a:rPr lang="en-IN" dirty="0" smtClean="0"/>
            <a:t>Indirect Tax</a:t>
          </a:r>
          <a:endParaRPr lang="en-IN" dirty="0"/>
        </a:p>
      </dgm:t>
    </dgm:pt>
    <dgm:pt modelId="{5457C08F-009C-4761-9DA2-F0C3E2AB4EDF}" type="parTrans" cxnId="{C81ECB48-3296-45D6-9482-7F577B367B9B}">
      <dgm:prSet/>
      <dgm:spPr/>
      <dgm:t>
        <a:bodyPr/>
        <a:lstStyle/>
        <a:p>
          <a:endParaRPr lang="en-IN"/>
        </a:p>
      </dgm:t>
    </dgm:pt>
    <dgm:pt modelId="{9DC1D9F2-852D-4A39-83F0-7EB50DDC6A04}" type="sibTrans" cxnId="{C81ECB48-3296-45D6-9482-7F577B367B9B}">
      <dgm:prSet/>
      <dgm:spPr/>
      <dgm:t>
        <a:bodyPr/>
        <a:lstStyle/>
        <a:p>
          <a:endParaRPr lang="en-IN"/>
        </a:p>
      </dgm:t>
    </dgm:pt>
    <dgm:pt modelId="{7C6E8D01-AAF7-4AB4-A367-334F6D268C5A}">
      <dgm:prSet phldrT="[Text]"/>
      <dgm:spPr/>
      <dgm:t>
        <a:bodyPr/>
        <a:lstStyle/>
        <a:p>
          <a:r>
            <a:rPr lang="en-IN" dirty="0" smtClean="0"/>
            <a:t>Commodity </a:t>
          </a:r>
          <a:r>
            <a:rPr lang="en-IN" dirty="0" err="1" smtClean="0"/>
            <a:t>Taxatiom</a:t>
          </a:r>
          <a:endParaRPr lang="en-IN" dirty="0"/>
        </a:p>
      </dgm:t>
    </dgm:pt>
    <dgm:pt modelId="{A86284B1-CDE8-4A5E-82F4-47A81828F811}" type="parTrans" cxnId="{76DED851-165B-45CC-A0A2-DB41A491FB0F}">
      <dgm:prSet/>
      <dgm:spPr/>
      <dgm:t>
        <a:bodyPr/>
        <a:lstStyle/>
        <a:p>
          <a:endParaRPr lang="en-IN"/>
        </a:p>
      </dgm:t>
    </dgm:pt>
    <dgm:pt modelId="{DB4BD6C5-DA45-4B43-A0A7-8F46688C8D9D}" type="sibTrans" cxnId="{76DED851-165B-45CC-A0A2-DB41A491FB0F}">
      <dgm:prSet/>
      <dgm:spPr/>
      <dgm:t>
        <a:bodyPr/>
        <a:lstStyle/>
        <a:p>
          <a:endParaRPr lang="en-IN"/>
        </a:p>
      </dgm:t>
    </dgm:pt>
    <dgm:pt modelId="{6D721E74-96FF-4F80-B96E-B973AB0834CF}" type="pres">
      <dgm:prSet presAssocID="{D7BC213D-D76A-483D-92C1-FE73234E6687}" presName="linear" presStyleCnt="0">
        <dgm:presLayoutVars>
          <dgm:animLvl val="lvl"/>
          <dgm:resizeHandles val="exact"/>
        </dgm:presLayoutVars>
      </dgm:prSet>
      <dgm:spPr/>
    </dgm:pt>
    <dgm:pt modelId="{6CA75F75-0A5B-489D-8C1E-7F2BCF10C8C8}" type="pres">
      <dgm:prSet presAssocID="{B60C624E-7080-46AB-A340-1C105BC829FC}" presName="parentText" presStyleLbl="node1" presStyleIdx="0" presStyleCnt="2" custLinFactNeighborX="-1903" custLinFactNeighborY="2744">
        <dgm:presLayoutVars>
          <dgm:chMax val="0"/>
          <dgm:bulletEnabled val="1"/>
        </dgm:presLayoutVars>
      </dgm:prSet>
      <dgm:spPr/>
    </dgm:pt>
    <dgm:pt modelId="{CDAD8013-D61C-4E27-AAEA-69B45D9C05BB}" type="pres">
      <dgm:prSet presAssocID="{B60C624E-7080-46AB-A340-1C105BC829FC}" presName="childText" presStyleLbl="revTx" presStyleIdx="0" presStyleCnt="2">
        <dgm:presLayoutVars>
          <dgm:bulletEnabled val="1"/>
        </dgm:presLayoutVars>
      </dgm:prSet>
      <dgm:spPr/>
    </dgm:pt>
    <dgm:pt modelId="{6917C281-BEE0-42B5-81A7-9ED61800CD83}" type="pres">
      <dgm:prSet presAssocID="{97C49E02-37FB-49B0-AD0D-D2424BEE04A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FBE6BA5-61E9-49C5-B3FC-C287A66AD9C2}" type="pres">
      <dgm:prSet presAssocID="{97C49E02-37FB-49B0-AD0D-D2424BEE04A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167F4F2-C0E2-47B3-8B17-61AA24C4A11B}" srcId="{D7BC213D-D76A-483D-92C1-FE73234E6687}" destId="{B60C624E-7080-46AB-A340-1C105BC829FC}" srcOrd="0" destOrd="0" parTransId="{FD63ECD8-B27D-439A-B861-C15BA9B5A47E}" sibTransId="{5685A28D-B9A8-438F-91E5-C6A60B1AF132}"/>
    <dgm:cxn modelId="{C81ECB48-3296-45D6-9482-7F577B367B9B}" srcId="{D7BC213D-D76A-483D-92C1-FE73234E6687}" destId="{97C49E02-37FB-49B0-AD0D-D2424BEE04A0}" srcOrd="1" destOrd="0" parTransId="{5457C08F-009C-4761-9DA2-F0C3E2AB4EDF}" sibTransId="{9DC1D9F2-852D-4A39-83F0-7EB50DDC6A04}"/>
    <dgm:cxn modelId="{76DED851-165B-45CC-A0A2-DB41A491FB0F}" srcId="{97C49E02-37FB-49B0-AD0D-D2424BEE04A0}" destId="{7C6E8D01-AAF7-4AB4-A367-334F6D268C5A}" srcOrd="0" destOrd="0" parTransId="{A86284B1-CDE8-4A5E-82F4-47A81828F811}" sibTransId="{DB4BD6C5-DA45-4B43-A0A7-8F46688C8D9D}"/>
    <dgm:cxn modelId="{023FFAA6-4814-4046-BC2F-F569A426A30F}" type="presOf" srcId="{7C6E8D01-AAF7-4AB4-A367-334F6D268C5A}" destId="{4FBE6BA5-61E9-49C5-B3FC-C287A66AD9C2}" srcOrd="0" destOrd="0" presId="urn:microsoft.com/office/officeart/2005/8/layout/vList2"/>
    <dgm:cxn modelId="{C45B06A7-D0CE-4335-8B5C-87D08BCB2228}" type="presOf" srcId="{BC559F76-EC7A-4DEF-A631-2A92C4BFFB4F}" destId="{CDAD8013-D61C-4E27-AAEA-69B45D9C05BB}" srcOrd="0" destOrd="0" presId="urn:microsoft.com/office/officeart/2005/8/layout/vList2"/>
    <dgm:cxn modelId="{8DCF2D11-C80C-499F-91A9-1084FEF341FE}" srcId="{B60C624E-7080-46AB-A340-1C105BC829FC}" destId="{BC559F76-EC7A-4DEF-A631-2A92C4BFFB4F}" srcOrd="0" destOrd="0" parTransId="{5B752C63-6E2F-4B3D-A045-27670A9B4118}" sibTransId="{1A5C64AC-5DC3-4301-AA43-BF5240EF0E23}"/>
    <dgm:cxn modelId="{B562526A-23DB-48EF-8CAA-4FA2111C9F25}" type="presOf" srcId="{D7BC213D-D76A-483D-92C1-FE73234E6687}" destId="{6D721E74-96FF-4F80-B96E-B973AB0834CF}" srcOrd="0" destOrd="0" presId="urn:microsoft.com/office/officeart/2005/8/layout/vList2"/>
    <dgm:cxn modelId="{72E11B8F-52CD-49C9-B858-1A0CACD2E70E}" type="presOf" srcId="{B60C624E-7080-46AB-A340-1C105BC829FC}" destId="{6CA75F75-0A5B-489D-8C1E-7F2BCF10C8C8}" srcOrd="0" destOrd="0" presId="urn:microsoft.com/office/officeart/2005/8/layout/vList2"/>
    <dgm:cxn modelId="{84880A9A-4532-456F-9852-267FC663DB53}" type="presOf" srcId="{97C49E02-37FB-49B0-AD0D-D2424BEE04A0}" destId="{6917C281-BEE0-42B5-81A7-9ED61800CD83}" srcOrd="0" destOrd="0" presId="urn:microsoft.com/office/officeart/2005/8/layout/vList2"/>
    <dgm:cxn modelId="{50F174CD-2459-4604-9662-B550BD032583}" type="presParOf" srcId="{6D721E74-96FF-4F80-B96E-B973AB0834CF}" destId="{6CA75F75-0A5B-489D-8C1E-7F2BCF10C8C8}" srcOrd="0" destOrd="0" presId="urn:microsoft.com/office/officeart/2005/8/layout/vList2"/>
    <dgm:cxn modelId="{4DC2B371-B07B-4E1C-83CE-83A783370126}" type="presParOf" srcId="{6D721E74-96FF-4F80-B96E-B973AB0834CF}" destId="{CDAD8013-D61C-4E27-AAEA-69B45D9C05BB}" srcOrd="1" destOrd="0" presId="urn:microsoft.com/office/officeart/2005/8/layout/vList2"/>
    <dgm:cxn modelId="{F9E925D3-02EB-489F-96EE-D7F4481849D5}" type="presParOf" srcId="{6D721E74-96FF-4F80-B96E-B973AB0834CF}" destId="{6917C281-BEE0-42B5-81A7-9ED61800CD83}" srcOrd="2" destOrd="0" presId="urn:microsoft.com/office/officeart/2005/8/layout/vList2"/>
    <dgm:cxn modelId="{FF9F59E0-EC9C-4C72-85F7-DA88E82CD9C1}" type="presParOf" srcId="{6D721E74-96FF-4F80-B96E-B973AB0834CF}" destId="{4FBE6BA5-61E9-49C5-B3FC-C287A66AD9C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CB1A3-0C54-45E6-9EC9-B6956CB87C58}">
      <dsp:nvSpPr>
        <dsp:cNvPr id="0" name=""/>
        <dsp:cNvSpPr/>
      </dsp:nvSpPr>
      <dsp:spPr>
        <a:xfrm>
          <a:off x="1266473" y="284052"/>
          <a:ext cx="2327532" cy="9383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TAX</a:t>
          </a:r>
          <a:endParaRPr lang="en-IN" sz="2600" kern="1200" dirty="0"/>
        </a:p>
      </dsp:txBody>
      <dsp:txXfrm>
        <a:off x="1266473" y="284052"/>
        <a:ext cx="2327532" cy="938321"/>
      </dsp:txXfrm>
    </dsp:sp>
    <dsp:sp modelId="{22EF4632-9058-40B8-A641-F1995A91E9BF}">
      <dsp:nvSpPr>
        <dsp:cNvPr id="0" name=""/>
        <dsp:cNvSpPr/>
      </dsp:nvSpPr>
      <dsp:spPr>
        <a:xfrm>
          <a:off x="4443095" y="347966"/>
          <a:ext cx="2552375" cy="938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FEES</a:t>
          </a:r>
          <a:endParaRPr lang="en-IN" sz="2600" kern="1200" dirty="0"/>
        </a:p>
      </dsp:txBody>
      <dsp:txXfrm>
        <a:off x="4443095" y="347966"/>
        <a:ext cx="2552375" cy="938759"/>
      </dsp:txXfrm>
    </dsp:sp>
    <dsp:sp modelId="{0D11BE91-184F-49D8-B4CA-AA11D65B6B44}">
      <dsp:nvSpPr>
        <dsp:cNvPr id="0" name=""/>
        <dsp:cNvSpPr/>
      </dsp:nvSpPr>
      <dsp:spPr>
        <a:xfrm>
          <a:off x="1029835" y="1404437"/>
          <a:ext cx="2667958" cy="1095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FINE &amp; PENALITIES</a:t>
          </a:r>
          <a:endParaRPr lang="en-IN" sz="2600" kern="1200" dirty="0"/>
        </a:p>
      </dsp:txBody>
      <dsp:txXfrm>
        <a:off x="1029835" y="1404437"/>
        <a:ext cx="2667958" cy="1095152"/>
      </dsp:txXfrm>
    </dsp:sp>
    <dsp:sp modelId="{A591F93A-B96C-4556-97D2-81AFF4F34FA8}">
      <dsp:nvSpPr>
        <dsp:cNvPr id="0" name=""/>
        <dsp:cNvSpPr/>
      </dsp:nvSpPr>
      <dsp:spPr>
        <a:xfrm>
          <a:off x="4539708" y="1405494"/>
          <a:ext cx="2469625" cy="10490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SPECIAL ADJUSTMENTS</a:t>
          </a:r>
          <a:endParaRPr lang="en-IN" sz="2600" kern="1200" dirty="0"/>
        </a:p>
      </dsp:txBody>
      <dsp:txXfrm>
        <a:off x="4539708" y="1405494"/>
        <a:ext cx="2469625" cy="1049040"/>
      </dsp:txXfrm>
    </dsp:sp>
    <dsp:sp modelId="{A9511927-D04D-4607-89C7-DA718D4CB214}">
      <dsp:nvSpPr>
        <dsp:cNvPr id="0" name=""/>
        <dsp:cNvSpPr/>
      </dsp:nvSpPr>
      <dsp:spPr>
        <a:xfrm>
          <a:off x="783316" y="2649549"/>
          <a:ext cx="3070219" cy="1195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GIFTS &amp; DONATIONS</a:t>
          </a:r>
          <a:endParaRPr lang="en-IN" sz="2600" kern="1200" dirty="0"/>
        </a:p>
      </dsp:txBody>
      <dsp:txXfrm>
        <a:off x="783316" y="2649549"/>
        <a:ext cx="3070219" cy="1195766"/>
      </dsp:txXfrm>
    </dsp:sp>
    <dsp:sp modelId="{02EFB1B1-B4D9-45CD-8C3D-BE9921F17F4F}">
      <dsp:nvSpPr>
        <dsp:cNvPr id="0" name=""/>
        <dsp:cNvSpPr/>
      </dsp:nvSpPr>
      <dsp:spPr>
        <a:xfrm>
          <a:off x="4611424" y="2675012"/>
          <a:ext cx="2721889" cy="11170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600" kern="1200" dirty="0" smtClean="0"/>
            <a:t>GRANTS IN AID</a:t>
          </a:r>
          <a:endParaRPr lang="en-IN" sz="2600" kern="1200" dirty="0"/>
        </a:p>
      </dsp:txBody>
      <dsp:txXfrm>
        <a:off x="4611424" y="2675012"/>
        <a:ext cx="2721889" cy="1117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75F75-0A5B-489D-8C1E-7F2BCF10C8C8}">
      <dsp:nvSpPr>
        <dsp:cNvPr id="0" name=""/>
        <dsp:cNvSpPr/>
      </dsp:nvSpPr>
      <dsp:spPr>
        <a:xfrm>
          <a:off x="0" y="25760"/>
          <a:ext cx="4059707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100" kern="1200" dirty="0" smtClean="0"/>
            <a:t>Direct Tax</a:t>
          </a:r>
          <a:endParaRPr lang="en-IN" sz="3100" kern="1200" dirty="0"/>
        </a:p>
      </dsp:txBody>
      <dsp:txXfrm>
        <a:off x="36296" y="62056"/>
        <a:ext cx="3987115" cy="670943"/>
      </dsp:txXfrm>
    </dsp:sp>
    <dsp:sp modelId="{CDAD8013-D61C-4E27-AAEA-69B45D9C05BB}">
      <dsp:nvSpPr>
        <dsp:cNvPr id="0" name=""/>
        <dsp:cNvSpPr/>
      </dsp:nvSpPr>
      <dsp:spPr>
        <a:xfrm>
          <a:off x="0" y="755209"/>
          <a:ext cx="4059707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96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2400" kern="1200" dirty="0" smtClean="0"/>
            <a:t>Personal Taxation</a:t>
          </a:r>
          <a:endParaRPr lang="en-IN" sz="2400" kern="1200" dirty="0"/>
        </a:p>
      </dsp:txBody>
      <dsp:txXfrm>
        <a:off x="0" y="755209"/>
        <a:ext cx="4059707" cy="513360"/>
      </dsp:txXfrm>
    </dsp:sp>
    <dsp:sp modelId="{6917C281-BEE0-42B5-81A7-9ED61800CD83}">
      <dsp:nvSpPr>
        <dsp:cNvPr id="0" name=""/>
        <dsp:cNvSpPr/>
      </dsp:nvSpPr>
      <dsp:spPr>
        <a:xfrm>
          <a:off x="0" y="1268569"/>
          <a:ext cx="4059707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100" kern="1200" dirty="0" smtClean="0"/>
            <a:t>Indirect Tax</a:t>
          </a:r>
          <a:endParaRPr lang="en-IN" sz="3100" kern="1200" dirty="0"/>
        </a:p>
      </dsp:txBody>
      <dsp:txXfrm>
        <a:off x="36296" y="1304865"/>
        <a:ext cx="3987115" cy="670943"/>
      </dsp:txXfrm>
    </dsp:sp>
    <dsp:sp modelId="{4FBE6BA5-61E9-49C5-B3FC-C287A66AD9C2}">
      <dsp:nvSpPr>
        <dsp:cNvPr id="0" name=""/>
        <dsp:cNvSpPr/>
      </dsp:nvSpPr>
      <dsp:spPr>
        <a:xfrm>
          <a:off x="0" y="2012104"/>
          <a:ext cx="4059707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96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2400" kern="1200" dirty="0" smtClean="0"/>
            <a:t>Commodity </a:t>
          </a:r>
          <a:r>
            <a:rPr lang="en-IN" sz="2400" kern="1200" dirty="0" err="1" smtClean="0"/>
            <a:t>Taxatiom</a:t>
          </a:r>
          <a:endParaRPr lang="en-IN" sz="2400" kern="1200" dirty="0"/>
        </a:p>
      </dsp:txBody>
      <dsp:txXfrm>
        <a:off x="0" y="2012104"/>
        <a:ext cx="4059707" cy="513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664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697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9029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9821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778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3440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1907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8673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54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894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29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128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834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159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375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54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183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55772-4B54-42E8-B185-D793E11E9A78}" type="datetimeFigureOut">
              <a:rPr lang="en-IN" smtClean="0"/>
              <a:t>15-Apr-2020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8E1EB-77E9-49EE-95B0-A4C255F7B3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10420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876126"/>
            <a:ext cx="9448800" cy="1825096"/>
          </a:xfrm>
        </p:spPr>
        <p:txBody>
          <a:bodyPr/>
          <a:lstStyle/>
          <a:p>
            <a:pPr algn="ctr"/>
            <a:r>
              <a:rPr lang="en-IN" b="1" dirty="0" smtClean="0"/>
              <a:t>Business Economics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3268" y="2949620"/>
            <a:ext cx="9448800" cy="3502695"/>
          </a:xfrm>
        </p:spPr>
        <p:txBody>
          <a:bodyPr>
            <a:noAutofit/>
          </a:bodyPr>
          <a:lstStyle/>
          <a:p>
            <a:pPr algn="ctr"/>
            <a:r>
              <a:rPr lang="en-IN" sz="6600" b="1" dirty="0" smtClean="0"/>
              <a:t>PUBLIC FINANCE</a:t>
            </a:r>
          </a:p>
          <a:p>
            <a:pPr algn="ctr"/>
            <a:r>
              <a:rPr lang="en-IN" sz="6600" b="1" dirty="0"/>
              <a:t>	</a:t>
            </a:r>
            <a:r>
              <a:rPr lang="en-IN" sz="6600" b="1" dirty="0" smtClean="0"/>
              <a:t>							</a:t>
            </a:r>
            <a:r>
              <a:rPr lang="en-IN" sz="2800" b="1" dirty="0" smtClean="0">
                <a:solidFill>
                  <a:srgbClr val="FFFF00"/>
                </a:solidFill>
              </a:rPr>
              <a:t>BY</a:t>
            </a:r>
          </a:p>
          <a:p>
            <a:pPr algn="r"/>
            <a:r>
              <a:rPr lang="en-IN" sz="2800" b="1" dirty="0" smtClean="0">
                <a:solidFill>
                  <a:srgbClr val="FFFF00"/>
                </a:solidFill>
              </a:rPr>
              <a:t>B.PRIYADHARSHINI</a:t>
            </a:r>
          </a:p>
          <a:p>
            <a:pPr algn="r"/>
            <a:r>
              <a:rPr lang="en-IN" sz="2800" b="1" dirty="0" smtClean="0">
                <a:solidFill>
                  <a:srgbClr val="FFFF00"/>
                </a:solidFill>
              </a:rPr>
              <a:t>ASST.PROF OF COMMERCE</a:t>
            </a:r>
          </a:p>
          <a:p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233811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l"/>
            <a:r>
              <a:rPr lang="en-IN" b="1" dirty="0" smtClean="0"/>
              <a:t>CANONS OF EXPENDITURE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600" b="1" dirty="0" smtClean="0"/>
              <a:t>Canon of benefit- </a:t>
            </a:r>
            <a:r>
              <a:rPr lang="en-IN" sz="3600" b="1" dirty="0" err="1" smtClean="0"/>
              <a:t>Usefullness</a:t>
            </a:r>
            <a:r>
              <a:rPr lang="en-IN" sz="3600" b="1" dirty="0" smtClean="0"/>
              <a:t>.</a:t>
            </a:r>
          </a:p>
          <a:p>
            <a:r>
              <a:rPr lang="en-IN" sz="3600" b="1" dirty="0" smtClean="0"/>
              <a:t>Canon of Economy</a:t>
            </a:r>
          </a:p>
          <a:p>
            <a:r>
              <a:rPr lang="en-IN" sz="3600" b="1" dirty="0" smtClean="0"/>
              <a:t>Canon of Sanction</a:t>
            </a:r>
          </a:p>
          <a:p>
            <a:r>
              <a:rPr lang="en-IN" sz="3600" b="1" dirty="0" smtClean="0"/>
              <a:t>Canon of Surplus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5558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726864" y="1263175"/>
            <a:ext cx="10820400" cy="4024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N" sz="6000" b="1" dirty="0" smtClean="0"/>
          </a:p>
          <a:p>
            <a:pPr marL="0" indent="0" algn="ctr">
              <a:buNone/>
            </a:pPr>
            <a:endParaRPr lang="en-IN" sz="6000" b="1" smtClean="0"/>
          </a:p>
          <a:p>
            <a:pPr marL="0" indent="0" algn="ctr">
              <a:buNone/>
            </a:pPr>
            <a:r>
              <a:rPr lang="en-IN" sz="6000" b="1" smtClean="0"/>
              <a:t>THANK </a:t>
            </a:r>
            <a:r>
              <a:rPr lang="en-IN" sz="6000" b="1" dirty="0" smtClean="0"/>
              <a:t>YOU</a:t>
            </a:r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380308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38615"/>
            <a:ext cx="10820400" cy="1293028"/>
          </a:xfrm>
        </p:spPr>
        <p:txBody>
          <a:bodyPr>
            <a:normAutofit/>
          </a:bodyPr>
          <a:lstStyle/>
          <a:p>
            <a:pPr algn="l"/>
            <a:r>
              <a:rPr lang="en-IN" sz="5400" b="1" dirty="0" smtClean="0"/>
              <a:t>Meaning</a:t>
            </a:r>
            <a:endParaRPr lang="en-IN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200" b="1" dirty="0" smtClean="0"/>
              <a:t>It is a Specialised branch of economics which deals with the income and expenditure of Public Authorities such as Central Governments, State Governments, Local Boards, Municipalities and Panchayats.</a:t>
            </a:r>
          </a:p>
          <a:p>
            <a:pPr algn="just"/>
            <a:r>
              <a:rPr lang="en-IN" sz="3200" b="1" dirty="0" smtClean="0"/>
              <a:t>This branch of economics studies how the government raised the fund to meet the expenses.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289081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pPr algn="l"/>
            <a:r>
              <a:rPr lang="en-IN" sz="5400" b="1" dirty="0" smtClean="0"/>
              <a:t>DEFINITION</a:t>
            </a:r>
            <a:endParaRPr lang="en-IN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b="1" dirty="0" smtClean="0"/>
              <a:t>“Science which is concerned with the income and expenditure of public authorities and with the adjustment of one to another”- Dalton</a:t>
            </a:r>
          </a:p>
          <a:p>
            <a:r>
              <a:rPr lang="en-IN" sz="3200" b="1" i="1" dirty="0"/>
              <a:t>“The complex problems that centre on the revenue-expenditure process of government is traditionally known as public finance</a:t>
            </a:r>
            <a:r>
              <a:rPr lang="en-IN" sz="3200" b="1" i="1" dirty="0" smtClean="0"/>
              <a:t>.”-</a:t>
            </a:r>
            <a:r>
              <a:rPr lang="en-IN" sz="3200" b="1" dirty="0"/>
              <a:t>R.A. Musgrave</a:t>
            </a:r>
            <a:endParaRPr lang="en-IN" sz="3200" b="1" dirty="0" smtClean="0"/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							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127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375" y="210581"/>
            <a:ext cx="10820400" cy="922760"/>
          </a:xfrm>
        </p:spPr>
        <p:txBody>
          <a:bodyPr/>
          <a:lstStyle/>
          <a:p>
            <a:pPr algn="l"/>
            <a:r>
              <a:rPr lang="en-IN" b="1" dirty="0" smtClean="0"/>
              <a:t>PUBLIC REVENUE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33342"/>
            <a:ext cx="10820400" cy="5085344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The income of the government through all sources is called public income or public revenue</a:t>
            </a:r>
            <a:r>
              <a:rPr lang="en-IN" b="1" dirty="0" smtClean="0"/>
              <a:t>.</a:t>
            </a:r>
          </a:p>
          <a:p>
            <a:pPr marL="0" indent="0" algn="ctr">
              <a:buNone/>
            </a:pPr>
            <a:r>
              <a:rPr lang="en-IN" b="1" dirty="0" smtClean="0"/>
              <a:t>SOURCES </a:t>
            </a:r>
            <a:endParaRPr lang="en-IN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96044262"/>
              </p:ext>
            </p:extLst>
          </p:nvPr>
        </p:nvGraphicFramePr>
        <p:xfrm>
          <a:off x="1916090" y="2640168"/>
          <a:ext cx="8128000" cy="4451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>
            <a:off x="5928574" y="2240923"/>
            <a:ext cx="240405" cy="6697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0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8007"/>
            <a:ext cx="10820400" cy="1293028"/>
          </a:xfrm>
        </p:spPr>
        <p:txBody>
          <a:bodyPr/>
          <a:lstStyle/>
          <a:p>
            <a:pPr algn="l"/>
            <a:r>
              <a:rPr lang="en-IN" sz="6600" b="1" dirty="0" smtClean="0"/>
              <a:t>TAX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11980"/>
            <a:ext cx="10820400" cy="4978972"/>
          </a:xfrm>
        </p:spPr>
        <p:txBody>
          <a:bodyPr>
            <a:normAutofit/>
          </a:bodyPr>
          <a:lstStyle/>
          <a:p>
            <a:pPr algn="just"/>
            <a:r>
              <a:rPr lang="en-IN" sz="3200" b="1" dirty="0"/>
              <a:t>“A tax is a compulsory contribution from a person to the government to defray the expenses incurred in the common interest of all, without reference to specific benefits </a:t>
            </a:r>
            <a:r>
              <a:rPr lang="en-IN" sz="3200" b="1" dirty="0" smtClean="0"/>
              <a:t>conferred”.-Seligman</a:t>
            </a:r>
          </a:p>
          <a:p>
            <a:pPr marL="0" indent="0" algn="ctr">
              <a:buNone/>
            </a:pPr>
            <a:r>
              <a:rPr lang="en-IN" sz="3200" b="1" dirty="0" smtClean="0"/>
              <a:t>Classification</a:t>
            </a:r>
          </a:p>
          <a:p>
            <a:pPr marL="0" indent="0" algn="ctr">
              <a:buNone/>
            </a:pPr>
            <a:endParaRPr lang="en-IN" sz="3200" b="1" dirty="0" smtClean="0"/>
          </a:p>
          <a:p>
            <a:pPr marL="0" indent="0" algn="ctr">
              <a:buNone/>
            </a:pPr>
            <a:endParaRPr lang="en-IN" sz="3200" b="1" dirty="0" smtClean="0"/>
          </a:p>
          <a:p>
            <a:pPr algn="just"/>
            <a:endParaRPr lang="en-IN" sz="3200" b="1" dirty="0"/>
          </a:p>
          <a:p>
            <a:pPr algn="just"/>
            <a:endParaRPr lang="en-IN" sz="3200" b="1" dirty="0" smtClean="0"/>
          </a:p>
          <a:p>
            <a:pPr algn="just"/>
            <a:endParaRPr lang="en-IN" sz="3200" b="1" dirty="0"/>
          </a:p>
          <a:p>
            <a:pPr algn="just"/>
            <a:endParaRPr lang="en-IN" sz="32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25038508"/>
              </p:ext>
            </p:extLst>
          </p:nvPr>
        </p:nvGraphicFramePr>
        <p:xfrm>
          <a:off x="4169893" y="3928056"/>
          <a:ext cx="4059707" cy="2537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138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648" y="339370"/>
            <a:ext cx="10820400" cy="1293028"/>
          </a:xfrm>
        </p:spPr>
        <p:txBody>
          <a:bodyPr/>
          <a:lstStyle/>
          <a:p>
            <a:pPr algn="l"/>
            <a:r>
              <a:rPr lang="en-IN" b="1" dirty="0" smtClean="0"/>
              <a:t>Principles of taxation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48" y="1911225"/>
            <a:ext cx="10820400" cy="4024125"/>
          </a:xfrm>
        </p:spPr>
        <p:txBody>
          <a:bodyPr>
            <a:normAutofit/>
          </a:bodyPr>
          <a:lstStyle/>
          <a:p>
            <a:pPr algn="just"/>
            <a:r>
              <a:rPr lang="en-IN" sz="3200" b="1" dirty="0" smtClean="0"/>
              <a:t>Canon of Equality- ability to pay tax</a:t>
            </a:r>
          </a:p>
          <a:p>
            <a:pPr algn="just"/>
            <a:r>
              <a:rPr lang="en-IN" sz="3200" b="1" dirty="0" smtClean="0"/>
              <a:t>Canon of Certainty -individual bound to pay is to be certain.</a:t>
            </a:r>
          </a:p>
          <a:p>
            <a:pPr algn="just"/>
            <a:r>
              <a:rPr lang="en-IN" sz="3200" b="1" dirty="0" smtClean="0"/>
              <a:t>Canon of Convenience- time and manner</a:t>
            </a:r>
          </a:p>
          <a:p>
            <a:pPr algn="just"/>
            <a:r>
              <a:rPr lang="en-IN" sz="3200" b="1" dirty="0" smtClean="0"/>
              <a:t>Canon of Economy-Should not impair the productive power of economy.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77571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58311"/>
            <a:ext cx="10820400" cy="1293028"/>
          </a:xfrm>
        </p:spPr>
        <p:txBody>
          <a:bodyPr>
            <a:normAutofit/>
          </a:bodyPr>
          <a:lstStyle/>
          <a:p>
            <a:pPr algn="l"/>
            <a:r>
              <a:rPr lang="en-IN" sz="5400" b="1" dirty="0" smtClean="0"/>
              <a:t>PUBLIC EXPENDITURE</a:t>
            </a:r>
            <a:endParaRPr lang="en-IN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200" b="1" dirty="0"/>
              <a:t>Expenses incurred by the public authorities—central, state and local self- governments—are called public expenditure. Such expenditures are made for the maintenance of the governments as well as for the benefit of the society as whole.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2876070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2553"/>
            <a:ext cx="10820400" cy="1000033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/>
              <a:t>Causes of Increase in Public Expenditure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589" y="1532586"/>
            <a:ext cx="10820400" cy="3296991"/>
          </a:xfrm>
        </p:spPr>
        <p:txBody>
          <a:bodyPr>
            <a:normAutofit/>
          </a:bodyPr>
          <a:lstStyle/>
          <a:p>
            <a:r>
              <a:rPr lang="en-IN" sz="3600" b="1" dirty="0"/>
              <a:t>Size of the Country and </a:t>
            </a:r>
            <a:r>
              <a:rPr lang="en-IN" sz="3600" b="1" dirty="0" smtClean="0"/>
              <a:t>Population,</a:t>
            </a:r>
          </a:p>
          <a:p>
            <a:r>
              <a:rPr lang="en-IN" sz="3600" b="1" dirty="0"/>
              <a:t>Defence </a:t>
            </a:r>
            <a:r>
              <a:rPr lang="en-IN" sz="3600" b="1" dirty="0" smtClean="0"/>
              <a:t>Expenditure</a:t>
            </a:r>
          </a:p>
          <a:p>
            <a:r>
              <a:rPr lang="en-IN" sz="3600" b="1" dirty="0"/>
              <a:t>Welfare </a:t>
            </a:r>
            <a:r>
              <a:rPr lang="en-IN" sz="3600" b="1" dirty="0" smtClean="0"/>
              <a:t>State</a:t>
            </a:r>
          </a:p>
          <a:p>
            <a:r>
              <a:rPr lang="en-IN" sz="3600" b="1" dirty="0"/>
              <a:t>Economic </a:t>
            </a:r>
            <a:r>
              <a:rPr lang="en-IN" sz="3600" b="1" dirty="0" smtClean="0"/>
              <a:t>Development</a:t>
            </a:r>
          </a:p>
          <a:p>
            <a:r>
              <a:rPr lang="en-IN" sz="3600" b="1" dirty="0"/>
              <a:t>Price Rise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67356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53793"/>
            <a:ext cx="10820400" cy="68258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Types </a:t>
            </a:r>
            <a:r>
              <a:rPr lang="en-IN" b="1" dirty="0"/>
              <a:t>of Public Expenditure</a:t>
            </a:r>
            <a:br>
              <a:rPr lang="en-IN" b="1" dirty="0"/>
            </a:b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365162"/>
            <a:ext cx="10820400" cy="4853524"/>
          </a:xfrm>
        </p:spPr>
        <p:txBody>
          <a:bodyPr>
            <a:normAutofit lnSpcReduction="10000"/>
          </a:bodyPr>
          <a:lstStyle/>
          <a:p>
            <a:endParaRPr lang="en-IN" dirty="0" smtClean="0"/>
          </a:p>
          <a:p>
            <a:pPr algn="just"/>
            <a:r>
              <a:rPr lang="en-IN" sz="2800" b="1" dirty="0" smtClean="0"/>
              <a:t>Developmental Expenditure-</a:t>
            </a:r>
            <a:r>
              <a:rPr lang="en-IN" sz="2800" b="1" dirty="0"/>
              <a:t>expenditure incurred on social and community services, economic services, etc</a:t>
            </a:r>
            <a:r>
              <a:rPr lang="en-IN" sz="2800" b="1" dirty="0" smtClean="0"/>
              <a:t>.</a:t>
            </a:r>
          </a:p>
          <a:p>
            <a:pPr algn="just"/>
            <a:r>
              <a:rPr lang="en-IN" sz="2800" b="1" dirty="0"/>
              <a:t>Non-developmental expenditure includes expenditures made for administrative service, defence service, debt servicing, subsidies, etc</a:t>
            </a:r>
            <a:r>
              <a:rPr lang="en-IN" sz="2800" b="1" dirty="0" smtClean="0"/>
              <a:t>.</a:t>
            </a:r>
          </a:p>
          <a:p>
            <a:pPr algn="just"/>
            <a:r>
              <a:rPr lang="en-IN" sz="2800" b="1" dirty="0"/>
              <a:t>Revenue expenditure includes civil expenditure (e.g., general services, social and community services and economic services), defence expenditure, etc</a:t>
            </a:r>
            <a:r>
              <a:rPr lang="en-IN" sz="2800" b="1" dirty="0" smtClean="0"/>
              <a:t>.</a:t>
            </a:r>
          </a:p>
          <a:p>
            <a:pPr algn="just"/>
            <a:r>
              <a:rPr lang="en-IN" sz="2800" b="1" dirty="0"/>
              <a:t>C</a:t>
            </a:r>
            <a:r>
              <a:rPr lang="en-IN" sz="2800" b="1" dirty="0" smtClean="0"/>
              <a:t>apital </a:t>
            </a:r>
            <a:r>
              <a:rPr lang="en-IN" sz="2800" b="1" dirty="0"/>
              <a:t>expenditure comprises expenditures incurred on social and community develop­ment, economic development, defence, general services, etc.</a:t>
            </a:r>
            <a:endParaRPr lang="en-IN" sz="2800" b="1" dirty="0"/>
          </a:p>
          <a:p>
            <a:endParaRPr lang="en-IN" sz="2800" dirty="0" smtClean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96618010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82</TotalTime>
  <Words>370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Vapor Trail</vt:lpstr>
      <vt:lpstr>Business Economics</vt:lpstr>
      <vt:lpstr>Meaning</vt:lpstr>
      <vt:lpstr>DEFINITION</vt:lpstr>
      <vt:lpstr>PUBLIC REVENUE</vt:lpstr>
      <vt:lpstr>TAX </vt:lpstr>
      <vt:lpstr>Principles of taxation</vt:lpstr>
      <vt:lpstr>PUBLIC EXPENDITURE</vt:lpstr>
      <vt:lpstr>Causes of Increase in Public Expenditure </vt:lpstr>
      <vt:lpstr> Types of Public Expenditure </vt:lpstr>
      <vt:lpstr>CANONS OF EXPENDITURE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Economics</dc:title>
  <dc:creator>Commerce</dc:creator>
  <cp:lastModifiedBy>Commerce</cp:lastModifiedBy>
  <cp:revision>28</cp:revision>
  <dcterms:created xsi:type="dcterms:W3CDTF">2020-04-15T04:59:22Z</dcterms:created>
  <dcterms:modified xsi:type="dcterms:W3CDTF">2020-04-15T09:50:32Z</dcterms:modified>
</cp:coreProperties>
</file>