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2" r:id="rId6"/>
    <p:sldId id="263" r:id="rId7"/>
    <p:sldId id="264" r:id="rId8"/>
    <p:sldId id="265" r:id="rId9"/>
    <p:sldId id="266" r:id="rId10"/>
    <p:sldId id="267" r:id="rId11"/>
    <p:sldId id="268" r:id="rId12"/>
    <p:sldId id="269" r:id="rId13"/>
    <p:sldId id="271" r:id="rId14"/>
    <p:sldId id="272"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7196B6-ED9A-405A-840E-7D5D38254999}" type="doc">
      <dgm:prSet loTypeId="urn:microsoft.com/office/officeart/2008/layout/TitledPictureBlocks" loCatId="picture" qsTypeId="urn:microsoft.com/office/officeart/2005/8/quickstyle/simple1" qsCatId="simple" csTypeId="urn:microsoft.com/office/officeart/2005/8/colors/accent1_2" csCatId="accent1" phldr="1"/>
      <dgm:spPr/>
      <dgm:t>
        <a:bodyPr/>
        <a:lstStyle/>
        <a:p>
          <a:endParaRPr lang="en-US"/>
        </a:p>
      </dgm:t>
    </dgm:pt>
    <dgm:pt modelId="{0FBDE6D0-C9D6-46B4-BA06-5502C81C71DA}">
      <dgm:prSet phldrT="[Text]"/>
      <dgm:spPr/>
      <dgm:t>
        <a:bodyPr/>
        <a:lstStyle/>
        <a:p>
          <a:r>
            <a:rPr lang="en-US" dirty="0" smtClean="0">
              <a:latin typeface="Times New Roman" panose="02020603050405020304" pitchFamily="18" charset="0"/>
              <a:cs typeface="Times New Roman" panose="02020603050405020304" pitchFamily="18" charset="0"/>
            </a:rPr>
            <a:t>Cairncross</a:t>
          </a:r>
          <a:endParaRPr lang="en-US" dirty="0">
            <a:latin typeface="Times New Roman" panose="02020603050405020304" pitchFamily="18" charset="0"/>
            <a:cs typeface="Times New Roman" panose="02020603050405020304" pitchFamily="18" charset="0"/>
          </a:endParaRPr>
        </a:p>
      </dgm:t>
    </dgm:pt>
    <dgm:pt modelId="{195788B3-A9C1-489B-8A90-596BB32BB7B4}" type="parTrans" cxnId="{23E003C4-5B93-4A5D-B3C2-92676AD8AA3F}">
      <dgm:prSet/>
      <dgm:spPr/>
      <dgm:t>
        <a:bodyPr/>
        <a:lstStyle/>
        <a:p>
          <a:endParaRPr lang="en-US"/>
        </a:p>
      </dgm:t>
    </dgm:pt>
    <dgm:pt modelId="{D14FD58E-1687-4DC1-9078-EC5FA4F8B324}" type="sibTrans" cxnId="{23E003C4-5B93-4A5D-B3C2-92676AD8AA3F}">
      <dgm:prSet/>
      <dgm:spPr/>
      <dgm:t>
        <a:bodyPr/>
        <a:lstStyle/>
        <a:p>
          <a:endParaRPr lang="en-US"/>
        </a:p>
      </dgm:t>
    </dgm:pt>
    <dgm:pt modelId="{2FF2E3A3-7497-48FC-A8DD-459B76E1A648}">
      <dgm:prSet phldrT="[Text]" custT="1"/>
      <dgm:spPr/>
      <dgm:t>
        <a:bodyPr/>
        <a:lstStyle/>
        <a:p>
          <a:pPr algn="just"/>
          <a:r>
            <a:rPr lang="en-US" sz="16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Internal economies are those which are open to a single factory, or a single firm independently of the action of other firms. These results from an increase in the scale of output of a firm and cannot be achieved unless output increases”.	</a:t>
          </a:r>
          <a:r>
            <a:rPr lang="en-US"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dgm:t>
    </dgm:pt>
    <dgm:pt modelId="{48B50700-A716-4AF6-81A7-AD9555AF9ACD}" type="parTrans" cxnId="{1A29AEF7-4406-4CFF-BB87-971EC2582367}">
      <dgm:prSet/>
      <dgm:spPr/>
      <dgm:t>
        <a:bodyPr/>
        <a:lstStyle/>
        <a:p>
          <a:endParaRPr lang="en-US"/>
        </a:p>
      </dgm:t>
    </dgm:pt>
    <dgm:pt modelId="{7094BA39-8805-4232-9660-25C6DED543EB}" type="sibTrans" cxnId="{1A29AEF7-4406-4CFF-BB87-971EC2582367}">
      <dgm:prSet/>
      <dgm:spPr/>
      <dgm:t>
        <a:bodyPr/>
        <a:lstStyle/>
        <a:p>
          <a:endParaRPr lang="en-US"/>
        </a:p>
      </dgm:t>
    </dgm:pt>
    <dgm:pt modelId="{01E49A47-1A73-439A-96AD-E91563AD84E9}" type="pres">
      <dgm:prSet presAssocID="{957196B6-ED9A-405A-840E-7D5D38254999}" presName="rootNode" presStyleCnt="0">
        <dgm:presLayoutVars>
          <dgm:chMax/>
          <dgm:chPref/>
          <dgm:dir/>
          <dgm:animLvl val="lvl"/>
        </dgm:presLayoutVars>
      </dgm:prSet>
      <dgm:spPr/>
      <dgm:t>
        <a:bodyPr/>
        <a:lstStyle/>
        <a:p>
          <a:endParaRPr lang="en-US"/>
        </a:p>
      </dgm:t>
    </dgm:pt>
    <dgm:pt modelId="{B30C909F-A18F-4E6E-96B5-0C87B39244F3}" type="pres">
      <dgm:prSet presAssocID="{0FBDE6D0-C9D6-46B4-BA06-5502C81C71DA}" presName="composite" presStyleCnt="0"/>
      <dgm:spPr/>
    </dgm:pt>
    <dgm:pt modelId="{CC8A1B88-E5AF-472D-9926-83A0888CB69A}" type="pres">
      <dgm:prSet presAssocID="{0FBDE6D0-C9D6-46B4-BA06-5502C81C71DA}" presName="ParentText" presStyleLbl="node1" presStyleIdx="0" presStyleCnt="1" custScaleX="52196" custLinFactNeighborX="-7927" custLinFactNeighborY="-13111">
        <dgm:presLayoutVars>
          <dgm:chMax val="1"/>
          <dgm:chPref val="1"/>
          <dgm:bulletEnabled val="1"/>
        </dgm:presLayoutVars>
      </dgm:prSet>
      <dgm:spPr/>
      <dgm:t>
        <a:bodyPr/>
        <a:lstStyle/>
        <a:p>
          <a:endParaRPr lang="en-US"/>
        </a:p>
      </dgm:t>
    </dgm:pt>
    <dgm:pt modelId="{D848EE55-889E-4A56-803A-21822C0F18AF}" type="pres">
      <dgm:prSet presAssocID="{0FBDE6D0-C9D6-46B4-BA06-5502C81C71DA}" presName="Image" presStyleLbl="bgImgPlace1" presStyleIdx="0" presStyleCnt="1" custFlipHor="1" custScaleX="2720" custScaleY="10520"/>
      <dgm:spPr/>
    </dgm:pt>
    <dgm:pt modelId="{9E7B0CEF-73C8-4DC3-9BD8-FFA860AB013B}" type="pres">
      <dgm:prSet presAssocID="{0FBDE6D0-C9D6-46B4-BA06-5502C81C71DA}" presName="ChildText" presStyleLbl="fgAcc1" presStyleIdx="0" presStyleCnt="1" custScaleX="169504" custScaleY="138503" custLinFactNeighborX="-3519" custLinFactNeighborY="-11321">
        <dgm:presLayoutVars>
          <dgm:chMax val="0"/>
          <dgm:chPref val="0"/>
          <dgm:bulletEnabled val="1"/>
        </dgm:presLayoutVars>
      </dgm:prSet>
      <dgm:spPr/>
      <dgm:t>
        <a:bodyPr/>
        <a:lstStyle/>
        <a:p>
          <a:endParaRPr lang="en-US"/>
        </a:p>
      </dgm:t>
    </dgm:pt>
  </dgm:ptLst>
  <dgm:cxnLst>
    <dgm:cxn modelId="{1A29AEF7-4406-4CFF-BB87-971EC2582367}" srcId="{0FBDE6D0-C9D6-46B4-BA06-5502C81C71DA}" destId="{2FF2E3A3-7497-48FC-A8DD-459B76E1A648}" srcOrd="0" destOrd="0" parTransId="{48B50700-A716-4AF6-81A7-AD9555AF9ACD}" sibTransId="{7094BA39-8805-4232-9660-25C6DED543EB}"/>
    <dgm:cxn modelId="{BFA5CEB0-4629-49CD-BE5A-094C2B2F2A97}" type="presOf" srcId="{2FF2E3A3-7497-48FC-A8DD-459B76E1A648}" destId="{9E7B0CEF-73C8-4DC3-9BD8-FFA860AB013B}" srcOrd="0" destOrd="0" presId="urn:microsoft.com/office/officeart/2008/layout/TitledPictureBlocks"/>
    <dgm:cxn modelId="{F28389CD-3D32-4564-A0FA-29CBCC177393}" type="presOf" srcId="{0FBDE6D0-C9D6-46B4-BA06-5502C81C71DA}" destId="{CC8A1B88-E5AF-472D-9926-83A0888CB69A}" srcOrd="0" destOrd="0" presId="urn:microsoft.com/office/officeart/2008/layout/TitledPictureBlocks"/>
    <dgm:cxn modelId="{23E003C4-5B93-4A5D-B3C2-92676AD8AA3F}" srcId="{957196B6-ED9A-405A-840E-7D5D38254999}" destId="{0FBDE6D0-C9D6-46B4-BA06-5502C81C71DA}" srcOrd="0" destOrd="0" parTransId="{195788B3-A9C1-489B-8A90-596BB32BB7B4}" sibTransId="{D14FD58E-1687-4DC1-9078-EC5FA4F8B324}"/>
    <dgm:cxn modelId="{325E8602-BBFD-4765-B98B-5F8229E46E02}" type="presOf" srcId="{957196B6-ED9A-405A-840E-7D5D38254999}" destId="{01E49A47-1A73-439A-96AD-E91563AD84E9}" srcOrd="0" destOrd="0" presId="urn:microsoft.com/office/officeart/2008/layout/TitledPictureBlocks"/>
    <dgm:cxn modelId="{DAE50202-40B2-46C7-88A1-1FCB27BA3E5B}" type="presParOf" srcId="{01E49A47-1A73-439A-96AD-E91563AD84E9}" destId="{B30C909F-A18F-4E6E-96B5-0C87B39244F3}" srcOrd="0" destOrd="0" presId="urn:microsoft.com/office/officeart/2008/layout/TitledPictureBlocks"/>
    <dgm:cxn modelId="{12942E89-09F2-4B45-851B-163755D6A488}" type="presParOf" srcId="{B30C909F-A18F-4E6E-96B5-0C87B39244F3}" destId="{CC8A1B88-E5AF-472D-9926-83A0888CB69A}" srcOrd="0" destOrd="0" presId="urn:microsoft.com/office/officeart/2008/layout/TitledPictureBlocks"/>
    <dgm:cxn modelId="{404F702E-A2A1-4941-A9F7-18DED4C639C7}" type="presParOf" srcId="{B30C909F-A18F-4E6E-96B5-0C87B39244F3}" destId="{D848EE55-889E-4A56-803A-21822C0F18AF}" srcOrd="1" destOrd="0" presId="urn:microsoft.com/office/officeart/2008/layout/TitledPictureBlocks"/>
    <dgm:cxn modelId="{A56D9F83-9EE2-4EB4-BC14-3027AC953B09}" type="presParOf" srcId="{B30C909F-A18F-4E6E-96B5-0C87B39244F3}" destId="{9E7B0CEF-73C8-4DC3-9BD8-FFA860AB013B}" srcOrd="2" destOrd="0" presId="urn:microsoft.com/office/officeart/2008/layout/Titled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48EE55-889E-4A56-803A-21822C0F18AF}">
      <dsp:nvSpPr>
        <dsp:cNvPr id="0" name=""/>
        <dsp:cNvSpPr/>
      </dsp:nvSpPr>
      <dsp:spPr>
        <a:xfrm flipH="1">
          <a:off x="1505616" y="2456747"/>
          <a:ext cx="108681" cy="356153"/>
        </a:xfrm>
        <a:prstGeom prst="rect">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7B0CEF-73C8-4DC3-9BD8-FFA860AB013B}">
      <dsp:nvSpPr>
        <dsp:cNvPr id="0" name=""/>
        <dsp:cNvSpPr/>
      </dsp:nvSpPr>
      <dsp:spPr>
        <a:xfrm>
          <a:off x="2300596" y="812951"/>
          <a:ext cx="3211557" cy="273126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	</a:t>
          </a:r>
          <a:r>
            <a:rPr lang="en-US" sz="2000" kern="1200" dirty="0" smtClean="0">
              <a:latin typeface="Times New Roman" panose="02020603050405020304" pitchFamily="18" charset="0"/>
              <a:cs typeface="Times New Roman" panose="02020603050405020304" pitchFamily="18" charset="0"/>
            </a:rPr>
            <a:t>“ Internal economies are those which are open to a single factory, or a single firm independently of the action of other firms. These results from an increase in the scale of output of a firm and cannot be achieved unless output increases”.	</a:t>
          </a:r>
          <a:r>
            <a:rPr lang="en-US" sz="1600" kern="1200" dirty="0" smtClean="0">
              <a:latin typeface="Times New Roman" panose="02020603050405020304" pitchFamily="18" charset="0"/>
              <a:cs typeface="Times New Roman" panose="02020603050405020304" pitchFamily="18" charset="0"/>
            </a:rPr>
            <a:t>	</a:t>
          </a:r>
          <a:endParaRPr lang="en-US" sz="1600" kern="1200" dirty="0">
            <a:latin typeface="Times New Roman" panose="02020603050405020304" pitchFamily="18" charset="0"/>
            <a:cs typeface="Times New Roman" panose="02020603050405020304" pitchFamily="18" charset="0"/>
          </a:endParaRPr>
        </a:p>
      </dsp:txBody>
      <dsp:txXfrm>
        <a:off x="2380592" y="892947"/>
        <a:ext cx="3051565" cy="2571270"/>
      </dsp:txXfrm>
    </dsp:sp>
    <dsp:sp modelId="{CC8A1B88-E5AF-472D-9926-83A0888CB69A}">
      <dsp:nvSpPr>
        <dsp:cNvPr id="0" name=""/>
        <dsp:cNvSpPr/>
      </dsp:nvSpPr>
      <dsp:spPr>
        <a:xfrm>
          <a:off x="200436" y="220104"/>
          <a:ext cx="2085570" cy="58296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Cairncross</a:t>
          </a:r>
          <a:endParaRPr lang="en-US" sz="2800" kern="1200" dirty="0">
            <a:latin typeface="Times New Roman" panose="02020603050405020304" pitchFamily="18" charset="0"/>
            <a:cs typeface="Times New Roman" panose="02020603050405020304" pitchFamily="18" charset="0"/>
          </a:endParaRPr>
        </a:p>
      </dsp:txBody>
      <dsp:txXfrm>
        <a:off x="200436" y="220104"/>
        <a:ext cx="2085570" cy="582968"/>
      </dsp:txXfrm>
    </dsp:sp>
  </dsp:spTree>
</dsp:drawing>
</file>

<file path=ppt/diagrams/layout1.xml><?xml version="1.0" encoding="utf-8"?>
<dgm:layoutDef xmlns:dgm="http://schemas.openxmlformats.org/drawingml/2006/diagram" xmlns:a="http://schemas.openxmlformats.org/drawingml/2006/main" uniqueId="urn:microsoft.com/office/officeart/2008/layout/TitledPictureBlocks">
  <dgm:title val=""/>
  <dgm:desc val=""/>
  <dgm:catLst>
    <dgm:cat type="picture" pri="10000"/>
    <dgm:cat type="pictureconvert" pri="10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rootNode">
    <dgm:varLst>
      <dgm:chMax/>
      <dgm:chPref/>
      <dgm:dir/>
      <dgm:animLvl val="lvl"/>
    </dgm:varLst>
    <dgm:choose name="Name0">
      <dgm:if name="Name1" func="var" arg="dir" op="equ" val="norm">
        <dgm:alg type="snake">
          <dgm:param type="off" val="ctr"/>
          <dgm:param type="grDir" val="tL"/>
        </dgm:alg>
      </dgm:if>
      <dgm:else name="Name2">
        <dgm:alg type="snake">
          <dgm:param type="off" val="ctr"/>
          <dgm:param type="grDir" val="tR"/>
        </dgm:alg>
      </dgm:else>
    </dgm:choose>
    <dgm:shape xmlns:r="http://schemas.openxmlformats.org/officeDocument/2006/relationships" r:blip="">
      <dgm:adjLst/>
    </dgm:shape>
    <dgm:constrLst>
      <dgm:constr type="primFontSz" for="des" forName="ParentText" op="equ"/>
      <dgm:constr type="primFontSz" for="des" forName="ChildText" op="equ"/>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787"/>
        </dgm:alg>
        <dgm:shape xmlns:r="http://schemas.openxmlformats.org/officeDocument/2006/relationships" r:blip="">
          <dgm:adjLst/>
        </dgm:shape>
        <dgm:choose name="Name3">
          <dgm:if name="Name4" func="var" arg="dir" op="equ" val="norm">
            <dgm:constrLst>
              <dgm:constr type="l" for="ch" forName="ParentText" refType="w" fact="0"/>
              <dgm:constr type="t" for="ch" forName="ParentText" refType="h" fact="0"/>
              <dgm:constr type="w" for="ch" forName="ParentText" refType="w" fact="0.7457"/>
              <dgm:constr type="h" for="ch" forName="ParentText" refType="h" fact="0.15"/>
              <dgm:constr type="l" for="ch" forName="Image" refType="w" fact="0"/>
              <dgm:constr type="t" for="ch" forName="Image" refType="h" fact="0.1661"/>
              <dgm:constr type="w" for="ch" forName="Image" refType="w" fact="0.7457"/>
              <dgm:constr type="h" for="ch" forName="Image" refType="h" fact="0.8711"/>
              <dgm:constr type="l" for="ch" forName="ChildText" refType="w" fact="0.6464"/>
              <dgm:constr type="t" for="ch" forName="ChildText" refType="h" fact="0.288"/>
              <dgm:constr type="w" for="ch" forName="ChildText" refType="w" fact="0.3536"/>
              <dgm:constr type="h" for="ch" forName="ChildText" refType="h" fact="0.5074"/>
            </dgm:constrLst>
          </dgm:if>
          <dgm:else name="Name5">
            <dgm:constrLst>
              <dgm:constr type="l" for="ch" forName="ParentText" refType="w" fact="0.26"/>
              <dgm:constr type="t" for="ch" forName="ParentText" refType="h" fact="0"/>
              <dgm:constr type="w" for="ch" forName="ParentText" refType="w" fact="0.7457"/>
              <dgm:constr type="h" for="ch" forName="ParentText" refType="h" fact="0.15"/>
              <dgm:constr type="l" for="ch" forName="Image" refType="w" fact="0.26"/>
              <dgm:constr type="t" for="ch" forName="Image" refType="h" fact="0.1661"/>
              <dgm:constr type="w" for="ch" forName="Image" refType="w" fact="0.7446"/>
              <dgm:constr type="h" for="ch" forName="Image" refType="h" fact="0.8711"/>
              <dgm:constr type="l" for="ch" forName="ChildText" refType="w" fact="0"/>
              <dgm:constr type="t" for="ch" forName="ChildText" refType="h" fact="0.288"/>
              <dgm:constr type="w" for="ch" forName="ChildText" refType="w" fact="0.3536"/>
              <dgm:constr type="h" for="ch" forName="ChildText" refType="h" fact="0.5074"/>
            </dgm:constrLst>
          </dgm:else>
        </dgm:choose>
        <dgm:layoutNode name="ParentText" styleLbl="node1">
          <dgm:varLst>
            <dgm:chMax val="1"/>
            <dgm:chPref val="1"/>
            <dgm:bulletEnabled val="1"/>
          </dgm:varLst>
          <dgm:alg type="tx"/>
          <dgm:shape xmlns:r="http://schemas.openxmlformats.org/officeDocument/2006/relationships" type="rect" r:blip="" zOrderOff="10">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Image" styleLbl="bgImgPlace1">
          <dgm:alg type="sp"/>
          <dgm:shape xmlns:r="http://schemas.openxmlformats.org/officeDocument/2006/relationships" type="rect" r:blip="" blipPhldr="1">
            <dgm:adjLst/>
          </dgm:shape>
          <dgm:presOf/>
        </dgm:layoutNode>
        <dgm:layoutNode name="ChildText" styleLbl="fgAcc1">
          <dgm:varLst>
            <dgm:chMax val="0"/>
            <dgm:chPref val="0"/>
            <dgm:bulletEnabled val="1"/>
          </dgm:varLst>
          <dgm:choose name="Name6">
            <dgm:if name="Name7" axis="des" ptType="node" func="cnt" op="equ" val="1">
              <dgm:alg type="tx">
                <dgm:param type="stBulletLvl" val="2"/>
                <dgm:param type="txAnchorVertCh" val="mid"/>
                <dgm:param type="parTxLTRAlign" val="l"/>
              </dgm:alg>
            </dgm:if>
            <dgm:else name="Name8">
              <dgm:alg type="tx">
                <dgm:param type="stBulletLvl" val="1"/>
                <dgm:param type="txAnchorVertCh" val="mid"/>
              </dgm:alg>
            </dgm:else>
          </dgm:choose>
          <dgm:choose name="Name9">
            <dgm:if name="Name10" axis="ch" ptType="node" func="cnt" op="gte" val="1">
              <dgm:shape xmlns:r="http://schemas.openxmlformats.org/officeDocument/2006/relationships" type="roundRect" r:blip="">
                <dgm:adjLst>
                  <dgm:adj idx="1" val="0.1"/>
                </dgm:adjLst>
              </dgm:shape>
              <dgm:presOf axis="des" ptType="node"/>
            </dgm:if>
            <dgm:else name="Name11">
              <dgm:shape xmlns:r="http://schemas.openxmlformats.org/officeDocument/2006/relationships" type="roundRect" r:blip="" hideGeom="1">
                <dgm:adjLst>
                  <dgm:adj idx="1" val="0.1"/>
                </dgm:adjLst>
              </dgm:shape>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4EF2044-5E70-410B-857A-0F67A567A650}" type="datetimeFigureOut">
              <a:rPr lang="en-US" smtClean="0"/>
              <a:t>07-Jun-20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E244527-3EC7-430A-8124-93959106035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EF2044-5E70-410B-857A-0F67A567A650}" type="datetimeFigureOut">
              <a:rPr lang="en-US" smtClean="0"/>
              <a:t>07-Jun-20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EF2044-5E70-410B-857A-0F67A567A650}" type="datetimeFigureOut">
              <a:rPr lang="en-US" smtClean="0"/>
              <a:t>07-Jun-20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EF2044-5E70-410B-857A-0F67A567A650}" type="datetimeFigureOut">
              <a:rPr lang="en-US" smtClean="0"/>
              <a:t>07-Jun-20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EF2044-5E70-410B-857A-0F67A567A650}" type="datetimeFigureOut">
              <a:rPr lang="en-US" smtClean="0"/>
              <a:t>07-Jun-20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EF2044-5E70-410B-857A-0F67A567A650}" type="datetimeFigureOut">
              <a:rPr lang="en-US" smtClean="0"/>
              <a:t>07-Jun-20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4EF2044-5E70-410B-857A-0F67A567A650}" type="datetimeFigureOut">
              <a:rPr lang="en-US" smtClean="0"/>
              <a:t>07-Jun-20</a:t>
            </a:fld>
            <a:endParaRPr lang="en-US"/>
          </a:p>
        </p:txBody>
      </p:sp>
      <p:sp>
        <p:nvSpPr>
          <p:cNvPr id="27" name="Slide Number Placeholder 26"/>
          <p:cNvSpPr>
            <a:spLocks noGrp="1"/>
          </p:cNvSpPr>
          <p:nvPr>
            <p:ph type="sldNum" sz="quarter" idx="11"/>
          </p:nvPr>
        </p:nvSpPr>
        <p:spPr/>
        <p:txBody>
          <a:bodyPr rtlCol="0"/>
          <a:lstStyle/>
          <a:p>
            <a:fld id="{3E244527-3EC7-430A-8124-939591060358}"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4EF2044-5E70-410B-857A-0F67A567A650}" type="datetimeFigureOut">
              <a:rPr lang="en-US" smtClean="0"/>
              <a:t>07-Jun-20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3E244527-3EC7-430A-8124-9395910603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EF2044-5E70-410B-857A-0F67A567A650}" type="datetimeFigureOut">
              <a:rPr lang="en-US" smtClean="0"/>
              <a:t>07-Jun-20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EF2044-5E70-410B-857A-0F67A567A650}" type="datetimeFigureOut">
              <a:rPr lang="en-US" smtClean="0"/>
              <a:t>07-Jun-20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EF2044-5E70-410B-857A-0F67A567A650}" type="datetimeFigureOut">
              <a:rPr lang="en-US" smtClean="0"/>
              <a:t>07-Jun-20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44527-3EC7-430A-8124-93959106035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4EF2044-5E70-410B-857A-0F67A567A650}" type="datetimeFigureOut">
              <a:rPr lang="en-US" smtClean="0"/>
              <a:t>07-Jun-20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E244527-3EC7-430A-8124-9395910603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latin typeface="Times New Roman" panose="02020603050405020304" pitchFamily="18" charset="0"/>
                <a:cs typeface="Times New Roman" panose="02020603050405020304" pitchFamily="18" charset="0"/>
              </a:rPr>
              <a:t>PRODUCTION </a:t>
            </a:r>
            <a:endParaRPr lang="en-US" b="1" i="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3899938"/>
            <a:ext cx="5867400" cy="1752600"/>
          </a:xfrm>
        </p:spPr>
        <p:txBody>
          <a:bodyPr>
            <a:normAutofit/>
          </a:bodyPr>
          <a:lstStyle/>
          <a:p>
            <a:r>
              <a:rPr lang="en-US" b="1" dirty="0" smtClean="0">
                <a:latin typeface="Times New Roman" panose="02020603050405020304" pitchFamily="18" charset="0"/>
                <a:cs typeface="Times New Roman" panose="02020603050405020304" pitchFamily="18" charset="0"/>
              </a:rPr>
              <a:t>Mrs. M</a:t>
            </a:r>
            <a:r>
              <a:rPr lang="en-US" b="1" dirty="0" smtClean="0">
                <a:latin typeface="Times New Roman" panose="02020603050405020304" pitchFamily="18" charset="0"/>
                <a:cs typeface="Times New Roman" panose="02020603050405020304" pitchFamily="18" charset="0"/>
              </a:rPr>
              <a:t>. Maria Jessica</a:t>
            </a:r>
          </a:p>
          <a:p>
            <a:r>
              <a:rPr lang="en-US" b="1" dirty="0" smtClean="0">
                <a:latin typeface="Times New Roman" panose="02020603050405020304" pitchFamily="18" charset="0"/>
                <a:cs typeface="Times New Roman" panose="02020603050405020304" pitchFamily="18" charset="0"/>
              </a:rPr>
              <a:t>PG &amp; Research Department of commerce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Bon Secours college for women, Thanjavur</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792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latin typeface="Times New Roman" panose="02020603050405020304" pitchFamily="18" charset="0"/>
                <a:cs typeface="Times New Roman" panose="02020603050405020304" pitchFamily="18" charset="0"/>
              </a:rPr>
              <a:t>External Economies</a:t>
            </a:r>
            <a:endParaRPr lang="en-US" sz="32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1" algn="just">
              <a:buFont typeface="Arial" panose="020B0604020202020204" pitchFamily="34" charset="0"/>
              <a:buChar char="•"/>
            </a:pPr>
            <a:r>
              <a:rPr lang="en-US" sz="2400" dirty="0"/>
              <a:t>	</a:t>
            </a:r>
            <a:r>
              <a:rPr lang="en-US" sz="2400" dirty="0" smtClean="0">
                <a:latin typeface="Times New Roman" panose="02020603050405020304" pitchFamily="18" charset="0"/>
                <a:cs typeface="Times New Roman" panose="02020603050405020304" pitchFamily="18" charset="0"/>
              </a:rPr>
              <a:t>It refers to all those benefits which occur to all the firms operating in a given industry.</a:t>
            </a:r>
          </a:p>
          <a:p>
            <a:pPr lvl="1"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Generally, this occurs due to the expansion of industry and other facilities expanded by the government.</a:t>
            </a:r>
          </a:p>
          <a:p>
            <a:pPr marL="457200" lvl="1" indent="0" algn="jus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According to </a:t>
            </a:r>
            <a:r>
              <a:rPr lang="en-US" sz="2400" b="1" dirty="0" smtClean="0">
                <a:latin typeface="Times New Roman" panose="02020603050405020304" pitchFamily="18" charset="0"/>
                <a:cs typeface="Times New Roman" panose="02020603050405020304" pitchFamily="18" charset="0"/>
              </a:rPr>
              <a:t>Prof. Cairncross </a:t>
            </a:r>
            <a:r>
              <a:rPr lang="en-US" sz="2400" dirty="0" smtClean="0">
                <a:latin typeface="Times New Roman" panose="02020603050405020304" pitchFamily="18" charset="0"/>
                <a:cs typeface="Times New Roman" panose="02020603050405020304" pitchFamily="18" charset="0"/>
              </a:rPr>
              <a:t>has defined “ as those benefits which are shared in by a number of firms or industries when the scale of production in any industry increases”. External economies are external to the firm.</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42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pPr marL="571500" indent="-571500">
              <a:buAutoNum type="romanUcParenR"/>
            </a:pPr>
            <a:r>
              <a:rPr lang="en-US" sz="2800" b="1" i="1" dirty="0" smtClean="0">
                <a:latin typeface="Times New Roman" panose="02020603050405020304" pitchFamily="18" charset="0"/>
                <a:cs typeface="Times New Roman" panose="02020603050405020304" pitchFamily="18" charset="0"/>
              </a:rPr>
              <a:t>Economies of concentration / localisation</a:t>
            </a:r>
          </a:p>
          <a:p>
            <a:pPr marL="0" indent="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labour</a:t>
            </a:r>
          </a:p>
          <a:p>
            <a:pPr marL="0" indent="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Financial</a:t>
            </a:r>
          </a:p>
          <a:p>
            <a:pPr marL="0" indent="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Transport and storage</a:t>
            </a:r>
          </a:p>
          <a:p>
            <a:pPr marL="0" indent="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Marketing</a:t>
            </a:r>
          </a:p>
          <a:p>
            <a:pPr marL="0" indent="0">
              <a:buNone/>
            </a:pPr>
            <a:r>
              <a:rPr lang="en-US" sz="2800" i="1" dirty="0" smtClean="0">
                <a:latin typeface="Times New Roman" panose="02020603050405020304" pitchFamily="18" charset="0"/>
                <a:cs typeface="Times New Roman" panose="02020603050405020304" pitchFamily="18" charset="0"/>
              </a:rPr>
              <a:t>II</a:t>
            </a:r>
            <a:r>
              <a:rPr lang="en-US" sz="2800" b="1" i="1" dirty="0" smtClean="0">
                <a:latin typeface="Times New Roman" panose="02020603050405020304" pitchFamily="18" charset="0"/>
                <a:cs typeface="Times New Roman" panose="02020603050405020304" pitchFamily="18" charset="0"/>
              </a:rPr>
              <a:t>) Economies of information </a:t>
            </a:r>
          </a:p>
          <a:p>
            <a:pPr marL="0" indent="0">
              <a:buNone/>
            </a:pPr>
            <a:r>
              <a:rPr lang="en-US" sz="2800" b="1"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when a firm is located in an isolated area, it is difficult for it to know the market conditions.</a:t>
            </a:r>
            <a:endParaRPr lang="en-US"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19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800" b="1" i="1" dirty="0" smtClean="0">
                <a:latin typeface="Times New Roman" panose="02020603050405020304" pitchFamily="18" charset="0"/>
                <a:cs typeface="Times New Roman" panose="02020603050405020304" pitchFamily="18" charset="0"/>
              </a:rPr>
              <a:t>III) Economies of Disintegration / by products</a:t>
            </a:r>
          </a:p>
          <a:p>
            <a:pPr marL="0" indent="0">
              <a:buNone/>
            </a:pPr>
            <a:r>
              <a:rPr lang="en-US" sz="2800" b="1"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Localisation or concentration of industry gives rise to economies of disintegration.</a:t>
            </a:r>
          </a:p>
          <a:p>
            <a:pPr marL="0" indent="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One single firm does not produce enough wastage or by – products to enables some specialized firm to make use of them.</a:t>
            </a:r>
          </a:p>
          <a:p>
            <a:pPr marL="0" indent="0">
              <a:buNone/>
            </a:pPr>
            <a:endParaRPr lang="en-US" sz="2800" i="1" dirty="0">
              <a:latin typeface="Times New Roman" panose="02020603050405020304" pitchFamily="18" charset="0"/>
              <a:cs typeface="Times New Roman" panose="02020603050405020304" pitchFamily="18" charset="0"/>
            </a:endParaRPr>
          </a:p>
          <a:p>
            <a:pPr marL="0" indent="0">
              <a:buNone/>
            </a:pPr>
            <a:endParaRPr lang="en-US"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982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i="1" dirty="0" smtClean="0">
                <a:solidFill>
                  <a:prstClr val="black"/>
                </a:solidFill>
                <a:latin typeface="Times New Roman" panose="02020603050405020304" pitchFamily="18" charset="0"/>
                <a:cs typeface="Times New Roman" panose="02020603050405020304" pitchFamily="18" charset="0"/>
              </a:rPr>
              <a:t>TYPES DISECONOMIES/ DISADVANTAGES  OF </a:t>
            </a:r>
            <a:r>
              <a:rPr lang="en-US" sz="2400" b="1" i="1" dirty="0">
                <a:solidFill>
                  <a:prstClr val="black"/>
                </a:solidFill>
                <a:latin typeface="Times New Roman" panose="02020603050405020304" pitchFamily="18" charset="0"/>
                <a:cs typeface="Times New Roman" panose="02020603050405020304" pitchFamily="18" charset="0"/>
              </a:rPr>
              <a:t>SCALE</a:t>
            </a:r>
            <a:endParaRPr lang="en-US" dirty="0"/>
          </a:p>
        </p:txBody>
      </p:sp>
      <p:sp>
        <p:nvSpPr>
          <p:cNvPr id="3" name="Text Placeholder 2"/>
          <p:cNvSpPr>
            <a:spLocks noGrp="1"/>
          </p:cNvSpPr>
          <p:nvPr>
            <p:ph type="body" idx="1"/>
          </p:nvPr>
        </p:nvSpPr>
        <p:spPr/>
        <p:txBody>
          <a:bodyPr/>
          <a:lstStyle/>
          <a:p>
            <a:pPr algn="ctr"/>
            <a:r>
              <a:rPr lang="en-US" dirty="0" smtClean="0">
                <a:latin typeface="Times New Roman" panose="02020603050405020304" pitchFamily="18" charset="0"/>
                <a:cs typeface="Times New Roman" panose="02020603050405020304" pitchFamily="18" charset="0"/>
              </a:rPr>
              <a:t>Internal Diseconomies</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half" idx="3"/>
          </p:nvPr>
        </p:nvSpPr>
        <p:spPr/>
        <p:txBody>
          <a:bodyPr/>
          <a:lstStyle/>
          <a:p>
            <a:pPr algn="ctr"/>
            <a:r>
              <a:rPr lang="en-US" dirty="0" smtClean="0">
                <a:latin typeface="Times New Roman" panose="02020603050405020304" pitchFamily="18" charset="0"/>
                <a:cs typeface="Times New Roman" panose="02020603050405020304" pitchFamily="18" charset="0"/>
              </a:rPr>
              <a:t>External Diseconomies</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quarter" idx="2"/>
          </p:nvPr>
        </p:nvSpPr>
        <p:spPr/>
        <p:style>
          <a:lnRef idx="1">
            <a:schemeClr val="accent6"/>
          </a:lnRef>
          <a:fillRef idx="3">
            <a:schemeClr val="accent6"/>
          </a:fillRef>
          <a:effectRef idx="2">
            <a:schemeClr val="accent6"/>
          </a:effectRef>
          <a:fontRef idx="minor">
            <a:schemeClr val="lt1"/>
          </a:fontRef>
        </p:style>
        <p:txBody>
          <a:bodyPr/>
          <a:lstStyle/>
          <a:p>
            <a:r>
              <a:rPr lang="en-US" i="1" dirty="0" smtClean="0">
                <a:latin typeface="Times New Roman" panose="02020603050405020304" pitchFamily="18" charset="0"/>
                <a:cs typeface="Times New Roman" panose="02020603050405020304" pitchFamily="18" charset="0"/>
              </a:rPr>
              <a:t>Technical</a:t>
            </a:r>
          </a:p>
          <a:p>
            <a:r>
              <a:rPr lang="en-US" i="1" dirty="0" smtClean="0">
                <a:latin typeface="Times New Roman" panose="02020603050405020304" pitchFamily="18" charset="0"/>
                <a:cs typeface="Times New Roman" panose="02020603050405020304" pitchFamily="18" charset="0"/>
              </a:rPr>
              <a:t>Financial </a:t>
            </a:r>
          </a:p>
          <a:p>
            <a:r>
              <a:rPr lang="en-US" i="1" dirty="0" smtClean="0">
                <a:latin typeface="Times New Roman" panose="02020603050405020304" pitchFamily="18" charset="0"/>
                <a:cs typeface="Times New Roman" panose="02020603050405020304" pitchFamily="18" charset="0"/>
              </a:rPr>
              <a:t>Risk bearing</a:t>
            </a:r>
          </a:p>
          <a:p>
            <a:r>
              <a:rPr lang="en-US" i="1" dirty="0" smtClean="0">
                <a:latin typeface="Times New Roman" panose="02020603050405020304" pitchFamily="18" charset="0"/>
                <a:cs typeface="Times New Roman" panose="02020603050405020304" pitchFamily="18" charset="0"/>
              </a:rPr>
              <a:t>Managerial</a:t>
            </a:r>
          </a:p>
          <a:p>
            <a:r>
              <a:rPr lang="en-US" i="1" dirty="0" smtClean="0">
                <a:latin typeface="Times New Roman" panose="02020603050405020304" pitchFamily="18" charset="0"/>
                <a:cs typeface="Times New Roman" panose="02020603050405020304" pitchFamily="18" charset="0"/>
              </a:rPr>
              <a:t>Production</a:t>
            </a:r>
          </a:p>
          <a:p>
            <a:r>
              <a:rPr lang="en-US" i="1" dirty="0" smtClean="0">
                <a:latin typeface="Times New Roman" panose="02020603050405020304" pitchFamily="18" charset="0"/>
                <a:cs typeface="Times New Roman" panose="02020603050405020304" pitchFamily="18" charset="0"/>
              </a:rPr>
              <a:t>Marketing</a:t>
            </a:r>
            <a:endParaRPr lang="en-US" i="1"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p:style>
          <a:lnRef idx="1">
            <a:schemeClr val="accent6"/>
          </a:lnRef>
          <a:fillRef idx="3">
            <a:schemeClr val="accent6"/>
          </a:fillRef>
          <a:effectRef idx="2">
            <a:schemeClr val="accent6"/>
          </a:effectRef>
          <a:fontRef idx="minor">
            <a:schemeClr val="lt1"/>
          </a:fontRef>
        </p:style>
        <p:txBody>
          <a:bodyPr/>
          <a:lstStyle/>
          <a:p>
            <a:r>
              <a:rPr lang="en-US" i="1" dirty="0" smtClean="0">
                <a:latin typeface="Times New Roman" panose="02020603050405020304" pitchFamily="18" charset="0"/>
                <a:cs typeface="Times New Roman" panose="02020603050405020304" pitchFamily="18" charset="0"/>
              </a:rPr>
              <a:t>Pollution</a:t>
            </a:r>
          </a:p>
          <a:p>
            <a:r>
              <a:rPr lang="en-US" i="1" dirty="0" smtClean="0">
                <a:latin typeface="Times New Roman" panose="02020603050405020304" pitchFamily="18" charset="0"/>
                <a:cs typeface="Times New Roman" panose="02020603050405020304" pitchFamily="18" charset="0"/>
              </a:rPr>
              <a:t>Strains of infrastructure</a:t>
            </a:r>
          </a:p>
          <a:p>
            <a:r>
              <a:rPr lang="en-US" i="1" dirty="0" smtClean="0">
                <a:latin typeface="Times New Roman" panose="02020603050405020304" pitchFamily="18" charset="0"/>
                <a:cs typeface="Times New Roman" panose="02020603050405020304" pitchFamily="18" charset="0"/>
              </a:rPr>
              <a:t>High Factor Prices</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866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Times New Roman" panose="02020603050405020304" pitchFamily="18" charset="0"/>
                <a:cs typeface="Times New Roman" panose="02020603050405020304" pitchFamily="18" charset="0"/>
              </a:rPr>
              <a:t>INTERNAL DISECONOMIES</a:t>
            </a:r>
            <a:endParaRPr lang="en-US" sz="28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400" b="1" i="1" dirty="0" smtClean="0">
                <a:latin typeface="Times New Roman" panose="02020603050405020304" pitchFamily="18" charset="0"/>
                <a:cs typeface="Times New Roman" panose="02020603050405020304" pitchFamily="18" charset="0"/>
              </a:rPr>
              <a:t>Meaning:</a:t>
            </a:r>
          </a:p>
          <a:p>
            <a:pPr marL="0" indent="0" algn="just">
              <a:buNone/>
            </a:pPr>
            <a:r>
              <a:rPr lang="en-US" b="1"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It implies to all those factors which raise the cost of production of a particular firm when its output increases beyond the certain limit. They are internal to the firm. </a:t>
            </a:r>
          </a:p>
          <a:p>
            <a:pPr marL="0" indent="0" algn="just">
              <a:buNone/>
            </a:pPr>
            <a:r>
              <a:rPr lang="en-US" sz="2400" b="1" i="1" dirty="0" smtClean="0">
                <a:latin typeface="Times New Roman" panose="02020603050405020304" pitchFamily="18" charset="0"/>
                <a:cs typeface="Times New Roman" panose="02020603050405020304" pitchFamily="18" charset="0"/>
              </a:rPr>
              <a:t>Definition:</a:t>
            </a:r>
          </a:p>
          <a:p>
            <a:pPr marL="0" indent="0" algn="just">
              <a:buNone/>
            </a:pPr>
            <a:r>
              <a:rPr lang="en-US" sz="2400" b="1"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“Internal diseconomies which enable the firm to produce less efficiently at large levels of output”. </a:t>
            </a: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21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latin typeface="Times New Roman" panose="02020603050405020304" pitchFamily="18" charset="0"/>
                <a:cs typeface="Times New Roman" panose="02020603050405020304" pitchFamily="18" charset="0"/>
              </a:rPr>
              <a:t>External Diseconomies</a:t>
            </a:r>
            <a:endParaRPr lang="en-US" sz="28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400" i="1" dirty="0" smtClean="0">
                <a:latin typeface="Times New Roman" panose="02020603050405020304" pitchFamily="18" charset="0"/>
                <a:cs typeface="Times New Roman" panose="02020603050405020304" pitchFamily="18" charset="0"/>
              </a:rPr>
              <a:t>External diseconomies are not suffered by a single firm but by the firms operating in a given industry.</a:t>
            </a:r>
          </a:p>
          <a:p>
            <a:pPr algn="just"/>
            <a:r>
              <a:rPr lang="en-US" sz="2400" i="1" dirty="0" smtClean="0">
                <a:latin typeface="Times New Roman" panose="02020603050405020304" pitchFamily="18" charset="0"/>
                <a:cs typeface="Times New Roman" panose="02020603050405020304" pitchFamily="18" charset="0"/>
              </a:rPr>
              <a:t>It arises to a firm in the form of rise in unit costs because of expansion of an industry.</a:t>
            </a:r>
          </a:p>
          <a:p>
            <a:pPr algn="just"/>
            <a:r>
              <a:rPr lang="en-US" sz="2400" i="1" dirty="0" smtClean="0">
                <a:latin typeface="Times New Roman" panose="02020603050405020304" pitchFamily="18" charset="0"/>
                <a:cs typeface="Times New Roman" panose="02020603050405020304" pitchFamily="18" charset="0"/>
              </a:rPr>
              <a:t>They are external costs that spill over into the cost of other firms.</a:t>
            </a:r>
          </a:p>
          <a:p>
            <a:pPr algn="just"/>
            <a:r>
              <a:rPr lang="en-US" sz="2400" i="1" dirty="0" smtClean="0">
                <a:latin typeface="Times New Roman" panose="02020603050405020304" pitchFamily="18" charset="0"/>
                <a:cs typeface="Times New Roman" panose="02020603050405020304" pitchFamily="18" charset="0"/>
              </a:rPr>
              <a:t>These diseconomies arise due to much concentration, and location of industries beyond a certain stage.</a:t>
            </a:r>
          </a:p>
          <a:p>
            <a:pPr algn="just"/>
            <a:r>
              <a:rPr lang="en-US" sz="2400" i="1" dirty="0" smtClean="0">
                <a:latin typeface="Times New Roman" panose="02020603050405020304" pitchFamily="18" charset="0"/>
                <a:cs typeface="Times New Roman" panose="02020603050405020304" pitchFamily="18" charset="0"/>
              </a:rPr>
              <a:t>These leads to increased demand for transport, competition increases, and prices of raw material and other factors of production increase.</a:t>
            </a:r>
          </a:p>
          <a:p>
            <a:pPr marL="0" indent="0" algn="just">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24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Significance of Economies of Scale </a:t>
            </a:r>
            <a:endPar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i="1" dirty="0" smtClean="0">
                <a:latin typeface="Times New Roman" panose="02020603050405020304" pitchFamily="18" charset="0"/>
                <a:cs typeface="Times New Roman" panose="02020603050405020304" pitchFamily="18" charset="0"/>
              </a:rPr>
              <a:t>The foremost significance of economies of scale is that it plays an important role in determining the nature of the industry i.e., increasing cost industry, constant cost industry or decreasing cost industry.</a:t>
            </a:r>
          </a:p>
          <a:p>
            <a:pPr algn="just"/>
            <a:r>
              <a:rPr lang="en-US" i="1" dirty="0" smtClean="0">
                <a:latin typeface="Times New Roman" panose="02020603050405020304" pitchFamily="18" charset="0"/>
                <a:cs typeface="Times New Roman" panose="02020603050405020304" pitchFamily="18" charset="0"/>
              </a:rPr>
              <a:t>Helps in the analysis of cost of production.</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093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7989" y="2967335"/>
            <a:ext cx="4968027"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 </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78542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anose="02020603050405020304" pitchFamily="18" charset="0"/>
                <a:cs typeface="Times New Roman" panose="02020603050405020304" pitchFamily="18" charset="0"/>
              </a:rPr>
              <a:t>CONTENTS </a:t>
            </a:r>
            <a:endParaRPr lang="en-US"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MEANING </a:t>
            </a:r>
          </a:p>
          <a:p>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 </a:t>
            </a:r>
          </a:p>
          <a:p>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CLASSIFICATION OF LARGE – SCALE ECONOMIES</a:t>
            </a:r>
          </a:p>
          <a:p>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TYPES OF DISADVANTAGES OR DISECONOMIES</a:t>
            </a:r>
            <a:endParaRPr lang="en-US"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380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anose="02020603050405020304" pitchFamily="18" charset="0"/>
                <a:cs typeface="Times New Roman" panose="02020603050405020304" pitchFamily="18" charset="0"/>
              </a:rPr>
              <a:t>Economies of Scale </a:t>
            </a:r>
            <a:endParaRPr lang="en-US"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MEANING:</a:t>
            </a:r>
          </a:p>
          <a:p>
            <a:pPr marL="0" indent="0" algn="just">
              <a:buNone/>
            </a:pP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Economies of scale would mean lowering of costs of production by way of producing in bulk.</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smtClean="0">
                <a:latin typeface="Times New Roman" panose="02020603050405020304" pitchFamily="18" charset="0"/>
                <a:cs typeface="Times New Roman" panose="02020603050405020304" pitchFamily="18" charset="0"/>
              </a:rPr>
              <a:t>DEFINITION:</a:t>
            </a:r>
          </a:p>
          <a:p>
            <a:pPr marL="0" indent="0" algn="just">
              <a:buNone/>
            </a:pPr>
            <a:r>
              <a:rPr lang="en-US" sz="2400" b="1"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According to the </a:t>
            </a:r>
            <a:r>
              <a:rPr lang="en-US" sz="2400" b="1" dirty="0" smtClean="0">
                <a:latin typeface="Times New Roman" panose="02020603050405020304" pitchFamily="18" charset="0"/>
                <a:cs typeface="Times New Roman" panose="02020603050405020304" pitchFamily="18" charset="0"/>
              </a:rPr>
              <a:t>prof. Stigler </a:t>
            </a:r>
            <a:r>
              <a:rPr lang="en-US" sz="2400" dirty="0" smtClean="0">
                <a:latin typeface="Times New Roman" panose="02020603050405020304" pitchFamily="18" charset="0"/>
                <a:cs typeface="Times New Roman" panose="02020603050405020304" pitchFamily="18" charset="0"/>
              </a:rPr>
              <a:t>defines economies of scale as synonymous with returns to scale. As the scale of production is increased, up to a certain point, one gets economies of scale.</a:t>
            </a:r>
            <a:endParaRPr lang="en-US"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2438400" y="2362200"/>
            <a:ext cx="396240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just">
              <a:spcBef>
                <a:spcPct val="20000"/>
              </a:spcBef>
            </a:pPr>
            <a:r>
              <a:rPr lang="en-US" sz="2400" b="1" dirty="0">
                <a:solidFill>
                  <a:prstClr val="black"/>
                </a:solidFill>
                <a:latin typeface="Times New Roman" panose="02020603050405020304" pitchFamily="18" charset="0"/>
                <a:cs typeface="Times New Roman" panose="02020603050405020304" pitchFamily="18" charset="0"/>
              </a:rPr>
              <a:t>Economies –  Lower Costs.</a:t>
            </a:r>
          </a:p>
        </p:txBody>
      </p:sp>
    </p:spTree>
    <p:extLst>
      <p:ext uri="{BB962C8B-B14F-4D97-AF65-F5344CB8AC3E}">
        <p14:creationId xmlns:p14="http://schemas.microsoft.com/office/powerpoint/2010/main" val="345536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i="1" dirty="0">
                <a:solidFill>
                  <a:prstClr val="black"/>
                </a:solidFill>
                <a:latin typeface="Times New Roman" panose="02020603050405020304" pitchFamily="18" charset="0"/>
                <a:cs typeface="Times New Roman" panose="02020603050405020304" pitchFamily="18" charset="0"/>
              </a:rPr>
              <a:t>EXAMPLE FOR ECONOMIES OF SCALE</a:t>
            </a:r>
            <a:endParaRPr lang="en-US" dirty="0"/>
          </a:p>
        </p:txBody>
      </p:sp>
      <p:sp>
        <p:nvSpPr>
          <p:cNvPr id="3" name="Content Placeholder 2"/>
          <p:cNvSpPr>
            <a:spLocks noGrp="1"/>
          </p:cNvSpPr>
          <p:nvPr>
            <p:ph sz="half" idx="1"/>
          </p:nvPr>
        </p:nvSpPr>
        <p:spPr/>
        <p:txBody>
          <a:bodyPr>
            <a:normAutofit/>
          </a:bodyPr>
          <a:lstStyle/>
          <a:p>
            <a:pPr lvl="0" algn="just"/>
            <a:r>
              <a:rPr lang="en-US" sz="2400" b="1" dirty="0">
                <a:solidFill>
                  <a:prstClr val="black"/>
                </a:solidFill>
                <a:latin typeface="Times New Roman" panose="02020603050405020304" pitchFamily="18" charset="0"/>
                <a:cs typeface="Times New Roman" panose="02020603050405020304" pitchFamily="18" charset="0"/>
              </a:rPr>
              <a:t>A cost of manufacturer:</a:t>
            </a:r>
          </a:p>
          <a:p>
            <a:pPr marL="0" lvl="0" indent="0" algn="just">
              <a:buNone/>
            </a:pPr>
            <a:r>
              <a:rPr lang="en-US" sz="2400" dirty="0">
                <a:solidFill>
                  <a:prstClr val="black"/>
                </a:solidFill>
                <a:latin typeface="Times New Roman" panose="02020603050405020304" pitchFamily="18" charset="0"/>
                <a:cs typeface="Times New Roman" panose="02020603050405020304" pitchFamily="18" charset="0"/>
              </a:rPr>
              <a:t>	</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Rs. 100 for one unit</a:t>
            </a:r>
          </a:p>
          <a:p>
            <a:pPr marL="0" lvl="0" indent="0" algn="just">
              <a:buNone/>
            </a:pPr>
            <a:r>
              <a:rPr lang="en-US" sz="2400" dirty="0">
                <a:solidFill>
                  <a:prstClr val="black"/>
                </a:solidFill>
                <a:latin typeface="Times New Roman" panose="02020603050405020304" pitchFamily="18" charset="0"/>
                <a:cs typeface="Times New Roman" panose="02020603050405020304" pitchFamily="18" charset="0"/>
              </a:rPr>
              <a:t>	</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Rs. 180 for two units</a:t>
            </a:r>
          </a:p>
          <a:p>
            <a:pPr marL="0" lvl="0" indent="0" algn="just">
              <a:buNone/>
            </a:pPr>
            <a:r>
              <a:rPr lang="en-US" sz="2400" dirty="0">
                <a:solidFill>
                  <a:prstClr val="black"/>
                </a:solidFill>
                <a:latin typeface="Times New Roman" panose="02020603050405020304" pitchFamily="18" charset="0"/>
                <a:cs typeface="Times New Roman" panose="02020603050405020304" pitchFamily="18" charset="0"/>
              </a:rPr>
              <a:t>	</a:t>
            </a:r>
            <a:r>
              <a:rPr lang="en-US" sz="2400" dirty="0" smtClean="0">
                <a:solidFill>
                  <a:prstClr val="black"/>
                </a:solidFill>
                <a:latin typeface="Times New Roman" panose="02020603050405020304" pitchFamily="18" charset="0"/>
                <a:cs typeface="Times New Roman" panose="02020603050405020304" pitchFamily="18" charset="0"/>
              </a:rPr>
              <a:t>- </a:t>
            </a:r>
            <a:r>
              <a:rPr lang="en-US" sz="2400" dirty="0">
                <a:solidFill>
                  <a:prstClr val="black"/>
                </a:solidFill>
                <a:latin typeface="Times New Roman" panose="02020603050405020304" pitchFamily="18" charset="0"/>
                <a:cs typeface="Times New Roman" panose="02020603050405020304" pitchFamily="18" charset="0"/>
              </a:rPr>
              <a:t>Rs. 240 for three units and so on.</a:t>
            </a:r>
          </a:p>
          <a:p>
            <a:pPr marL="0" lvl="0" indent="0" algn="just">
              <a:buNone/>
            </a:pPr>
            <a:r>
              <a:rPr lang="en-US" sz="2400" dirty="0">
                <a:solidFill>
                  <a:prstClr val="black"/>
                </a:solidFill>
                <a:latin typeface="Times New Roman" panose="02020603050405020304" pitchFamily="18" charset="0"/>
                <a:cs typeface="Times New Roman" panose="02020603050405020304" pitchFamily="18" charset="0"/>
              </a:rPr>
              <a:t>	Such that the average cost per unit decreases as the production volume increases.</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43500" y="3369469"/>
            <a:ext cx="3048000" cy="2286000"/>
          </a:xfrm>
          <a:prstGeom prst="ellipse">
            <a:avLst/>
          </a:prstGeom>
          <a:ln>
            <a:noFill/>
          </a:ln>
          <a:effectLst>
            <a:softEdge rad="112500"/>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0103" y="1676400"/>
            <a:ext cx="3060700" cy="17235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059741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dirty="0">
                <a:solidFill>
                  <a:prstClr val="black"/>
                </a:solidFill>
                <a:latin typeface="Times New Roman" panose="02020603050405020304" pitchFamily="18" charset="0"/>
                <a:cs typeface="Times New Roman" panose="02020603050405020304" pitchFamily="18" charset="0"/>
              </a:rPr>
              <a:t>Economies of large – scale production classified by Marshall into two categories :</a:t>
            </a:r>
            <a:endParaRPr lang="en-US" dirty="0"/>
          </a:p>
        </p:txBody>
      </p:sp>
      <p:sp>
        <p:nvSpPr>
          <p:cNvPr id="3" name="Text Placeholder 2"/>
          <p:cNvSpPr>
            <a:spLocks noGrp="1"/>
          </p:cNvSpPr>
          <p:nvPr>
            <p:ph type="body" idx="1"/>
          </p:nvPr>
        </p:nvSpPr>
        <p:spPr/>
        <p:txBody>
          <a:bodyPr/>
          <a:lstStyle/>
          <a:p>
            <a:pPr algn="ctr"/>
            <a:r>
              <a:rPr lang="en-US" dirty="0" smtClean="0">
                <a:latin typeface="Times New Roman" panose="02020603050405020304" pitchFamily="18" charset="0"/>
                <a:cs typeface="Times New Roman" panose="02020603050405020304" pitchFamily="18" charset="0"/>
              </a:rPr>
              <a:t>Internal Economies </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half" idx="3"/>
          </p:nvPr>
        </p:nvSpPr>
        <p:spPr/>
        <p:txBody>
          <a:bodyPr/>
          <a:lstStyle/>
          <a:p>
            <a:pPr algn="ctr"/>
            <a:r>
              <a:rPr lang="en-US" dirty="0" smtClean="0">
                <a:latin typeface="Times New Roman" panose="02020603050405020304" pitchFamily="18" charset="0"/>
                <a:cs typeface="Times New Roman" panose="02020603050405020304" pitchFamily="18" charset="0"/>
              </a:rPr>
              <a:t>External Economies</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quarter" idx="2"/>
          </p:nvPr>
        </p:nvSpPr>
        <p:spPr/>
        <p:txBody>
          <a:bodyPr/>
          <a:lstStyle/>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Technical </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Managerial</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Marketing </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Financial</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Risk Bearing</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Labour</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Transport and Storage</a:t>
            </a:r>
          </a:p>
          <a:p>
            <a:pPr algn="just"/>
            <a:endParaRPr lang="en-US" b="1"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p:txBody>
          <a:bodyPr/>
          <a:lstStyle/>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Economies of concentration / localisation.</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Economies of information </a:t>
            </a:r>
          </a:p>
          <a:p>
            <a:pPr algn="just"/>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Economies of Disintegration</a:t>
            </a:r>
          </a:p>
          <a:p>
            <a:pPr algn="just"/>
            <a:endPar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en-US"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171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a:bodyPr>
          <a:lstStyle/>
          <a:p>
            <a:pPr algn="ctr"/>
            <a:r>
              <a:rPr lang="en-US" sz="3600" i="1" dirty="0" smtClean="0">
                <a:latin typeface="Times New Roman" panose="02020603050405020304" pitchFamily="18" charset="0"/>
                <a:cs typeface="Times New Roman" panose="02020603050405020304" pitchFamily="18" charset="0"/>
              </a:rPr>
              <a:t>INTERNAL ECONOMIES</a:t>
            </a:r>
            <a:endParaRPr lang="en-US" sz="3600"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t>	</a:t>
            </a:r>
          </a:p>
          <a:p>
            <a:pPr marL="0" indent="0" algn="just">
              <a:buNone/>
            </a:pPr>
            <a:r>
              <a:rPr lang="en-US" sz="2400" dirty="0">
                <a:latin typeface="Times New Roman" panose="02020603050405020304" pitchFamily="18" charset="0"/>
                <a:cs typeface="Times New Roman" panose="02020603050405020304" pitchFamily="18" charset="0"/>
              </a:rPr>
              <a:t>	</a:t>
            </a:r>
            <a:endParaRPr lang="en-US" dirty="0"/>
          </a:p>
        </p:txBody>
      </p:sp>
      <p:graphicFrame>
        <p:nvGraphicFramePr>
          <p:cNvPr id="4" name="Diagram 3"/>
          <p:cNvGraphicFramePr/>
          <p:nvPr>
            <p:extLst>
              <p:ext uri="{D42A27DB-BD31-4B8C-83A1-F6EECF244321}">
                <p14:modId xmlns:p14="http://schemas.microsoft.com/office/powerpoint/2010/main" val="97179725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52600" y="2200072"/>
            <a:ext cx="2057400" cy="2751015"/>
          </a:xfrm>
          <a:prstGeom prst="rect">
            <a:avLst/>
          </a:prstGeom>
        </p:spPr>
      </p:pic>
    </p:spTree>
    <p:extLst>
      <p:ext uri="{BB962C8B-B14F-4D97-AF65-F5344CB8AC3E}">
        <p14:creationId xmlns:p14="http://schemas.microsoft.com/office/powerpoint/2010/main" val="1875071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800" b="1" i="1" dirty="0" smtClean="0">
                <a:latin typeface="Times New Roman" panose="02020603050405020304" pitchFamily="18" charset="0"/>
                <a:cs typeface="Times New Roman" panose="02020603050405020304" pitchFamily="18" charset="0"/>
              </a:rPr>
              <a:t>	The </a:t>
            </a:r>
            <a:r>
              <a:rPr lang="en-US" sz="2800" b="1" i="1" dirty="0" smtClean="0">
                <a:latin typeface="Times New Roman" panose="02020603050405020304" pitchFamily="18" charset="0"/>
                <a:cs typeface="Times New Roman" panose="02020603050405020304" pitchFamily="18" charset="0"/>
              </a:rPr>
              <a:t>internal economies arise because of the actions of an individual firm to economise its cost. They can be discussed as under:</a:t>
            </a:r>
            <a:endParaRPr lang="en-US" sz="28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400" b="1" i="1" dirty="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  I) Technical Economies</a:t>
            </a:r>
          </a:p>
          <a:p>
            <a:pPr marL="0" indent="0" algn="just">
              <a:buNone/>
            </a:pPr>
            <a:r>
              <a:rPr lang="en-US" sz="2400"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These involves use of bigger and better types of machines to improve the technique of production. It thereby reduces the cost and enjoy the use of superior techniques. This is further subdivided into:</a:t>
            </a:r>
          </a:p>
          <a:p>
            <a:pPr marL="0" indent="0" algn="just">
              <a:buNone/>
            </a:pPr>
            <a:r>
              <a:rPr lang="en-US" sz="2400" b="1" i="1" dirty="0" smtClean="0">
                <a:latin typeface="Times New Roman" panose="02020603050405020304" pitchFamily="18" charset="0"/>
                <a:cs typeface="Times New Roman" panose="02020603050405020304" pitchFamily="18" charset="0"/>
              </a:rPr>
              <a:t>           a) Economies of superior techniques </a:t>
            </a:r>
          </a:p>
          <a:p>
            <a:pPr marL="0" indent="0" algn="just">
              <a:buNone/>
            </a:pPr>
            <a:r>
              <a:rPr lang="en-US" sz="2400" b="1" i="1" dirty="0" smtClean="0">
                <a:latin typeface="Times New Roman" panose="02020603050405020304" pitchFamily="18" charset="0"/>
                <a:cs typeface="Times New Roman" panose="02020603050405020304" pitchFamily="18" charset="0"/>
              </a:rPr>
              <a:t>           b) Economies of increased dimensions</a:t>
            </a:r>
          </a:p>
          <a:p>
            <a:pPr marL="0" indent="0" algn="just">
              <a:buNone/>
            </a:pPr>
            <a:r>
              <a:rPr lang="en-US" sz="2400" b="1" i="1" dirty="0" smtClean="0">
                <a:latin typeface="Times New Roman" panose="02020603050405020304" pitchFamily="18" charset="0"/>
                <a:cs typeface="Times New Roman" panose="02020603050405020304" pitchFamily="18" charset="0"/>
              </a:rPr>
              <a:t>           c) Economies of linked processes</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4980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i="1" dirty="0" err="1" smtClean="0">
                <a:latin typeface="Times New Roman" panose="02020603050405020304" pitchFamily="18" charset="0"/>
                <a:cs typeface="Times New Roman" panose="02020603050405020304" pitchFamily="18" charset="0"/>
              </a:rPr>
              <a:t>Contd</a:t>
            </a:r>
            <a:r>
              <a:rPr lang="en-US" sz="2800" b="1" i="1" dirty="0" smtClean="0">
                <a:latin typeface="Times New Roman" panose="02020603050405020304" pitchFamily="18" charset="0"/>
                <a:cs typeface="Times New Roman" panose="02020603050405020304" pitchFamily="18" charset="0"/>
              </a:rPr>
              <a:t>…</a:t>
            </a:r>
            <a:endParaRPr lang="en-US" sz="28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buNone/>
            </a:pPr>
            <a:r>
              <a:rPr lang="en-US" sz="2800" b="1" i="1" dirty="0">
                <a:solidFill>
                  <a:prstClr val="black"/>
                </a:solidFill>
                <a:latin typeface="Times New Roman" panose="02020603050405020304" pitchFamily="18" charset="0"/>
                <a:ea typeface="+mj-ea"/>
                <a:cs typeface="Times New Roman" panose="02020603050405020304" pitchFamily="18" charset="0"/>
              </a:rPr>
              <a:t>II) Managerial Economies</a:t>
            </a:r>
            <a:endParaRPr lang="en-US" sz="28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This arises for various reasons, the most important being:</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 Specialization of management</a:t>
            </a: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b) Mechanization of managerial function</a:t>
            </a:r>
          </a:p>
          <a:p>
            <a:pPr marL="0" indent="0">
              <a:buNone/>
            </a:pPr>
            <a:r>
              <a:rPr lang="en-US" sz="2400" b="1" dirty="0" smtClean="0">
                <a:latin typeface="Times New Roman" panose="02020603050405020304" pitchFamily="18" charset="0"/>
                <a:cs typeface="Times New Roman" panose="02020603050405020304" pitchFamily="18" charset="0"/>
              </a:rPr>
              <a:t> </a:t>
            </a:r>
          </a:p>
          <a:p>
            <a:pPr marL="0" indent="0">
              <a:buNone/>
            </a:pPr>
            <a:r>
              <a:rPr lang="en-US" sz="2400" b="1" i="1" dirty="0" smtClean="0">
                <a:latin typeface="Times New Roman" panose="02020603050405020304" pitchFamily="18" charset="0"/>
                <a:cs typeface="Times New Roman" panose="02020603050405020304" pitchFamily="18" charset="0"/>
              </a:rPr>
              <a:t>III) Marketing or Commercial Economies </a:t>
            </a:r>
          </a:p>
          <a:p>
            <a:pPr marL="0" lvl="0" indent="0" algn="just">
              <a:buNone/>
            </a:pPr>
            <a:r>
              <a:rPr lang="en-US" sz="2400" b="1"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Refers to such reduction in the cost of production in the cost of production which is secured by the purchase of inputs at the lowest price and the sale of final goods at the highest possible price. </a:t>
            </a:r>
          </a:p>
          <a:p>
            <a:pPr marL="0" lvl="0" indent="0" algn="just">
              <a:buNone/>
            </a:pPr>
            <a:r>
              <a:rPr lang="en-US" sz="2400" b="1" i="1" dirty="0" smtClean="0">
                <a:solidFill>
                  <a:prstClr val="black"/>
                </a:solidFill>
                <a:latin typeface="Times New Roman" panose="02020603050405020304" pitchFamily="18" charset="0"/>
                <a:cs typeface="Times New Roman" panose="02020603050405020304" pitchFamily="18" charset="0"/>
              </a:rPr>
              <a:t>		a) Economies </a:t>
            </a:r>
            <a:r>
              <a:rPr lang="en-US" sz="2400" b="1" i="1" dirty="0">
                <a:solidFill>
                  <a:prstClr val="black"/>
                </a:solidFill>
                <a:latin typeface="Times New Roman" panose="02020603050405020304" pitchFamily="18" charset="0"/>
                <a:cs typeface="Times New Roman" panose="02020603050405020304" pitchFamily="18" charset="0"/>
              </a:rPr>
              <a:t>of </a:t>
            </a:r>
            <a:r>
              <a:rPr lang="en-US" sz="2400" b="1" i="1" dirty="0" smtClean="0">
                <a:solidFill>
                  <a:prstClr val="black"/>
                </a:solidFill>
                <a:latin typeface="Times New Roman" panose="02020603050405020304" pitchFamily="18" charset="0"/>
                <a:cs typeface="Times New Roman" panose="02020603050405020304" pitchFamily="18" charset="0"/>
              </a:rPr>
              <a:t>purchase</a:t>
            </a:r>
          </a:p>
          <a:p>
            <a:pPr marL="0" lvl="0" indent="0" algn="just">
              <a:buNone/>
            </a:pPr>
            <a:r>
              <a:rPr lang="en-US" sz="2400" b="1" i="1" dirty="0" smtClean="0">
                <a:solidFill>
                  <a:prstClr val="black"/>
                </a:solidFill>
                <a:latin typeface="Times New Roman" panose="02020603050405020304" pitchFamily="18" charset="0"/>
                <a:cs typeface="Times New Roman" panose="02020603050405020304" pitchFamily="18" charset="0"/>
              </a:rPr>
              <a:t>		b) Economies </a:t>
            </a:r>
            <a:r>
              <a:rPr lang="en-US" sz="2400" b="1" i="1" dirty="0">
                <a:solidFill>
                  <a:prstClr val="black"/>
                </a:solidFill>
                <a:latin typeface="Times New Roman" panose="02020603050405020304" pitchFamily="18" charset="0"/>
                <a:cs typeface="Times New Roman" panose="02020603050405020304" pitchFamily="18" charset="0"/>
              </a:rPr>
              <a:t>of sale </a:t>
            </a:r>
          </a:p>
          <a:p>
            <a:pPr marL="0" indent="0" algn="just">
              <a:buNone/>
            </a:pP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950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i="1" dirty="0" smtClean="0">
                <a:latin typeface="Times New Roman" panose="02020603050405020304" pitchFamily="18" charset="0"/>
                <a:cs typeface="Times New Roman" panose="02020603050405020304" pitchFamily="18" charset="0"/>
              </a:rPr>
              <a:t>Contd..</a:t>
            </a:r>
            <a:endParaRPr lang="en-US"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en-US" sz="2400" b="1" i="1" dirty="0" smtClean="0">
                <a:latin typeface="Times New Roman" panose="02020603050405020304" pitchFamily="18" charset="0"/>
                <a:cs typeface="Times New Roman" panose="02020603050405020304" pitchFamily="18" charset="0"/>
              </a:rPr>
              <a:t>iv) Financial Economies – </a:t>
            </a:r>
            <a:r>
              <a:rPr lang="en-US" sz="2400" i="1" dirty="0" smtClean="0">
                <a:latin typeface="Times New Roman" panose="02020603050405020304" pitchFamily="18" charset="0"/>
                <a:cs typeface="Times New Roman" panose="02020603050405020304" pitchFamily="18" charset="0"/>
              </a:rPr>
              <a:t>It refers to advantages secured by a firm in matters of finance.</a:t>
            </a:r>
          </a:p>
          <a:p>
            <a:pPr marL="0" indent="0" algn="just">
              <a:buNone/>
            </a:pPr>
            <a:endParaRPr lang="en-US" sz="2400" i="1" dirty="0" smtClean="0">
              <a:latin typeface="Times New Roman" panose="02020603050405020304" pitchFamily="18" charset="0"/>
              <a:cs typeface="Times New Roman" panose="02020603050405020304" pitchFamily="18" charset="0"/>
            </a:endParaRPr>
          </a:p>
          <a:p>
            <a:pPr marL="0" lvl="0" indent="0" algn="just">
              <a:buNone/>
            </a:pPr>
            <a:r>
              <a:rPr lang="en-US" sz="2400" b="1" i="1" dirty="0" smtClean="0">
                <a:latin typeface="Times New Roman" panose="02020603050405020304" pitchFamily="18" charset="0"/>
                <a:cs typeface="Times New Roman" panose="02020603050405020304" pitchFamily="18" charset="0"/>
              </a:rPr>
              <a:t>v) Risk – bearing Economies - </a:t>
            </a:r>
            <a:r>
              <a:rPr lang="en-US" sz="2400" dirty="0">
                <a:solidFill>
                  <a:prstClr val="black"/>
                </a:solidFill>
                <a:latin typeface="Times New Roman" panose="02020603050405020304" pitchFamily="18" charset="0"/>
                <a:cs typeface="Times New Roman" panose="02020603050405020304" pitchFamily="18" charset="0"/>
              </a:rPr>
              <a:t>This may be secured in matters of risk as large firms are in a position to bear risk.</a:t>
            </a:r>
          </a:p>
          <a:p>
            <a:pPr marL="0" lvl="0" indent="0" algn="just">
              <a:buNone/>
            </a:pPr>
            <a:r>
              <a:rPr lang="en-US" sz="2400" dirty="0">
                <a:solidFill>
                  <a:prstClr val="black"/>
                </a:solidFill>
                <a:latin typeface="Times New Roman" panose="02020603050405020304" pitchFamily="18" charset="0"/>
                <a:cs typeface="Times New Roman" panose="02020603050405020304" pitchFamily="18" charset="0"/>
              </a:rPr>
              <a:t>		</a:t>
            </a:r>
            <a:r>
              <a:rPr lang="en-US" sz="2400" b="1" dirty="0">
                <a:solidFill>
                  <a:prstClr val="black"/>
                </a:solidFill>
                <a:latin typeface="Times New Roman" panose="02020603050405020304" pitchFamily="18" charset="0"/>
                <a:cs typeface="Times New Roman" panose="02020603050405020304" pitchFamily="18" charset="0"/>
              </a:rPr>
              <a:t>a) Output</a:t>
            </a:r>
          </a:p>
          <a:p>
            <a:pPr marL="0" lvl="0" indent="0" algn="just">
              <a:buNone/>
            </a:pPr>
            <a:r>
              <a:rPr lang="en-US" sz="2400" b="1" dirty="0">
                <a:solidFill>
                  <a:prstClr val="black"/>
                </a:solidFill>
                <a:latin typeface="Times New Roman" panose="02020603050405020304" pitchFamily="18" charset="0"/>
                <a:cs typeface="Times New Roman" panose="02020603050405020304" pitchFamily="18" charset="0"/>
              </a:rPr>
              <a:t>		b) Market</a:t>
            </a:r>
          </a:p>
          <a:p>
            <a:pPr marL="0" lvl="0" indent="0" algn="just">
              <a:buNone/>
            </a:pPr>
            <a:r>
              <a:rPr lang="en-US" sz="2400" b="1" dirty="0">
                <a:solidFill>
                  <a:prstClr val="black"/>
                </a:solidFill>
                <a:latin typeface="Times New Roman" panose="02020603050405020304" pitchFamily="18" charset="0"/>
                <a:cs typeface="Times New Roman" panose="02020603050405020304" pitchFamily="18" charset="0"/>
              </a:rPr>
              <a:t>		c) Sources of supply </a:t>
            </a:r>
          </a:p>
          <a:p>
            <a:pPr marL="0" lvl="0" indent="0" algn="just">
              <a:buNone/>
            </a:pPr>
            <a:r>
              <a:rPr lang="en-US" sz="2400" b="1" dirty="0">
                <a:solidFill>
                  <a:prstClr val="black"/>
                </a:solidFill>
                <a:latin typeface="Times New Roman" panose="02020603050405020304" pitchFamily="18" charset="0"/>
                <a:cs typeface="Times New Roman" panose="02020603050405020304" pitchFamily="18" charset="0"/>
              </a:rPr>
              <a:t>		d) Process of </a:t>
            </a:r>
            <a:r>
              <a:rPr lang="en-US" sz="2400" b="1" dirty="0" smtClean="0">
                <a:solidFill>
                  <a:prstClr val="black"/>
                </a:solidFill>
                <a:latin typeface="Times New Roman" panose="02020603050405020304" pitchFamily="18" charset="0"/>
                <a:cs typeface="Times New Roman" panose="02020603050405020304" pitchFamily="18" charset="0"/>
              </a:rPr>
              <a:t>manufacture</a:t>
            </a:r>
          </a:p>
          <a:p>
            <a:pPr marL="0" lvl="0" indent="0" algn="just">
              <a:buNone/>
            </a:pPr>
            <a:endParaRPr lang="en-US" sz="2400" b="1" dirty="0">
              <a:solidFill>
                <a:prstClr val="black"/>
              </a:solidFill>
              <a:latin typeface="Times New Roman" panose="02020603050405020304" pitchFamily="18" charset="0"/>
              <a:cs typeface="Times New Roman" panose="02020603050405020304" pitchFamily="18" charset="0"/>
            </a:endParaRPr>
          </a:p>
          <a:p>
            <a:pPr marL="0" indent="0" algn="just">
              <a:lnSpc>
                <a:spcPct val="120000"/>
              </a:lnSpc>
              <a:buNone/>
            </a:pPr>
            <a:r>
              <a:rPr lang="en-US" sz="2400" b="1" i="1" dirty="0" smtClean="0">
                <a:latin typeface="Times New Roman" panose="02020603050405020304" pitchFamily="18" charset="0"/>
                <a:cs typeface="Times New Roman" panose="02020603050405020304" pitchFamily="18" charset="0"/>
              </a:rPr>
              <a:t> vi) Labour Economies – </a:t>
            </a:r>
            <a:r>
              <a:rPr lang="en-US" sz="2400" i="1" dirty="0" smtClean="0">
                <a:latin typeface="Times New Roman" panose="02020603050405020304" pitchFamily="18" charset="0"/>
                <a:cs typeface="Times New Roman" panose="02020603050405020304" pitchFamily="18" charset="0"/>
              </a:rPr>
              <a:t>As the scale of production is expanded, there arises many labour economies, like new inventions, specialization, time – saving production, </a:t>
            </a:r>
            <a:r>
              <a:rPr lang="en-US" sz="2400" i="1" dirty="0" smtClean="0">
                <a:latin typeface="Times New Roman" panose="02020603050405020304" pitchFamily="18" charset="0"/>
                <a:cs typeface="Times New Roman" panose="02020603050405020304" pitchFamily="18" charset="0"/>
              </a:rPr>
              <a:t>etc.</a:t>
            </a:r>
          </a:p>
          <a:p>
            <a:pPr marL="0" indent="0" algn="just">
              <a:lnSpc>
                <a:spcPct val="120000"/>
              </a:lnSpc>
              <a:buNone/>
            </a:pPr>
            <a:r>
              <a:rPr lang="en-US" sz="2400" b="1" i="1" dirty="0" smtClean="0">
                <a:latin typeface="Times New Roman" panose="02020603050405020304" pitchFamily="18" charset="0"/>
                <a:cs typeface="Times New Roman" panose="02020603050405020304" pitchFamily="18" charset="0"/>
              </a:rPr>
              <a:t>vii) </a:t>
            </a:r>
            <a:r>
              <a:rPr lang="en-US" sz="2400" b="1" i="1" dirty="0" smtClean="0">
                <a:latin typeface="Times New Roman" panose="02020603050405020304" pitchFamily="18" charset="0"/>
                <a:cs typeface="Times New Roman" panose="02020603050405020304" pitchFamily="18" charset="0"/>
              </a:rPr>
              <a:t>Economies </a:t>
            </a:r>
            <a:r>
              <a:rPr lang="en-US" sz="2400" b="1" i="1" dirty="0" smtClean="0">
                <a:latin typeface="Times New Roman" panose="02020603050405020304" pitchFamily="18" charset="0"/>
                <a:cs typeface="Times New Roman" panose="02020603050405020304" pitchFamily="18" charset="0"/>
              </a:rPr>
              <a:t>of Transport and storage  - </a:t>
            </a:r>
            <a:r>
              <a:rPr lang="en-US" sz="2400" i="1" dirty="0" smtClean="0">
                <a:latin typeface="Times New Roman" panose="02020603050405020304" pitchFamily="18" charset="0"/>
                <a:cs typeface="Times New Roman" panose="02020603050405020304" pitchFamily="18" charset="0"/>
              </a:rPr>
              <a:t>A firm producing on large scale enjoys these economies.</a:t>
            </a:r>
          </a:p>
          <a:p>
            <a:pPr marL="0" indent="0">
              <a:buNone/>
            </a:pPr>
            <a:endParaRPr lang="en-US" sz="2400" b="1" dirty="0"/>
          </a:p>
        </p:txBody>
      </p:sp>
    </p:spTree>
    <p:extLst>
      <p:ext uri="{BB962C8B-B14F-4D97-AF65-F5344CB8AC3E}">
        <p14:creationId xmlns:p14="http://schemas.microsoft.com/office/powerpoint/2010/main" val="3104814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1207</TotalTime>
  <Words>357</Words>
  <Application>Microsoft Office PowerPoint</Application>
  <PresentationFormat>On-screen Show (4:3)</PresentationFormat>
  <Paragraphs>112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PRODUCTION </vt:lpstr>
      <vt:lpstr>CONTENTS </vt:lpstr>
      <vt:lpstr>Economies of Scale </vt:lpstr>
      <vt:lpstr>EXAMPLE FOR ECONOMIES OF SCALE</vt:lpstr>
      <vt:lpstr>Economies of large – scale production classified by Marshall into two categories :</vt:lpstr>
      <vt:lpstr>INTERNAL ECONOMIES</vt:lpstr>
      <vt:lpstr> The internal economies arise because of the actions of an individual firm to economise its cost. They can be discussed as under:</vt:lpstr>
      <vt:lpstr>Contd…</vt:lpstr>
      <vt:lpstr>Contd..</vt:lpstr>
      <vt:lpstr>External Economies</vt:lpstr>
      <vt:lpstr>Contd…</vt:lpstr>
      <vt:lpstr>Contd…</vt:lpstr>
      <vt:lpstr>TYPES DISECONOMIES/ DISADVANTAGES  OF SCALE</vt:lpstr>
      <vt:lpstr>INTERNAL DISECONOMIES</vt:lpstr>
      <vt:lpstr>External Diseconomies</vt:lpstr>
      <vt:lpstr>Significance of Economies of Scale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Production</dc:title>
  <dc:creator>ammu</dc:creator>
  <cp:lastModifiedBy>ammu</cp:lastModifiedBy>
  <cp:revision>88</cp:revision>
  <dcterms:created xsi:type="dcterms:W3CDTF">2020-06-05T01:34:04Z</dcterms:created>
  <dcterms:modified xsi:type="dcterms:W3CDTF">2020-06-08T06:28:31Z</dcterms:modified>
</cp:coreProperties>
</file>