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740"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EAB2D326-B6C1-4DFF-8025-8ACCD28C5A55}" type="datetimeFigureOut">
              <a:rPr lang="en-US" smtClean="0"/>
              <a:t>29-Apr-20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485160B-204B-427C-BE9A-F5A870CCA33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B2D326-B6C1-4DFF-8025-8ACCD28C5A55}" type="datetimeFigureOut">
              <a:rPr lang="en-US" smtClean="0"/>
              <a:t>29-Apr-20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5160B-204B-427C-BE9A-F5A870CCA33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B2D326-B6C1-4DFF-8025-8ACCD28C5A55}" type="datetimeFigureOut">
              <a:rPr lang="en-US" smtClean="0"/>
              <a:t>29-Apr-20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5160B-204B-427C-BE9A-F5A870CCA33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EAB2D326-B6C1-4DFF-8025-8ACCD28C5A55}" type="datetimeFigureOut">
              <a:rPr lang="en-US" smtClean="0"/>
              <a:t>29-Apr-20</a:t>
            </a:fld>
            <a:endParaRPr lang="en-US"/>
          </a:p>
        </p:txBody>
      </p:sp>
      <p:sp>
        <p:nvSpPr>
          <p:cNvPr id="9" name="Slide Number Placeholder 8"/>
          <p:cNvSpPr>
            <a:spLocks noGrp="1"/>
          </p:cNvSpPr>
          <p:nvPr>
            <p:ph type="sldNum" sz="quarter" idx="15"/>
          </p:nvPr>
        </p:nvSpPr>
        <p:spPr/>
        <p:txBody>
          <a:bodyPr rtlCol="0"/>
          <a:lstStyle/>
          <a:p>
            <a:fld id="{F485160B-204B-427C-BE9A-F5A870CCA33C}"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AB2D326-B6C1-4DFF-8025-8ACCD28C5A55}" type="datetimeFigureOut">
              <a:rPr lang="en-US" smtClean="0"/>
              <a:t>29-Apr-20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F485160B-204B-427C-BE9A-F5A870CCA33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AB2D326-B6C1-4DFF-8025-8ACCD28C5A55}" type="datetimeFigureOut">
              <a:rPr lang="en-US" smtClean="0"/>
              <a:t>29-Apr-20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5160B-204B-427C-BE9A-F5A870CCA33C}"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AB2D326-B6C1-4DFF-8025-8ACCD28C5A55}" type="datetimeFigureOut">
              <a:rPr lang="en-US" smtClean="0"/>
              <a:t>29-Apr-20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85160B-204B-427C-BE9A-F5A870CCA33C}"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EAB2D326-B6C1-4DFF-8025-8ACCD28C5A55}" type="datetimeFigureOut">
              <a:rPr lang="en-US" smtClean="0"/>
              <a:t>29-Apr-20</a:t>
            </a:fld>
            <a:endParaRPr lang="en-US"/>
          </a:p>
        </p:txBody>
      </p:sp>
      <p:sp>
        <p:nvSpPr>
          <p:cNvPr id="7" name="Slide Number Placeholder 6"/>
          <p:cNvSpPr>
            <a:spLocks noGrp="1"/>
          </p:cNvSpPr>
          <p:nvPr>
            <p:ph type="sldNum" sz="quarter" idx="11"/>
          </p:nvPr>
        </p:nvSpPr>
        <p:spPr/>
        <p:txBody>
          <a:bodyPr rtlCol="0"/>
          <a:lstStyle/>
          <a:p>
            <a:fld id="{F485160B-204B-427C-BE9A-F5A870CCA33C}"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2D326-B6C1-4DFF-8025-8ACCD28C5A55}" type="datetimeFigureOut">
              <a:rPr lang="en-US" smtClean="0"/>
              <a:t>29-Apr-20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85160B-204B-427C-BE9A-F5A870CCA33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EAB2D326-B6C1-4DFF-8025-8ACCD28C5A55}" type="datetimeFigureOut">
              <a:rPr lang="en-US" smtClean="0"/>
              <a:t>29-Apr-20</a:t>
            </a:fld>
            <a:endParaRPr lang="en-US"/>
          </a:p>
        </p:txBody>
      </p:sp>
      <p:sp>
        <p:nvSpPr>
          <p:cNvPr id="22" name="Slide Number Placeholder 21"/>
          <p:cNvSpPr>
            <a:spLocks noGrp="1"/>
          </p:cNvSpPr>
          <p:nvPr>
            <p:ph type="sldNum" sz="quarter" idx="15"/>
          </p:nvPr>
        </p:nvSpPr>
        <p:spPr/>
        <p:txBody>
          <a:bodyPr rtlCol="0"/>
          <a:lstStyle/>
          <a:p>
            <a:fld id="{F485160B-204B-427C-BE9A-F5A870CCA33C}"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EAB2D326-B6C1-4DFF-8025-8ACCD28C5A55}" type="datetimeFigureOut">
              <a:rPr lang="en-US" smtClean="0"/>
              <a:t>29-Apr-20</a:t>
            </a:fld>
            <a:endParaRPr lang="en-US"/>
          </a:p>
        </p:txBody>
      </p:sp>
      <p:sp>
        <p:nvSpPr>
          <p:cNvPr id="18" name="Slide Number Placeholder 17"/>
          <p:cNvSpPr>
            <a:spLocks noGrp="1"/>
          </p:cNvSpPr>
          <p:nvPr>
            <p:ph type="sldNum" sz="quarter" idx="11"/>
          </p:nvPr>
        </p:nvSpPr>
        <p:spPr/>
        <p:txBody>
          <a:bodyPr rtlCol="0"/>
          <a:lstStyle/>
          <a:p>
            <a:fld id="{F485160B-204B-427C-BE9A-F5A870CCA33C}"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AB2D326-B6C1-4DFF-8025-8ACCD28C5A55}" type="datetimeFigureOut">
              <a:rPr lang="en-US" smtClean="0"/>
              <a:t>29-Apr-20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485160B-204B-427C-BE9A-F5A870CCA33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Algerian" panose="04020705040A02060702" pitchFamily="82" charset="0"/>
                <a:cs typeface="Arial" panose="020B0604020202020204" pitchFamily="34" charset="0"/>
              </a:rPr>
              <a:t>UNIT – 5</a:t>
            </a:r>
            <a:br>
              <a:rPr lang="en-US" dirty="0" smtClean="0">
                <a:latin typeface="Algerian" panose="04020705040A02060702" pitchFamily="82" charset="0"/>
                <a:cs typeface="Arial" panose="020B0604020202020204" pitchFamily="34" charset="0"/>
              </a:rPr>
            </a:br>
            <a:r>
              <a:rPr lang="en-US" dirty="0" smtClean="0">
                <a:latin typeface="Algerian" panose="04020705040A02060702" pitchFamily="82" charset="0"/>
                <a:cs typeface="Arial" panose="020B0604020202020204" pitchFamily="34" charset="0"/>
              </a:rPr>
              <a:t>WINDING UP OF A COMPANY</a:t>
            </a:r>
            <a:endParaRPr lang="en-US" dirty="0">
              <a:latin typeface="Algerian" panose="04020705040A02060702" pitchFamily="82" charset="0"/>
              <a:cs typeface="Arial" panose="020B0604020202020204" pitchFamily="34" charset="0"/>
            </a:endParaRPr>
          </a:p>
        </p:txBody>
      </p:sp>
      <p:sp>
        <p:nvSpPr>
          <p:cNvPr id="3" name="Subtitle 2"/>
          <p:cNvSpPr>
            <a:spLocks noGrp="1"/>
          </p:cNvSpPr>
          <p:nvPr>
            <p:ph type="subTitle" idx="1"/>
          </p:nvPr>
        </p:nvSpPr>
        <p:spPr/>
        <p:txBody>
          <a:bodyPr/>
          <a:lstStyle/>
          <a:p>
            <a:r>
              <a:rPr lang="en-US" dirty="0" smtClean="0"/>
              <a:t>M. Maria Jessica</a:t>
            </a:r>
            <a:endParaRPr lang="en-US" dirty="0"/>
          </a:p>
        </p:txBody>
      </p:sp>
      <p:pic>
        <p:nvPicPr>
          <p:cNvPr id="4" name="2020_04_29_23_51_5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181600" y="1295400"/>
            <a:ext cx="406400" cy="406400"/>
          </a:xfrm>
          <a:prstGeom prst="rect">
            <a:avLst/>
          </a:prstGeom>
        </p:spPr>
      </p:pic>
    </p:spTree>
    <p:extLst>
      <p:ext uri="{BB962C8B-B14F-4D97-AF65-F5344CB8AC3E}">
        <p14:creationId xmlns:p14="http://schemas.microsoft.com/office/powerpoint/2010/main" val="4034192057"/>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par>
                          <p:cTn id="15" fill="hold">
                            <p:stCondLst>
                              <p:cond delay="500"/>
                            </p:stCondLst>
                            <p:childTnLst>
                              <p:par>
                                <p:cTn id="16" presetID="1" presetClass="mediacall" presetSubtype="0" fill="hold" nodeType="afterEffect">
                                  <p:stCondLst>
                                    <p:cond delay="0"/>
                                  </p:stCondLst>
                                  <p:childTnLst>
                                    <p:cmd type="call" cmd="playFrom(0.0)">
                                      <p:cBhvr>
                                        <p:cTn id="17" dur="63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CONTENTS</a:t>
            </a:r>
            <a:endParaRPr lang="en-US" dirty="0">
              <a:latin typeface="Algerian" panose="04020705040A02060702" pitchFamily="82" charset="0"/>
            </a:endParaRPr>
          </a:p>
        </p:txBody>
      </p:sp>
      <p:sp>
        <p:nvSpPr>
          <p:cNvPr id="3" name="Content Placeholder 2"/>
          <p:cNvSpPr>
            <a:spLocks noGrp="1"/>
          </p:cNvSpPr>
          <p:nvPr>
            <p:ph sz="quarter" idx="1"/>
          </p:nvPr>
        </p:nvSpPr>
        <p:spPr/>
        <p:txBody>
          <a:bodyPr/>
          <a:lstStyle/>
          <a:p>
            <a:r>
              <a:rPr lang="en-US" dirty="0" smtClean="0">
                <a:latin typeface="Times New Roman" panose="02020603050405020304" pitchFamily="18" charset="0"/>
                <a:cs typeface="Times New Roman" panose="02020603050405020304" pitchFamily="18" charset="0"/>
              </a:rPr>
              <a:t>MEANING </a:t>
            </a:r>
          </a:p>
          <a:p>
            <a:r>
              <a:rPr lang="en-US" dirty="0" smtClean="0">
                <a:latin typeface="Times New Roman" panose="02020603050405020304" pitchFamily="18" charset="0"/>
                <a:cs typeface="Times New Roman" panose="02020603050405020304" pitchFamily="18" charset="0"/>
              </a:rPr>
              <a:t>DEFINITION</a:t>
            </a:r>
          </a:p>
          <a:p>
            <a:r>
              <a:rPr lang="en-US" dirty="0" smtClean="0">
                <a:latin typeface="Times New Roman" panose="02020603050405020304" pitchFamily="18" charset="0"/>
                <a:cs typeface="Times New Roman" panose="02020603050405020304" pitchFamily="18" charset="0"/>
              </a:rPr>
              <a:t>MODES OF WINDING UP</a:t>
            </a:r>
          </a:p>
          <a:p>
            <a:r>
              <a:rPr lang="en-US" dirty="0" smtClean="0">
                <a:latin typeface="Times New Roman" panose="02020603050405020304" pitchFamily="18" charset="0"/>
                <a:cs typeface="Times New Roman" panose="02020603050405020304" pitchFamily="18" charset="0"/>
              </a:rPr>
              <a:t>COMPULSORY WINDING UP (WINDING UP BY THE COURT) </a:t>
            </a:r>
            <a:endParaRPr lang="en-US" dirty="0">
              <a:latin typeface="Times New Roman" panose="02020603050405020304" pitchFamily="18" charset="0"/>
              <a:cs typeface="Times New Roman" panose="02020603050405020304" pitchFamily="18" charset="0"/>
            </a:endParaRPr>
          </a:p>
        </p:txBody>
      </p:sp>
      <p:pic>
        <p:nvPicPr>
          <p:cNvPr id="4" name="2020_04_29_23_52_18.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248400" y="914400"/>
            <a:ext cx="406400" cy="406400"/>
          </a:xfrm>
          <a:prstGeom prst="rect">
            <a:avLst/>
          </a:prstGeom>
        </p:spPr>
      </p:pic>
    </p:spTree>
    <p:extLst>
      <p:ext uri="{BB962C8B-B14F-4D97-AF65-F5344CB8AC3E}">
        <p14:creationId xmlns:p14="http://schemas.microsoft.com/office/powerpoint/2010/main" val="1185690389"/>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5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childTnLst>
                          </p:cTn>
                        </p:par>
                        <p:par>
                          <p:cTn id="27" fill="hold">
                            <p:stCondLst>
                              <p:cond delay="500"/>
                            </p:stCondLst>
                            <p:childTnLst>
                              <p:par>
                                <p:cTn id="28" presetID="1" presetClass="mediacall" presetSubtype="0" fill="hold" nodeType="afterEffect">
                                  <p:stCondLst>
                                    <p:cond delay="0"/>
                                  </p:stCondLst>
                                  <p:childTnLst>
                                    <p:cmd type="call" cmd="playFrom(0.0)">
                                      <p:cBhvr>
                                        <p:cTn id="29" dur="1204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Times New Roman" panose="02020603050405020304" pitchFamily="18" charset="0"/>
                <a:cs typeface="Times New Roman" panose="02020603050405020304" pitchFamily="18" charset="0"/>
              </a:rPr>
              <a:t>MEANING </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a:bodyPr>
          <a:lstStyle/>
          <a:p>
            <a:pPr marL="0" indent="0" algn="just">
              <a:buNone/>
            </a:pPr>
            <a:r>
              <a:rPr lang="en-US" dirty="0" smtClean="0"/>
              <a:t>	</a:t>
            </a:r>
            <a:r>
              <a:rPr lang="en-US" sz="2800" dirty="0" smtClean="0">
                <a:latin typeface="Times New Roman" panose="02020603050405020304" pitchFamily="18" charset="0"/>
                <a:cs typeface="Times New Roman" panose="02020603050405020304" pitchFamily="18" charset="0"/>
              </a:rPr>
              <a:t>Winding up or liquidation of a company represents the last stage in its life. It means a proceeding by which a company is dissolved. The assets of the company are disposed of, the debts are paid off out of the </a:t>
            </a:r>
            <a:r>
              <a:rPr lang="en-US" sz="2800" dirty="0" smtClean="0">
                <a:latin typeface="Times New Roman" panose="02020603050405020304" pitchFamily="18" charset="0"/>
                <a:cs typeface="Times New Roman" panose="02020603050405020304" pitchFamily="18" charset="0"/>
              </a:rPr>
              <a:t>realized </a:t>
            </a:r>
            <a:r>
              <a:rPr lang="en-US" sz="2800" dirty="0" smtClean="0">
                <a:latin typeface="Times New Roman" panose="02020603050405020304" pitchFamily="18" charset="0"/>
                <a:cs typeface="Times New Roman" panose="02020603050405020304" pitchFamily="18" charset="0"/>
              </a:rPr>
              <a:t>assets (or from contribution's from its members), and the surplus, any, is then distributed among the members in proportion to their holdings in the company. The two terms ‘winding up’ and ‘liquidation’ are used interchangeably. </a:t>
            </a:r>
            <a:endParaRPr lang="en-US" sz="2800" dirty="0">
              <a:latin typeface="Times New Roman" panose="02020603050405020304" pitchFamily="18" charset="0"/>
              <a:cs typeface="Times New Roman" panose="02020603050405020304" pitchFamily="18" charset="0"/>
            </a:endParaRPr>
          </a:p>
        </p:txBody>
      </p:sp>
      <p:pic>
        <p:nvPicPr>
          <p:cNvPr id="4" name="2020_04_29_23_57_18.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257800" y="533400"/>
            <a:ext cx="406400" cy="406400"/>
          </a:xfrm>
          <a:prstGeom prst="rect">
            <a:avLst/>
          </a:prstGeom>
        </p:spPr>
      </p:pic>
    </p:spTree>
    <p:extLst>
      <p:ext uri="{BB962C8B-B14F-4D97-AF65-F5344CB8AC3E}">
        <p14:creationId xmlns:p14="http://schemas.microsoft.com/office/powerpoint/2010/main" val="3411032944"/>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wd">
                                    <p:tmAbs val="5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par>
                          <p:cTn id="12" fill="hold">
                            <p:stCondLst>
                              <p:cond delay="2000"/>
                            </p:stCondLst>
                            <p:childTnLst>
                              <p:par>
                                <p:cTn id="13" presetID="1" presetClass="mediacall" presetSubtype="0" fill="hold" nodeType="afterEffect">
                                  <p:stCondLst>
                                    <p:cond delay="0"/>
                                  </p:stCondLst>
                                  <p:childTnLst>
                                    <p:cmd type="call" cmd="playFrom(0.0)">
                                      <p:cBhvr>
                                        <p:cTn id="14" dur="7661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imes New Roman" panose="02020603050405020304" pitchFamily="18" charset="0"/>
                <a:cs typeface="Times New Roman" panose="02020603050405020304" pitchFamily="18" charset="0"/>
              </a:rPr>
              <a:t>DEFINITION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p:txBody>
          <a:bodyPr>
            <a:normAutofit/>
          </a:bodyPr>
          <a:lstStyle/>
          <a:p>
            <a:pPr marL="0" indent="0" algn="just">
              <a:buNone/>
            </a:pPr>
            <a:r>
              <a:rPr lang="en-US" sz="2800" dirty="0" smtClean="0">
                <a:latin typeface="Times New Roman" panose="02020603050405020304" pitchFamily="18" charset="0"/>
                <a:cs typeface="Times New Roman" panose="02020603050405020304" pitchFamily="18" charset="0"/>
              </a:rPr>
              <a:t>According to Prof. Gower, </a:t>
            </a:r>
            <a:r>
              <a:rPr lang="en-US" sz="2800" dirty="0" smtClean="0">
                <a:latin typeface="Times New Roman" panose="02020603050405020304" pitchFamily="18" charset="0"/>
                <a:cs typeface="Times New Roman" panose="02020603050405020304" pitchFamily="18" charset="0"/>
              </a:rPr>
              <a:t>“winding </a:t>
            </a:r>
            <a:r>
              <a:rPr lang="en-US" sz="2800" dirty="0" smtClean="0">
                <a:latin typeface="Times New Roman" panose="02020603050405020304" pitchFamily="18" charset="0"/>
                <a:cs typeface="Times New Roman" panose="02020603050405020304" pitchFamily="18" charset="0"/>
              </a:rPr>
              <a:t>up of a company is a process whereby its life is ended and its property administered for the – benefit of its creditors and members. An administrator, called liquidator, is appointed and he takes control of the company, collects its assets, pays its debts and finally distributes any surplus among the members in accordance with their </a:t>
            </a:r>
            <a:r>
              <a:rPr lang="en-US" sz="2800" dirty="0" smtClean="0">
                <a:latin typeface="Times New Roman" panose="02020603050405020304" pitchFamily="18" charset="0"/>
                <a:cs typeface="Times New Roman" panose="02020603050405020304" pitchFamily="18" charset="0"/>
              </a:rPr>
              <a:t>rights”.</a:t>
            </a:r>
            <a:endParaRPr lang="en-US" sz="2800" dirty="0">
              <a:latin typeface="Times New Roman" panose="02020603050405020304" pitchFamily="18" charset="0"/>
              <a:cs typeface="Times New Roman" panose="02020603050405020304" pitchFamily="18" charset="0"/>
            </a:endParaRPr>
          </a:p>
        </p:txBody>
      </p:sp>
      <p:pic>
        <p:nvPicPr>
          <p:cNvPr id="4" name="2020_04_30_00_02_47.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181600" y="990600"/>
            <a:ext cx="406400" cy="406400"/>
          </a:xfrm>
          <a:prstGeom prst="rect">
            <a:avLst/>
          </a:prstGeom>
        </p:spPr>
      </p:pic>
    </p:spTree>
    <p:extLst>
      <p:ext uri="{BB962C8B-B14F-4D97-AF65-F5344CB8AC3E}">
        <p14:creationId xmlns:p14="http://schemas.microsoft.com/office/powerpoint/2010/main" val="1615016662"/>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par>
                          <p:cTn id="13" fill="hold">
                            <p:stCondLst>
                              <p:cond delay="500"/>
                            </p:stCondLst>
                            <p:childTnLst>
                              <p:par>
                                <p:cTn id="14" presetID="1" presetClass="mediacall" presetSubtype="0" fill="hold" nodeType="afterEffect">
                                  <p:stCondLst>
                                    <p:cond delay="0"/>
                                  </p:stCondLst>
                                  <p:childTnLst>
                                    <p:cmd type="call" cmd="playFrom(0.0)">
                                      <p:cBhvr>
                                        <p:cTn id="15" dur="6123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anose="02020603050405020304" pitchFamily="18" charset="0"/>
                <a:cs typeface="Times New Roman" panose="02020603050405020304" pitchFamily="18" charset="0"/>
              </a:rPr>
              <a:t>  Modes </a:t>
            </a:r>
            <a:r>
              <a:rPr lang="en-US" sz="3200" dirty="0" smtClean="0">
                <a:latin typeface="Times New Roman" panose="02020603050405020304" pitchFamily="18" charset="0"/>
                <a:cs typeface="Times New Roman" panose="02020603050405020304" pitchFamily="18" charset="0"/>
              </a:rPr>
              <a:t>of Winding up</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685800" y="1600200"/>
            <a:ext cx="7467600" cy="4873752"/>
          </a:xfrm>
        </p:spPr>
        <p:txBody>
          <a:bodyPr>
            <a:normAutofit/>
          </a:bodyPr>
          <a:lstStyle/>
          <a:p>
            <a:pPr marL="0" indent="0" algn="just">
              <a:buNone/>
            </a:pPr>
            <a:r>
              <a:rPr lang="en-US" sz="2800" b="1" dirty="0" smtClean="0">
                <a:latin typeface="Times New Roman" panose="02020603050405020304" pitchFamily="18" charset="0"/>
                <a:cs typeface="Times New Roman" panose="02020603050405020304" pitchFamily="18" charset="0"/>
              </a:rPr>
              <a:t>There are three modes of winding up of a company, </a:t>
            </a:r>
          </a:p>
          <a:p>
            <a:pPr marL="0" indent="0" algn="just">
              <a:buNone/>
            </a:pPr>
            <a:r>
              <a:rPr lang="en-US" sz="2800" dirty="0" smtClean="0">
                <a:latin typeface="Times New Roman" panose="02020603050405020304" pitchFamily="18" charset="0"/>
                <a:cs typeface="Times New Roman" panose="02020603050405020304" pitchFamily="18" charset="0"/>
              </a:rPr>
              <a:t>     I. Compulsory winding up (secs. 433 to 483): winding up by the court.</a:t>
            </a:r>
          </a:p>
          <a:p>
            <a:pPr marL="0" indent="0" algn="just">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II. Voluntary winding up (secs. 484 to 521).             	This may be –  </a:t>
            </a:r>
          </a:p>
          <a:p>
            <a:pPr marL="0" indent="0" algn="just">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 members’ voluntary winding up, or</a:t>
            </a:r>
          </a:p>
          <a:p>
            <a:pPr marL="0" indent="0" algn="just">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b) creditors’ voluntary winding up.</a:t>
            </a:r>
          </a:p>
          <a:p>
            <a:pPr marL="0" indent="0" algn="just">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III</a:t>
            </a:r>
            <a:r>
              <a:rPr lang="en-US" sz="2800" dirty="0" smtClean="0">
                <a:latin typeface="Times New Roman" panose="02020603050405020304" pitchFamily="18" charset="0"/>
                <a:cs typeface="Times New Roman" panose="02020603050405020304" pitchFamily="18" charset="0"/>
              </a:rPr>
              <a:t>. Winding up subject to supervision of the court</a:t>
            </a:r>
            <a:r>
              <a:rPr lang="en-US"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secs. 522 to 527)</a:t>
            </a:r>
          </a:p>
          <a:p>
            <a:pPr marL="0" indent="0">
              <a:buNone/>
            </a:pPr>
            <a:endParaRPr lang="en-US" dirty="0" smtClean="0"/>
          </a:p>
          <a:p>
            <a:pPr marL="0" indent="0">
              <a:buNone/>
            </a:pPr>
            <a:endParaRPr lang="en-US" dirty="0"/>
          </a:p>
        </p:txBody>
      </p:sp>
      <p:pic>
        <p:nvPicPr>
          <p:cNvPr id="4" name="2020_04_30_00_08_07_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629400" y="838200"/>
            <a:ext cx="406400" cy="406400"/>
          </a:xfrm>
          <a:prstGeom prst="rect">
            <a:avLst/>
          </a:prstGeom>
        </p:spPr>
      </p:pic>
    </p:spTree>
    <p:extLst>
      <p:ext uri="{BB962C8B-B14F-4D97-AF65-F5344CB8AC3E}">
        <p14:creationId xmlns:p14="http://schemas.microsoft.com/office/powerpoint/2010/main" val="3446787730"/>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9" dur="1000"/>
                                        <p:tgtEl>
                                          <p:spTgt spid="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p:cTn id="54"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5"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6"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7" dur="1000"/>
                                        <p:tgtEl>
                                          <p:spTgt spid="3">
                                            <p:txEl>
                                              <p:pRg st="5" end="5"/>
                                            </p:txEl>
                                          </p:spTgt>
                                        </p:tgtEl>
                                      </p:cBhvr>
                                    </p:animEffect>
                                  </p:childTnLst>
                                </p:cTn>
                              </p:par>
                            </p:childTnLst>
                          </p:cTn>
                        </p:par>
                        <p:par>
                          <p:cTn id="58" fill="hold">
                            <p:stCondLst>
                              <p:cond delay="1000"/>
                            </p:stCondLst>
                            <p:childTnLst>
                              <p:par>
                                <p:cTn id="59" presetID="1" presetClass="mediacall" presetSubtype="0" fill="hold" nodeType="afterEffect">
                                  <p:stCondLst>
                                    <p:cond delay="0"/>
                                  </p:stCondLst>
                                  <p:childTnLst>
                                    <p:cmd type="call" cmd="playFrom(0.0)">
                                      <p:cBhvr>
                                        <p:cTn id="60" dur="640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61"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latin typeface="Times New Roman" panose="02020603050405020304" pitchFamily="18" charset="0"/>
                <a:cs typeface="Times New Roman" panose="02020603050405020304" pitchFamily="18" charset="0"/>
              </a:rPr>
              <a:t>I. Compulsory Winding Up (Secs. 433 to 483 )</a:t>
            </a:r>
            <a:br>
              <a:rPr lang="en-US" sz="2000" b="1" dirty="0" smtClean="0">
                <a:latin typeface="Times New Roman" panose="02020603050405020304" pitchFamily="18" charset="0"/>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 Winding Up by the court)</a:t>
            </a:r>
            <a:br>
              <a:rPr lang="en-US" sz="2000" b="1" dirty="0" smtClean="0">
                <a:latin typeface="Times New Roman" panose="02020603050405020304" pitchFamily="18" charset="0"/>
                <a:cs typeface="Times New Roman" panose="02020603050405020304" pitchFamily="18" charset="0"/>
              </a:rPr>
            </a:br>
            <a:endParaRPr lang="en-US" sz="2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457200" y="1600200"/>
            <a:ext cx="8001000" cy="4525963"/>
          </a:xfrm>
        </p:spPr>
        <p:txBody>
          <a:bodyPr>
            <a:normAutofit lnSpcReduction="10000"/>
          </a:bodyPr>
          <a:lstStyle/>
          <a:p>
            <a:pPr marL="0" indent="0" algn="just">
              <a:buNone/>
            </a:pPr>
            <a:r>
              <a:rPr lang="en-US" sz="2000" dirty="0" smtClean="0">
                <a:latin typeface="Times New Roman" panose="02020603050405020304" pitchFamily="18" charset="0"/>
                <a:cs typeface="Times New Roman" panose="02020603050405020304" pitchFamily="18" charset="0"/>
              </a:rPr>
              <a:t>Winding up of a company under the order of a court is also known as compulsory winding up.</a:t>
            </a:r>
          </a:p>
          <a:p>
            <a:pPr marL="0" indent="0" algn="ctr">
              <a:buNone/>
            </a:pPr>
            <a:r>
              <a:rPr lang="en-US" sz="2000" b="1" dirty="0" smtClean="0">
                <a:latin typeface="Times New Roman" panose="02020603050405020304" pitchFamily="18" charset="0"/>
                <a:cs typeface="Times New Roman" panose="02020603050405020304" pitchFamily="18" charset="0"/>
              </a:rPr>
              <a:t>Grounds for compulsory winding up (sec. 433)</a:t>
            </a:r>
          </a:p>
          <a:p>
            <a:pPr marL="0" indent="0" algn="just">
              <a:buNone/>
            </a:pPr>
            <a:r>
              <a:rPr lang="en-US" sz="2000" b="1" dirty="0" smtClean="0">
                <a:latin typeface="Times New Roman" panose="02020603050405020304" pitchFamily="18" charset="0"/>
                <a:cs typeface="Times New Roman" panose="02020603050405020304" pitchFamily="18" charset="0"/>
              </a:rPr>
              <a:t>A company may be wound up by the court-</a:t>
            </a:r>
          </a:p>
          <a:p>
            <a:pPr algn="just"/>
            <a:r>
              <a:rPr lang="en-US" sz="2000" dirty="0" smtClean="0">
                <a:latin typeface="Times New Roman" panose="02020603050405020304" pitchFamily="18" charset="0"/>
                <a:cs typeface="Times New Roman" panose="02020603050405020304" pitchFamily="18" charset="0"/>
              </a:rPr>
              <a:t>Special resolution of the company.</a:t>
            </a:r>
          </a:p>
          <a:p>
            <a:pPr algn="just"/>
            <a:r>
              <a:rPr lang="en-US" sz="2000" dirty="0" smtClean="0">
                <a:latin typeface="Times New Roman" panose="02020603050405020304" pitchFamily="18" charset="0"/>
                <a:cs typeface="Times New Roman" panose="02020603050405020304" pitchFamily="18" charset="0"/>
              </a:rPr>
              <a:t>Default in holding statutory meeting.</a:t>
            </a:r>
          </a:p>
          <a:p>
            <a:pPr algn="just"/>
            <a:r>
              <a:rPr lang="en-US" sz="2000" dirty="0" smtClean="0">
                <a:latin typeface="Times New Roman" panose="02020603050405020304" pitchFamily="18" charset="0"/>
                <a:cs typeface="Times New Roman" panose="02020603050405020304" pitchFamily="18" charset="0"/>
              </a:rPr>
              <a:t>Failure to commence business.</a:t>
            </a:r>
          </a:p>
          <a:p>
            <a:pPr algn="just"/>
            <a:r>
              <a:rPr lang="en-US" sz="2000" dirty="0" smtClean="0">
                <a:latin typeface="Times New Roman" panose="02020603050405020304" pitchFamily="18" charset="0"/>
                <a:cs typeface="Times New Roman" panose="02020603050405020304" pitchFamily="18" charset="0"/>
              </a:rPr>
              <a:t>Reduction in membership.</a:t>
            </a:r>
          </a:p>
          <a:p>
            <a:pPr algn="just"/>
            <a:r>
              <a:rPr lang="en-US" sz="2000" dirty="0" smtClean="0">
                <a:latin typeface="Times New Roman" panose="02020603050405020304" pitchFamily="18" charset="0"/>
                <a:cs typeface="Times New Roman" panose="02020603050405020304" pitchFamily="18" charset="0"/>
              </a:rPr>
              <a:t>Inability to pay debt.</a:t>
            </a:r>
          </a:p>
          <a:p>
            <a:pPr algn="just"/>
            <a:r>
              <a:rPr lang="en-US" sz="2000" dirty="0" smtClean="0">
                <a:latin typeface="Times New Roman" panose="02020603050405020304" pitchFamily="18" charset="0"/>
                <a:cs typeface="Times New Roman" panose="02020603050405020304" pitchFamily="18" charset="0"/>
              </a:rPr>
              <a:t>Just and equitable.</a:t>
            </a:r>
          </a:p>
          <a:p>
            <a:pPr algn="just"/>
            <a:r>
              <a:rPr lang="en-US" sz="2000" dirty="0" smtClean="0">
                <a:latin typeface="Times New Roman" panose="02020603050405020304" pitchFamily="18" charset="0"/>
                <a:cs typeface="Times New Roman" panose="02020603050405020304" pitchFamily="18" charset="0"/>
              </a:rPr>
              <a:t>Failure to file balance sheet and profit and loss account.</a:t>
            </a:r>
          </a:p>
          <a:p>
            <a:pPr algn="just"/>
            <a:r>
              <a:rPr lang="en-US" sz="2000" dirty="0" smtClean="0">
                <a:latin typeface="Times New Roman" panose="02020603050405020304" pitchFamily="18" charset="0"/>
                <a:cs typeface="Times New Roman" panose="02020603050405020304" pitchFamily="18" charset="0"/>
              </a:rPr>
              <a:t>Acting against the interest of Sovereignty and Integrity of India.</a:t>
            </a:r>
          </a:p>
          <a:p>
            <a:pPr algn="just"/>
            <a:r>
              <a:rPr lang="en-US" sz="2000" dirty="0" smtClean="0">
                <a:latin typeface="Times New Roman" panose="02020603050405020304" pitchFamily="18" charset="0"/>
                <a:cs typeface="Times New Roman" panose="02020603050405020304" pitchFamily="18" charset="0"/>
              </a:rPr>
              <a:t>Winding up of sick Industrial company.</a:t>
            </a:r>
            <a:endParaRPr lang="en-US" sz="2000" dirty="0">
              <a:latin typeface="Times New Roman" panose="02020603050405020304" pitchFamily="18" charset="0"/>
              <a:cs typeface="Times New Roman" panose="02020603050405020304" pitchFamily="18" charset="0"/>
            </a:endParaRPr>
          </a:p>
        </p:txBody>
      </p:sp>
      <p:pic>
        <p:nvPicPr>
          <p:cNvPr id="4" name="2020_04_30_00_14_4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324600" y="709038"/>
            <a:ext cx="406400" cy="406400"/>
          </a:xfrm>
          <a:prstGeom prst="rect">
            <a:avLst/>
          </a:prstGeom>
        </p:spPr>
      </p:pic>
    </p:spTree>
    <p:extLst>
      <p:ext uri="{BB962C8B-B14F-4D97-AF65-F5344CB8AC3E}">
        <p14:creationId xmlns:p14="http://schemas.microsoft.com/office/powerpoint/2010/main" val="2751812933"/>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randombar(horizontal)">
                                      <p:cBhvr>
                                        <p:cTn id="54" dur="500"/>
                                        <p:tgtEl>
                                          <p:spTgt spid="3">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9" dur="500"/>
                                        <p:tgtEl>
                                          <p:spTgt spid="3">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64" dur="500"/>
                                        <p:tgtEl>
                                          <p:spTgt spid="3">
                                            <p:txEl>
                                              <p:pRg st="10" end="1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69" dur="500"/>
                                        <p:tgtEl>
                                          <p:spTgt spid="3">
                                            <p:txEl>
                                              <p:pRg st="11" end="11"/>
                                            </p:txEl>
                                          </p:spTgt>
                                        </p:tgtEl>
                                      </p:cBhvr>
                                    </p:animEffect>
                                  </p:childTnLst>
                                </p:cTn>
                              </p:par>
                            </p:childTnLst>
                          </p:cTn>
                        </p:par>
                        <p:par>
                          <p:cTn id="70" fill="hold">
                            <p:stCondLst>
                              <p:cond delay="500"/>
                            </p:stCondLst>
                            <p:childTnLst>
                              <p:par>
                                <p:cTn id="71" presetID="1" presetClass="mediacall" presetSubtype="0" fill="hold" nodeType="afterEffect">
                                  <p:stCondLst>
                                    <p:cond delay="0"/>
                                  </p:stCondLst>
                                  <p:childTnLst>
                                    <p:cmd type="call" cmd="playFrom(0.0)">
                                      <p:cBhvr>
                                        <p:cTn id="72" dur="30066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3"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6629" y="2967335"/>
            <a:ext cx="363073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 you</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3" name="2020_04_30_00_26_29.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876800" y="2133600"/>
            <a:ext cx="406400" cy="406400"/>
          </a:xfrm>
          <a:prstGeom prst="rect">
            <a:avLst/>
          </a:prstGeom>
        </p:spPr>
      </p:pic>
    </p:spTree>
    <p:extLst>
      <p:ext uri="{BB962C8B-B14F-4D97-AF65-F5344CB8AC3E}">
        <p14:creationId xmlns:p14="http://schemas.microsoft.com/office/powerpoint/2010/main" val="3860644789"/>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26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212</TotalTime>
  <Words>256</Words>
  <Application>Microsoft Office PowerPoint</Application>
  <PresentationFormat>On-screen Show (4:3)</PresentationFormat>
  <Paragraphs>32</Paragraphs>
  <Slides>7</Slides>
  <Notes>0</Notes>
  <HiddenSlides>0</HiddenSlides>
  <MMClips>7</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Oriel</vt:lpstr>
      <vt:lpstr>UNIT – 5 WINDING UP OF A COMPANY</vt:lpstr>
      <vt:lpstr>CONTENTS</vt:lpstr>
      <vt:lpstr>MEANING </vt:lpstr>
      <vt:lpstr>DEFINITION </vt:lpstr>
      <vt:lpstr>  Modes of Winding up</vt:lpstr>
      <vt:lpstr>I. Compulsory Winding Up (Secs. 433 to 483 ) ( Winding Up by the court)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 5 WINDING UP OF A COMPANY</dc:title>
  <dc:creator>ammu</dc:creator>
  <cp:lastModifiedBy>ammu</cp:lastModifiedBy>
  <cp:revision>48</cp:revision>
  <dcterms:created xsi:type="dcterms:W3CDTF">2020-04-29T08:56:15Z</dcterms:created>
  <dcterms:modified xsi:type="dcterms:W3CDTF">2020-04-29T19:20:36Z</dcterms:modified>
</cp:coreProperties>
</file>