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4" r:id="rId3"/>
    <p:sldId id="258" r:id="rId4"/>
    <p:sldId id="259" r:id="rId5"/>
    <p:sldId id="260" r:id="rId6"/>
    <p:sldId id="261" r:id="rId7"/>
    <p:sldId id="263"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740"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2237F05-6F02-494B-8A9E-780934A8DB58}" type="datetimeFigureOut">
              <a:rPr lang="en-US" smtClean="0"/>
              <a:t>06-May-20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7F50C-7A17-4DC6-A2C0-AAD89848C8C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37F05-6F02-494B-8A9E-780934A8DB58}" type="datetimeFigureOut">
              <a:rPr lang="en-US" smtClean="0"/>
              <a:t>06-May-20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7F50C-7A17-4DC6-A2C0-AAD89848C8C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2237F05-6F02-494B-8A9E-780934A8DB58}" type="datetimeFigureOut">
              <a:rPr lang="en-US" smtClean="0"/>
              <a:t>06-May-20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7F50C-7A17-4DC6-A2C0-AAD89848C8C9}"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37F05-6F02-494B-8A9E-780934A8DB58}" type="datetimeFigureOut">
              <a:rPr lang="en-US" smtClean="0"/>
              <a:t>06-May-20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7F50C-7A17-4DC6-A2C0-AAD89848C8C9}"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237F05-6F02-494B-8A9E-780934A8DB58}" type="datetimeFigureOut">
              <a:rPr lang="en-US" smtClean="0"/>
              <a:t>06-May-20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7F50C-7A17-4DC6-A2C0-AAD89848C8C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D2237F05-6F02-494B-8A9E-780934A8DB58}" type="datetimeFigureOut">
              <a:rPr lang="en-US" smtClean="0"/>
              <a:t>06-May-20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7F50C-7A17-4DC6-A2C0-AAD89848C8C9}"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2237F05-6F02-494B-8A9E-780934A8DB58}" type="datetimeFigureOut">
              <a:rPr lang="en-US" smtClean="0"/>
              <a:t>06-May-20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A7F50C-7A17-4DC6-A2C0-AAD89848C8C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237F05-6F02-494B-8A9E-780934A8DB58}" type="datetimeFigureOut">
              <a:rPr lang="en-US" smtClean="0"/>
              <a:t>06-May-20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7F50C-7A17-4DC6-A2C0-AAD89848C8C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D2237F05-6F02-494B-8A9E-780934A8DB58}" type="datetimeFigureOut">
              <a:rPr lang="en-US" smtClean="0"/>
              <a:t>06-May-20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A7F50C-7A17-4DC6-A2C0-AAD89848C8C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2237F05-6F02-494B-8A9E-780934A8DB58}" type="datetimeFigureOut">
              <a:rPr lang="en-US" smtClean="0"/>
              <a:t>06-May-20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7F50C-7A17-4DC6-A2C0-AAD89848C8C9}"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37F05-6F02-494B-8A9E-780934A8DB58}" type="datetimeFigureOut">
              <a:rPr lang="en-US" smtClean="0"/>
              <a:t>06-May-20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7F50C-7A17-4DC6-A2C0-AAD89848C8C9}"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D2237F05-6F02-494B-8A9E-780934A8DB58}" type="datetimeFigureOut">
              <a:rPr lang="en-US" smtClean="0"/>
              <a:t>06-May-20</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14A7F50C-7A17-4DC6-A2C0-AAD89848C8C9}"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3" Type="http://schemas.openxmlformats.org/officeDocument/2006/relationships/slideLayout" Target="../slideLayouts/slideLayout2.xml"/><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lgerian" panose="04020705040A02060702" pitchFamily="82" charset="0"/>
              </a:rPr>
              <a:t>Winding up of a company </a:t>
            </a:r>
            <a:endParaRPr lang="en-US" dirty="0">
              <a:latin typeface="Algerian" panose="04020705040A02060702" pitchFamily="82" charset="0"/>
            </a:endParaRPr>
          </a:p>
        </p:txBody>
      </p:sp>
      <p:sp>
        <p:nvSpPr>
          <p:cNvPr id="3" name="Subtitle 2"/>
          <p:cNvSpPr>
            <a:spLocks noGrp="1"/>
          </p:cNvSpPr>
          <p:nvPr>
            <p:ph type="subTitle" idx="1"/>
          </p:nvPr>
        </p:nvSpPr>
        <p:spPr/>
        <p:txBody>
          <a:bodyPr/>
          <a:lstStyle/>
          <a:p>
            <a:r>
              <a:rPr lang="en-US" dirty="0" smtClean="0">
                <a:latin typeface="Algerian" panose="04020705040A02060702" pitchFamily="82" charset="0"/>
              </a:rPr>
              <a:t>                          M. Maria Jessica </a:t>
            </a:r>
            <a:endParaRPr lang="en-US" dirty="0">
              <a:latin typeface="Algerian" panose="04020705040A02060702" pitchFamily="82" charset="0"/>
            </a:endParaRPr>
          </a:p>
        </p:txBody>
      </p:sp>
      <p:pic>
        <p:nvPicPr>
          <p:cNvPr id="5" name="2020_05_06_07_31_5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506432535"/>
      </p:ext>
    </p:extLst>
  </p:cSld>
  <p:clrMapOvr>
    <a:masterClrMapping/>
  </p:clrMapOvr>
  <p:transition spd="slow" advClick="0" advTm="1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62000" y="784496"/>
            <a:ext cx="1676400" cy="1143000"/>
          </a:xfrm>
          <a:prstGeom prst="rect">
            <a:avLst/>
          </a:prstGeom>
          <a:ln>
            <a:noFill/>
          </a:ln>
          <a:effectLst>
            <a:softEdge rad="112500"/>
          </a:effectLst>
        </p:spPr>
      </p:pic>
      <p:sp>
        <p:nvSpPr>
          <p:cNvPr id="2" name="Title 1"/>
          <p:cNvSpPr>
            <a:spLocks noGrp="1"/>
          </p:cNvSpPr>
          <p:nvPr>
            <p:ph type="title"/>
          </p:nvPr>
        </p:nvSpPr>
        <p:spPr/>
        <p:txBody>
          <a:bodyPr>
            <a:normAutofit/>
          </a:bodyPr>
          <a:lstStyle/>
          <a:p>
            <a:pPr marL="342900" lvl="0" indent="-342900">
              <a:spcBef>
                <a:spcPct val="20000"/>
              </a:spcBef>
            </a:pPr>
            <a:r>
              <a:rPr lang="en-US" sz="3200" dirty="0" smtClean="0">
                <a:solidFill>
                  <a:prstClr val="black"/>
                </a:solidFill>
                <a:latin typeface="Bell MT" panose="02020503060305020303" pitchFamily="18" charset="0"/>
                <a:ea typeface="Tahoma" panose="020B0604030504040204" pitchFamily="34" charset="0"/>
                <a:cs typeface="Tahoma" panose="020B0604030504040204" pitchFamily="34" charset="0"/>
              </a:rPr>
              <a:t>    </a:t>
            </a:r>
            <a:r>
              <a:rPr lang="en-US" sz="3200" b="1" dirty="0" smtClean="0">
                <a:solidFill>
                  <a:prstClr val="black"/>
                </a:solidFill>
                <a:latin typeface="Bell MT" panose="02020503060305020303" pitchFamily="18" charset="0"/>
                <a:ea typeface="Tahoma" panose="020B0604030504040204" pitchFamily="34" charset="0"/>
                <a:cs typeface="Tahoma" panose="020B0604030504040204" pitchFamily="34" charset="0"/>
              </a:rPr>
              <a:t>DUTIES </a:t>
            </a:r>
            <a:r>
              <a:rPr lang="en-US" sz="3200" b="1" dirty="0">
                <a:solidFill>
                  <a:prstClr val="black"/>
                </a:solidFill>
                <a:latin typeface="Bell MT" panose="02020503060305020303" pitchFamily="18" charset="0"/>
                <a:ea typeface="Tahoma" panose="020B0604030504040204" pitchFamily="34" charset="0"/>
                <a:cs typeface="Tahoma" panose="020B0604030504040204" pitchFamily="34" charset="0"/>
              </a:rPr>
              <a:t>OF LIQUIDATOR</a:t>
            </a:r>
            <a:r>
              <a:rPr lang="en-US" sz="3200" b="1" dirty="0">
                <a:solidFill>
                  <a:prstClr val="black"/>
                </a:solidFill>
                <a:latin typeface="Times New Roman" panose="02020603050405020304" pitchFamily="18" charset="0"/>
                <a:ea typeface="+mn-ea"/>
                <a:cs typeface="Times New Roman" panose="02020603050405020304" pitchFamily="18" charset="0"/>
              </a:rPr>
              <a:t/>
            </a:r>
            <a:br>
              <a:rPr lang="en-US" sz="3200" b="1" dirty="0">
                <a:solidFill>
                  <a:prstClr val="black"/>
                </a:solidFill>
                <a:latin typeface="Times New Roman" panose="02020603050405020304" pitchFamily="18" charset="0"/>
                <a:ea typeface="+mn-ea"/>
                <a:cs typeface="Times New Roman" panose="02020603050405020304" pitchFamily="18" charset="0"/>
              </a:rPr>
            </a:br>
            <a:endParaRPr lang="en-US" b="1"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1634" y="1828800"/>
            <a:ext cx="142875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4925" y="3520130"/>
            <a:ext cx="1898650" cy="106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000" y="5462508"/>
            <a:ext cx="1644650" cy="12319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9478" y="3425285"/>
            <a:ext cx="1917700" cy="106045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4250" y="762000"/>
            <a:ext cx="1718080" cy="1066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5050" y="4648200"/>
            <a:ext cx="1885950" cy="1079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5000" y="4392997"/>
            <a:ext cx="1619250" cy="1700582"/>
          </a:xfrm>
          <a:prstGeom prst="rect">
            <a:avLst/>
          </a:prstGeom>
          <a:ln>
            <a:noFill/>
          </a:ln>
          <a:effectLst>
            <a:softEdge rad="112500"/>
          </a:effectLst>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67600" y="1933981"/>
            <a:ext cx="1295400" cy="1574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24200" y="1066800"/>
            <a:ext cx="3900283" cy="235848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2020_05_06_07_41_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99325300"/>
      </p:ext>
    </p:extLst>
  </p:cSld>
  <p:clrMapOvr>
    <a:masterClrMapping/>
  </p:clrMapOvr>
  <p:transition spd="slow" advClick="0" advTm="1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out)">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1000" fill="hold"/>
                                        <p:tgtEl>
                                          <p:spTgt spid="9"/>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21" presetClass="entr" presetSubtype="1" fill="hold" nodeType="afterEffect">
                                  <p:stCondLst>
                                    <p:cond delay="250"/>
                                  </p:stCondLst>
                                  <p:childTnLst>
                                    <p:set>
                                      <p:cBhvr>
                                        <p:cTn id="57" dur="1" fill="hold">
                                          <p:stCondLst>
                                            <p:cond delay="0"/>
                                          </p:stCondLst>
                                        </p:cTn>
                                        <p:tgtEl>
                                          <p:spTgt spid="13"/>
                                        </p:tgtEl>
                                        <p:attrNameLst>
                                          <p:attrName>style.visibility</p:attrName>
                                        </p:attrNameLst>
                                      </p:cBhvr>
                                      <p:to>
                                        <p:strVal val="visible"/>
                                      </p:to>
                                    </p:set>
                                    <p:animEffect transition="in" filter="wheel(1)">
                                      <p:cBhvr>
                                        <p:cTn id="58" dur="2000"/>
                                        <p:tgtEl>
                                          <p:spTgt spid="13"/>
                                        </p:tgtEl>
                                      </p:cBhvr>
                                    </p:animEffect>
                                  </p:childTnLst>
                                </p:cTn>
                              </p:par>
                            </p:childTnLst>
                          </p:cTn>
                        </p:par>
                        <p:par>
                          <p:cTn id="59" fill="hold">
                            <p:stCondLst>
                              <p:cond delay="3250"/>
                            </p:stCondLst>
                            <p:childTnLst>
                              <p:par>
                                <p:cTn id="60" presetID="1" presetClass="mediacall" presetSubtype="0" fill="hold" nodeType="afterEffect">
                                  <p:stCondLst>
                                    <p:cond delay="0"/>
                                  </p:stCondLst>
                                  <p:childTnLst>
                                    <p:cmd type="call" cmd="playFrom(0.0)">
                                      <p:cBhvr>
                                        <p:cTn id="61" dur="157936" fill="hold"/>
                                        <p:tgtEl>
                                          <p:spTgt spid="14"/>
                                        </p:tgtEl>
                                      </p:cBhvr>
                                    </p:cmd>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1000"/>
                                        <p:tgtEl>
                                          <p:spTgt spid="2"/>
                                        </p:tgtEl>
                                      </p:cBhvr>
                                    </p:animEffect>
                                    <p:anim calcmode="lin" valueType="num">
                                      <p:cBhvr>
                                        <p:cTn id="67" dur="1000" fill="hold"/>
                                        <p:tgtEl>
                                          <p:spTgt spid="2"/>
                                        </p:tgtEl>
                                        <p:attrNameLst>
                                          <p:attrName>ppt_x</p:attrName>
                                        </p:attrNameLst>
                                      </p:cBhvr>
                                      <p:tavLst>
                                        <p:tav tm="0">
                                          <p:val>
                                            <p:strVal val="#ppt_x"/>
                                          </p:val>
                                        </p:tav>
                                        <p:tav tm="100000">
                                          <p:val>
                                            <p:strVal val="#ppt_x"/>
                                          </p:val>
                                        </p:tav>
                                      </p:tavLst>
                                    </p:anim>
                                    <p:anim calcmode="lin" valueType="num">
                                      <p:cBhvr>
                                        <p:cTn id="6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14"/>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lgn="just">
              <a:buNone/>
            </a:pPr>
            <a:r>
              <a:rPr lang="en-US" sz="2000" b="1" dirty="0" smtClean="0">
                <a:latin typeface="Times New Roman" panose="02020603050405020304" pitchFamily="18" charset="0"/>
                <a:cs typeface="Times New Roman" panose="02020603050405020304" pitchFamily="18" charset="0"/>
              </a:rPr>
              <a:t>1. Proceedings in winding up [Secs.451 (1) and (3)]:</a:t>
            </a:r>
          </a:p>
          <a:p>
            <a:pPr marL="0" indent="0" algn="just">
              <a:buNone/>
            </a:pPr>
            <a:r>
              <a:rPr lang="en-US" sz="2000" b="1"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He must conduct equitably and impartially all proceedings in the winding up according to the provisions of the law.</a:t>
            </a:r>
          </a:p>
          <a:p>
            <a:pPr marL="0" indent="0" algn="just">
              <a:buNone/>
            </a:pPr>
            <a:endParaRPr lang="en-US" sz="2000" dirty="0" smtClean="0">
              <a:latin typeface="Times New Roman" panose="02020603050405020304" pitchFamily="18" charset="0"/>
              <a:cs typeface="Times New Roman" panose="02020603050405020304" pitchFamily="18" charset="0"/>
            </a:endParaRPr>
          </a:p>
          <a:p>
            <a:pPr marL="0" indent="0" algn="just">
              <a:buNone/>
            </a:pPr>
            <a:r>
              <a:rPr lang="en-US" sz="2000" b="1" dirty="0" smtClean="0">
                <a:latin typeface="Times New Roman" panose="02020603050405020304" pitchFamily="18" charset="0"/>
                <a:cs typeface="Times New Roman" panose="02020603050405020304" pitchFamily="18" charset="0"/>
              </a:rPr>
              <a:t>2. Reports [ Sec. 455 (1)]:</a:t>
            </a:r>
          </a:p>
          <a:p>
            <a:pPr marL="0" indent="0" algn="just">
              <a:buNone/>
            </a:pPr>
            <a:r>
              <a:rPr lang="en-US" sz="2000"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000"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preliminary </a:t>
            </a:r>
            <a:r>
              <a:rPr lang="en-US" sz="2000"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report ( </a:t>
            </a:r>
            <a:r>
              <a:rPr lang="en-US" sz="2000"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be submitted under Sec. 454)</a:t>
            </a:r>
          </a:p>
          <a:p>
            <a:pPr marL="0" indent="0" algn="just">
              <a:buNone/>
            </a:pPr>
            <a:r>
              <a:rPr lang="en-US" sz="2000" dirty="0" smtClean="0">
                <a:latin typeface="Times New Roman" panose="02020603050405020304" pitchFamily="18" charset="0"/>
                <a:cs typeface="Times New Roman" panose="02020603050405020304" pitchFamily="18" charset="0"/>
              </a:rPr>
              <a:t>                   - as to the amount of the capital issued, subscribed, and paid-up, and the estimated amount of assets and liabilities.</a:t>
            </a:r>
          </a:p>
          <a:p>
            <a:pPr marL="0" indent="0" algn="just">
              <a:buNone/>
            </a:pP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 if the company has failed, as to the cause of the failure; and </a:t>
            </a:r>
          </a:p>
          <a:p>
            <a:pPr marL="0" indent="0" algn="just">
              <a:buNone/>
            </a:pP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 whether, in his opinion, further inquiry is desirable as to any matter relating to the promotion, formation, or failure of the company, or the conduct of business thereof.</a:t>
            </a:r>
          </a:p>
          <a:p>
            <a:pPr marL="0" indent="0" algn="just">
              <a:buNone/>
            </a:pPr>
            <a:endParaRPr lang="en-US" sz="2000" dirty="0" smtClean="0">
              <a:latin typeface="Times New Roman" panose="02020603050405020304" pitchFamily="18" charset="0"/>
              <a:cs typeface="Times New Roman" panose="02020603050405020304" pitchFamily="18" charset="0"/>
            </a:endParaRPr>
          </a:p>
          <a:p>
            <a:pPr marL="0" indent="0" algn="just">
              <a:buNone/>
            </a:pPr>
            <a:endParaRPr lang="en-US" dirty="0"/>
          </a:p>
        </p:txBody>
      </p:sp>
      <p:sp>
        <p:nvSpPr>
          <p:cNvPr id="2" name="Title 1"/>
          <p:cNvSpPr>
            <a:spLocks noGrp="1"/>
          </p:cNvSpPr>
          <p:nvPr>
            <p:ph type="title"/>
          </p:nvPr>
        </p:nvSpPr>
        <p:spPr/>
        <p:txBody>
          <a:bodyPr>
            <a:normAutofit/>
          </a:bodyPr>
          <a:lstStyle/>
          <a:p>
            <a:pPr algn="l"/>
            <a:r>
              <a:rPr lang="en-US" sz="4000" dirty="0" smtClean="0">
                <a:latin typeface="Times New Roman" panose="02020603050405020304" pitchFamily="18" charset="0"/>
                <a:cs typeface="Times New Roman" panose="02020603050405020304" pitchFamily="18" charset="0"/>
              </a:rPr>
              <a:t>Cont....</a:t>
            </a:r>
            <a:endParaRPr lang="en-US" sz="4000" dirty="0">
              <a:latin typeface="Times New Roman" panose="02020603050405020304" pitchFamily="18" charset="0"/>
              <a:cs typeface="Times New Roman" panose="02020603050405020304" pitchFamily="18" charset="0"/>
            </a:endParaRPr>
          </a:p>
        </p:txBody>
      </p:sp>
      <p:pic>
        <p:nvPicPr>
          <p:cNvPr id="4" name="2020_05_06_12_26_5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53200" y="914400"/>
            <a:ext cx="406400" cy="406400"/>
          </a:xfrm>
          <a:prstGeom prst="rect">
            <a:avLst/>
          </a:prstGeom>
        </p:spPr>
      </p:pic>
    </p:spTree>
    <p:extLst>
      <p:ext uri="{BB962C8B-B14F-4D97-AF65-F5344CB8AC3E}">
        <p14:creationId xmlns:p14="http://schemas.microsoft.com/office/powerpoint/2010/main" val="1605991121"/>
      </p:ext>
    </p:extLst>
  </p:cSld>
  <p:clrMapOvr>
    <a:masterClrMapping/>
  </p:clrMapOvr>
  <p:transition spd="slow" advClick="0" advTm="1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ircle(in)">
                                      <p:cBhvr>
                                        <p:cTn id="18" dur="2000"/>
                                        <p:tgtEl>
                                          <p:spTgt spid="3">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ircle(in)">
                                      <p:cBhvr>
                                        <p:cTn id="21" dur="2000"/>
                                        <p:tgtEl>
                                          <p:spTgt spid="3">
                                            <p:txEl>
                                              <p:pRg st="4" end="4"/>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circle(in)">
                                      <p:cBhvr>
                                        <p:cTn id="24" dur="2000"/>
                                        <p:tgtEl>
                                          <p:spTgt spid="3">
                                            <p:txEl>
                                              <p:pRg st="5" end="5"/>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circle(in)">
                                      <p:cBhvr>
                                        <p:cTn id="30" dur="2000"/>
                                        <p:tgtEl>
                                          <p:spTgt spid="3">
                                            <p:txEl>
                                              <p:pRg st="7" end="7"/>
                                            </p:txEl>
                                          </p:spTgt>
                                        </p:tgtEl>
                                      </p:cBhvr>
                                    </p:animEffect>
                                  </p:childTnLst>
                                </p:cTn>
                              </p:par>
                            </p:childTnLst>
                          </p:cTn>
                        </p:par>
                        <p:par>
                          <p:cTn id="31" fill="hold">
                            <p:stCondLst>
                              <p:cond delay="2000"/>
                            </p:stCondLst>
                            <p:childTnLst>
                              <p:par>
                                <p:cTn id="32" presetID="1" presetClass="mediacall" presetSubtype="0" fill="hold" nodeType="afterEffect">
                                  <p:stCondLst>
                                    <p:cond delay="0"/>
                                  </p:stCondLst>
                                  <p:childTnLst>
                                    <p:cmd type="call" cmd="playFrom(0.0)">
                                      <p:cBhvr>
                                        <p:cTn id="33" dur="251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86000"/>
            <a:ext cx="7408333" cy="3450696"/>
          </a:xfrm>
        </p:spPr>
        <p:txBody>
          <a:bodyPr>
            <a:normAutofit fontScale="92500" lnSpcReduction="10000"/>
          </a:bodyPr>
          <a:lstStyle/>
          <a:p>
            <a:pPr marL="0" indent="0">
              <a:buNone/>
            </a:pPr>
            <a:r>
              <a:rPr lang="en-US" sz="2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Additional reports: </a:t>
            </a:r>
          </a:p>
          <a:p>
            <a:pPr marL="0" indent="0" algn="just">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 </a:t>
            </a:r>
            <a:r>
              <a:rPr lang="en-US" sz="2000" dirty="0" smtClean="0">
                <a:latin typeface="Times New Roman" panose="02020603050405020304" pitchFamily="18" charset="0"/>
                <a:cs typeface="Times New Roman" panose="02020603050405020304" pitchFamily="18" charset="0"/>
              </a:rPr>
              <a:t>The  Official liquidator may, if he thinks fit, make further reports stating the manner in which the company was promoted or formed.</a:t>
            </a:r>
          </a:p>
          <a:p>
            <a:pPr marL="0" indent="0" algn="just">
              <a:buNone/>
            </a:pPr>
            <a:r>
              <a:rPr lang="en-US" sz="2000" dirty="0" smtClean="0">
                <a:latin typeface="Times New Roman" panose="02020603050405020304" pitchFamily="18" charset="0"/>
                <a:cs typeface="Times New Roman" panose="02020603050405020304" pitchFamily="18" charset="0"/>
              </a:rPr>
              <a:t>            - He may further state if any fraud has been committed by any person in company’s promotion or formation, or since the formation thereof.</a:t>
            </a:r>
          </a:p>
          <a:p>
            <a:pPr marL="0" indent="0" algn="just">
              <a:buNone/>
            </a:pP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 He may also state any other matters which it is desirable to bring to the notice of the court.</a:t>
            </a:r>
          </a:p>
          <a:p>
            <a:pPr marL="0" indent="0" algn="just">
              <a:buNone/>
            </a:pP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 If in any further report the official liquidator states that a fraud has been committed, the court shall have the further powers provided in Sec.478 as to the public examination of promoters and officers.</a:t>
            </a:r>
            <a:endParaRPr lang="en-US" sz="2000"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pPr algn="l"/>
            <a:r>
              <a:rPr lang="en-US" dirty="0" err="1" smtClean="0">
                <a:latin typeface="Times New Roman" panose="02020603050405020304" pitchFamily="18" charset="0"/>
                <a:cs typeface="Times New Roman" panose="02020603050405020304" pitchFamily="18" charset="0"/>
              </a:rPr>
              <a:t>Cont</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4" name="2020_05_06_12_38_5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4600" y="914400"/>
            <a:ext cx="406400" cy="406400"/>
          </a:xfrm>
          <a:prstGeom prst="rect">
            <a:avLst/>
          </a:prstGeom>
        </p:spPr>
      </p:pic>
    </p:spTree>
    <p:extLst>
      <p:ext uri="{BB962C8B-B14F-4D97-AF65-F5344CB8AC3E}">
        <p14:creationId xmlns:p14="http://schemas.microsoft.com/office/powerpoint/2010/main" val="4124113780"/>
      </p:ext>
    </p:extLst>
  </p:cSld>
  <p:clrMapOvr>
    <a:masterClrMapping/>
  </p:clrMapOvr>
  <mc:AlternateContent xmlns:mc="http://schemas.openxmlformats.org/markup-compatibility/2006">
    <mc:Choice xmlns:p14="http://schemas.microsoft.com/office/powerpoint/2010/main" Requires="p14">
      <p:transition spd="slow" p14:dur="1500" advClick="0" advTm="1000">
        <p:split orient="vert"/>
      </p:transition>
    </mc:Choice>
    <mc:Fallback>
      <p:transition spd="slow" advClick="0"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25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2057400"/>
            <a:ext cx="7408333" cy="4068763"/>
          </a:xfrm>
        </p:spPr>
        <p:txBody>
          <a:bodyPr>
            <a:normAutofit fontScale="92500" lnSpcReduction="20000"/>
          </a:bodyPr>
          <a:lstStyle/>
          <a:p>
            <a:pPr marL="0" indent="0" algn="just">
              <a:buNone/>
            </a:pPr>
            <a:r>
              <a:rPr lang="en-US" sz="2000" b="1" dirty="0" smtClean="0">
                <a:latin typeface="Times New Roman" panose="02020603050405020304" pitchFamily="18" charset="0"/>
                <a:cs typeface="Times New Roman" panose="02020603050405020304" pitchFamily="18" charset="0"/>
              </a:rPr>
              <a:t>3. Custody of company’s property (Sec. 456):</a:t>
            </a:r>
          </a:p>
          <a:p>
            <a:pPr marL="0" indent="0" algn="just">
              <a:buNone/>
            </a:pP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-The liquidator or provisional liquidator shall take into his custody and control the property of the </a:t>
            </a:r>
            <a:r>
              <a:rPr lang="en-US" sz="2000" dirty="0" smtClean="0">
                <a:latin typeface="Times New Roman" panose="02020603050405020304" pitchFamily="18" charset="0"/>
                <a:cs typeface="Times New Roman" panose="02020603050405020304" pitchFamily="18" charset="0"/>
              </a:rPr>
              <a:t>company.</a:t>
            </a:r>
            <a:endParaRPr lang="en-US" sz="2000" dirty="0" smtClean="0">
              <a:latin typeface="Times New Roman" panose="02020603050405020304" pitchFamily="18" charset="0"/>
              <a:cs typeface="Times New Roman" panose="02020603050405020304" pitchFamily="18" charset="0"/>
            </a:endParaRPr>
          </a:p>
          <a:p>
            <a:pPr marL="0" indent="0" algn="just">
              <a:buNone/>
            </a:pPr>
            <a:r>
              <a:rPr lang="en-US" sz="2000" b="1" dirty="0" smtClean="0">
                <a:latin typeface="Times New Roman" panose="02020603050405020304" pitchFamily="18" charset="0"/>
                <a:cs typeface="Times New Roman" panose="02020603050405020304" pitchFamily="18" charset="0"/>
              </a:rPr>
              <a:t>4. Exercise and control of liquidator’s powers (Sec. 460):</a:t>
            </a:r>
          </a:p>
          <a:p>
            <a:pPr marL="0" indent="0" algn="just">
              <a:buNone/>
            </a:pPr>
            <a:r>
              <a:rPr lang="en-US" sz="2000" b="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Any direction by the creditors or contributories at any general meeting shall override any directions given by the committee of inspection.</a:t>
            </a:r>
          </a:p>
          <a:p>
            <a:pPr marL="0" indent="0" algn="just">
              <a:buNone/>
            </a:pPr>
            <a:r>
              <a:rPr lang="en-US" sz="2000" b="1" dirty="0" smtClean="0">
                <a:latin typeface="Times New Roman" panose="02020603050405020304" pitchFamily="18" charset="0"/>
                <a:cs typeface="Times New Roman" panose="02020603050405020304" pitchFamily="18" charset="0"/>
              </a:rPr>
              <a:t>5. Meeting of creditors and contributories [Sec. 460 (3)]:</a:t>
            </a:r>
          </a:p>
          <a:p>
            <a:pPr marL="0" indent="0" algn="just">
              <a:buNone/>
            </a:pP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He shall be bound to summon such meeting, at such times, as the creditors or contributories may, by resolution, direct, or whenever requested in writing to do so by not less than one tenth in value of the creditors or contributories, as the case may be</a:t>
            </a:r>
            <a:r>
              <a:rPr lang="en-US" sz="2000" dirty="0" smtClean="0">
                <a:latin typeface="Times New Roman" panose="02020603050405020304" pitchFamily="18" charset="0"/>
                <a:cs typeface="Times New Roman" panose="02020603050405020304" pitchFamily="18" charset="0"/>
              </a:rPr>
              <a:t>.</a:t>
            </a:r>
          </a:p>
          <a:p>
            <a:pPr marL="0" indent="0" algn="just">
              <a:buNone/>
            </a:pPr>
            <a:r>
              <a:rPr lang="en-US" sz="2000" b="1" dirty="0" smtClean="0">
                <a:latin typeface="Times New Roman" panose="02020603050405020304" pitchFamily="18" charset="0"/>
                <a:cs typeface="Times New Roman" panose="02020603050405020304" pitchFamily="18" charset="0"/>
              </a:rPr>
              <a:t>6. Directions from the court:</a:t>
            </a:r>
            <a:endParaRPr lang="en-US" sz="2000" b="1" dirty="0" smtClean="0">
              <a:latin typeface="Times New Roman" panose="02020603050405020304" pitchFamily="18" charset="0"/>
              <a:cs typeface="Times New Roman" panose="02020603050405020304" pitchFamily="18" charset="0"/>
            </a:endParaRPr>
          </a:p>
          <a:p>
            <a:pPr marL="0" indent="0" algn="just">
              <a:buNone/>
            </a:pPr>
            <a:r>
              <a:rPr lang="en-US" sz="2000" b="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Th</a:t>
            </a:r>
            <a:r>
              <a:rPr lang="en-US" sz="2000" dirty="0" smtClean="0">
                <a:latin typeface="Times New Roman" panose="02020603050405020304" pitchFamily="18" charset="0"/>
                <a:cs typeface="Times New Roman" panose="02020603050405020304" pitchFamily="18" charset="0"/>
              </a:rPr>
              <a:t>e Liquidator may apply to the court for directions in relation to any particular matter arising in winding up. </a:t>
            </a:r>
            <a:endParaRPr lang="en-US" sz="2000"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pPr algn="l"/>
            <a:r>
              <a:rPr lang="en-US" dirty="0" err="1" smtClean="0"/>
              <a:t>Cont</a:t>
            </a:r>
            <a:r>
              <a:rPr lang="en-US" dirty="0" smtClean="0"/>
              <a:t>…</a:t>
            </a:r>
            <a:endParaRPr lang="en-US" dirty="0"/>
          </a:p>
        </p:txBody>
      </p:sp>
      <p:pic>
        <p:nvPicPr>
          <p:cNvPr id="4" name="2020_05_06_13_13_2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67400" y="1066800"/>
            <a:ext cx="406400" cy="406400"/>
          </a:xfrm>
          <a:prstGeom prst="rect">
            <a:avLst/>
          </a:prstGeom>
        </p:spPr>
      </p:pic>
    </p:spTree>
    <p:extLst>
      <p:ext uri="{BB962C8B-B14F-4D97-AF65-F5344CB8AC3E}">
        <p14:creationId xmlns:p14="http://schemas.microsoft.com/office/powerpoint/2010/main" val="3218899405"/>
      </p:ext>
    </p:extLst>
  </p:cSld>
  <p:clrMapOvr>
    <a:masterClrMapping/>
  </p:clrMapOvr>
  <mc:AlternateContent xmlns:mc="http://schemas.openxmlformats.org/markup-compatibility/2006">
    <mc:Choice xmlns:p14="http://schemas.microsoft.com/office/powerpoint/2010/main" Requires="p14">
      <p:transition spd="slow" p14:dur="3400" advClick="0" advTm="1000">
        <p14:reveal/>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 presetClass="mediacall" presetSubtype="0" fill="hold" nodeType="afterEffect">
                                  <p:stCondLst>
                                    <p:cond delay="0"/>
                                  </p:stCondLst>
                                  <p:childTnLst>
                                    <p:cmd type="call" cmd="playFrom(0.0)">
                                      <p:cBhvr>
                                        <p:cTn id="46" dur="2421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p:spPr>
        <p:txBody>
          <a:bodyPr>
            <a:normAutofit/>
          </a:bodyPr>
          <a:lstStyle/>
          <a:p>
            <a:pPr marL="0" indent="0">
              <a:buNone/>
            </a:pPr>
            <a:r>
              <a:rPr lang="en-US" sz="2000" b="1" dirty="0" smtClean="0">
                <a:latin typeface="Times New Roman" panose="02020603050405020304" pitchFamily="18" charset="0"/>
                <a:cs typeface="Times New Roman" panose="02020603050405020304" pitchFamily="18" charset="0"/>
              </a:rPr>
              <a:t>7. PROPER BOOKS (SEC. 461):</a:t>
            </a:r>
          </a:p>
          <a:p>
            <a:pPr marL="0" indent="0" algn="just">
              <a:buNone/>
            </a:pPr>
            <a:r>
              <a:rPr lang="en-US" sz="2000" b="1"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The Liquidator shall keep proper books for making entries or recording minutes of the proceedings at meetings and such other matters as may be prescribed. Any creditor or contributory may, subject to the control of the court, inspect any such books personally or by his agent. </a:t>
            </a:r>
          </a:p>
          <a:p>
            <a:pPr marL="0" indent="0" algn="just">
              <a:buNone/>
            </a:pPr>
            <a:r>
              <a:rPr lang="en-US" sz="2000" b="1" dirty="0" smtClean="0">
                <a:latin typeface="Times New Roman" panose="02020603050405020304" pitchFamily="18" charset="0"/>
                <a:cs typeface="Times New Roman" panose="02020603050405020304" pitchFamily="18" charset="0"/>
              </a:rPr>
              <a:t>8. AUDIT OF ACCOUNTS (SEC. 462):</a:t>
            </a:r>
          </a:p>
          <a:p>
            <a:pPr marL="0" indent="0" algn="just">
              <a:buNone/>
            </a:pPr>
            <a:r>
              <a:rPr lang="en-US" sz="2000" b="1"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He must , at least twice in each year, present to the court an account of his receipts and payments as liquidator. The account must be in the prescribed form and must be made in duplicate.</a:t>
            </a:r>
          </a:p>
          <a:p>
            <a:pPr marL="0" indent="0" algn="just">
              <a:buNone/>
            </a:pPr>
            <a:r>
              <a:rPr lang="en-US" sz="2000" b="1" dirty="0" smtClean="0">
                <a:latin typeface="Times New Roman" panose="02020603050405020304" pitchFamily="18" charset="0"/>
                <a:cs typeface="Times New Roman" panose="02020603050405020304" pitchFamily="18" charset="0"/>
              </a:rPr>
              <a:t>9. APPOINTMENT OF COMMITTEE OF INSPECTION (SEC. 464):</a:t>
            </a:r>
          </a:p>
          <a:p>
            <a:pPr marL="0" indent="0" algn="just">
              <a:buNone/>
            </a:pPr>
            <a:r>
              <a:rPr lang="en-US" sz="2000" b="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The court may at the time of making an order for the time making an order for the winding up of a company, or at any time thereafter, direct that there shall be appointed a committee of inspection to act with the liquidator.</a:t>
            </a:r>
            <a:endParaRPr lang="en-US" sz="2000"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457200" y="274638"/>
            <a:ext cx="8229600" cy="792162"/>
          </a:xfrm>
        </p:spPr>
        <p:txBody>
          <a:bodyPr/>
          <a:lstStyle/>
          <a:p>
            <a:pPr algn="l"/>
            <a:r>
              <a:rPr lang="en-US" dirty="0" err="1" smtClean="0"/>
              <a:t>Cont</a:t>
            </a:r>
            <a:r>
              <a:rPr lang="en-US" dirty="0" smtClean="0"/>
              <a:t>…</a:t>
            </a:r>
            <a:endParaRPr lang="en-US" dirty="0"/>
          </a:p>
        </p:txBody>
      </p:sp>
      <p:pic>
        <p:nvPicPr>
          <p:cNvPr id="4" name="2020_05_06_13_22_54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30217" y="508000"/>
            <a:ext cx="406400" cy="406400"/>
          </a:xfrm>
          <a:prstGeom prst="rect">
            <a:avLst/>
          </a:prstGeom>
        </p:spPr>
      </p:pic>
    </p:spTree>
    <p:extLst>
      <p:ext uri="{BB962C8B-B14F-4D97-AF65-F5344CB8AC3E}">
        <p14:creationId xmlns:p14="http://schemas.microsoft.com/office/powerpoint/2010/main" val="462127544"/>
      </p:ext>
    </p:extLst>
  </p:cSld>
  <p:clrMapOvr>
    <a:masterClrMapping/>
  </p:clrMapOvr>
  <mc:AlternateContent xmlns:mc="http://schemas.openxmlformats.org/markup-compatibility/2006">
    <mc:Choice xmlns:p14="http://schemas.microsoft.com/office/powerpoint/2010/main" Requires="p14">
      <p:transition spd="slow" p14:dur="4400" advClick="0" advTm="1000">
        <p14:honeycomb/>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084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pPr algn="l"/>
            <a:r>
              <a:rPr lang="en-US" sz="2000" b="1" dirty="0" smtClean="0">
                <a:latin typeface="Times New Roman" panose="02020603050405020304" pitchFamily="18" charset="0"/>
                <a:cs typeface="Times New Roman" panose="02020603050405020304" pitchFamily="18" charset="0"/>
              </a:rPr>
              <a:t>10. PENDING LIQUIDATION (SEC. 551)</a:t>
            </a:r>
            <a:endParaRPr lang="en-US" sz="2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457200" y="1066800"/>
            <a:ext cx="4038600" cy="5059363"/>
          </a:xfrm>
        </p:spPr>
        <p:txBody>
          <a:bodyPr>
            <a:normAutofit fontScale="77500" lnSpcReduction="20000"/>
          </a:bodyPr>
          <a:lstStyle/>
          <a:p>
            <a:pPr marL="0" indent="0" algn="just">
              <a:lnSpc>
                <a:spcPct val="120000"/>
              </a:lnSpc>
              <a:buNone/>
            </a:pPr>
            <a:r>
              <a:rPr lang="en-US" dirty="0" smtClean="0"/>
              <a:t>   </a:t>
            </a:r>
            <a:r>
              <a:rPr lang="en-US" sz="2300" dirty="0" smtClean="0">
                <a:latin typeface="Times New Roman" panose="02020603050405020304" pitchFamily="18" charset="0"/>
                <a:cs typeface="Times New Roman" panose="02020603050405020304" pitchFamily="18" charset="0"/>
              </a:rPr>
              <a:t>The liquidator shall, within 2 months of the expiry of each year from the commencement of winding up, file a statement duly audited by a qualified auditor of the company, with respect to the proceedings in, and position of, the liquidation. </a:t>
            </a:r>
          </a:p>
          <a:p>
            <a:pPr marL="0" indent="0" algn="just">
              <a:lnSpc>
                <a:spcPct val="120000"/>
              </a:lnSpc>
              <a:buNone/>
            </a:pPr>
            <a:r>
              <a:rPr lang="en-US" sz="2300" dirty="0" smtClean="0">
                <a:latin typeface="Times New Roman" panose="02020603050405020304" pitchFamily="18" charset="0"/>
                <a:cs typeface="Times New Roman" panose="02020603050405020304" pitchFamily="18" charset="0"/>
              </a:rPr>
              <a:t>The statement shall be filled –</a:t>
            </a:r>
          </a:p>
          <a:p>
            <a:pPr marL="457200" indent="-457200" algn="just">
              <a:lnSpc>
                <a:spcPct val="120000"/>
              </a:lnSpc>
              <a:buAutoNum type="alphaLcParenR"/>
            </a:pPr>
            <a:r>
              <a:rPr lang="en-US" sz="2300" dirty="0" smtClean="0">
                <a:latin typeface="Times New Roman" panose="02020603050405020304" pitchFamily="18" charset="0"/>
                <a:cs typeface="Times New Roman" panose="02020603050405020304" pitchFamily="18" charset="0"/>
              </a:rPr>
              <a:t>In the case of a winding up by the court, in court; and </a:t>
            </a:r>
          </a:p>
          <a:p>
            <a:pPr marL="457200" indent="-457200" algn="just">
              <a:lnSpc>
                <a:spcPct val="120000"/>
              </a:lnSpc>
              <a:buAutoNum type="alphaLcParenR"/>
            </a:pPr>
            <a:r>
              <a:rPr lang="en-US" sz="2300" dirty="0" smtClean="0">
                <a:latin typeface="Times New Roman" panose="02020603050405020304" pitchFamily="18" charset="0"/>
                <a:cs typeface="Times New Roman" panose="02020603050405020304" pitchFamily="18" charset="0"/>
              </a:rPr>
              <a:t>In the case of a voluntary winding up, with the registrar.</a:t>
            </a:r>
          </a:p>
          <a:p>
            <a:pPr marL="457200" indent="-457200" algn="just">
              <a:buAutoNum type="alphaLcParenR"/>
            </a:pPr>
            <a:endParaRPr lang="en-US" sz="2000" dirty="0">
              <a:latin typeface="Times New Roman" panose="02020603050405020304" pitchFamily="18" charset="0"/>
              <a:cs typeface="Times New Roman" panose="02020603050405020304" pitchFamily="18" charset="0"/>
            </a:endParaRPr>
          </a:p>
          <a:p>
            <a:pPr marL="457200" indent="-457200" algn="just">
              <a:buAutoNum type="alphaLcParenR"/>
            </a:pPr>
            <a:endParaRPr lang="en-US" sz="2000" dirty="0" smtClean="0">
              <a:latin typeface="Times New Roman" panose="02020603050405020304" pitchFamily="18" charset="0"/>
              <a:cs typeface="Times New Roman" panose="02020603050405020304" pitchFamily="18" charset="0"/>
            </a:endParaRPr>
          </a:p>
          <a:p>
            <a:pPr marL="0" indent="0" algn="just">
              <a:buNone/>
            </a:pPr>
            <a:r>
              <a:rPr lang="en-US" sz="4400" dirty="0" smtClean="0">
                <a:latin typeface="Algerian" panose="04020705040A02060702" pitchFamily="82" charset="0"/>
                <a:cs typeface="Times New Roman" panose="02020603050405020304" pitchFamily="18" charset="0"/>
              </a:rPr>
              <a:t>Thank you………………</a:t>
            </a:r>
            <a:endParaRPr lang="en-US" sz="4400" dirty="0">
              <a:latin typeface="Algerian" panose="04020705040A02060702" pitchFamily="82" charset="0"/>
              <a:cs typeface="Times New Roman" panose="02020603050405020304" pitchFamily="18" charset="0"/>
            </a:endParaRPr>
          </a:p>
        </p:txBody>
      </p:sp>
      <p:pic>
        <p:nvPicPr>
          <p:cNvPr id="5" name="Content Placeholder 4"/>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5181600" y="1066800"/>
            <a:ext cx="3276600" cy="19812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3564376"/>
            <a:ext cx="3581400" cy="2074424"/>
          </a:xfrm>
          <a:prstGeom prst="ellipse">
            <a:avLst/>
          </a:prstGeom>
          <a:ln>
            <a:noFill/>
          </a:ln>
          <a:effectLst>
            <a:softEdge rad="112500"/>
          </a:effectLst>
        </p:spPr>
      </p:pic>
      <p:pic>
        <p:nvPicPr>
          <p:cNvPr id="7" name="2020_05_06_13_35_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33089" y="5232400"/>
            <a:ext cx="406400" cy="406400"/>
          </a:xfrm>
          <a:prstGeom prst="rect">
            <a:avLst/>
          </a:prstGeom>
        </p:spPr>
      </p:pic>
    </p:spTree>
    <p:extLst>
      <p:ext uri="{BB962C8B-B14F-4D97-AF65-F5344CB8AC3E}">
        <p14:creationId xmlns:p14="http://schemas.microsoft.com/office/powerpoint/2010/main" val="442032540"/>
      </p:ext>
    </p:extLst>
  </p:cSld>
  <p:clrMapOvr>
    <a:masterClrMapping/>
  </p:clrMapOvr>
  <mc:AlternateContent xmlns:mc="http://schemas.openxmlformats.org/markup-compatibility/2006">
    <mc:Choice xmlns:p14="http://schemas.microsoft.com/office/powerpoint/2010/main" Requires="p14">
      <p:transition spd="slow" p14:dur="3000" advClick="0" advTm="1000">
        <p14:shred/>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heel(8)">
                                      <p:cBhvr>
                                        <p:cTn id="32" dur="2000"/>
                                        <p:tgtEl>
                                          <p:spTgt spid="3">
                                            <p:txEl>
                                              <p:pRg st="6" end="6"/>
                                            </p:txEl>
                                          </p:spTgt>
                                        </p:tgtEl>
                                      </p:cBhvr>
                                    </p:animEffect>
                                  </p:childTnLst>
                                </p:cTn>
                              </p:par>
                            </p:childTnLst>
                          </p:cTn>
                        </p:par>
                        <p:par>
                          <p:cTn id="33" fill="hold">
                            <p:stCondLst>
                              <p:cond delay="2000"/>
                            </p:stCondLst>
                            <p:childTnLst>
                              <p:par>
                                <p:cTn id="34" presetID="1" presetClass="mediacall" presetSubtype="0" fill="hold" nodeType="afterEffect">
                                  <p:stCondLst>
                                    <p:cond delay="0"/>
                                  </p:stCondLst>
                                  <p:childTnLst>
                                    <p:cmd type="call" cmd="playFrom(0.0)">
                                      <p:cBhvr>
                                        <p:cTn id="35" dur="839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623</TotalTime>
  <Words>270</Words>
  <Application>Microsoft Office PowerPoint</Application>
  <PresentationFormat>On-screen Show (4:3)</PresentationFormat>
  <Paragraphs>42</Paragraphs>
  <Slides>7</Slides>
  <Notes>0</Notes>
  <HiddenSlides>0</HiddenSlides>
  <MMClips>7</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Waveform</vt:lpstr>
      <vt:lpstr>Winding up of a company </vt:lpstr>
      <vt:lpstr>    DUTIES OF LIQUIDATOR </vt:lpstr>
      <vt:lpstr>Cont....</vt:lpstr>
      <vt:lpstr>Cont…</vt:lpstr>
      <vt:lpstr>Cont…</vt:lpstr>
      <vt:lpstr>Cont…</vt:lpstr>
      <vt:lpstr>10. PENDING LIQUIDATION (SEC. 551)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Winding up of a company</dc:title>
  <dc:creator>ammu</dc:creator>
  <cp:lastModifiedBy>ammu</cp:lastModifiedBy>
  <cp:revision>75</cp:revision>
  <dcterms:created xsi:type="dcterms:W3CDTF">2020-05-04T10:19:08Z</dcterms:created>
  <dcterms:modified xsi:type="dcterms:W3CDTF">2020-05-06T08:41:47Z</dcterms:modified>
</cp:coreProperties>
</file>