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74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8408BD-9C8A-49BD-A6D1-611A74C182E2}" type="datetimeFigureOut">
              <a:rPr lang="en-US" smtClean="0"/>
              <a:t>04-May-20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3981553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8408BD-9C8A-49BD-A6D1-611A74C182E2}" type="datetimeFigureOut">
              <a:rPr lang="en-US" smtClean="0"/>
              <a:t>04-May-20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186685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8408BD-9C8A-49BD-A6D1-611A74C182E2}" type="datetimeFigureOut">
              <a:rPr lang="en-US" smtClean="0"/>
              <a:t>04-May-20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207263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8408BD-9C8A-49BD-A6D1-611A74C182E2}" type="datetimeFigureOut">
              <a:rPr lang="en-US" smtClean="0"/>
              <a:t>04-May-20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108754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8408BD-9C8A-49BD-A6D1-611A74C182E2}" type="datetimeFigureOut">
              <a:rPr lang="en-US" smtClean="0"/>
              <a:t>04-May-20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3602660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8408BD-9C8A-49BD-A6D1-611A74C182E2}" type="datetimeFigureOut">
              <a:rPr lang="en-US" smtClean="0"/>
              <a:t>04-May-20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334310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8408BD-9C8A-49BD-A6D1-611A74C182E2}" type="datetimeFigureOut">
              <a:rPr lang="en-US" smtClean="0"/>
              <a:t>04-May-20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2985949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8408BD-9C8A-49BD-A6D1-611A74C182E2}" type="datetimeFigureOut">
              <a:rPr lang="en-US" smtClean="0"/>
              <a:t>04-May-20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2017537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408BD-9C8A-49BD-A6D1-611A74C182E2}" type="datetimeFigureOut">
              <a:rPr lang="en-US" smtClean="0"/>
              <a:t>04-May-20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106624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8408BD-9C8A-49BD-A6D1-611A74C182E2}" type="datetimeFigureOut">
              <a:rPr lang="en-US" smtClean="0"/>
              <a:t>04-May-20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725299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8408BD-9C8A-49BD-A6D1-611A74C182E2}" type="datetimeFigureOut">
              <a:rPr lang="en-US" smtClean="0"/>
              <a:t>04-May-20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6382A-061D-401B-9A89-006BDFA96CD5}" type="slidenum">
              <a:rPr lang="en-US" smtClean="0"/>
              <a:t>‹#›</a:t>
            </a:fld>
            <a:endParaRPr lang="en-US"/>
          </a:p>
        </p:txBody>
      </p:sp>
    </p:spTree>
    <p:extLst>
      <p:ext uri="{BB962C8B-B14F-4D97-AF65-F5344CB8AC3E}">
        <p14:creationId xmlns:p14="http://schemas.microsoft.com/office/powerpoint/2010/main" val="897236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408BD-9C8A-49BD-A6D1-611A74C182E2}" type="datetimeFigureOut">
              <a:rPr lang="en-US" smtClean="0"/>
              <a:t>04-May-20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6382A-061D-401B-9A89-006BDFA96CD5}" type="slidenum">
              <a:rPr lang="en-US" smtClean="0"/>
              <a:t>‹#›</a:t>
            </a:fld>
            <a:endParaRPr lang="en-US"/>
          </a:p>
        </p:txBody>
      </p:sp>
    </p:spTree>
    <p:extLst>
      <p:ext uri="{BB962C8B-B14F-4D97-AF65-F5344CB8AC3E}">
        <p14:creationId xmlns:p14="http://schemas.microsoft.com/office/powerpoint/2010/main" val="29930736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latin typeface="Times New Roman" panose="02020603050405020304" pitchFamily="18" charset="0"/>
                <a:cs typeface="Times New Roman" panose="02020603050405020304" pitchFamily="18" charset="0"/>
              </a:rPr>
              <a:t>WINDING UP OF A COMPANY</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solidFill>
                  <a:schemeClr val="bg1"/>
                </a:solidFill>
              </a:rPr>
              <a:t>                                 M.MARIA </a:t>
            </a:r>
            <a:r>
              <a:rPr lang="en-US" dirty="0">
                <a:solidFill>
                  <a:schemeClr val="bg1"/>
                </a:solidFill>
              </a:rPr>
              <a:t>J</a:t>
            </a:r>
            <a:r>
              <a:rPr lang="en-US" dirty="0" smtClean="0">
                <a:solidFill>
                  <a:schemeClr val="bg1"/>
                </a:solidFill>
              </a:rPr>
              <a:t>ESSICA</a:t>
            </a:r>
            <a:endParaRPr lang="en-US" dirty="0">
              <a:solidFill>
                <a:schemeClr val="bg1"/>
              </a:solidFill>
            </a:endParaRPr>
          </a:p>
        </p:txBody>
      </p:sp>
      <p:pic>
        <p:nvPicPr>
          <p:cNvPr id="5" name="2020_05_04_04_00_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74361950"/>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CONTENTS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Consequences of winding up order</a:t>
            </a:r>
          </a:p>
          <a:p>
            <a:r>
              <a:rPr lang="en-US" dirty="0" smtClean="0">
                <a:latin typeface="Times New Roman" panose="02020603050405020304" pitchFamily="18" charset="0"/>
                <a:cs typeface="Times New Roman" panose="02020603050405020304" pitchFamily="18" charset="0"/>
              </a:rPr>
              <a:t>Procedure of winding up by the </a:t>
            </a:r>
            <a:r>
              <a:rPr lang="en-US" dirty="0" smtClean="0">
                <a:latin typeface="Times New Roman" panose="02020603050405020304" pitchFamily="18" charset="0"/>
                <a:cs typeface="Times New Roman" panose="02020603050405020304" pitchFamily="18" charset="0"/>
              </a:rPr>
              <a:t>court</a:t>
            </a:r>
            <a:endParaRPr lang="en-US" dirty="0">
              <a:latin typeface="Times New Roman" panose="02020603050405020304" pitchFamily="18" charset="0"/>
              <a:cs typeface="Times New Roman" panose="02020603050405020304" pitchFamily="18" charset="0"/>
            </a:endParaRPr>
          </a:p>
        </p:txBody>
      </p:sp>
      <p:pic>
        <p:nvPicPr>
          <p:cNvPr id="4" name="2020_05_04_04_00_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563042947"/>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5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anose="02020603050405020304" pitchFamily="18" charset="0"/>
                <a:cs typeface="Times New Roman" panose="02020603050405020304" pitchFamily="18" charset="0"/>
              </a:rPr>
              <a:t>CONSEQUENCES OF WINDING UP ORDER</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latin typeface="Times New Roman" panose="02020603050405020304" pitchFamily="18" charset="0"/>
                <a:cs typeface="Times New Roman" panose="02020603050405020304" pitchFamily="18" charset="0"/>
              </a:rPr>
              <a:t>Intimate the official liquidator and registrar (Sec. 444)</a:t>
            </a:r>
          </a:p>
          <a:p>
            <a:r>
              <a:rPr lang="en-US" sz="2000" dirty="0" smtClean="0">
                <a:latin typeface="Times New Roman" panose="02020603050405020304" pitchFamily="18" charset="0"/>
                <a:cs typeface="Times New Roman" panose="02020603050405020304" pitchFamily="18" charset="0"/>
              </a:rPr>
              <a:t>File a copy of winding up order with the registrar [ Sec. 455 (1), (1-A) and (2)]</a:t>
            </a:r>
          </a:p>
          <a:p>
            <a:r>
              <a:rPr lang="en-US" sz="2000" dirty="0" smtClean="0">
                <a:latin typeface="Times New Roman" panose="02020603050405020304" pitchFamily="18" charset="0"/>
                <a:cs typeface="Times New Roman" panose="02020603050405020304" pitchFamily="18" charset="0"/>
              </a:rPr>
              <a:t>Order for winding up deemed to be notice of discharge [Sec. 455 (3)]</a:t>
            </a:r>
          </a:p>
          <a:p>
            <a:r>
              <a:rPr lang="en-US" sz="2000" dirty="0" smtClean="0">
                <a:latin typeface="Times New Roman" panose="02020603050405020304" pitchFamily="18" charset="0"/>
                <a:cs typeface="Times New Roman" panose="02020603050405020304" pitchFamily="18" charset="0"/>
              </a:rPr>
              <a:t>Suits Stayed [ Sec. 446 (1)]</a:t>
            </a:r>
          </a:p>
          <a:p>
            <a:r>
              <a:rPr lang="en-US" sz="2000" dirty="0" smtClean="0">
                <a:latin typeface="Times New Roman" panose="02020603050405020304" pitchFamily="18" charset="0"/>
                <a:cs typeface="Times New Roman" panose="02020603050405020304" pitchFamily="18" charset="0"/>
              </a:rPr>
              <a:t>Powers of the Court [Sec. 446 (2) and (3)]</a:t>
            </a:r>
          </a:p>
          <a:p>
            <a:r>
              <a:rPr lang="en-US" sz="2000" dirty="0" smtClean="0">
                <a:latin typeface="Times New Roman" panose="02020603050405020304" pitchFamily="18" charset="0"/>
                <a:cs typeface="Times New Roman" panose="02020603050405020304" pitchFamily="18" charset="0"/>
              </a:rPr>
              <a:t>Effect of winding up order (Sec. 447)</a:t>
            </a:r>
          </a:p>
          <a:p>
            <a:r>
              <a:rPr lang="en-US" sz="2000" dirty="0" smtClean="0">
                <a:latin typeface="Times New Roman" panose="02020603050405020304" pitchFamily="18" charset="0"/>
                <a:cs typeface="Times New Roman" panose="02020603050405020304" pitchFamily="18" charset="0"/>
              </a:rPr>
              <a:t>Official liquidator to be liquidator (Sec. 449)</a:t>
            </a:r>
          </a:p>
          <a:p>
            <a:pPr marL="0" indent="0">
              <a:buNone/>
            </a:pPr>
            <a:r>
              <a:rPr lang="en-US" sz="2000" b="1" u="sng" dirty="0" smtClean="0">
                <a:latin typeface="Times New Roman" panose="02020603050405020304" pitchFamily="18" charset="0"/>
                <a:cs typeface="Times New Roman" panose="02020603050405020304" pitchFamily="18" charset="0"/>
              </a:rPr>
              <a:t>Meanings :</a:t>
            </a:r>
            <a:endParaRPr lang="en-US" sz="2000" b="1" u="sng" dirty="0">
              <a:latin typeface="Times New Roman" panose="02020603050405020304" pitchFamily="18" charset="0"/>
              <a:cs typeface="Times New Roman" panose="02020603050405020304" pitchFamily="18" charset="0"/>
            </a:endParaRPr>
          </a:p>
          <a:p>
            <a:pPr marL="0" indent="0">
              <a:buNone/>
            </a:pPr>
            <a:r>
              <a:rPr lang="en-US" sz="1600" b="1" dirty="0" smtClean="0">
                <a:latin typeface="Times New Roman" panose="02020603050405020304" pitchFamily="18" charset="0"/>
                <a:cs typeface="Times New Roman" panose="02020603050405020304" pitchFamily="18" charset="0"/>
              </a:rPr>
              <a:t>consequences – outcomes or effects</a:t>
            </a:r>
          </a:p>
          <a:p>
            <a:pPr marL="0" indent="0">
              <a:buNone/>
            </a:pPr>
            <a:r>
              <a:rPr lang="en-US" sz="1600" b="1" dirty="0" smtClean="0">
                <a:latin typeface="Times New Roman" panose="02020603050405020304" pitchFamily="18" charset="0"/>
                <a:cs typeface="Times New Roman" panose="02020603050405020304" pitchFamily="18" charset="0"/>
              </a:rPr>
              <a:t>Intimate – inform or make known</a:t>
            </a:r>
          </a:p>
          <a:p>
            <a:pPr marL="0" indent="0">
              <a:buNone/>
            </a:pPr>
            <a:r>
              <a:rPr lang="en-US" sz="1600" b="1" dirty="0" smtClean="0">
                <a:latin typeface="Times New Roman" panose="02020603050405020304" pitchFamily="18" charset="0"/>
                <a:cs typeface="Times New Roman" panose="02020603050405020304" pitchFamily="18" charset="0"/>
              </a:rPr>
              <a:t>Discharge -  Release or Announcement</a:t>
            </a:r>
          </a:p>
          <a:p>
            <a:pPr marL="0" indent="0">
              <a:buNone/>
            </a:pPr>
            <a:r>
              <a:rPr lang="en-US" sz="1600" b="1" dirty="0" smtClean="0">
                <a:latin typeface="Times New Roman" panose="02020603050405020304" pitchFamily="18" charset="0"/>
                <a:cs typeface="Times New Roman" panose="02020603050405020304" pitchFamily="18" charset="0"/>
              </a:rPr>
              <a:t>Suits – action taken in a law court</a:t>
            </a:r>
          </a:p>
          <a:p>
            <a:pPr marL="0" indent="0">
              <a:buNone/>
            </a:pPr>
            <a:r>
              <a:rPr lang="en-US" sz="1600" b="1" dirty="0" smtClean="0">
                <a:latin typeface="Times New Roman" panose="02020603050405020304" pitchFamily="18" charset="0"/>
                <a:cs typeface="Times New Roman" panose="02020603050405020304" pitchFamily="18" charset="0"/>
              </a:rPr>
              <a:t>Official – Authorized or Approved</a:t>
            </a:r>
          </a:p>
          <a:p>
            <a:pPr marL="0" indent="0">
              <a:buNone/>
            </a:pPr>
            <a:endParaRPr lang="en-US" sz="1600" b="1" dirty="0" smtClean="0">
              <a:latin typeface="Times New Roman" panose="02020603050405020304" pitchFamily="18" charset="0"/>
              <a:cs typeface="Times New Roman" panose="02020603050405020304" pitchFamily="18" charset="0"/>
            </a:endParaRPr>
          </a:p>
          <a:p>
            <a:pPr marL="0" indent="0">
              <a:buNone/>
            </a:pPr>
            <a:endParaRPr lang="en-US" sz="2000" b="1" dirty="0" smtClean="0">
              <a:latin typeface="Times New Roman" panose="02020603050405020304" pitchFamily="18" charset="0"/>
              <a:cs typeface="Times New Roman" panose="02020603050405020304" pitchFamily="18" charset="0"/>
            </a:endParaRPr>
          </a:p>
          <a:p>
            <a:pPr marL="0" indent="0">
              <a:buNone/>
            </a:pPr>
            <a:endParaRPr lang="en-US" sz="2000" b="1" dirty="0" smtClean="0">
              <a:latin typeface="Times New Roman" panose="02020603050405020304" pitchFamily="18" charset="0"/>
              <a:cs typeface="Times New Roman" panose="02020603050405020304" pitchFamily="18" charset="0"/>
            </a:endParaRPr>
          </a:p>
          <a:p>
            <a:pPr marL="0" indent="0">
              <a:buNone/>
            </a:pPr>
            <a:endParaRPr lang="en-US" sz="2000" b="1" dirty="0">
              <a:latin typeface="Times New Roman" panose="02020603050405020304" pitchFamily="18" charset="0"/>
              <a:cs typeface="Times New Roman" panose="02020603050405020304" pitchFamily="18" charset="0"/>
            </a:endParaRPr>
          </a:p>
        </p:txBody>
      </p:sp>
      <p:pic>
        <p:nvPicPr>
          <p:cNvPr id="5" name="2020_05_04_04_01_31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14247" y="4038600"/>
            <a:ext cx="406400" cy="406400"/>
          </a:xfrm>
          <a:prstGeom prst="rect">
            <a:avLst/>
          </a:prstGeom>
        </p:spPr>
      </p:pic>
    </p:spTree>
    <p:extLst>
      <p:ext uri="{BB962C8B-B14F-4D97-AF65-F5344CB8AC3E}">
        <p14:creationId xmlns:p14="http://schemas.microsoft.com/office/powerpoint/2010/main" val="1596759533"/>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ircle(in)">
                                      <p:cBhvr>
                                        <p:cTn id="38" dur="2000"/>
                                        <p:tgtEl>
                                          <p:spTgt spid="3">
                                            <p:txEl>
                                              <p:pRg st="8" end="8"/>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circle(in)">
                                      <p:cBhvr>
                                        <p:cTn id="41" dur="2000"/>
                                        <p:tgtEl>
                                          <p:spTgt spid="3">
                                            <p:txEl>
                                              <p:pRg st="9" end="9"/>
                                            </p:txEl>
                                          </p:spTgt>
                                        </p:tgtEl>
                                      </p:cBhvr>
                                    </p:animEffect>
                                  </p:childTnLst>
                                </p:cTn>
                              </p:par>
                              <p:par>
                                <p:cTn id="42" presetID="6" presetClass="entr" presetSubtype="16"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circle(in)">
                                      <p:cBhvr>
                                        <p:cTn id="44" dur="2000"/>
                                        <p:tgtEl>
                                          <p:spTgt spid="3">
                                            <p:txEl>
                                              <p:pRg st="10" end="10"/>
                                            </p:txEl>
                                          </p:spTgt>
                                        </p:tgtEl>
                                      </p:cBhvr>
                                    </p:animEffect>
                                  </p:childTnLst>
                                </p:cTn>
                              </p:par>
                              <p:par>
                                <p:cTn id="45" presetID="6" presetClass="entr" presetSubtype="16"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circle(in)">
                                      <p:cBhvr>
                                        <p:cTn id="47" dur="2000"/>
                                        <p:tgtEl>
                                          <p:spTgt spid="3">
                                            <p:txEl>
                                              <p:pRg st="11" end="11"/>
                                            </p:txEl>
                                          </p:spTgt>
                                        </p:tgtEl>
                                      </p:cBhvr>
                                    </p:animEffect>
                                  </p:childTnLst>
                                </p:cTn>
                              </p:par>
                              <p:par>
                                <p:cTn id="48" presetID="6" presetClass="entr" presetSubtype="16" fill="hold" nodeType="with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circle(in)">
                                      <p:cBhvr>
                                        <p:cTn id="50" dur="2000"/>
                                        <p:tgtEl>
                                          <p:spTgt spid="3">
                                            <p:txEl>
                                              <p:pRg st="12" end="12"/>
                                            </p:txEl>
                                          </p:spTgt>
                                        </p:tgtEl>
                                      </p:cBhvr>
                                    </p:animEffect>
                                  </p:childTnLst>
                                </p:cTn>
                              </p:par>
                            </p:childTnLst>
                          </p:cTn>
                        </p:par>
                        <p:par>
                          <p:cTn id="51" fill="hold">
                            <p:stCondLst>
                              <p:cond delay="2000"/>
                            </p:stCondLst>
                            <p:childTnLst>
                              <p:par>
                                <p:cTn id="52" presetID="1" presetClass="mediacall" presetSubtype="0" fill="hold" nodeType="afterEffect">
                                  <p:stCondLst>
                                    <p:cond delay="0"/>
                                  </p:stCondLst>
                                  <p:childTnLst>
                                    <p:cmd type="call" cmd="playFrom(0.0)">
                                      <p:cBhvr>
                                        <p:cTn id="53" dur="5351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dirty="0" smtClean="0">
                <a:latin typeface="Times New Roman" panose="02020603050405020304" pitchFamily="18" charset="0"/>
                <a:cs typeface="Times New Roman" panose="02020603050405020304" pitchFamily="18" charset="0"/>
              </a:rPr>
              <a:t>PROCEDURE OF WINDING UP BY THE COURT</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sz="2800" b="1" u="sng" dirty="0" smtClean="0">
                <a:latin typeface="Times New Roman" panose="02020603050405020304" pitchFamily="18" charset="0"/>
                <a:cs typeface="Times New Roman" panose="02020603050405020304" pitchFamily="18" charset="0"/>
              </a:rPr>
              <a:t>Official Liquidator (Sec. 448):</a:t>
            </a:r>
          </a:p>
          <a:p>
            <a:pPr marL="0" indent="0" algn="just">
              <a:buNone/>
            </a:pPr>
            <a:r>
              <a:rPr lang="en-US" sz="28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i</a:t>
            </a:r>
            <a:r>
              <a:rPr lang="en-US" sz="2000" dirty="0" smtClean="0">
                <a:latin typeface="Times New Roman" panose="02020603050405020304" pitchFamily="18" charset="0"/>
                <a:cs typeface="Times New Roman" panose="02020603050405020304" pitchFamily="18" charset="0"/>
              </a:rPr>
              <a:t>) there shall be attached to each high court an official liquidator appointed by the </a:t>
            </a:r>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entral Government. The official liquidator shall be a whole – time officer. If the central Government considers that there will not be sufficient work for a whole – time officer, it may appoint a part – time officer to act as official liquidator.</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ii) the official Receiver attached to a District Court for insolvency purposes shall be the official liquidator attached to the District Court. If there is no official Receiver attached to a District Court, then, such </a:t>
            </a:r>
            <a:r>
              <a:rPr lang="en-US" sz="2000" dirty="0" smtClean="0">
                <a:latin typeface="Times New Roman" panose="02020603050405020304" pitchFamily="18" charset="0"/>
                <a:cs typeface="Times New Roman" panose="02020603050405020304" pitchFamily="18" charset="0"/>
              </a:rPr>
              <a:t>persons </a:t>
            </a:r>
            <a:r>
              <a:rPr lang="en-US" sz="2000" dirty="0" smtClean="0">
                <a:latin typeface="Times New Roman" panose="02020603050405020304" pitchFamily="18" charset="0"/>
                <a:cs typeface="Times New Roman" panose="02020603050405020304" pitchFamily="18" charset="0"/>
              </a:rPr>
              <a:t>the Central Government may, by notification in the official Gazette, appoint for the purpose, shall be the official liquidator attached to the District Court.</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The Central Government may also appoint one or more Deputy or Assistant Official Liquidators to assist the official liquidator shall, by virtue of his office, become the liquidator in the discharge of his functions.</a:t>
            </a:r>
          </a:p>
          <a:p>
            <a:pPr marL="0" indent="0">
              <a:buNone/>
            </a:pPr>
            <a:endParaRPr lang="en-US" sz="2800" dirty="0">
              <a:latin typeface="Times New Roman" panose="02020603050405020304" pitchFamily="18" charset="0"/>
              <a:cs typeface="Times New Roman" panose="02020603050405020304" pitchFamily="18" charset="0"/>
            </a:endParaRPr>
          </a:p>
        </p:txBody>
      </p:sp>
      <p:pic>
        <p:nvPicPr>
          <p:cNvPr id="6" name="2020_05_04_04_31_40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48400" y="1066800"/>
            <a:ext cx="406400" cy="406400"/>
          </a:xfrm>
          <a:prstGeom prst="rect">
            <a:avLst/>
          </a:prstGeom>
        </p:spPr>
      </p:pic>
    </p:spTree>
    <p:extLst>
      <p:ext uri="{BB962C8B-B14F-4D97-AF65-F5344CB8AC3E}">
        <p14:creationId xmlns:p14="http://schemas.microsoft.com/office/powerpoint/2010/main" val="1777426533"/>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257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2400" b="1" u="sng" dirty="0" smtClean="0">
                <a:latin typeface="Times New Roman" panose="02020603050405020304" pitchFamily="18" charset="0"/>
                <a:cs typeface="Times New Roman" panose="02020603050405020304" pitchFamily="18" charset="0"/>
              </a:rPr>
              <a:t>Liquidator (Sec. 449):</a:t>
            </a:r>
          </a:p>
          <a:p>
            <a:pPr marL="0" indent="0" algn="just">
              <a:buNone/>
            </a:pPr>
            <a:r>
              <a:rPr lang="en-US" sz="2400" dirty="0" smtClean="0">
                <a:latin typeface="Times New Roman" panose="02020603050405020304" pitchFamily="18" charset="0"/>
                <a:cs typeface="Times New Roman" panose="02020603050405020304" pitchFamily="18" charset="0"/>
              </a:rPr>
              <a:t>                 On a winding up order being made in respect of a company, the official liquidator shall, by virtue of his office, become the liquidator of the company.</a:t>
            </a:r>
          </a:p>
          <a:p>
            <a:pPr marL="0" indent="0" algn="just">
              <a:buNone/>
            </a:pPr>
            <a:r>
              <a:rPr lang="en-US" sz="2400" b="1" u="sng" dirty="0" smtClean="0">
                <a:latin typeface="Times New Roman" panose="02020603050405020304" pitchFamily="18" charset="0"/>
                <a:cs typeface="Times New Roman" panose="02020603050405020304" pitchFamily="18" charset="0"/>
              </a:rPr>
              <a:t>Provisional Liquidator (Sec. 450):</a:t>
            </a:r>
          </a:p>
          <a:p>
            <a:pPr marL="0" indent="0" algn="just">
              <a:buNone/>
            </a:pP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any time after the presentation of a winding up petition and before the making of a winding up order, the court may appoint the official liquidator to be the liquidator provisionally.</a:t>
            </a:r>
          </a:p>
          <a:p>
            <a:pPr marL="0" indent="0" algn="just">
              <a:buNone/>
            </a:pPr>
            <a:r>
              <a:rPr lang="en-US" sz="2400" b="1" u="sng" dirty="0" smtClean="0">
                <a:latin typeface="Times New Roman" panose="02020603050405020304" pitchFamily="18" charset="0"/>
                <a:cs typeface="Times New Roman" panose="02020603050405020304" pitchFamily="18" charset="0"/>
              </a:rPr>
              <a:t>Notice to company before appointment of provisional liquidator:</a:t>
            </a:r>
            <a:endParaRPr lang="en-US" sz="2400" b="1" u="sng" dirty="0">
              <a:latin typeface="Times New Roman" panose="02020603050405020304" pitchFamily="18" charset="0"/>
              <a:cs typeface="Times New Roman" panose="02020603050405020304" pitchFamily="18" charset="0"/>
            </a:endParaRPr>
          </a:p>
          <a:p>
            <a:pPr marL="0" indent="0" algn="just">
              <a:buNone/>
            </a:pPr>
            <a:r>
              <a:rPr lang="en-US" sz="2400" b="1"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Before appointing a provisional liquidator, the Court shall give notice to the company and give a reasonable opportunity to it to make its representations. If the court thinks fit, it may dispense with such notice; but in that case, it shall in writing record the special reasons for not giving the notice.</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On a winding up order being made by the Court, the official liquidator shall cease to hold office as provisional liquidator and shall become the liquidator of the company.</a:t>
            </a:r>
          </a:p>
          <a:p>
            <a:pPr marL="0" indent="0" algn="just">
              <a:buNone/>
            </a:pPr>
            <a:endParaRPr lang="en-US" sz="2400" dirty="0">
              <a:latin typeface="Times New Roman" panose="02020603050405020304" pitchFamily="18" charset="0"/>
              <a:cs typeface="Times New Roman" panose="02020603050405020304" pitchFamily="18" charset="0"/>
            </a:endParaRPr>
          </a:p>
        </p:txBody>
      </p:sp>
      <p:pic>
        <p:nvPicPr>
          <p:cNvPr id="4" name="2020_05_04_04_31_40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728" y="304800"/>
            <a:ext cx="406400" cy="406400"/>
          </a:xfrm>
          <a:prstGeom prst="rect">
            <a:avLst/>
          </a:prstGeom>
        </p:spPr>
      </p:pic>
    </p:spTree>
    <p:extLst>
      <p:ext uri="{BB962C8B-B14F-4D97-AF65-F5344CB8AC3E}">
        <p14:creationId xmlns:p14="http://schemas.microsoft.com/office/powerpoint/2010/main" val="1210016674"/>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ircle(in)">
                                      <p:cBhvr>
                                        <p:cTn id="29" dur="2000"/>
                                        <p:tgtEl>
                                          <p:spTgt spid="3">
                                            <p:txEl>
                                              <p:pRg st="5" end="5"/>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par>
                          <p:cTn id="33" fill="hold">
                            <p:stCondLst>
                              <p:cond delay="2000"/>
                            </p:stCondLst>
                            <p:childTnLst>
                              <p:par>
                                <p:cTn id="34" presetID="1" presetClass="mediacall" presetSubtype="0" fill="hold" nodeType="afterEffect">
                                  <p:stCondLst>
                                    <p:cond delay="0"/>
                                  </p:stCondLst>
                                  <p:childTnLst>
                                    <p:cmd type="call" cmd="playFrom(0.0)">
                                      <p:cBhvr>
                                        <p:cTn id="35" dur="266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latin typeface="Times New Roman" panose="02020603050405020304" pitchFamily="18" charset="0"/>
                <a:cs typeface="Times New Roman" panose="02020603050405020304" pitchFamily="18" charset="0"/>
              </a:rPr>
              <a:t>Cont..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8229600" cy="5059363"/>
          </a:xfrm>
        </p:spPr>
        <p:txBody>
          <a:bodyPr>
            <a:normAutofit/>
          </a:bodyPr>
          <a:lstStyle/>
          <a:p>
            <a:pPr marL="0" indent="0">
              <a:buNone/>
            </a:pPr>
            <a:endParaRPr lang="en-US" sz="2400" b="1" u="sng" dirty="0" smtClean="0">
              <a:solidFill>
                <a:schemeClr val="tx1">
                  <a:lumMod val="95000"/>
                </a:schemeClr>
              </a:solidFill>
              <a:latin typeface="Times New Roman" panose="02020603050405020304" pitchFamily="18" charset="0"/>
              <a:cs typeface="Times New Roman" panose="02020603050405020304" pitchFamily="18" charset="0"/>
            </a:endParaRPr>
          </a:p>
          <a:p>
            <a:pPr marL="0" indent="0">
              <a:buNone/>
            </a:pPr>
            <a:endParaRPr lang="en-US" sz="2400" b="1" u="sng" dirty="0">
              <a:solidFill>
                <a:schemeClr val="tx1">
                  <a:lumMod val="95000"/>
                </a:schemeClr>
              </a:solidFill>
              <a:latin typeface="Times New Roman" panose="02020603050405020304" pitchFamily="18" charset="0"/>
              <a:cs typeface="Times New Roman" panose="02020603050405020304" pitchFamily="18" charset="0"/>
            </a:endParaRPr>
          </a:p>
          <a:p>
            <a:pPr marL="0" indent="0">
              <a:buNone/>
            </a:pPr>
            <a:r>
              <a:rPr lang="en-US" sz="2400" b="1" u="sng" dirty="0" smtClean="0">
                <a:solidFill>
                  <a:srgbClr val="CCFFFF"/>
                </a:solidFill>
                <a:latin typeface="Tahoma" panose="020B0604030504040204" pitchFamily="34" charset="0"/>
                <a:ea typeface="Tahoma" panose="020B0604030504040204" pitchFamily="34" charset="0"/>
                <a:cs typeface="Tahoma" panose="020B0604030504040204" pitchFamily="34" charset="0"/>
              </a:rPr>
              <a:t>Meanings</a:t>
            </a:r>
            <a:r>
              <a:rPr lang="en-US" sz="2400" b="1" u="sng" dirty="0" smtClean="0">
                <a:solidFill>
                  <a:srgbClr val="CCFFFF"/>
                </a:solidFill>
                <a:latin typeface="Tahoma" panose="020B0604030504040204" pitchFamily="34" charset="0"/>
                <a:ea typeface="Tahoma" panose="020B0604030504040204" pitchFamily="34" charset="0"/>
                <a:cs typeface="Tahoma" panose="020B0604030504040204" pitchFamily="34" charset="0"/>
              </a:rPr>
              <a:t>:</a:t>
            </a:r>
          </a:p>
          <a:p>
            <a:r>
              <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rPr>
              <a:t>Virtue – Honesty or Uprightness or Morality</a:t>
            </a:r>
          </a:p>
          <a:p>
            <a:r>
              <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rPr>
              <a:t>Provisional – </a:t>
            </a:r>
            <a:r>
              <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rPr>
              <a:t>Temporary</a:t>
            </a:r>
          </a:p>
          <a:p>
            <a:r>
              <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rPr>
              <a:t>Insolvency – unable to pay off debts</a:t>
            </a:r>
            <a:endPar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endParaRPr>
          </a:p>
          <a:p>
            <a:r>
              <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rPr>
              <a:t>Dispense – Distribute</a:t>
            </a:r>
          </a:p>
          <a:p>
            <a:r>
              <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rPr>
              <a:t>Cease – Conclude or Come to an end</a:t>
            </a:r>
          </a:p>
          <a:p>
            <a:endParaRPr lang="en-US" sz="2400" b="1" dirty="0">
              <a:solidFill>
                <a:srgbClr val="CCFFFF"/>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b="1" dirty="0" smtClean="0">
                <a:solidFill>
                  <a:srgbClr val="CCFFFF"/>
                </a:solidFill>
                <a:latin typeface="Tahoma" panose="020B0604030504040204" pitchFamily="34" charset="0"/>
                <a:ea typeface="Tahoma" panose="020B0604030504040204" pitchFamily="34" charset="0"/>
                <a:cs typeface="Tahoma" panose="020B0604030504040204" pitchFamily="34" charset="0"/>
              </a:rPr>
              <a:t>Thank You…..</a:t>
            </a:r>
          </a:p>
          <a:p>
            <a:pPr marL="0" indent="0">
              <a:buNone/>
            </a:pPr>
            <a:endParaRPr lang="en-US" sz="2400" dirty="0">
              <a:solidFill>
                <a:schemeClr val="accent3">
                  <a:lumMod val="20000"/>
                  <a:lumOff val="80000"/>
                </a:schemeClr>
              </a:solidFill>
            </a:endParaRPr>
          </a:p>
        </p:txBody>
      </p:sp>
    </p:spTree>
    <p:extLst>
      <p:ext uri="{BB962C8B-B14F-4D97-AF65-F5344CB8AC3E}">
        <p14:creationId xmlns:p14="http://schemas.microsoft.com/office/powerpoint/2010/main" val="1952640616"/>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ircle(in)">
                                      <p:cBhvr>
                                        <p:cTn id="14" dur="2000"/>
                                        <p:tgtEl>
                                          <p:spTgt spid="3">
                                            <p:txEl>
                                              <p:pRg st="2" end="2"/>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circle(in)">
                                      <p:cBhvr>
                                        <p:cTn id="3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TotalTime>
  <Words>249</Words>
  <Application>Microsoft Office PowerPoint</Application>
  <PresentationFormat>On-screen Show (4:3)</PresentationFormat>
  <Paragraphs>45</Paragraphs>
  <Slides>6</Slides>
  <Notes>0</Notes>
  <HiddenSlides>0</HiddenSlides>
  <MMClips>5</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WINDING UP OF A COMPANY</vt:lpstr>
      <vt:lpstr>CONTENTS</vt:lpstr>
      <vt:lpstr>CONSEQUENCES OF WINDING UP ORDER</vt:lpstr>
      <vt:lpstr>PROCEDURE OF WINDING UP BY THE COURT</vt:lpstr>
      <vt:lpstr>Cont…</vt:lpstr>
      <vt:lpstr>Cont..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WINDING UP OF A COMPANY</dc:title>
  <dc:creator>ammu</dc:creator>
  <cp:lastModifiedBy>ammu</cp:lastModifiedBy>
  <cp:revision>56</cp:revision>
  <dcterms:created xsi:type="dcterms:W3CDTF">2020-05-03T20:02:35Z</dcterms:created>
  <dcterms:modified xsi:type="dcterms:W3CDTF">2020-05-04T00:12:02Z</dcterms:modified>
</cp:coreProperties>
</file>