
<file path=[Content_Types].xml><?xml version="1.0" encoding="utf-8"?>
<Types xmlns="http://schemas.openxmlformats.org/package/2006/content-types">
  <Default ContentType="audio/unknown" Extension="mp3"/>
  <Default ContentType="application/xml" Extension="xml"/>
  <Default ContentType="image/png" Extension="png"/>
  <Default ContentType="image/jpeg" Extension="jpeg"/>
  <Default ContentType="application/vnd.openxmlformats-package.relationships+xml" Extension="rels"/>
  <Override ContentType="application/vnd.openxmlformats-officedocument.drawingml.diagramData+xml" PartName="/ppt/diagrams/data1.xml"/>
  <Override ContentType="application/vnd.openxmlformats-officedocument.presentationml.slideMaster+xml" PartName="/ppt/slideMasters/slideMaster1.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presentation.main+xml" PartName="/ppt/presentation.xml"/>
  <Override ContentType="application/vnd.ms-office.drawingml.diagramDrawing+xml" PartName="/ppt/diagrams/drawing1.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1.xml"/>
  <Override ContentType="application/vnd.openxmlformats-officedocument.drawingml.diagramLayout+xml" PartName="/ppt/diagrams/layout1.xml"/>
  <Override ContentType="application/vnd.openxmlformats-officedocument.drawingml.diagramStyle+xml" PartName="/ppt/diagrams/quickStyle1.xml"/>
  <Override ContentType="application/vnd.openxmlformats-officedocument.presentationml.notesMaster+xml" PartName="/ppt/notesMasters/notesMaster1.xml"/>
  <Override ContentType="application/vnd.openxmlformats-officedocument.presentationml.presProps+xml" PartName="/ppt/presProps1.xml"/>
  <Override ContentType="application/vnd.openxmlformats-officedocument.drawingml.diagramColors+xml" PartName="/ppt/diagrams/colors1.xml"/>
  <Override ContentType="application/vnd.openxmlformats-officedocument.presentationml.tags+xml" PartName="/ppt/tags/tag1.xml"/>
  <Override ContentType="application/vnd.openxmlformats-officedocument.presentationml.viewProps+xml" PartName="/ppt/viewProps1.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y="6858000" cx="9144000"/>
  <p:notesSz cx="6858000" cy="9144000"/>
  <p:defaultTextStyle>
    <a:defPPr lvl="0">
      <a:defRPr lang="en-US"/>
    </a:defPPr>
    <a:lvl1pPr defTabSz="914400" eaLnBrk="1" hangingPunct="1" latinLnBrk="0" lvl="0" marL="0" rtl="0" algn="l">
      <a:defRPr kern="1200" sz="1800">
        <a:solidFill>
          <a:schemeClr val="tx1"/>
        </a:solidFill>
        <a:latin typeface="+mn-lt"/>
        <a:ea typeface="+mn-ea"/>
        <a:cs typeface="+mn-cs"/>
      </a:defRPr>
    </a:lvl1pPr>
    <a:lvl2pPr defTabSz="914400" eaLnBrk="1" hangingPunct="1" latinLnBrk="0" lvl="1" marL="457200" rtl="0" algn="l">
      <a:defRPr kern="1200" sz="1800">
        <a:solidFill>
          <a:schemeClr val="tx1"/>
        </a:solidFill>
        <a:latin typeface="+mn-lt"/>
        <a:ea typeface="+mn-ea"/>
        <a:cs typeface="+mn-cs"/>
      </a:defRPr>
    </a:lvl2pPr>
    <a:lvl3pPr defTabSz="914400" eaLnBrk="1" hangingPunct="1" latinLnBrk="0" lvl="2" marL="914400" rtl="0" algn="l">
      <a:defRPr kern="1200" sz="1800">
        <a:solidFill>
          <a:schemeClr val="tx1"/>
        </a:solidFill>
        <a:latin typeface="+mn-lt"/>
        <a:ea typeface="+mn-ea"/>
        <a:cs typeface="+mn-cs"/>
      </a:defRPr>
    </a:lvl3pPr>
    <a:lvl4pPr defTabSz="914400" eaLnBrk="1" hangingPunct="1" latinLnBrk="0" lvl="3" marL="1371600" rtl="0" algn="l">
      <a:defRPr kern="1200" sz="1800">
        <a:solidFill>
          <a:schemeClr val="tx1"/>
        </a:solidFill>
        <a:latin typeface="+mn-lt"/>
        <a:ea typeface="+mn-ea"/>
        <a:cs typeface="+mn-cs"/>
      </a:defRPr>
    </a:lvl4pPr>
    <a:lvl5pPr defTabSz="914400" eaLnBrk="1" hangingPunct="1" latinLnBrk="0" lvl="4" marL="1828800" rtl="0" algn="l">
      <a:defRPr kern="1200" sz="1800">
        <a:solidFill>
          <a:schemeClr val="tx1"/>
        </a:solidFill>
        <a:latin typeface="+mn-lt"/>
        <a:ea typeface="+mn-ea"/>
        <a:cs typeface="+mn-cs"/>
      </a:defRPr>
    </a:lvl5pPr>
    <a:lvl6pPr defTabSz="914400" eaLnBrk="1" hangingPunct="1" latinLnBrk="0" lvl="5" marL="2286000" rtl="0" algn="l">
      <a:defRPr kern="1200" sz="1800">
        <a:solidFill>
          <a:schemeClr val="tx1"/>
        </a:solidFill>
        <a:latin typeface="+mn-lt"/>
        <a:ea typeface="+mn-ea"/>
        <a:cs typeface="+mn-cs"/>
      </a:defRPr>
    </a:lvl6pPr>
    <a:lvl7pPr defTabSz="914400" eaLnBrk="1" hangingPunct="1" latinLnBrk="0" lvl="6" marL="2743200" rtl="0" algn="l">
      <a:defRPr kern="1200" sz="1800">
        <a:solidFill>
          <a:schemeClr val="tx1"/>
        </a:solidFill>
        <a:latin typeface="+mn-lt"/>
        <a:ea typeface="+mn-ea"/>
        <a:cs typeface="+mn-cs"/>
      </a:defRPr>
    </a:lvl7pPr>
    <a:lvl8pPr defTabSz="914400" eaLnBrk="1" hangingPunct="1" latinLnBrk="0" lvl="7" marL="3200400" rtl="0" algn="l">
      <a:defRPr kern="1200" sz="1800">
        <a:solidFill>
          <a:schemeClr val="tx1"/>
        </a:solidFill>
        <a:latin typeface="+mn-lt"/>
        <a:ea typeface="+mn-ea"/>
        <a:cs typeface="+mn-cs"/>
      </a:defRPr>
    </a:lvl8pPr>
    <a:lvl9pPr defTabSz="914400" eaLnBrk="1" hangingPunct="1" latinLnBrk="0" lvl="8" marL="3657600" rtl="0" algn="l">
      <a:defRPr kern="1200" sz="1800">
        <a:solidFill>
          <a:schemeClr val="tx1"/>
        </a:solidFill>
        <a:latin typeface="+mn-lt"/>
        <a:ea typeface="+mn-ea"/>
        <a:cs typeface="+mn-cs"/>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1.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1.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1.xml"/><Relationship Id="rId3" Type="http://schemas.openxmlformats.org/officeDocument/2006/relationships/presProps" Target="presProps1.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7B8E2B-C251-48D9-AADD-7430092F9432}"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B2817739-638E-426F-8A97-24C8CB7D6259}">
      <dgm:prSet phldrT="[Text]" custT="1"/>
      <dgm:spPr/>
      <dgm:t>
        <a:bodyPr/>
        <a:lstStyle/>
        <a:p>
          <a:r>
            <a:rPr lang="en-US" sz="2400" b="1" i="1" dirty="0" smtClean="0">
              <a:latin typeface="Times New Roman" panose="02020603050405020304" pitchFamily="18" charset="0"/>
              <a:cs typeface="Times New Roman" panose="02020603050405020304" pitchFamily="18" charset="0"/>
            </a:rPr>
            <a:t>Provision for legal assistance to liquidator</a:t>
          </a:r>
          <a:endParaRPr lang="en-US" sz="2400" b="1" i="1" dirty="0">
            <a:latin typeface="Times New Roman" panose="02020603050405020304" pitchFamily="18" charset="0"/>
            <a:cs typeface="Times New Roman" panose="02020603050405020304" pitchFamily="18" charset="0"/>
          </a:endParaRPr>
        </a:p>
      </dgm:t>
    </dgm:pt>
    <dgm:pt modelId="{34DBF9AE-B47D-40BF-A65B-ACD82920434C}" type="parTrans" cxnId="{2ED7C7DA-6722-44AF-91A9-0DB6B3F769AB}">
      <dgm:prSet/>
      <dgm:spPr/>
      <dgm:t>
        <a:bodyPr/>
        <a:lstStyle/>
        <a:p>
          <a:endParaRPr lang="en-US"/>
        </a:p>
      </dgm:t>
    </dgm:pt>
    <dgm:pt modelId="{8A15959F-60B1-49E7-A905-759656285932}" type="sibTrans" cxnId="{2ED7C7DA-6722-44AF-91A9-0DB6B3F769AB}">
      <dgm:prSet/>
      <dgm:spPr/>
      <dgm:t>
        <a:bodyPr/>
        <a:lstStyle/>
        <a:p>
          <a:endParaRPr lang="en-US"/>
        </a:p>
      </dgm:t>
    </dgm:pt>
    <dgm:pt modelId="{7C280037-6914-4751-933B-62A9C94B5EC1}">
      <dgm:prSet phldrT="[Text]" custT="1"/>
      <dgm:spPr/>
      <dgm:t>
        <a:bodyPr/>
        <a:lstStyle/>
        <a:p>
          <a:pPr algn="just"/>
          <a:r>
            <a:rPr lang="en-US" sz="1800" i="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liquidator may, with the sanction of the court, appoint an </a:t>
          </a:r>
          <a:r>
            <a:rPr lang="en-US" sz="1800" i="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advocate </a:t>
          </a:r>
          <a:r>
            <a:rPr lang="en-US" sz="1800" i="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entitled to appear before the court to asset him in the performance of his duties.</a:t>
          </a:r>
          <a:endParaRPr lang="en-US" sz="18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gm:t>
    </dgm:pt>
    <dgm:pt modelId="{92FD8E03-577E-4638-ACCD-8F0A1755D188}" type="parTrans" cxnId="{7CC00742-8C65-4AF7-B050-5AD79E626454}">
      <dgm:prSet/>
      <dgm:spPr/>
      <dgm:t>
        <a:bodyPr/>
        <a:lstStyle/>
        <a:p>
          <a:endParaRPr lang="en-US"/>
        </a:p>
      </dgm:t>
    </dgm:pt>
    <dgm:pt modelId="{4E157C33-F107-4163-BFD1-2C026A781B33}" type="sibTrans" cxnId="{7CC00742-8C65-4AF7-B050-5AD79E626454}">
      <dgm:prSet/>
      <dgm:spPr/>
      <dgm:t>
        <a:bodyPr/>
        <a:lstStyle/>
        <a:p>
          <a:endParaRPr lang="en-US"/>
        </a:p>
      </dgm:t>
    </dgm:pt>
    <dgm:pt modelId="{BFBA42B8-8DFC-4C99-B578-CDD4B8683670}">
      <dgm:prSet phldrT="[Text]" custT="1"/>
      <dgm:spPr/>
      <dgm:t>
        <a:bodyPr/>
        <a:lstStyle/>
        <a:p>
          <a:r>
            <a:rPr lang="en-US" sz="2400" b="1" i="1" dirty="0" smtClean="0">
              <a:latin typeface="Times New Roman" panose="02020603050405020304" pitchFamily="18" charset="0"/>
              <a:cs typeface="Times New Roman" panose="02020603050405020304" pitchFamily="18" charset="0"/>
            </a:rPr>
            <a:t>Discretion of liquidator (Sec. 458)</a:t>
          </a:r>
          <a:endParaRPr lang="en-US" sz="2400" b="1" i="1" dirty="0">
            <a:latin typeface="Times New Roman" panose="02020603050405020304" pitchFamily="18" charset="0"/>
            <a:cs typeface="Times New Roman" panose="02020603050405020304" pitchFamily="18" charset="0"/>
          </a:endParaRPr>
        </a:p>
      </dgm:t>
    </dgm:pt>
    <dgm:pt modelId="{C291CC63-F2CE-43C5-A474-17206689D8A8}" type="parTrans" cxnId="{E0E5B2FE-0A9A-4E1F-839E-9A648DC55689}">
      <dgm:prSet/>
      <dgm:spPr/>
      <dgm:t>
        <a:bodyPr/>
        <a:lstStyle/>
        <a:p>
          <a:endParaRPr lang="en-US"/>
        </a:p>
      </dgm:t>
    </dgm:pt>
    <dgm:pt modelId="{DD955D42-6FEC-4883-9972-71CCBBA22F00}" type="sibTrans" cxnId="{E0E5B2FE-0A9A-4E1F-839E-9A648DC55689}">
      <dgm:prSet/>
      <dgm:spPr/>
      <dgm:t>
        <a:bodyPr/>
        <a:lstStyle/>
        <a:p>
          <a:endParaRPr lang="en-US"/>
        </a:p>
      </dgm:t>
    </dgm:pt>
    <dgm:pt modelId="{A1468BF1-01F0-4D09-B132-3EA4D9D89CF3}">
      <dgm:prSet phldrT="[Text]" custT="1"/>
      <dgm:spPr/>
      <dgm:t>
        <a:bodyPr/>
        <a:lstStyle/>
        <a:p>
          <a:pPr algn="just"/>
          <a:r>
            <a:rPr lang="en-US" sz="20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court may permit the exercise of any of the provision for legal assistance powers by the liquidator without its sanction but subject to its control.</a:t>
          </a:r>
          <a:endParaRPr lang="en-US" sz="2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gm:t>
    </dgm:pt>
    <dgm:pt modelId="{E394D466-6178-4780-8BDE-CCF71CE818D7}" type="parTrans" cxnId="{8D5D08F3-9625-4836-AF29-692AA2192EBE}">
      <dgm:prSet/>
      <dgm:spPr/>
      <dgm:t>
        <a:bodyPr/>
        <a:lstStyle/>
        <a:p>
          <a:endParaRPr lang="en-US"/>
        </a:p>
      </dgm:t>
    </dgm:pt>
    <dgm:pt modelId="{274F5744-EAE7-493D-8161-49573B403C36}" type="sibTrans" cxnId="{8D5D08F3-9625-4836-AF29-692AA2192EBE}">
      <dgm:prSet/>
      <dgm:spPr/>
      <dgm:t>
        <a:bodyPr/>
        <a:lstStyle/>
        <a:p>
          <a:endParaRPr lang="en-US"/>
        </a:p>
      </dgm:t>
    </dgm:pt>
    <dgm:pt modelId="{565BD1F7-39F6-4DFE-A7C0-8D345BCA5F73}">
      <dgm:prSet phldrT="[Text]" custT="1"/>
      <dgm:spPr/>
      <dgm:t>
        <a:bodyPr/>
        <a:lstStyle/>
        <a:p>
          <a:pPr algn="just"/>
          <a:endParaRPr lang="en-US" sz="1800" dirty="0">
            <a:latin typeface="Times New Roman" panose="02020603050405020304" pitchFamily="18" charset="0"/>
            <a:cs typeface="Times New Roman" panose="02020603050405020304" pitchFamily="18" charset="0"/>
          </a:endParaRPr>
        </a:p>
      </dgm:t>
    </dgm:pt>
    <dgm:pt modelId="{43F999C3-5F13-419A-A657-B049257F347B}" type="parTrans" cxnId="{DB2BCC4D-BD8E-4E88-8EA1-53074A2EB4CB}">
      <dgm:prSet/>
      <dgm:spPr/>
      <dgm:t>
        <a:bodyPr/>
        <a:lstStyle/>
        <a:p>
          <a:endParaRPr lang="en-US"/>
        </a:p>
      </dgm:t>
    </dgm:pt>
    <dgm:pt modelId="{C187EC6D-D9B0-4FC0-849A-085A78D13520}" type="sibTrans" cxnId="{DB2BCC4D-BD8E-4E88-8EA1-53074A2EB4CB}">
      <dgm:prSet/>
      <dgm:spPr/>
      <dgm:t>
        <a:bodyPr/>
        <a:lstStyle/>
        <a:p>
          <a:endParaRPr lang="en-US"/>
        </a:p>
      </dgm:t>
    </dgm:pt>
    <dgm:pt modelId="{734A781B-C6CC-4202-9890-0A108415D186}">
      <dgm:prSet phldrT="[Text]" custT="1"/>
      <dgm:spPr/>
      <dgm:t>
        <a:bodyPr/>
        <a:lstStyle/>
        <a:p>
          <a:pPr algn="just"/>
          <a:endParaRPr lang="en-US" sz="2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gm:t>
    </dgm:pt>
    <dgm:pt modelId="{0558EFC0-A7DD-43CD-BCE6-A6C848CAD077}" type="parTrans" cxnId="{B57E4279-454E-4428-B9CB-845623049C24}">
      <dgm:prSet/>
      <dgm:spPr/>
      <dgm:t>
        <a:bodyPr/>
        <a:lstStyle/>
        <a:p>
          <a:endParaRPr lang="en-US"/>
        </a:p>
      </dgm:t>
    </dgm:pt>
    <dgm:pt modelId="{B6808BAC-079F-47DC-BAD3-8FC40B82C2F2}" type="sibTrans" cxnId="{B57E4279-454E-4428-B9CB-845623049C24}">
      <dgm:prSet/>
      <dgm:spPr/>
      <dgm:t>
        <a:bodyPr/>
        <a:lstStyle/>
        <a:p>
          <a:endParaRPr lang="en-US"/>
        </a:p>
      </dgm:t>
    </dgm:pt>
    <dgm:pt modelId="{147331FD-BF5D-40BF-8E26-BDB56368261E}" type="pres">
      <dgm:prSet presAssocID="{007B8E2B-C251-48D9-AADD-7430092F9432}" presName="Name0" presStyleCnt="0">
        <dgm:presLayoutVars>
          <dgm:dir/>
          <dgm:animLvl val="lvl"/>
          <dgm:resizeHandles/>
        </dgm:presLayoutVars>
      </dgm:prSet>
      <dgm:spPr/>
      <dgm:t>
        <a:bodyPr/>
        <a:lstStyle/>
        <a:p>
          <a:endParaRPr lang="en-US"/>
        </a:p>
      </dgm:t>
    </dgm:pt>
    <dgm:pt modelId="{A60083C6-ED92-47B8-9E6F-881DA11F8C2F}" type="pres">
      <dgm:prSet presAssocID="{B2817739-638E-426F-8A97-24C8CB7D6259}" presName="linNode" presStyleCnt="0"/>
      <dgm:spPr/>
    </dgm:pt>
    <dgm:pt modelId="{521F3E8F-6915-448A-B471-5F7C459889CB}" type="pres">
      <dgm:prSet presAssocID="{B2817739-638E-426F-8A97-24C8CB7D6259}" presName="parentShp" presStyleLbl="node1" presStyleIdx="0" presStyleCnt="2" custScaleY="87001" custLinFactNeighborY="-26">
        <dgm:presLayoutVars>
          <dgm:bulletEnabled val="1"/>
        </dgm:presLayoutVars>
      </dgm:prSet>
      <dgm:spPr/>
      <dgm:t>
        <a:bodyPr/>
        <a:lstStyle/>
        <a:p>
          <a:endParaRPr lang="en-US"/>
        </a:p>
      </dgm:t>
    </dgm:pt>
    <dgm:pt modelId="{F8EE06FC-62EB-4AE0-BB7B-564CA4F83217}" type="pres">
      <dgm:prSet presAssocID="{B2817739-638E-426F-8A97-24C8CB7D6259}" presName="childShp" presStyleLbl="bgAccFollowNode1" presStyleIdx="0" presStyleCnt="2">
        <dgm:presLayoutVars>
          <dgm:bulletEnabled val="1"/>
        </dgm:presLayoutVars>
      </dgm:prSet>
      <dgm:spPr/>
      <dgm:t>
        <a:bodyPr/>
        <a:lstStyle/>
        <a:p>
          <a:endParaRPr lang="en-US"/>
        </a:p>
      </dgm:t>
    </dgm:pt>
    <dgm:pt modelId="{4424895F-3C8B-4F95-B7D7-B7757DBB356D}" type="pres">
      <dgm:prSet presAssocID="{8A15959F-60B1-49E7-A905-759656285932}" presName="spacing" presStyleCnt="0"/>
      <dgm:spPr/>
    </dgm:pt>
    <dgm:pt modelId="{6CDAA4E9-6C2D-46E1-84F8-B37FF7D2ADBB}" type="pres">
      <dgm:prSet presAssocID="{BFBA42B8-8DFC-4C99-B578-CDD4B8683670}" presName="linNode" presStyleCnt="0"/>
      <dgm:spPr/>
    </dgm:pt>
    <dgm:pt modelId="{7A5DB92B-31E0-437F-844B-F2966083985B}" type="pres">
      <dgm:prSet presAssocID="{BFBA42B8-8DFC-4C99-B578-CDD4B8683670}" presName="parentShp" presStyleLbl="node1" presStyleIdx="1" presStyleCnt="2">
        <dgm:presLayoutVars>
          <dgm:bulletEnabled val="1"/>
        </dgm:presLayoutVars>
      </dgm:prSet>
      <dgm:spPr/>
      <dgm:t>
        <a:bodyPr/>
        <a:lstStyle/>
        <a:p>
          <a:endParaRPr lang="en-US"/>
        </a:p>
      </dgm:t>
    </dgm:pt>
    <dgm:pt modelId="{65319C17-4595-4CDE-9881-88008AC5507B}" type="pres">
      <dgm:prSet presAssocID="{BFBA42B8-8DFC-4C99-B578-CDD4B8683670}" presName="childShp" presStyleLbl="bgAccFollowNode1" presStyleIdx="1" presStyleCnt="2">
        <dgm:presLayoutVars>
          <dgm:bulletEnabled val="1"/>
        </dgm:presLayoutVars>
      </dgm:prSet>
      <dgm:spPr/>
      <dgm:t>
        <a:bodyPr/>
        <a:lstStyle/>
        <a:p>
          <a:endParaRPr lang="en-US"/>
        </a:p>
      </dgm:t>
    </dgm:pt>
  </dgm:ptLst>
  <dgm:cxnLst>
    <dgm:cxn modelId="{7CC00742-8C65-4AF7-B050-5AD79E626454}" srcId="{B2817739-638E-426F-8A97-24C8CB7D6259}" destId="{7C280037-6914-4751-933B-62A9C94B5EC1}" srcOrd="1" destOrd="0" parTransId="{92FD8E03-577E-4638-ACCD-8F0A1755D188}" sibTransId="{4E157C33-F107-4163-BFD1-2C026A781B33}"/>
    <dgm:cxn modelId="{71BDE5B3-5BE6-400D-8847-2FE4904D0200}" type="presOf" srcId="{734A781B-C6CC-4202-9890-0A108415D186}" destId="{65319C17-4595-4CDE-9881-88008AC5507B}" srcOrd="0" destOrd="0" presId="urn:microsoft.com/office/officeart/2005/8/layout/vList6"/>
    <dgm:cxn modelId="{DA3A85C1-46AA-45C1-9A25-234137AAF7E8}" type="presOf" srcId="{7C280037-6914-4751-933B-62A9C94B5EC1}" destId="{F8EE06FC-62EB-4AE0-BB7B-564CA4F83217}" srcOrd="0" destOrd="1" presId="urn:microsoft.com/office/officeart/2005/8/layout/vList6"/>
    <dgm:cxn modelId="{EDF4B14C-3B91-4C51-84F9-E97B2054B4D2}" type="presOf" srcId="{007B8E2B-C251-48D9-AADD-7430092F9432}" destId="{147331FD-BF5D-40BF-8E26-BDB56368261E}" srcOrd="0" destOrd="0" presId="urn:microsoft.com/office/officeart/2005/8/layout/vList6"/>
    <dgm:cxn modelId="{2ED7C7DA-6722-44AF-91A9-0DB6B3F769AB}" srcId="{007B8E2B-C251-48D9-AADD-7430092F9432}" destId="{B2817739-638E-426F-8A97-24C8CB7D6259}" srcOrd="0" destOrd="0" parTransId="{34DBF9AE-B47D-40BF-A65B-ACD82920434C}" sibTransId="{8A15959F-60B1-49E7-A905-759656285932}"/>
    <dgm:cxn modelId="{E0E5B2FE-0A9A-4E1F-839E-9A648DC55689}" srcId="{007B8E2B-C251-48D9-AADD-7430092F9432}" destId="{BFBA42B8-8DFC-4C99-B578-CDD4B8683670}" srcOrd="1" destOrd="0" parTransId="{C291CC63-F2CE-43C5-A474-17206689D8A8}" sibTransId="{DD955D42-6FEC-4883-9972-71CCBBA22F00}"/>
    <dgm:cxn modelId="{5FAC4F9C-BA28-401D-A447-F5492BB9EC13}" type="presOf" srcId="{BFBA42B8-8DFC-4C99-B578-CDD4B8683670}" destId="{7A5DB92B-31E0-437F-844B-F2966083985B}" srcOrd="0" destOrd="0" presId="urn:microsoft.com/office/officeart/2005/8/layout/vList6"/>
    <dgm:cxn modelId="{3F417B49-BBC1-4318-BD13-87B1DF98311A}" type="presOf" srcId="{B2817739-638E-426F-8A97-24C8CB7D6259}" destId="{521F3E8F-6915-448A-B471-5F7C459889CB}" srcOrd="0" destOrd="0" presId="urn:microsoft.com/office/officeart/2005/8/layout/vList6"/>
    <dgm:cxn modelId="{5889BDCE-B085-40E3-A2F5-D5E848C41C72}" type="presOf" srcId="{565BD1F7-39F6-4DFE-A7C0-8D345BCA5F73}" destId="{F8EE06FC-62EB-4AE0-BB7B-564CA4F83217}" srcOrd="0" destOrd="0" presId="urn:microsoft.com/office/officeart/2005/8/layout/vList6"/>
    <dgm:cxn modelId="{64C35A30-4FE8-487E-A14D-1E4BF6432271}" type="presOf" srcId="{A1468BF1-01F0-4D09-B132-3EA4D9D89CF3}" destId="{65319C17-4595-4CDE-9881-88008AC5507B}" srcOrd="0" destOrd="1" presId="urn:microsoft.com/office/officeart/2005/8/layout/vList6"/>
    <dgm:cxn modelId="{DB2BCC4D-BD8E-4E88-8EA1-53074A2EB4CB}" srcId="{B2817739-638E-426F-8A97-24C8CB7D6259}" destId="{565BD1F7-39F6-4DFE-A7C0-8D345BCA5F73}" srcOrd="0" destOrd="0" parTransId="{43F999C3-5F13-419A-A657-B049257F347B}" sibTransId="{C187EC6D-D9B0-4FC0-849A-085A78D13520}"/>
    <dgm:cxn modelId="{8D5D08F3-9625-4836-AF29-692AA2192EBE}" srcId="{BFBA42B8-8DFC-4C99-B578-CDD4B8683670}" destId="{A1468BF1-01F0-4D09-B132-3EA4D9D89CF3}" srcOrd="1" destOrd="0" parTransId="{E394D466-6178-4780-8BDE-CCF71CE818D7}" sibTransId="{274F5744-EAE7-493D-8161-49573B403C36}"/>
    <dgm:cxn modelId="{B57E4279-454E-4428-B9CB-845623049C24}" srcId="{BFBA42B8-8DFC-4C99-B578-CDD4B8683670}" destId="{734A781B-C6CC-4202-9890-0A108415D186}" srcOrd="0" destOrd="0" parTransId="{0558EFC0-A7DD-43CD-BCE6-A6C848CAD077}" sibTransId="{B6808BAC-079F-47DC-BAD3-8FC40B82C2F2}"/>
    <dgm:cxn modelId="{1B42A8EA-0915-4DAD-B616-F286C4DF6A66}" type="presParOf" srcId="{147331FD-BF5D-40BF-8E26-BDB56368261E}" destId="{A60083C6-ED92-47B8-9E6F-881DA11F8C2F}" srcOrd="0" destOrd="0" presId="urn:microsoft.com/office/officeart/2005/8/layout/vList6"/>
    <dgm:cxn modelId="{86598BA8-5124-485D-B858-F6C7FB42F393}" type="presParOf" srcId="{A60083C6-ED92-47B8-9E6F-881DA11F8C2F}" destId="{521F3E8F-6915-448A-B471-5F7C459889CB}" srcOrd="0" destOrd="0" presId="urn:microsoft.com/office/officeart/2005/8/layout/vList6"/>
    <dgm:cxn modelId="{F8A5E4D2-C77C-4E8C-A6A3-9D100D9D87F7}" type="presParOf" srcId="{A60083C6-ED92-47B8-9E6F-881DA11F8C2F}" destId="{F8EE06FC-62EB-4AE0-BB7B-564CA4F83217}" srcOrd="1" destOrd="0" presId="urn:microsoft.com/office/officeart/2005/8/layout/vList6"/>
    <dgm:cxn modelId="{1058D39D-B4B0-4CDC-B0FD-DA8D451C8E11}" type="presParOf" srcId="{147331FD-BF5D-40BF-8E26-BDB56368261E}" destId="{4424895F-3C8B-4F95-B7D7-B7757DBB356D}" srcOrd="1" destOrd="0" presId="urn:microsoft.com/office/officeart/2005/8/layout/vList6"/>
    <dgm:cxn modelId="{0EFE18E8-9098-49EE-801D-3981DC7D99C4}" type="presParOf" srcId="{147331FD-BF5D-40BF-8E26-BDB56368261E}" destId="{6CDAA4E9-6C2D-46E1-84F8-B37FF7D2ADBB}" srcOrd="2" destOrd="0" presId="urn:microsoft.com/office/officeart/2005/8/layout/vList6"/>
    <dgm:cxn modelId="{A030A204-25E4-415D-9381-CEFC5C33A557}" type="presParOf" srcId="{6CDAA4E9-6C2D-46E1-84F8-B37FF7D2ADBB}" destId="{7A5DB92B-31E0-437F-844B-F2966083985B}" srcOrd="0" destOrd="0" presId="urn:microsoft.com/office/officeart/2005/8/layout/vList6"/>
    <dgm:cxn modelId="{25490311-08F9-44C9-9734-F17A23B04F84}" type="presParOf" srcId="{6CDAA4E9-6C2D-46E1-84F8-B37FF7D2ADBB}" destId="{65319C17-4595-4CDE-9881-88008AC5507B}"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EE06FC-62EB-4AE0-BB7B-564CA4F83217}">
      <dsp:nvSpPr>
        <dsp:cNvPr id="0" name=""/>
        <dsp:cNvSpPr/>
      </dsp:nvSpPr>
      <dsp:spPr>
        <a:xfrm>
          <a:off x="3291839" y="626"/>
          <a:ext cx="4937760" cy="2444909"/>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just" defTabSz="800100">
            <a:lnSpc>
              <a:spcPct val="90000"/>
            </a:lnSpc>
            <a:spcBef>
              <a:spcPct val="0"/>
            </a:spcBef>
            <a:spcAft>
              <a:spcPct val="15000"/>
            </a:spcAft>
            <a:buChar char="••"/>
          </a:pPr>
          <a:endParaRPr lang="en-US" sz="1800" kern="1200" dirty="0">
            <a:latin typeface="Times New Roman" panose="02020603050405020304" pitchFamily="18" charset="0"/>
            <a:cs typeface="Times New Roman" panose="02020603050405020304" pitchFamily="18" charset="0"/>
          </a:endParaRPr>
        </a:p>
        <a:p>
          <a:pPr marL="171450" lvl="1" indent="-171450" algn="just" defTabSz="800100">
            <a:lnSpc>
              <a:spcPct val="90000"/>
            </a:lnSpc>
            <a:spcBef>
              <a:spcPct val="0"/>
            </a:spcBef>
            <a:spcAft>
              <a:spcPct val="15000"/>
            </a:spcAft>
            <a:buChar char="••"/>
          </a:pPr>
          <a:r>
            <a:rPr lang="en-US" sz="1800" i="1" kern="1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liquidator may, with the sanction of the court, appoint an </a:t>
          </a:r>
          <a:r>
            <a:rPr lang="en-US" sz="1800" i="1" kern="1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advocate </a:t>
          </a:r>
          <a:r>
            <a:rPr lang="en-US" sz="1800" i="1" kern="1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entitled to appear before the court to asset him in the performance of his duties.</a:t>
          </a:r>
          <a:endParaRPr lang="en-US" sz="1800" i="1" kern="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sp:txBody>
      <dsp:txXfrm>
        <a:off x="3291839" y="306240"/>
        <a:ext cx="4020919" cy="1833681"/>
      </dsp:txXfrm>
    </dsp:sp>
    <dsp:sp modelId="{521F3E8F-6915-448A-B471-5F7C459889CB}">
      <dsp:nvSpPr>
        <dsp:cNvPr id="0" name=""/>
        <dsp:cNvSpPr/>
      </dsp:nvSpPr>
      <dsp:spPr>
        <a:xfrm>
          <a:off x="0" y="158898"/>
          <a:ext cx="3291840" cy="212709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b="1" i="1" kern="1200" dirty="0" smtClean="0">
              <a:latin typeface="Times New Roman" panose="02020603050405020304" pitchFamily="18" charset="0"/>
              <a:cs typeface="Times New Roman" panose="02020603050405020304" pitchFamily="18" charset="0"/>
            </a:rPr>
            <a:t>Provision for legal assistance to liquidator</a:t>
          </a:r>
          <a:endParaRPr lang="en-US" sz="2400" b="1" i="1" kern="1200" dirty="0">
            <a:latin typeface="Times New Roman" panose="02020603050405020304" pitchFamily="18" charset="0"/>
            <a:cs typeface="Times New Roman" panose="02020603050405020304" pitchFamily="18" charset="0"/>
          </a:endParaRPr>
        </a:p>
      </dsp:txBody>
      <dsp:txXfrm>
        <a:off x="103836" y="262734"/>
        <a:ext cx="3084168" cy="1919423"/>
      </dsp:txXfrm>
    </dsp:sp>
    <dsp:sp modelId="{65319C17-4595-4CDE-9881-88008AC5507B}">
      <dsp:nvSpPr>
        <dsp:cNvPr id="0" name=""/>
        <dsp:cNvSpPr/>
      </dsp:nvSpPr>
      <dsp:spPr>
        <a:xfrm>
          <a:off x="3291839" y="2690026"/>
          <a:ext cx="4937760" cy="2444909"/>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just" defTabSz="889000">
            <a:lnSpc>
              <a:spcPct val="90000"/>
            </a:lnSpc>
            <a:spcBef>
              <a:spcPct val="0"/>
            </a:spcBef>
            <a:spcAft>
              <a:spcPct val="15000"/>
            </a:spcAft>
            <a:buChar char="••"/>
          </a:pPr>
          <a:endParaRPr lang="en-US" sz="2000" kern="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228600" lvl="1" indent="-228600" algn="just" defTabSz="889000">
            <a:lnSpc>
              <a:spcPct val="90000"/>
            </a:lnSpc>
            <a:spcBef>
              <a:spcPct val="0"/>
            </a:spcBef>
            <a:spcAft>
              <a:spcPct val="15000"/>
            </a:spcAft>
            <a:buChar char="••"/>
          </a:pPr>
          <a:r>
            <a:rPr lang="en-US" sz="2000" kern="1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court may permit the exercise of any of the provision for legal assistance powers by the liquidator without its sanction but subject to its control.</a:t>
          </a:r>
          <a:endParaRPr lang="en-US" sz="2000" kern="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sp:txBody>
      <dsp:txXfrm>
        <a:off x="3291839" y="2995640"/>
        <a:ext cx="4020919" cy="1833681"/>
      </dsp:txXfrm>
    </dsp:sp>
    <dsp:sp modelId="{7A5DB92B-31E0-437F-844B-F2966083985B}">
      <dsp:nvSpPr>
        <dsp:cNvPr id="0" name=""/>
        <dsp:cNvSpPr/>
      </dsp:nvSpPr>
      <dsp:spPr>
        <a:xfrm>
          <a:off x="0" y="2690026"/>
          <a:ext cx="3291840" cy="244490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b="1" i="1" kern="1200" dirty="0" smtClean="0">
              <a:latin typeface="Times New Roman" panose="02020603050405020304" pitchFamily="18" charset="0"/>
              <a:cs typeface="Times New Roman" panose="02020603050405020304" pitchFamily="18" charset="0"/>
            </a:rPr>
            <a:t>Discretion of liquidator (Sec. 458)</a:t>
          </a:r>
          <a:endParaRPr lang="en-US" sz="2400" b="1" i="1" kern="1200" dirty="0">
            <a:latin typeface="Times New Roman" panose="02020603050405020304" pitchFamily="18" charset="0"/>
            <a:cs typeface="Times New Roman" panose="02020603050405020304" pitchFamily="18" charset="0"/>
          </a:endParaRPr>
        </a:p>
      </dsp:txBody>
      <dsp:txXfrm>
        <a:off x="119351" y="2809377"/>
        <a:ext cx="3053138" cy="2206207"/>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855D1F-0C46-46FA-9759-9FA6950BE402}" type="datetimeFigureOut">
              <a:rPr lang="en-US" smtClean="0"/>
              <a:t>08-May-20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8AE48F-9E78-418D-9837-BDC32ED85105}" type="slidenum">
              <a:rPr lang="en-US" smtClean="0"/>
              <a:t>‹#›</a:t>
            </a:fld>
            <a:endParaRPr lang="en-US"/>
          </a:p>
        </p:txBody>
      </p:sp>
    </p:spTree>
    <p:extLst>
      <p:ext uri="{BB962C8B-B14F-4D97-AF65-F5344CB8AC3E}">
        <p14:creationId xmlns:p14="http://schemas.microsoft.com/office/powerpoint/2010/main" val="1031946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8AE48F-9E78-418D-9837-BDC32ED85105}" type="slidenum">
              <a:rPr lang="en-US" smtClean="0"/>
              <a:t>1</a:t>
            </a:fld>
            <a:endParaRPr lang="en-US"/>
          </a:p>
        </p:txBody>
      </p:sp>
    </p:spTree>
    <p:extLst>
      <p:ext uri="{BB962C8B-B14F-4D97-AF65-F5344CB8AC3E}">
        <p14:creationId xmlns:p14="http://schemas.microsoft.com/office/powerpoint/2010/main" val="2545762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Isosceles Triangle 6"/>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540544" y="776288"/>
            <a:ext cx="8062912" cy="1470025"/>
          </a:xfrm>
        </p:spPr>
        <p:txBody>
          <a:bodyPr anchor="b">
            <a:normAutofit/>
          </a:bodyPr>
          <a:lstStyle>
            <a:lvl1pPr algn="r">
              <a:defRPr sz="4400"/>
            </a:lvl1pPr>
          </a:lstStyle>
          <a:p>
            <a:r>
              <a:rPr kumimoji="0" lang="en-US" smtClean="0"/>
              <a:t>Click to edit Master title style</a:t>
            </a:r>
            <a:endParaRPr kumimoji="0" lang="en-US"/>
          </a:p>
        </p:txBody>
      </p:sp>
      <p:sp>
        <p:nvSpPr>
          <p:cNvPr id="9" name="Subtitle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371600" y="6012656"/>
            <a:ext cx="5791200" cy="365125"/>
          </a:xfrm>
        </p:spPr>
        <p:txBody>
          <a:bodyPr tIns="0" bIns="0" anchor="t"/>
          <a:lstStyle>
            <a:lvl1pPr algn="r">
              <a:defRPr sz="1000"/>
            </a:lvl1pPr>
          </a:lstStyle>
          <a:p>
            <a:fld id="{035514D4-9175-4F22-87CD-5062636673E2}" type="datetimeFigureOut">
              <a:rPr lang="en-US" smtClean="0"/>
              <a:t>08-May-20</a:t>
            </a:fld>
            <a:endParaRPr lang="en-US"/>
          </a:p>
        </p:txBody>
      </p:sp>
      <p:sp>
        <p:nvSpPr>
          <p:cNvPr id="17" name="Footer Placeholder 16"/>
          <p:cNvSpPr>
            <a:spLocks noGrp="1"/>
          </p:cNvSpPr>
          <p:nvPr>
            <p:ph type="ftr" sz="quarter" idx="11"/>
          </p:nvPr>
        </p:nvSpPr>
        <p:spPr>
          <a:xfrm>
            <a:off x="1371600" y="5650704"/>
            <a:ext cx="5791200" cy="365125"/>
          </a:xfrm>
        </p:spPr>
        <p:txBody>
          <a:bodyPr tIns="0" bIns="0" anchor="b"/>
          <a:lstStyle>
            <a:lvl1pPr algn="r">
              <a:defRPr sz="1100"/>
            </a:lvl1pPr>
          </a:lstStyle>
          <a:p>
            <a:endParaRPr lang="en-US"/>
          </a:p>
        </p:txBody>
      </p:sp>
      <p:sp>
        <p:nvSpPr>
          <p:cNvPr id="29" name="Slide Number Placeholder 28"/>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F1752C38-0565-4BEA-93EF-3C31E0ABA9F3}"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000" advClick="0" advTm="15000">
        <p:push dir="u"/>
      </p:transition>
    </mc:Choice>
    <mc:Fallback xmlns="">
      <p:transition spd="slow" advClick="0" advTm="15000">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35514D4-9175-4F22-87CD-5062636673E2}" type="datetimeFigureOut">
              <a:rPr lang="en-US" smtClean="0"/>
              <a:t>08-May-20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752C38-0565-4BEA-93EF-3C31E0ABA9F3}"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000" advClick="0" advTm="15000">
        <p:push dir="u"/>
      </p:transition>
    </mc:Choice>
    <mc:Fallback xmlns="">
      <p:transition spd="slow" advClick="0" advTm="15000">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81000"/>
            <a:ext cx="62484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35514D4-9175-4F22-87CD-5062636673E2}" type="datetimeFigureOut">
              <a:rPr lang="en-US" smtClean="0"/>
              <a:t>08-May-20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752C38-0565-4BEA-93EF-3C31E0ABA9F3}"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000" advClick="0" advTm="15000">
        <p:push dir="u"/>
      </p:transition>
    </mc:Choice>
    <mc:Fallback xmlns="">
      <p:transition spd="slow" advClick="0" advTm="15000">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1399032"/>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a:xfrm>
            <a:off x="457200" y="1882808"/>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791456" y="6480048"/>
            <a:ext cx="2133600" cy="301752"/>
          </a:xfrm>
        </p:spPr>
        <p:txBody>
          <a:bodyPr/>
          <a:lstStyle/>
          <a:p>
            <a:fld id="{035514D4-9175-4F22-87CD-5062636673E2}" type="datetimeFigureOut">
              <a:rPr lang="en-US" smtClean="0"/>
              <a:t>08-May-20</a:t>
            </a:fld>
            <a:endParaRPr lang="en-US"/>
          </a:p>
        </p:txBody>
      </p:sp>
      <p:sp>
        <p:nvSpPr>
          <p:cNvPr id="5" name="Footer Placeholder 4"/>
          <p:cNvSpPr>
            <a:spLocks noGrp="1"/>
          </p:cNvSpPr>
          <p:nvPr>
            <p:ph type="ftr" sz="quarter" idx="11"/>
          </p:nvPr>
        </p:nvSpPr>
        <p:spPr>
          <a:xfrm>
            <a:off x="457200" y="6480969"/>
            <a:ext cx="4260056" cy="300831"/>
          </a:xfrm>
        </p:spPr>
        <p:txBody>
          <a:bodyPr/>
          <a:lstStyle/>
          <a:p>
            <a:endParaRPr lang="en-US"/>
          </a:p>
        </p:txBody>
      </p:sp>
      <p:sp>
        <p:nvSpPr>
          <p:cNvPr id="6" name="Slide Number Placeholder 5"/>
          <p:cNvSpPr>
            <a:spLocks noGrp="1"/>
          </p:cNvSpPr>
          <p:nvPr>
            <p:ph type="sldNum" sz="quarter" idx="12"/>
          </p:nvPr>
        </p:nvSpPr>
        <p:spPr/>
        <p:txBody>
          <a:bodyPr/>
          <a:lstStyle/>
          <a:p>
            <a:fld id="{F1752C38-0565-4BEA-93EF-3C31E0ABA9F3}"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000" advClick="0" advTm="15000">
        <p:push dir="u"/>
      </p:transition>
    </mc:Choice>
    <mc:Fallback xmlns="">
      <p:transition spd="slow" advClick="0" advTm="15000">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1"/>
      </p:bgRef>
    </p:bg>
    <p:spTree>
      <p:nvGrpSpPr>
        <p:cNvPr id="1" name=""/>
        <p:cNvGrpSpPr/>
        <p:nvPr/>
      </p:nvGrpSpPr>
      <p:grpSpPr>
        <a:xfrm>
          <a:off x="0" y="0"/>
          <a:ext cx="0" cy="0"/>
          <a:chOff x="0" y="0"/>
          <a:chExt cx="0" cy="0"/>
        </a:xfrm>
      </p:grpSpPr>
      <p:sp>
        <p:nvSpPr>
          <p:cNvPr id="9" name="Right Triangle 8"/>
          <p:cNvSpPr/>
          <p:nvPr/>
        </p:nvSpPr>
        <p:spPr>
          <a:xfrm flipV="1">
            <a:off x="7034" y="703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algn="ctr" defTabSz="914400" rtl="0" eaLnBrk="1" latinLnBrk="0" hangingPunct="1"/>
            <a:endParaRPr kumimoji="0" lang="en-US" sz="1800" kern="1200">
              <a:solidFill>
                <a:schemeClr val="lt1"/>
              </a:solidFill>
              <a:latin typeface="+mn-lt"/>
              <a:ea typeface="+mn-ea"/>
              <a:cs typeface="+mn-cs"/>
            </a:endParaRPr>
          </a:p>
        </p:txBody>
      </p:sp>
      <p:sp>
        <p:nvSpPr>
          <p:cNvPr id="8" name="Isosceles Triangle 7"/>
          <p:cNvSpPr/>
          <p:nvPr/>
        </p:nvSpPr>
        <p:spPr>
          <a:xfrm rot="5400000" flipV="1">
            <a:off x="7554353" y="309490"/>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 name="Date Placeholder 3"/>
          <p:cNvSpPr>
            <a:spLocks noGrp="1"/>
          </p:cNvSpPr>
          <p:nvPr>
            <p:ph type="dt" sz="half" idx="10"/>
          </p:nvPr>
        </p:nvSpPr>
        <p:spPr>
          <a:xfrm>
            <a:off x="6955632" y="6477000"/>
            <a:ext cx="2133600" cy="304800"/>
          </a:xfrm>
        </p:spPr>
        <p:txBody>
          <a:bodyPr/>
          <a:lstStyle/>
          <a:p>
            <a:fld id="{035514D4-9175-4F22-87CD-5062636673E2}" type="datetimeFigureOut">
              <a:rPr lang="en-US" smtClean="0"/>
              <a:t>08-May-20</a:t>
            </a:fld>
            <a:endParaRPr lang="en-US"/>
          </a:p>
        </p:txBody>
      </p:sp>
      <p:sp>
        <p:nvSpPr>
          <p:cNvPr id="5" name="Footer Placeholder 4"/>
          <p:cNvSpPr>
            <a:spLocks noGrp="1"/>
          </p:cNvSpPr>
          <p:nvPr>
            <p:ph type="ftr" sz="quarter" idx="11"/>
          </p:nvPr>
        </p:nvSpPr>
        <p:spPr>
          <a:xfrm>
            <a:off x="2619376" y="6480969"/>
            <a:ext cx="4260056" cy="300831"/>
          </a:xfrm>
        </p:spPr>
        <p:txBody>
          <a:bodyPr/>
          <a:lstStyle/>
          <a:p>
            <a:endParaRPr lang="en-US"/>
          </a:p>
        </p:txBody>
      </p:sp>
      <p:sp>
        <p:nvSpPr>
          <p:cNvPr id="6" name="Slide Number Placeholder 5"/>
          <p:cNvSpPr>
            <a:spLocks noGrp="1"/>
          </p:cNvSpPr>
          <p:nvPr>
            <p:ph type="sldNum" sz="quarter" idx="12"/>
          </p:nvPr>
        </p:nvSpPr>
        <p:spPr>
          <a:xfrm>
            <a:off x="8451056" y="809624"/>
            <a:ext cx="502920" cy="300831"/>
          </a:xfrm>
        </p:spPr>
        <p:txBody>
          <a:bodyPr/>
          <a:lstStyle/>
          <a:p>
            <a:fld id="{F1752C38-0565-4BEA-93EF-3C31E0ABA9F3}" type="slidenum">
              <a:rPr lang="en-US" smtClean="0"/>
              <a:t>‹#›</a:t>
            </a:fld>
            <a:endParaRPr lang="en-US"/>
          </a:p>
        </p:txBody>
      </p:sp>
      <p:cxnSp>
        <p:nvCxnSpPr>
          <p:cNvPr id="11" name="Straight Connector 10"/>
          <p:cNvCxnSpPr/>
          <p:nvPr/>
        </p:nvCxnSpPr>
        <p:spPr>
          <a:xfrm rot="10800000">
            <a:off x="6468794"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81000" y="271464"/>
            <a:ext cx="7239000" cy="1362075"/>
          </a:xfrm>
        </p:spPr>
        <p:txBody>
          <a:bodyPr anchor="ctr"/>
          <a:lstStyle>
            <a:lvl1pPr marL="0" algn="l">
              <a:buNone/>
              <a:defRPr sz="3600" b="1"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81000" y="1633536"/>
            <a:ext cx="38862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000" advClick="0" advTm="15000">
        <p:push dir="u"/>
      </p:transition>
    </mc:Choice>
    <mc:Fallback xmlns="">
      <p:transition spd="slow" advClick="0" advTm="15000">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lgn="l">
              <a:defRPr/>
            </a:lvl1p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4791456" y="6480969"/>
            <a:ext cx="2133600" cy="301752"/>
          </a:xfrm>
        </p:spPr>
        <p:txBody>
          <a:bodyPr/>
          <a:lstStyle/>
          <a:p>
            <a:fld id="{035514D4-9175-4F22-87CD-5062636673E2}" type="datetimeFigureOut">
              <a:rPr lang="en-US" smtClean="0"/>
              <a:t>08-May-20</a:t>
            </a:fld>
            <a:endParaRPr lang="en-US"/>
          </a:p>
        </p:txBody>
      </p:sp>
      <p:sp>
        <p:nvSpPr>
          <p:cNvPr id="6" name="Footer Placeholder 5"/>
          <p:cNvSpPr>
            <a:spLocks noGrp="1"/>
          </p:cNvSpPr>
          <p:nvPr>
            <p:ph type="ftr" sz="quarter" idx="11"/>
          </p:nvPr>
        </p:nvSpPr>
        <p:spPr>
          <a:xfrm>
            <a:off x="457200" y="6480969"/>
            <a:ext cx="4260056" cy="301752"/>
          </a:xfrm>
        </p:spPr>
        <p:txBody>
          <a:bodyPr/>
          <a:lstStyle/>
          <a:p>
            <a:endParaRPr lang="en-US"/>
          </a:p>
        </p:txBody>
      </p:sp>
      <p:sp>
        <p:nvSpPr>
          <p:cNvPr id="7" name="Slide Number Placeholder 6"/>
          <p:cNvSpPr>
            <a:spLocks noGrp="1"/>
          </p:cNvSpPr>
          <p:nvPr>
            <p:ph type="sldNum" sz="quarter" idx="12"/>
          </p:nvPr>
        </p:nvSpPr>
        <p:spPr>
          <a:xfrm>
            <a:off x="7589520" y="6480969"/>
            <a:ext cx="502920" cy="301752"/>
          </a:xfrm>
        </p:spPr>
        <p:txBody>
          <a:bodyPr/>
          <a:lstStyle/>
          <a:p>
            <a:fld id="{F1752C38-0565-4BEA-93EF-3C31E0ABA9F3}"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000" advClick="0" advTm="15000">
        <p:push dir="u"/>
      </p:transition>
    </mc:Choice>
    <mc:Fallback xmlns="">
      <p:transition spd="slow" advClick="0" advTm="15000">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a:xfrm>
            <a:off x="4791456" y="6480969"/>
            <a:ext cx="2130552" cy="301752"/>
          </a:xfrm>
        </p:spPr>
        <p:txBody>
          <a:bodyPr/>
          <a:lstStyle/>
          <a:p>
            <a:fld id="{035514D4-9175-4F22-87CD-5062636673E2}" type="datetimeFigureOut">
              <a:rPr lang="en-US" smtClean="0"/>
              <a:t>08-May-20</a:t>
            </a:fld>
            <a:endParaRPr lang="en-US"/>
          </a:p>
        </p:txBody>
      </p:sp>
      <p:sp>
        <p:nvSpPr>
          <p:cNvPr id="8" name="Footer Placeholder 7"/>
          <p:cNvSpPr>
            <a:spLocks noGrp="1"/>
          </p:cNvSpPr>
          <p:nvPr>
            <p:ph type="ftr" sz="quarter" idx="11"/>
          </p:nvPr>
        </p:nvSpPr>
        <p:spPr>
          <a:xfrm>
            <a:off x="457200" y="6480969"/>
            <a:ext cx="4261104" cy="301752"/>
          </a:xfrm>
        </p:spPr>
        <p:txBody>
          <a:bodyPr/>
          <a:lstStyle/>
          <a:p>
            <a:endParaRPr lang="en-US"/>
          </a:p>
        </p:txBody>
      </p:sp>
      <p:sp>
        <p:nvSpPr>
          <p:cNvPr id="9" name="Slide Number Placeholder 8"/>
          <p:cNvSpPr>
            <a:spLocks noGrp="1"/>
          </p:cNvSpPr>
          <p:nvPr>
            <p:ph type="sldNum" sz="quarter" idx="12"/>
          </p:nvPr>
        </p:nvSpPr>
        <p:spPr>
          <a:xfrm>
            <a:off x="7589520" y="6483096"/>
            <a:ext cx="502920" cy="301752"/>
          </a:xfrm>
        </p:spPr>
        <p:txBody>
          <a:bodyPr/>
          <a:lstStyle>
            <a:lvl1pPr algn="ctr">
              <a:defRPr/>
            </a:lvl1pPr>
          </a:lstStyle>
          <a:p>
            <a:fld id="{F1752C38-0565-4BEA-93EF-3C31E0ABA9F3}"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000" advClick="0" advTm="15000">
        <p:push dir="u"/>
      </p:transition>
    </mc:Choice>
    <mc:Fallback xmlns="">
      <p:transition spd="slow" advClick="0" advTm="15000">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35514D4-9175-4F22-87CD-5062636673E2}" type="datetimeFigureOut">
              <a:rPr lang="en-US" smtClean="0"/>
              <a:t>08-May-20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752C38-0565-4BEA-93EF-3C31E0ABA9F3}"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000" advClick="0" advTm="15000">
        <p:push dir="u"/>
      </p:transition>
    </mc:Choice>
    <mc:Fallback xmlns="">
      <p:transition spd="slow" advClick="0" advTm="15000">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791456" y="6480969"/>
            <a:ext cx="2133600" cy="301752"/>
          </a:xfrm>
        </p:spPr>
        <p:txBody>
          <a:bodyPr/>
          <a:lstStyle/>
          <a:p>
            <a:fld id="{035514D4-9175-4F22-87CD-5062636673E2}" type="datetimeFigureOut">
              <a:rPr lang="en-US" smtClean="0"/>
              <a:t>08-May-20</a:t>
            </a:fld>
            <a:endParaRPr lang="en-US"/>
          </a:p>
        </p:txBody>
      </p:sp>
      <p:sp>
        <p:nvSpPr>
          <p:cNvPr id="3" name="Footer Placeholder 2"/>
          <p:cNvSpPr>
            <a:spLocks noGrp="1"/>
          </p:cNvSpPr>
          <p:nvPr>
            <p:ph type="ftr" sz="quarter" idx="11"/>
          </p:nvPr>
        </p:nvSpPr>
        <p:spPr>
          <a:xfrm>
            <a:off x="457200" y="6481890"/>
            <a:ext cx="4260056" cy="300831"/>
          </a:xfrm>
        </p:spPr>
        <p:txBody>
          <a:bodyPr/>
          <a:lstStyle/>
          <a:p>
            <a:endParaRPr lang="en-US"/>
          </a:p>
        </p:txBody>
      </p:sp>
      <p:sp>
        <p:nvSpPr>
          <p:cNvPr id="4" name="Slide Number Placeholder 3"/>
          <p:cNvSpPr>
            <a:spLocks noGrp="1"/>
          </p:cNvSpPr>
          <p:nvPr>
            <p:ph type="sldNum" sz="quarter" idx="12"/>
          </p:nvPr>
        </p:nvSpPr>
        <p:spPr>
          <a:xfrm>
            <a:off x="7589520" y="6480969"/>
            <a:ext cx="502920" cy="301752"/>
          </a:xfrm>
        </p:spPr>
        <p:txBody>
          <a:bodyPr/>
          <a:lstStyle/>
          <a:p>
            <a:fld id="{F1752C38-0565-4BEA-93EF-3C31E0ABA9F3}"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000" advClick="0" advTm="15000">
        <p:push dir="u"/>
      </p:transition>
    </mc:Choice>
    <mc:Fallback xmlns="">
      <p:transition spd="slow" advClick="0" advTm="15000">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278976" y="6556248"/>
            <a:ext cx="2133600" cy="301752"/>
          </a:xfrm>
        </p:spPr>
        <p:txBody>
          <a:bodyPr/>
          <a:lstStyle>
            <a:lvl1pPr>
              <a:defRPr sz="900"/>
            </a:lvl1pPr>
          </a:lstStyle>
          <a:p>
            <a:fld id="{035514D4-9175-4F22-87CD-5062636673E2}" type="datetimeFigureOut">
              <a:rPr lang="en-US" smtClean="0"/>
              <a:t>08-May-20</a:t>
            </a:fld>
            <a:endParaRPr lang="en-US"/>
          </a:p>
        </p:txBody>
      </p:sp>
      <p:sp>
        <p:nvSpPr>
          <p:cNvPr id="6" name="Footer Placeholder 5"/>
          <p:cNvSpPr>
            <a:spLocks noGrp="1"/>
          </p:cNvSpPr>
          <p:nvPr>
            <p:ph type="ftr" sz="quarter" idx="11"/>
          </p:nvPr>
        </p:nvSpPr>
        <p:spPr>
          <a:xfrm>
            <a:off x="1135856" y="6556248"/>
            <a:ext cx="5143120" cy="301752"/>
          </a:xfrm>
        </p:spPr>
        <p:txBody>
          <a:bodyPr/>
          <a:lstStyle>
            <a:lvl1pPr>
              <a:defRPr sz="900"/>
            </a:lvl1pPr>
          </a:lstStyle>
          <a:p>
            <a:endParaRPr lang="en-US"/>
          </a:p>
        </p:txBody>
      </p:sp>
      <p:sp>
        <p:nvSpPr>
          <p:cNvPr id="7" name="Slide Number Placeholder 6"/>
          <p:cNvSpPr>
            <a:spLocks noGrp="1"/>
          </p:cNvSpPr>
          <p:nvPr>
            <p:ph type="sldNum" sz="quarter" idx="12"/>
          </p:nvPr>
        </p:nvSpPr>
        <p:spPr>
          <a:xfrm>
            <a:off x="8410576" y="6556248"/>
            <a:ext cx="502920" cy="301752"/>
          </a:xfrm>
        </p:spPr>
        <p:txBody>
          <a:bodyPr/>
          <a:lstStyle>
            <a:lvl1pPr>
              <a:defRPr sz="900"/>
            </a:lvl1pPr>
          </a:lstStyle>
          <a:p>
            <a:fld id="{F1752C38-0565-4BEA-93EF-3C31E0ABA9F3}"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000" advClick="0" advTm="15000">
        <p:push dir="u"/>
      </p:transition>
    </mc:Choice>
    <mc:Fallback xmlns="">
      <p:transition spd="slow" advClick="0" advTm="15000">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6108192" y="6556248"/>
            <a:ext cx="2103120" cy="301752"/>
          </a:xfrm>
        </p:spPr>
        <p:txBody>
          <a:bodyPr/>
          <a:lstStyle>
            <a:lvl1pPr>
              <a:defRPr sz="900"/>
            </a:lvl1pPr>
          </a:lstStyle>
          <a:p>
            <a:fld id="{035514D4-9175-4F22-87CD-5062636673E2}" type="datetimeFigureOut">
              <a:rPr lang="en-US" smtClean="0"/>
              <a:t>08-May-20</a:t>
            </a:fld>
            <a:endParaRPr lang="en-US"/>
          </a:p>
        </p:txBody>
      </p:sp>
      <p:sp>
        <p:nvSpPr>
          <p:cNvPr id="6" name="Footer Placeholder 5"/>
          <p:cNvSpPr>
            <a:spLocks noGrp="1"/>
          </p:cNvSpPr>
          <p:nvPr>
            <p:ph type="ftr" sz="quarter" idx="11"/>
          </p:nvPr>
        </p:nvSpPr>
        <p:spPr>
          <a:xfrm>
            <a:off x="1170432" y="6557169"/>
            <a:ext cx="4948072" cy="301752"/>
          </a:xfrm>
        </p:spPr>
        <p:txBody>
          <a:bodyPr/>
          <a:lstStyle>
            <a:lvl1pPr>
              <a:defRPr sz="900"/>
            </a:lvl1pPr>
          </a:lstStyle>
          <a:p>
            <a:endParaRPr lang="en-US"/>
          </a:p>
        </p:txBody>
      </p:sp>
      <p:sp>
        <p:nvSpPr>
          <p:cNvPr id="7" name="Slide Number Placeholder 6"/>
          <p:cNvSpPr>
            <a:spLocks noGrp="1"/>
          </p:cNvSpPr>
          <p:nvPr>
            <p:ph type="sldNum" sz="quarter" idx="12"/>
          </p:nvPr>
        </p:nvSpPr>
        <p:spPr>
          <a:xfrm>
            <a:off x="8217192" y="6556248"/>
            <a:ext cx="365760" cy="301752"/>
          </a:xfrm>
        </p:spPr>
        <p:txBody>
          <a:bodyPr/>
          <a:lstStyle>
            <a:lvl1pPr algn="ctr">
              <a:defRPr sz="900"/>
            </a:lvl1pPr>
          </a:lstStyle>
          <a:p>
            <a:fld id="{F1752C38-0565-4BEA-93EF-3C31E0ABA9F3}"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000" advClick="0" advTm="15000">
        <p:push dir="u"/>
      </p:transition>
    </mc:Choice>
    <mc:Fallback xmlns="">
      <p:transition spd="slow" advClick="0" advTm="15000">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Right Triangle 10"/>
          <p:cNvSpPr/>
          <p:nvPr/>
        </p:nvSpPr>
        <p:spPr>
          <a:xfrm>
            <a:off x="7034" y="1406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8" name="Straight Connector 7"/>
          <p:cNvCxnSpPr/>
          <p:nvPr/>
        </p:nvCxnSpPr>
        <p:spPr>
          <a:xfrm>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0800000" flipV="1">
            <a:off x="6468794"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Title Placeholder 21"/>
          <p:cNvSpPr>
            <a:spLocks noGrp="1"/>
          </p:cNvSpPr>
          <p:nvPr>
            <p:ph type="title"/>
          </p:nvPr>
        </p:nvSpPr>
        <p:spPr>
          <a:xfrm>
            <a:off x="457200" y="267494"/>
            <a:ext cx="8229600" cy="1399032"/>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791456" y="6480969"/>
            <a:ext cx="2133600" cy="301752"/>
          </a:xfrm>
          <a:prstGeom prst="rect">
            <a:avLst/>
          </a:prstGeom>
        </p:spPr>
        <p:txBody>
          <a:bodyPr vert="horz" anchor="b"/>
          <a:lstStyle>
            <a:lvl1pPr algn="l" eaLnBrk="1" latinLnBrk="0" hangingPunct="1">
              <a:defRPr kumimoji="0" sz="1000" b="0">
                <a:solidFill>
                  <a:schemeClr val="tx1"/>
                </a:solidFill>
              </a:defRPr>
            </a:lvl1pPr>
          </a:lstStyle>
          <a:p>
            <a:fld id="{035514D4-9175-4F22-87CD-5062636673E2}" type="datetimeFigureOut">
              <a:rPr lang="en-US" smtClean="0"/>
              <a:t>08-May-20</a:t>
            </a:fld>
            <a:endParaRPr lang="en-US"/>
          </a:p>
        </p:txBody>
      </p:sp>
      <p:sp>
        <p:nvSpPr>
          <p:cNvPr id="3" name="Footer Placeholder 2"/>
          <p:cNvSpPr>
            <a:spLocks noGrp="1"/>
          </p:cNvSpPr>
          <p:nvPr>
            <p:ph type="ftr" sz="quarter" idx="3"/>
          </p:nvPr>
        </p:nvSpPr>
        <p:spPr>
          <a:xfrm>
            <a:off x="457200" y="6481890"/>
            <a:ext cx="4260056" cy="300831"/>
          </a:xfrm>
          <a:prstGeom prst="rect">
            <a:avLst/>
          </a:prstGeom>
        </p:spPr>
        <p:txBody>
          <a:bodyPr vert="horz" anchor="b"/>
          <a:lstStyle>
            <a:lvl1pPr algn="r" eaLnBrk="1" latinLnBrk="0" hangingPunct="1">
              <a:defRPr kumimoji="0" sz="1000">
                <a:solidFill>
                  <a:schemeClr val="tx1"/>
                </a:solidFill>
              </a:defRPr>
            </a:lvl1pPr>
          </a:lstStyle>
          <a:p>
            <a:endParaRPr lang="en-US"/>
          </a:p>
        </p:txBody>
      </p:sp>
      <p:sp>
        <p:nvSpPr>
          <p:cNvPr id="23" name="Slide Number Placeholder 22"/>
          <p:cNvSpPr>
            <a:spLocks noGrp="1"/>
          </p:cNvSpPr>
          <p:nvPr>
            <p:ph type="sldNum" sz="quarter" idx="4"/>
          </p:nvPr>
        </p:nvSpPr>
        <p:spPr>
          <a:xfrm>
            <a:off x="7589520" y="6480969"/>
            <a:ext cx="502920" cy="301752"/>
          </a:xfrm>
          <a:prstGeom prst="rect">
            <a:avLst/>
          </a:prstGeom>
        </p:spPr>
        <p:txBody>
          <a:bodyPr vert="horz" anchor="b"/>
          <a:lstStyle>
            <a:lvl1pPr algn="ctr" eaLnBrk="1" latinLnBrk="0" hangingPunct="1">
              <a:defRPr kumimoji="0" sz="1200">
                <a:solidFill>
                  <a:schemeClr val="tx1"/>
                </a:solidFill>
              </a:defRPr>
            </a:lvl1pPr>
          </a:lstStyle>
          <a:p>
            <a:fld id="{F1752C38-0565-4BEA-93EF-3C31E0ABA9F3}"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3000" advClick="0" advTm="15000">
        <p:push dir="u"/>
      </p:transition>
    </mc:Choice>
    <mc:Fallback xmlns="">
      <p:transition spd="slow" advClick="0" advTm="15000">
        <p:push dir="u"/>
      </p:transition>
    </mc:Fallback>
  </mc:AlternateContent>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audio" Target="../media/media3.mp3"/><Relationship Id="rId2" Type="http://schemas.microsoft.com/office/2007/relationships/media" Target="../media/media3.mp3"/><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latin typeface="Algerian" panose="04020705040A02060702" pitchFamily="82" charset="0"/>
              </a:rPr>
              <a:t>Winding up of a company</a:t>
            </a:r>
            <a:endParaRPr lang="en-US" dirty="0">
              <a:latin typeface="Algerian" panose="04020705040A02060702" pitchFamily="82" charset="0"/>
            </a:endParaRPr>
          </a:p>
        </p:txBody>
      </p:sp>
      <p:sp>
        <p:nvSpPr>
          <p:cNvPr id="3" name="Subtitle 2"/>
          <p:cNvSpPr>
            <a:spLocks noGrp="1"/>
          </p:cNvSpPr>
          <p:nvPr>
            <p:ph type="subTitle" idx="1"/>
          </p:nvPr>
        </p:nvSpPr>
        <p:spPr/>
        <p:txBody>
          <a:bodyPr/>
          <a:lstStyle/>
          <a:p>
            <a:r>
              <a:rPr lang="en-US" dirty="0" smtClean="0">
                <a:latin typeface="Algerian" panose="04020705040A02060702" pitchFamily="82" charset="0"/>
              </a:rPr>
              <a:t>M. Maria Jessica</a:t>
            </a:r>
            <a:endParaRPr lang="en-US" dirty="0">
              <a:latin typeface="Algerian" panose="04020705040A02060702" pitchFamily="82" charset="0"/>
            </a:endParaRPr>
          </a:p>
        </p:txBody>
      </p:sp>
      <p:pic>
        <p:nvPicPr>
          <p:cNvPr id="4" name="2020_05_08_13_31_0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729363219"/>
      </p:ext>
    </p:extLst>
  </p:cSld>
  <p:clrMapOvr>
    <a:masterClrMapping/>
  </p:clrMapOvr>
  <mc:AlternateContent xmlns:mc="http://schemas.openxmlformats.org/markup-compatibility/2006">
    <mc:Choice xmlns:p14="http://schemas.microsoft.com/office/powerpoint/2010/main" Requires="p14">
      <p:transition spd="slow" p14:dur="2000" advClick="0" advTm="1000">
        <p:push dir="u"/>
      </p:transition>
    </mc:Choice>
    <mc:Fallback>
      <p:transition spd="slow" advClick="0" advTm="1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52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latin typeface="Times New Roman" panose="02020603050405020304" pitchFamily="18" charset="0"/>
                <a:cs typeface="Times New Roman" panose="02020603050405020304" pitchFamily="18" charset="0"/>
              </a:rPr>
              <a:t>Committee of Inspection (Sec.464 and 465)</a:t>
            </a:r>
            <a:endParaRPr lang="en-US" sz="3200" dirty="0">
              <a:latin typeface="Times New Roman" panose="02020603050405020304" pitchFamily="18" charset="0"/>
              <a:cs typeface="Times New Roman" panose="02020603050405020304" pitchFamily="18" charset="0"/>
            </a:endParaRPr>
          </a:p>
        </p:txBody>
      </p:sp>
      <p:sp>
        <p:nvSpPr>
          <p:cNvPr id="7" name="Explosion 1 6"/>
          <p:cNvSpPr/>
          <p:nvPr/>
        </p:nvSpPr>
        <p:spPr>
          <a:xfrm>
            <a:off x="304800" y="1600200"/>
            <a:ext cx="4953000" cy="3886200"/>
          </a:xfrm>
          <a:prstGeom prst="irregularSeal1">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dirty="0">
                <a:solidFill>
                  <a:prstClr val="black"/>
                </a:solidFill>
                <a:latin typeface="Times New Roman" panose="02020603050405020304" pitchFamily="18" charset="0"/>
                <a:cs typeface="Times New Roman" panose="02020603050405020304" pitchFamily="18" charset="0"/>
              </a:rPr>
              <a:t>Appointment and composition of committee (sec. 464)</a:t>
            </a:r>
            <a:endParaRPr lang="en-US" dirty="0"/>
          </a:p>
        </p:txBody>
      </p:sp>
      <p:sp>
        <p:nvSpPr>
          <p:cNvPr id="8" name="Cloud Callout 7"/>
          <p:cNvSpPr/>
          <p:nvPr/>
        </p:nvSpPr>
        <p:spPr>
          <a:xfrm>
            <a:off x="5029200" y="1524000"/>
            <a:ext cx="3505200" cy="3581400"/>
          </a:xfrm>
          <a:prstGeom prst="cloudCallout">
            <a:avLst/>
          </a:prstGeom>
        </p:spPr>
        <p:style>
          <a:lnRef idx="0">
            <a:schemeClr val="accent6"/>
          </a:lnRef>
          <a:fillRef idx="3">
            <a:schemeClr val="accent6"/>
          </a:fillRef>
          <a:effectRef idx="3">
            <a:schemeClr val="accent6"/>
          </a:effectRef>
          <a:fontRef idx="minor">
            <a:schemeClr val="lt1"/>
          </a:fontRef>
        </p:style>
        <p:txBody>
          <a:bodyPr rtlCol="0" anchor="ctr"/>
          <a:lstStyle/>
          <a:p>
            <a:pPr lvl="0" algn="ctr">
              <a:spcBef>
                <a:spcPct val="20000"/>
              </a:spcBef>
            </a:pPr>
            <a:r>
              <a:rPr lang="en-US" sz="2400" dirty="0">
                <a:solidFill>
                  <a:prstClr val="black"/>
                </a:solidFill>
                <a:latin typeface="Times New Roman" panose="02020603050405020304" pitchFamily="18" charset="0"/>
                <a:cs typeface="Times New Roman" panose="02020603050405020304" pitchFamily="18" charset="0"/>
              </a:rPr>
              <a:t>Constitution and proceedings of the committee (Sec.465)</a:t>
            </a:r>
          </a:p>
        </p:txBody>
      </p:sp>
      <p:pic>
        <p:nvPicPr>
          <p:cNvPr id="4" name="2020_05_08_12_38_2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851400" y="4800600"/>
            <a:ext cx="406400" cy="406400"/>
          </a:xfrm>
          <a:prstGeom prst="rect">
            <a:avLst/>
          </a:prstGeom>
        </p:spPr>
      </p:pic>
    </p:spTree>
    <p:extLst>
      <p:ext uri="{BB962C8B-B14F-4D97-AF65-F5344CB8AC3E}">
        <p14:creationId xmlns:p14="http://schemas.microsoft.com/office/powerpoint/2010/main" val="1215836009"/>
      </p:ext>
    </p:extLst>
  </p:cSld>
  <p:clrMapOvr>
    <a:masterClrMapping/>
  </p:clrMapOvr>
  <mc:AlternateContent xmlns:mc="http://schemas.openxmlformats.org/markup-compatibility/2006">
    <mc:Choice xmlns:p14="http://schemas.microsoft.com/office/powerpoint/2010/main" Requires="p14">
      <p:transition spd="slow" p14:dur="2000" advClick="0" advTm="1000">
        <p:push dir="u"/>
      </p:transition>
    </mc:Choice>
    <mc:Fallback>
      <p:transition spd="slow" advClick="0" advTm="1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par>
                          <p:cTn id="21" fill="hold">
                            <p:stCondLst>
                              <p:cond delay="2000"/>
                            </p:stCondLst>
                            <p:childTnLst>
                              <p:par>
                                <p:cTn id="22" presetID="1" presetClass="mediacall" presetSubtype="0" fill="hold" nodeType="afterEffect">
                                  <p:stCondLst>
                                    <p:cond delay="0"/>
                                  </p:stCondLst>
                                  <p:childTnLst>
                                    <p:cmd type="call" cmd="playFrom(0.0)">
                                      <p:cBhvr>
                                        <p:cTn id="23" dur="241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4"/>
                </p:tgtEl>
              </p:cMediaNode>
            </p:audio>
          </p:childTnLst>
        </p:cTn>
      </p:par>
    </p:tnLst>
    <p:bldLst>
      <p:bldP spid="2" grpId="0"/>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pPr lvl="0">
              <a:spcBef>
                <a:spcPts val="0"/>
              </a:spcBef>
            </a:pPr>
            <a:r>
              <a:rPr lang="en-US" sz="2400" dirty="0">
                <a:solidFill>
                  <a:schemeClr val="accent1">
                    <a:lumMod val="20000"/>
                    <a:lumOff val="80000"/>
                  </a:schemeClr>
                </a:solidFill>
                <a:latin typeface="Times New Roman" panose="02020603050405020304" pitchFamily="18" charset="0"/>
                <a:ea typeface="+mn-ea"/>
                <a:cs typeface="Times New Roman" panose="02020603050405020304" pitchFamily="18" charset="0"/>
              </a:rPr>
              <a:t>Appointment and composition of committee (sec. 464)</a:t>
            </a:r>
            <a:r>
              <a:rPr lang="en-US" sz="1800" dirty="0">
                <a:solidFill>
                  <a:schemeClr val="accent1">
                    <a:lumMod val="20000"/>
                    <a:lumOff val="80000"/>
                  </a:schemeClr>
                </a:solidFill>
                <a:ea typeface="+mn-ea"/>
                <a:cs typeface="+mn-cs"/>
              </a:rPr>
              <a:t/>
            </a:r>
            <a:br>
              <a:rPr lang="en-US" sz="1800" dirty="0">
                <a:solidFill>
                  <a:schemeClr val="accent1">
                    <a:lumMod val="20000"/>
                    <a:lumOff val="80000"/>
                  </a:schemeClr>
                </a:solidFill>
                <a:ea typeface="+mn-ea"/>
                <a:cs typeface="+mn-cs"/>
              </a:rPr>
            </a:br>
            <a:endParaRPr lang="en-US" dirty="0">
              <a:solidFill>
                <a:schemeClr val="accent1">
                  <a:lumMod val="20000"/>
                  <a:lumOff val="80000"/>
                </a:schemeClr>
              </a:solidFill>
            </a:endParaRPr>
          </a:p>
        </p:txBody>
      </p:sp>
      <p:sp>
        <p:nvSpPr>
          <p:cNvPr id="3" name="Content Placeholder 2"/>
          <p:cNvSpPr>
            <a:spLocks noGrp="1"/>
          </p:cNvSpPr>
          <p:nvPr>
            <p:ph idx="1"/>
          </p:nvPr>
        </p:nvSpPr>
        <p:spPr>
          <a:xfrm>
            <a:off x="457200" y="914400"/>
            <a:ext cx="8229600" cy="5211763"/>
          </a:xfrm>
        </p:spPr>
        <p:txBody>
          <a:bodyPr>
            <a:normAutofit/>
          </a:bodyPr>
          <a:lstStyle/>
          <a:p>
            <a:pPr algn="just"/>
            <a:r>
              <a:rPr lang="en-US" sz="2000" dirty="0" smtClean="0">
                <a:latin typeface="Times New Roman" panose="02020603050405020304" pitchFamily="18" charset="0"/>
                <a:cs typeface="Times New Roman" panose="02020603050405020304" pitchFamily="18" charset="0"/>
              </a:rPr>
              <a:t>The court may, at the time of making an order for the winding up of a company or at any time thereafter, direct that there shall be appointed a committee of inspection to act with the liquidator.</a:t>
            </a:r>
          </a:p>
          <a:p>
            <a:pPr algn="just"/>
            <a:r>
              <a:rPr lang="en-US" sz="2000" dirty="0" smtClean="0">
                <a:latin typeface="Times New Roman" panose="02020603050405020304" pitchFamily="18" charset="0"/>
                <a:cs typeface="Times New Roman" panose="02020603050405020304" pitchFamily="18" charset="0"/>
              </a:rPr>
              <a:t>Within 2 months from the date of such direction convene a meeting of the creditors of the company for the purpose of determining the membership of the committee.</a:t>
            </a:r>
          </a:p>
          <a:p>
            <a:pPr algn="just"/>
            <a:r>
              <a:rPr lang="en-US" sz="2000" dirty="0" smtClean="0">
                <a:latin typeface="Times New Roman" panose="02020603050405020304" pitchFamily="18" charset="0"/>
                <a:cs typeface="Times New Roman" panose="02020603050405020304" pitchFamily="18" charset="0"/>
              </a:rPr>
              <a:t>Within 14 days of the creditors meeting, the liquidator shall call a meeting of the contributories to consider the decision of the creditors with respect to the membership of the committee.</a:t>
            </a:r>
          </a:p>
          <a:p>
            <a:pPr algn="just"/>
            <a:r>
              <a:rPr lang="en-US" sz="2000" dirty="0" smtClean="0">
                <a:latin typeface="Times New Roman" panose="02020603050405020304" pitchFamily="18" charset="0"/>
                <a:cs typeface="Times New Roman" panose="02020603050405020304" pitchFamily="18" charset="0"/>
              </a:rPr>
              <a:t>The contributories may accept the decision of the creditors with or without modification or reject it.</a:t>
            </a:r>
          </a:p>
          <a:p>
            <a:pPr algn="just"/>
            <a:r>
              <a:rPr lang="en-US" sz="2000" dirty="0" smtClean="0">
                <a:latin typeface="Times New Roman" panose="02020603050405020304" pitchFamily="18" charset="0"/>
                <a:cs typeface="Times New Roman" panose="02020603050405020304" pitchFamily="18" charset="0"/>
              </a:rPr>
              <a:t>If the contributories do not accept the decision of the creditors, the liquidator shall apply to the court for decisions as to what shall be the composition of the committee and who shall be its members.  </a:t>
            </a:r>
            <a:endParaRPr lang="en-US" sz="2000" dirty="0">
              <a:latin typeface="Times New Roman" panose="02020603050405020304" pitchFamily="18" charset="0"/>
              <a:cs typeface="Times New Roman" panose="02020603050405020304" pitchFamily="18" charset="0"/>
            </a:endParaRPr>
          </a:p>
        </p:txBody>
      </p:sp>
      <p:pic>
        <p:nvPicPr>
          <p:cNvPr id="4" name="2020_05_08_12_51_07_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934200" y="5638800"/>
            <a:ext cx="406400" cy="406400"/>
          </a:xfrm>
          <a:prstGeom prst="rect">
            <a:avLst/>
          </a:prstGeom>
        </p:spPr>
      </p:pic>
    </p:spTree>
    <p:extLst>
      <p:ext uri="{BB962C8B-B14F-4D97-AF65-F5344CB8AC3E}">
        <p14:creationId xmlns:p14="http://schemas.microsoft.com/office/powerpoint/2010/main" val="138377320"/>
      </p:ext>
    </p:extLst>
  </p:cSld>
  <p:clrMapOvr>
    <a:masterClrMapping/>
  </p:clrMapOvr>
  <mc:AlternateContent xmlns:mc="http://schemas.openxmlformats.org/markup-compatibility/2006">
    <mc:Choice xmlns:p14="http://schemas.microsoft.com/office/powerpoint/2010/main" Requires="p14">
      <p:transition spd="slow" p14:dur="2000" advClick="0" advTm="1000">
        <p:push dir="u"/>
      </p:transition>
    </mc:Choice>
    <mc:Fallback>
      <p:transition spd="slow" advClick="0" advTm="1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Vertical)">
                                      <p:cBhvr>
                                        <p:cTn id="20" dur="500"/>
                                        <p:tgtEl>
                                          <p:spTgt spid="3">
                                            <p:txEl>
                                              <p:pRg st="2" end="2"/>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barn(inVertical)">
                                      <p:cBhvr>
                                        <p:cTn id="23" dur="500"/>
                                        <p:tgtEl>
                                          <p:spTgt spid="3">
                                            <p:txEl>
                                              <p:pRg st="3" end="3"/>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barn(inVertical)">
                                      <p:cBhvr>
                                        <p:cTn id="26" dur="500"/>
                                        <p:tgtEl>
                                          <p:spTgt spid="3">
                                            <p:txEl>
                                              <p:pRg st="4" end="4"/>
                                            </p:txEl>
                                          </p:spTgt>
                                        </p:tgtEl>
                                      </p:cBhvr>
                                    </p:animEffect>
                                  </p:childTnLst>
                                </p:cTn>
                              </p:par>
                            </p:childTnLst>
                          </p:cTn>
                        </p:par>
                        <p:par>
                          <p:cTn id="27" fill="hold">
                            <p:stCondLst>
                              <p:cond delay="500"/>
                            </p:stCondLst>
                            <p:childTnLst>
                              <p:par>
                                <p:cTn id="28" presetID="1" presetClass="mediacall" presetSubtype="0" fill="hold" nodeType="afterEffect">
                                  <p:stCondLst>
                                    <p:cond delay="0"/>
                                  </p:stCondLst>
                                  <p:childTnLst>
                                    <p:cmd type="call" cmd="playFrom(0.0)">
                                      <p:cBhvr>
                                        <p:cTn id="29" dur="1656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381000"/>
          </a:xfrm>
        </p:spPr>
        <p:txBody>
          <a:bodyPr>
            <a:normAutofit fontScale="90000"/>
          </a:bodyPr>
          <a:lstStyle/>
          <a:p>
            <a:pPr lvl="0">
              <a:spcBef>
                <a:spcPct val="20000"/>
              </a:spcBef>
            </a:pPr>
            <a:r>
              <a:rPr lang="en-US" sz="2400" i="1" dirty="0">
                <a:solidFill>
                  <a:schemeClr val="accent1">
                    <a:lumMod val="20000"/>
                    <a:lumOff val="80000"/>
                  </a:schemeClr>
                </a:solidFill>
                <a:latin typeface="Algerian" panose="04020705040A02060702" pitchFamily="82" charset="0"/>
                <a:ea typeface="+mn-ea"/>
                <a:cs typeface="Times New Roman" panose="02020603050405020304" pitchFamily="18" charset="0"/>
              </a:rPr>
              <a:t>Constitution and proceedings of the committee (Sec.465)</a:t>
            </a:r>
            <a:br>
              <a:rPr lang="en-US" sz="2400" i="1" dirty="0">
                <a:solidFill>
                  <a:schemeClr val="accent1">
                    <a:lumMod val="20000"/>
                    <a:lumOff val="80000"/>
                  </a:schemeClr>
                </a:solidFill>
                <a:latin typeface="Algerian" panose="04020705040A02060702" pitchFamily="82" charset="0"/>
                <a:ea typeface="+mn-ea"/>
                <a:cs typeface="Times New Roman" panose="02020603050405020304" pitchFamily="18" charset="0"/>
              </a:rPr>
            </a:br>
            <a:endParaRPr lang="en-US" i="1" dirty="0">
              <a:solidFill>
                <a:schemeClr val="accent1">
                  <a:lumMod val="20000"/>
                  <a:lumOff val="80000"/>
                </a:schemeClr>
              </a:solidFill>
              <a:latin typeface="Algerian" panose="04020705040A02060702" pitchFamily="82" charset="0"/>
            </a:endParaRPr>
          </a:p>
        </p:txBody>
      </p:sp>
      <p:sp>
        <p:nvSpPr>
          <p:cNvPr id="3" name="Content Placeholder 2"/>
          <p:cNvSpPr>
            <a:spLocks noGrp="1"/>
          </p:cNvSpPr>
          <p:nvPr>
            <p:ph idx="1"/>
          </p:nvPr>
        </p:nvSpPr>
        <p:spPr>
          <a:xfrm>
            <a:off x="457200" y="914400"/>
            <a:ext cx="8229600" cy="5211763"/>
          </a:xfrm>
        </p:spPr>
        <p:txBody>
          <a:bodyPr>
            <a:normAutofit fontScale="92500" lnSpcReduction="10000"/>
          </a:bodyPr>
          <a:lstStyle/>
          <a:p>
            <a:pPr algn="just"/>
            <a:r>
              <a:rPr lang="en-US" sz="2400" dirty="0" smtClean="0">
                <a:latin typeface="Times New Roman" panose="02020603050405020304" pitchFamily="18" charset="0"/>
                <a:cs typeface="Times New Roman" panose="02020603050405020304" pitchFamily="18" charset="0"/>
              </a:rPr>
              <a:t>The committee of inspection shall not have more than 12 members.</a:t>
            </a:r>
          </a:p>
          <a:p>
            <a:pPr algn="just"/>
            <a:r>
              <a:rPr lang="en-US" sz="2400" dirty="0" smtClean="0">
                <a:latin typeface="Times New Roman" panose="02020603050405020304" pitchFamily="18" charset="0"/>
                <a:cs typeface="Times New Roman" panose="02020603050405020304" pitchFamily="18" charset="0"/>
              </a:rPr>
              <a:t>The members shall be creditors and contributories of the company, in such proportions as may be agreed on by the meetings of creditors and contributories.</a:t>
            </a:r>
          </a:p>
          <a:p>
            <a:pPr algn="just"/>
            <a:r>
              <a:rPr lang="en-US" sz="2400" dirty="0" smtClean="0">
                <a:latin typeface="Times New Roman" panose="02020603050405020304" pitchFamily="18" charset="0"/>
                <a:cs typeface="Times New Roman" panose="02020603050405020304" pitchFamily="18" charset="0"/>
              </a:rPr>
              <a:t>In case of difference of opinion between creditors and contributories, the proportion shall be determined by the court.</a:t>
            </a:r>
          </a:p>
          <a:p>
            <a:pPr algn="just"/>
            <a:r>
              <a:rPr lang="en-US" sz="2400" dirty="0" smtClean="0">
                <a:latin typeface="Times New Roman" panose="02020603050405020304" pitchFamily="18" charset="0"/>
                <a:cs typeface="Times New Roman" panose="02020603050405020304" pitchFamily="18" charset="0"/>
              </a:rPr>
              <a:t>The committee of inspection shall have the right to inspect the accounts of the liquidator at all reasonable times.</a:t>
            </a:r>
          </a:p>
          <a:p>
            <a:pPr algn="just"/>
            <a:r>
              <a:rPr lang="en-US" sz="2400" dirty="0" smtClean="0">
                <a:latin typeface="Times New Roman" panose="02020603050405020304" pitchFamily="18" charset="0"/>
                <a:cs typeface="Times New Roman" panose="02020603050405020304" pitchFamily="18" charset="0"/>
              </a:rPr>
              <a:t>It shall meet at appointed times.</a:t>
            </a:r>
          </a:p>
          <a:p>
            <a:pPr algn="just"/>
            <a:r>
              <a:rPr lang="en-US" sz="2400" dirty="0" smtClean="0">
                <a:latin typeface="Times New Roman" panose="02020603050405020304" pitchFamily="18" charset="0"/>
                <a:cs typeface="Times New Roman" panose="02020603050405020304" pitchFamily="18" charset="0"/>
              </a:rPr>
              <a:t>The liquidator or any member of the committee may also call its meeting as and when he thinks necessary.</a:t>
            </a:r>
          </a:p>
          <a:p>
            <a:pPr algn="just"/>
            <a:r>
              <a:rPr lang="en-US" sz="2400" dirty="0" smtClean="0">
                <a:latin typeface="Times New Roman" panose="02020603050405020304" pitchFamily="18" charset="0"/>
                <a:cs typeface="Times New Roman" panose="02020603050405020304" pitchFamily="18" charset="0"/>
              </a:rPr>
              <a:t>The quorum of its meeting shall be 1/3</a:t>
            </a:r>
            <a:r>
              <a:rPr lang="en-US" sz="2400" baseline="30000" dirty="0" smtClean="0">
                <a:latin typeface="Times New Roman" panose="02020603050405020304" pitchFamily="18" charset="0"/>
                <a:cs typeface="Times New Roman" panose="02020603050405020304" pitchFamily="18" charset="0"/>
              </a:rPr>
              <a:t>rd</a:t>
            </a:r>
            <a:r>
              <a:rPr lang="en-US" sz="2400" dirty="0" smtClean="0">
                <a:latin typeface="Times New Roman" panose="02020603050405020304" pitchFamily="18" charset="0"/>
                <a:cs typeface="Times New Roman" panose="02020603050405020304" pitchFamily="18" charset="0"/>
              </a:rPr>
              <a:t> of the total number of the members or 2 whichever is higher.</a:t>
            </a:r>
          </a:p>
          <a:p>
            <a:pPr algn="just"/>
            <a:r>
              <a:rPr lang="en-US" sz="2400" dirty="0" smtClean="0">
                <a:latin typeface="Times New Roman" panose="02020603050405020304" pitchFamily="18" charset="0"/>
                <a:cs typeface="Times New Roman" panose="02020603050405020304" pitchFamily="18" charset="0"/>
              </a:rPr>
              <a:t>It may act by a majority of its members present  at a meeting, but it shall not act unless a quorum is present.  </a:t>
            </a:r>
            <a:endParaRPr lang="en-US" sz="2400" dirty="0">
              <a:latin typeface="Times New Roman" panose="02020603050405020304" pitchFamily="18" charset="0"/>
              <a:cs typeface="Times New Roman" panose="02020603050405020304" pitchFamily="18" charset="0"/>
            </a:endParaRPr>
          </a:p>
        </p:txBody>
      </p:sp>
      <p:pic>
        <p:nvPicPr>
          <p:cNvPr id="4" name="2020_05_08_13_01_3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934200" y="5791200"/>
            <a:ext cx="406400" cy="406400"/>
          </a:xfrm>
          <a:prstGeom prst="rect">
            <a:avLst/>
          </a:prstGeom>
        </p:spPr>
      </p:pic>
    </p:spTree>
    <p:extLst>
      <p:ext uri="{BB962C8B-B14F-4D97-AF65-F5344CB8AC3E}">
        <p14:creationId xmlns:p14="http://schemas.microsoft.com/office/powerpoint/2010/main" val="3725273227"/>
      </p:ext>
    </p:extLst>
  </p:cSld>
  <p:clrMapOvr>
    <a:masterClrMapping/>
  </p:clrMapOvr>
  <mc:AlternateContent xmlns:mc="http://schemas.openxmlformats.org/markup-compatibility/2006">
    <mc:Choice xmlns:p14="http://schemas.microsoft.com/office/powerpoint/2010/main" Requires="p14">
      <p:transition spd="slow" p14:dur="2000" advClick="0" advTm="1000">
        <p:push dir="u"/>
      </p:transition>
    </mc:Choice>
    <mc:Fallback>
      <p:transition spd="slow" advClick="0" advTm="1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 calcmode="lin" valueType="num">
                                      <p:cBhvr additive="base">
                                        <p:cTn id="3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 calcmode="lin" valueType="num">
                                      <p:cBhvr additive="base">
                                        <p:cTn id="34"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 calcmode="lin" valueType="num">
                                      <p:cBhvr additive="base">
                                        <p:cTn id="38"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6" end="6"/>
                                            </p:txEl>
                                          </p:spTgt>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 calcmode="lin" valueType="num">
                                      <p:cBhvr additive="base">
                                        <p:cTn id="42"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par>
                          <p:cTn id="44" fill="hold">
                            <p:stCondLst>
                              <p:cond delay="500"/>
                            </p:stCondLst>
                            <p:childTnLst>
                              <p:par>
                                <p:cTn id="45" presetID="1" presetClass="mediacall" presetSubtype="0" fill="hold" nodeType="afterEffect">
                                  <p:stCondLst>
                                    <p:cond delay="0"/>
                                  </p:stCondLst>
                                  <p:childTnLst>
                                    <p:cmd type="call" cmd="playFrom(0.0)">
                                      <p:cBhvr>
                                        <p:cTn id="46" dur="2000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lgerian" panose="04020705040A02060702" pitchFamily="82" charset="0"/>
              </a:rPr>
              <a:t>Contents</a:t>
            </a:r>
            <a:endParaRPr lang="en-US" dirty="0">
              <a:latin typeface="Algerian" panose="04020705040A02060702" pitchFamily="82" charset="0"/>
            </a:endParaRPr>
          </a:p>
        </p:txBody>
      </p:sp>
      <p:sp>
        <p:nvSpPr>
          <p:cNvPr id="3" name="Content Placeholder 2"/>
          <p:cNvSpPr>
            <a:spLocks noGrp="1"/>
          </p:cNvSpPr>
          <p:nvPr>
            <p:ph idx="1"/>
          </p:nvPr>
        </p:nvSpPr>
        <p:spPr/>
        <p:txBody>
          <a:bodyPr/>
          <a:lstStyle/>
          <a:p>
            <a:r>
              <a:rPr lang="en-US" dirty="0" smtClean="0">
                <a:latin typeface="Algerian" panose="04020705040A02060702" pitchFamily="82" charset="0"/>
              </a:rPr>
              <a:t>Powers of Liquidator</a:t>
            </a:r>
          </a:p>
          <a:p>
            <a:r>
              <a:rPr lang="en-US" dirty="0" smtClean="0">
                <a:latin typeface="Algerian" panose="04020705040A02060702" pitchFamily="82" charset="0"/>
              </a:rPr>
              <a:t>Statement of Affairs</a:t>
            </a:r>
          </a:p>
          <a:p>
            <a:r>
              <a:rPr lang="en-US" dirty="0" smtClean="0">
                <a:latin typeface="Algerian" panose="04020705040A02060702" pitchFamily="82" charset="0"/>
              </a:rPr>
              <a:t>Committee of inspection</a:t>
            </a:r>
            <a:endParaRPr lang="en-US" dirty="0">
              <a:latin typeface="Algerian" panose="04020705040A02060702" pitchFamily="82" charset="0"/>
            </a:endParaRPr>
          </a:p>
        </p:txBody>
      </p:sp>
      <p:pic>
        <p:nvPicPr>
          <p:cNvPr id="5" name="2020_05_08_13_31_15 (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3420149228"/>
      </p:ext>
    </p:extLst>
  </p:cSld>
  <p:clrMapOvr>
    <a:masterClrMapping/>
  </p:clrMapOvr>
  <mc:AlternateContent xmlns:mc="http://schemas.openxmlformats.org/markup-compatibility/2006">
    <mc:Choice xmlns:p14="http://schemas.microsoft.com/office/powerpoint/2010/main" Requires="p14">
      <p:transition spd="slow" p14:dur="2000" advClick="0" advTm="1000">
        <p:push dir="u"/>
      </p:transition>
    </mc:Choice>
    <mc:Fallback>
      <p:transition spd="slow" advClick="0" advTm="1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inVertical)">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down)">
                                      <p:cBhvr>
                                        <p:cTn id="19" dur="500"/>
                                        <p:tgtEl>
                                          <p:spTgt spid="3">
                                            <p:txEl>
                                              <p:pRg st="2" end="2"/>
                                            </p:txEl>
                                          </p:spTgt>
                                        </p:tgtEl>
                                      </p:cBhvr>
                                    </p:animEffect>
                                  </p:childTnLst>
                                </p:cTn>
                              </p:par>
                            </p:childTnLst>
                          </p:cTn>
                        </p:par>
                        <p:par>
                          <p:cTn id="20" fill="hold">
                            <p:stCondLst>
                              <p:cond delay="500"/>
                            </p:stCondLst>
                            <p:childTnLst>
                              <p:par>
                                <p:cTn id="21" presetID="1" presetClass="mediacall" presetSubtype="0" fill="hold" nodeType="afterEffect">
                                  <p:stCondLst>
                                    <p:cond delay="0"/>
                                  </p:stCondLst>
                                  <p:childTnLst>
                                    <p:cmd type="call" cmd="playFrom(0.0)">
                                      <p:cBhvr>
                                        <p:cTn id="22" dur="895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sosceles Triangle 6"/>
          <p:cNvSpPr/>
          <p:nvPr/>
        </p:nvSpPr>
        <p:spPr>
          <a:xfrm>
            <a:off x="2895600" y="1981200"/>
            <a:ext cx="3048000" cy="2362200"/>
          </a:xfrm>
          <a:prstGeom prst="triangl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latin typeface="Bodoni MT Black" panose="02070A03080606020203" pitchFamily="18" charset="0"/>
              </a:rPr>
              <a:t>Powers of Liquidator</a:t>
            </a:r>
            <a:endParaRPr lang="en-US" dirty="0">
              <a:latin typeface="Bodoni MT Black" panose="02070A03080606020203" pitchFamily="18" charset="0"/>
            </a:endParaRPr>
          </a:p>
        </p:txBody>
      </p:sp>
      <p:sp>
        <p:nvSpPr>
          <p:cNvPr id="21" name="Isosceles Triangle 20"/>
          <p:cNvSpPr/>
          <p:nvPr/>
        </p:nvSpPr>
        <p:spPr>
          <a:xfrm>
            <a:off x="5334000" y="914400"/>
            <a:ext cx="3581400" cy="3429000"/>
          </a:xfrm>
          <a:prstGeom prst="triangl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latin typeface="Algerian" panose="04020705040A02060702" pitchFamily="82" charset="0"/>
              </a:rPr>
              <a:t>With the leave of the court in case of onerous contracts [Sec. 535]</a:t>
            </a:r>
            <a:endParaRPr lang="en-US" dirty="0">
              <a:latin typeface="Algerian" panose="04020705040A02060702" pitchFamily="82" charset="0"/>
            </a:endParaRPr>
          </a:p>
        </p:txBody>
      </p:sp>
      <p:sp>
        <p:nvSpPr>
          <p:cNvPr id="22" name="Isosceles Triangle 21"/>
          <p:cNvSpPr/>
          <p:nvPr/>
        </p:nvSpPr>
        <p:spPr>
          <a:xfrm>
            <a:off x="0" y="838200"/>
            <a:ext cx="3422904" cy="3505200"/>
          </a:xfrm>
          <a:prstGeom prst="triangl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latin typeface="Algerian" panose="04020705040A02060702" pitchFamily="82" charset="0"/>
              </a:rPr>
              <a:t>Without the sanction of the court  [Sec. 457 (2)]</a:t>
            </a:r>
            <a:endParaRPr lang="en-US" dirty="0">
              <a:latin typeface="Algerian" panose="04020705040A02060702" pitchFamily="82" charset="0"/>
            </a:endParaRPr>
          </a:p>
        </p:txBody>
      </p:sp>
      <p:sp>
        <p:nvSpPr>
          <p:cNvPr id="23" name="Isosceles Triangle 22"/>
          <p:cNvSpPr/>
          <p:nvPr/>
        </p:nvSpPr>
        <p:spPr>
          <a:xfrm>
            <a:off x="2671001" y="76201"/>
            <a:ext cx="3497198" cy="2503250"/>
          </a:xfrm>
          <a:prstGeom prst="triangl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latin typeface="Arial Black" panose="020B0A04020102020204" pitchFamily="34" charset="0"/>
              </a:rPr>
              <a:t>With the sanction of the court  [Sec. 457 (1)]</a:t>
            </a:r>
            <a:endParaRPr lang="en-US" dirty="0">
              <a:latin typeface="Arial Black" panose="020B0A04020102020204" pitchFamily="34" charset="0"/>
            </a:endParaRPr>
          </a:p>
        </p:txBody>
      </p:sp>
      <p:pic>
        <p:nvPicPr>
          <p:cNvPr id="8" name="2020_05_08_13_33_18.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4775200" y="4419600"/>
            <a:ext cx="406400" cy="406400"/>
          </a:xfrm>
          <a:prstGeom prst="rect">
            <a:avLst/>
          </a:prstGeom>
        </p:spPr>
      </p:pic>
    </p:spTree>
    <p:custDataLst>
      <p:tags r:id="rId1"/>
    </p:custDataLst>
    <p:extLst>
      <p:ext uri="{BB962C8B-B14F-4D97-AF65-F5344CB8AC3E}">
        <p14:creationId xmlns:p14="http://schemas.microsoft.com/office/powerpoint/2010/main" val="2403018599"/>
      </p:ext>
    </p:extLst>
  </p:cSld>
  <p:clrMapOvr>
    <a:masterClrMapping/>
  </p:clrMapOvr>
  <mc:AlternateContent xmlns:mc="http://schemas.openxmlformats.org/markup-compatibility/2006">
    <mc:Choice xmlns:p14="http://schemas.microsoft.com/office/powerpoint/2010/main" Requires="p14">
      <p:transition spd="slow" p14:dur="2000" advClick="0" advTm="1000">
        <p14:reveal/>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barn(inVertical)">
                                      <p:cBhvr>
                                        <p:cTn id="11" dur="500"/>
                                        <p:tgtEl>
                                          <p:spTgt spid="23"/>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childTnLst>
                          </p:cTn>
                        </p:par>
                        <p:par>
                          <p:cTn id="20" fill="hold">
                            <p:stCondLst>
                              <p:cond delay="2000"/>
                            </p:stCondLst>
                            <p:childTnLst>
                              <p:par>
                                <p:cTn id="21" presetID="1" presetClass="mediacall" presetSubtype="0" fill="hold" nodeType="afterEffect">
                                  <p:stCondLst>
                                    <p:cond delay="0"/>
                                  </p:stCondLst>
                                  <p:childTnLst>
                                    <p:cmd type="call" cmd="playFrom(0.0)">
                                      <p:cBhvr>
                                        <p:cTn id="22" dur="3821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8"/>
                </p:tgtEl>
              </p:cMediaNode>
            </p:audio>
          </p:childTnLst>
        </p:cTn>
      </p:par>
    </p:tnLst>
    <p:bldLst>
      <p:bldP spid="7" grpId="0" animBg="1"/>
      <p:bldP spid="21" grpId="0" animBg="1"/>
      <p:bldP spid="22"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685800"/>
          </a:xfrm>
        </p:spPr>
        <p:txBody>
          <a:bodyPr>
            <a:noAutofit/>
          </a:bodyPr>
          <a:lstStyle/>
          <a:p>
            <a:r>
              <a:rPr lang="en-US" sz="3200" b="1" i="1" dirty="0" smtClean="0">
                <a:latin typeface="Times New Roman" panose="02020603050405020304" pitchFamily="18" charset="0"/>
                <a:cs typeface="Times New Roman" panose="02020603050405020304" pitchFamily="18" charset="0"/>
              </a:rPr>
              <a:t>Powers exercisable with the sanction of the court [Sec. 457 (1)]</a:t>
            </a:r>
            <a:endParaRPr lang="en-US" sz="3200" b="1" i="1" dirty="0">
              <a:latin typeface="Times New Roman" panose="02020603050405020304" pitchFamily="18" charset="0"/>
              <a:cs typeface="Times New Roman" panose="02020603050405020304" pitchFamily="18" charset="0"/>
            </a:endParaRPr>
          </a:p>
        </p:txBody>
      </p:sp>
      <p:pic>
        <p:nvPicPr>
          <p:cNvPr id="3" name="2020_05_08_11_32_54.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5715000" y="914400"/>
            <a:ext cx="406400" cy="406400"/>
          </a:xfrm>
        </p:spPr>
      </p:pic>
      <p:sp>
        <p:nvSpPr>
          <p:cNvPr id="11" name="Rectangle 10"/>
          <p:cNvSpPr/>
          <p:nvPr/>
        </p:nvSpPr>
        <p:spPr>
          <a:xfrm>
            <a:off x="770107" y="1447800"/>
            <a:ext cx="7620000" cy="609600"/>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b="1" i="1" dirty="0" smtClean="0">
                <a:latin typeface="Times New Roman" panose="02020603050405020304" pitchFamily="18" charset="0"/>
                <a:cs typeface="Times New Roman" panose="02020603050405020304" pitchFamily="18" charset="0"/>
              </a:rPr>
              <a:t>To institute or defend suits and other legal proceedings, civil or criminal, in the name and on behalf of the company.</a:t>
            </a:r>
            <a:endParaRPr lang="en-US" b="1" i="1" dirty="0">
              <a:latin typeface="Times New Roman" panose="02020603050405020304" pitchFamily="18" charset="0"/>
              <a:cs typeface="Times New Roman" panose="02020603050405020304" pitchFamily="18" charset="0"/>
            </a:endParaRPr>
          </a:p>
        </p:txBody>
      </p:sp>
      <p:sp>
        <p:nvSpPr>
          <p:cNvPr id="12" name="Rectangle 11"/>
          <p:cNvSpPr/>
          <p:nvPr/>
        </p:nvSpPr>
        <p:spPr>
          <a:xfrm>
            <a:off x="762000" y="2286000"/>
            <a:ext cx="7620000" cy="609600"/>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b="1" i="1" dirty="0" smtClean="0">
                <a:latin typeface="Times New Roman" panose="02020603050405020304" pitchFamily="18" charset="0"/>
                <a:cs typeface="Times New Roman" panose="02020603050405020304" pitchFamily="18" charset="0"/>
              </a:rPr>
              <a:t>To carry on the business of the company so far as may be necessary for the beneficial winding up of the company.</a:t>
            </a:r>
            <a:endParaRPr lang="en-US" b="1" i="1" dirty="0">
              <a:latin typeface="Times New Roman" panose="02020603050405020304" pitchFamily="18" charset="0"/>
              <a:cs typeface="Times New Roman" panose="02020603050405020304" pitchFamily="18" charset="0"/>
            </a:endParaRPr>
          </a:p>
        </p:txBody>
      </p:sp>
      <p:sp>
        <p:nvSpPr>
          <p:cNvPr id="13" name="Rectangle 12"/>
          <p:cNvSpPr/>
          <p:nvPr/>
        </p:nvSpPr>
        <p:spPr>
          <a:xfrm>
            <a:off x="762000" y="3048000"/>
            <a:ext cx="7620000" cy="609600"/>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b="1" i="1" dirty="0" smtClean="0">
                <a:latin typeface="Times New Roman" panose="02020603050405020304" pitchFamily="18" charset="0"/>
                <a:cs typeface="Times New Roman" panose="02020603050405020304" pitchFamily="18" charset="0"/>
              </a:rPr>
              <a:t>To sell the immovable and movable property and its actionable claims with power to transfer the whole or sell the same in parcels.</a:t>
            </a:r>
            <a:endParaRPr lang="en-US" b="1" i="1" dirty="0">
              <a:latin typeface="Times New Roman" panose="02020603050405020304" pitchFamily="18" charset="0"/>
              <a:cs typeface="Times New Roman" panose="02020603050405020304" pitchFamily="18" charset="0"/>
            </a:endParaRPr>
          </a:p>
        </p:txBody>
      </p:sp>
      <p:sp>
        <p:nvSpPr>
          <p:cNvPr id="14" name="Rectangle 13"/>
          <p:cNvSpPr/>
          <p:nvPr/>
        </p:nvSpPr>
        <p:spPr>
          <a:xfrm>
            <a:off x="762000" y="3886200"/>
            <a:ext cx="7785371" cy="1066800"/>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b="1" i="1" dirty="0" smtClean="0">
                <a:latin typeface="Times New Roman" panose="02020603050405020304" pitchFamily="18" charset="0"/>
                <a:cs typeface="Times New Roman" panose="02020603050405020304" pitchFamily="18" charset="0"/>
              </a:rPr>
              <a:t>To raise money on the security of the company’s assets. The assets include all contributions which the liquidator is entitled to get from the members, past or present , as well as all assets which have been misappropriated as against creditors</a:t>
            </a:r>
            <a:endParaRPr lang="en-US" b="1" i="1" dirty="0">
              <a:latin typeface="Times New Roman" panose="02020603050405020304" pitchFamily="18" charset="0"/>
              <a:cs typeface="Times New Roman" panose="02020603050405020304" pitchFamily="18" charset="0"/>
            </a:endParaRPr>
          </a:p>
        </p:txBody>
      </p:sp>
      <p:sp>
        <p:nvSpPr>
          <p:cNvPr id="15" name="Rectangle 14"/>
          <p:cNvSpPr/>
          <p:nvPr/>
        </p:nvSpPr>
        <p:spPr>
          <a:xfrm>
            <a:off x="770107" y="5029200"/>
            <a:ext cx="7777264" cy="914400"/>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b="1" i="1" dirty="0" smtClean="0">
                <a:latin typeface="Times New Roman" panose="02020603050405020304" pitchFamily="18" charset="0"/>
                <a:cs typeface="Times New Roman" panose="02020603050405020304" pitchFamily="18" charset="0"/>
              </a:rPr>
              <a:t>To do all such other things as may be necessary for winding up the affairs of the company and distributing its assets.</a:t>
            </a:r>
            <a:endParaRPr lang="en-US"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8160682"/>
      </p:ext>
    </p:extLst>
  </p:cSld>
  <p:clrMapOvr>
    <a:masterClrMapping/>
  </p:clrMapOvr>
  <mc:AlternateContent xmlns:mc="http://schemas.openxmlformats.org/markup-compatibility/2006">
    <mc:Choice xmlns:p14="http://schemas.microsoft.com/office/powerpoint/2010/main" Requires="p14">
      <p:transition spd="slow" p14:dur="2000" advClick="0" advTm="1000">
        <p:push dir="u"/>
      </p:transition>
    </mc:Choice>
    <mc:Fallback>
      <p:transition spd="slow" advClick="0" advTm="1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ircle(in)">
                                      <p:cBhvr>
                                        <p:cTn id="27" dur="2000"/>
                                        <p:tgtEl>
                                          <p:spTgt spid="14"/>
                                        </p:tgtEl>
                                      </p:cBhvr>
                                    </p:animEffect>
                                  </p:childTnLst>
                                </p:cTn>
                              </p:par>
                            </p:childTnLst>
                          </p:cTn>
                        </p:par>
                        <p:par>
                          <p:cTn id="28" fill="hold">
                            <p:stCondLst>
                              <p:cond delay="2000"/>
                            </p:stCondLst>
                            <p:childTnLst>
                              <p:par>
                                <p:cTn id="29" presetID="6" presetClass="entr" presetSubtype="16"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circle(in)">
                                      <p:cBhvr>
                                        <p:cTn id="31" dur="2000"/>
                                        <p:tgtEl>
                                          <p:spTgt spid="15"/>
                                        </p:tgtEl>
                                      </p:cBhvr>
                                    </p:animEffect>
                                  </p:childTnLst>
                                </p:cTn>
                              </p:par>
                            </p:childTnLst>
                          </p:cTn>
                        </p:par>
                        <p:par>
                          <p:cTn id="32" fill="hold">
                            <p:stCondLst>
                              <p:cond delay="4000"/>
                            </p:stCondLst>
                            <p:childTnLst>
                              <p:par>
                                <p:cTn id="33" presetID="1" presetClass="mediacall" presetSubtype="0" fill="hold" nodeType="afterEffect">
                                  <p:stCondLst>
                                    <p:cond delay="0"/>
                                  </p:stCondLst>
                                  <p:childTnLst>
                                    <p:cmd type="call" cmd="playFrom(0.0)">
                                      <p:cBhvr>
                                        <p:cTn id="34" dur="2788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3"/>
                </p:tgtEl>
              </p:cMediaNode>
            </p:audio>
          </p:childTnLst>
        </p:cTn>
      </p:par>
    </p:tnLst>
    <p:bldLst>
      <p:bldP spid="2" grpId="0"/>
      <p:bldP spid="11" grpId="0" animBg="1"/>
      <p:bldP spid="12" grpId="0" animBg="1"/>
      <p:bldP spid="13"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pPr algn="l"/>
            <a:r>
              <a:rPr lang="en-US" dirty="0" err="1" smtClean="0">
                <a:latin typeface="Times New Roman" panose="02020603050405020304" pitchFamily="18" charset="0"/>
                <a:cs typeface="Times New Roman" panose="02020603050405020304" pitchFamily="18" charset="0"/>
              </a:rPr>
              <a:t>Contd</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364060506"/>
              </p:ext>
            </p:extLst>
          </p:nvPr>
        </p:nvGraphicFramePr>
        <p:xfrm>
          <a:off x="457200" y="990600"/>
          <a:ext cx="8229600" cy="51355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2020_05_08_11_51_2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820467" y="609600"/>
            <a:ext cx="406400" cy="406400"/>
          </a:xfrm>
          <a:prstGeom prst="rect">
            <a:avLst/>
          </a:prstGeom>
        </p:spPr>
      </p:pic>
    </p:spTree>
    <p:extLst>
      <p:ext uri="{BB962C8B-B14F-4D97-AF65-F5344CB8AC3E}">
        <p14:creationId xmlns:p14="http://schemas.microsoft.com/office/powerpoint/2010/main" val="1838881393"/>
      </p:ext>
    </p:extLst>
  </p:cSld>
  <p:clrMapOvr>
    <a:masterClrMapping/>
  </p:clrMapOvr>
  <mc:AlternateContent xmlns:mc="http://schemas.openxmlformats.org/markup-compatibility/2006">
    <mc:Choice xmlns:p14="http://schemas.microsoft.com/office/powerpoint/2010/main" Requires="p14">
      <p:transition spd="slow" p14:dur="2000" advClick="0" advTm="1000">
        <p:push dir="u"/>
      </p:transition>
    </mc:Choice>
    <mc:Fallback>
      <p:transition spd="slow" advClick="0" advTm="1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par>
                          <p:cTn id="14" fill="hold">
                            <p:stCondLst>
                              <p:cond delay="2000"/>
                            </p:stCondLst>
                            <p:childTnLst>
                              <p:par>
                                <p:cTn id="15" presetID="1" presetClass="mediacall" presetSubtype="0" fill="hold" nodeType="afterEffect">
                                  <p:stCondLst>
                                    <p:cond delay="0"/>
                                  </p:stCondLst>
                                  <p:childTnLst>
                                    <p:cmd type="call" cmd="playFrom(0.0)">
                                      <p:cBhvr>
                                        <p:cTn id="16" dur="1282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bldLst>
      <p:bldP spid="2" grpId="0"/>
      <p:bldGraphic spid="5"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i="1" dirty="0" smtClean="0">
                <a:latin typeface="Times New Roman" panose="02020603050405020304" pitchFamily="18" charset="0"/>
                <a:cs typeface="Times New Roman" panose="02020603050405020304" pitchFamily="18" charset="0"/>
              </a:rPr>
              <a:t>Powers exercisable without the sanction of the court [Sec. 457 (2)]</a:t>
            </a:r>
            <a:endParaRPr lang="en-US" sz="2400" b="1" i="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algn="just">
              <a:buFont typeface="Wingdings" panose="05000000000000000000" pitchFamily="2" charset="2"/>
              <a:buChar char="Ø"/>
            </a:pPr>
            <a:r>
              <a:rPr lang="en-US" dirty="0" smtClean="0"/>
              <a:t> </a:t>
            </a:r>
            <a:r>
              <a:rPr lang="en-US" sz="2000" dirty="0" smtClean="0">
                <a:latin typeface="Times New Roman" panose="02020603050405020304" pitchFamily="18" charset="0"/>
                <a:cs typeface="Times New Roman" panose="02020603050405020304" pitchFamily="18" charset="0"/>
              </a:rPr>
              <a:t>To do all acts and to execute documents and deeds on behalf of the company under its seal;</a:t>
            </a:r>
          </a:p>
          <a:p>
            <a:pPr algn="just">
              <a:buFont typeface="Wingdings" panose="05000000000000000000" pitchFamily="2" charset="2"/>
              <a:buChar char="Ø"/>
            </a:pPr>
            <a:r>
              <a:rPr lang="en-US" sz="2000" dirty="0" smtClean="0">
                <a:latin typeface="Times New Roman" panose="02020603050405020304" pitchFamily="18" charset="0"/>
                <a:cs typeface="Times New Roman" panose="02020603050405020304" pitchFamily="18" charset="0"/>
              </a:rPr>
              <a:t>To inspect the records and returns of the company or the files of the registrar without payments of any fee;</a:t>
            </a:r>
          </a:p>
          <a:p>
            <a:pPr algn="just">
              <a:buFont typeface="Wingdings" panose="05000000000000000000" pitchFamily="2" charset="2"/>
              <a:buChar char="Ø"/>
            </a:pPr>
            <a:r>
              <a:rPr lang="en-US" sz="2000" dirty="0" smtClean="0">
                <a:latin typeface="Times New Roman" panose="02020603050405020304" pitchFamily="18" charset="0"/>
                <a:cs typeface="Times New Roman" panose="02020603050405020304" pitchFamily="18" charset="0"/>
              </a:rPr>
              <a:t>To prove, rank and claim in the insolvency of any contributory for any balance against his estate and to receive dividends;</a:t>
            </a:r>
          </a:p>
          <a:p>
            <a:pPr algn="just">
              <a:buFont typeface="Wingdings" panose="05000000000000000000" pitchFamily="2" charset="2"/>
              <a:buChar char="Ø"/>
            </a:pPr>
            <a:r>
              <a:rPr lang="en-US" sz="2000" dirty="0" smtClean="0">
                <a:latin typeface="Times New Roman" panose="02020603050405020304" pitchFamily="18" charset="0"/>
                <a:cs typeface="Times New Roman" panose="02020603050405020304" pitchFamily="18" charset="0"/>
              </a:rPr>
              <a:t>To draw, accept, make and endorse any bill of exchange, </a:t>
            </a:r>
            <a:r>
              <a:rPr lang="en-US" sz="2000" dirty="0" smtClean="0">
                <a:latin typeface="Times New Roman" panose="02020603050405020304" pitchFamily="18" charset="0"/>
                <a:cs typeface="Times New Roman" panose="02020603050405020304" pitchFamily="18" charset="0"/>
              </a:rPr>
              <a:t>or </a:t>
            </a:r>
            <a:r>
              <a:rPr lang="en-US" sz="2000" dirty="0" smtClean="0">
                <a:latin typeface="Times New Roman" panose="02020603050405020304" pitchFamily="18" charset="0"/>
                <a:cs typeface="Times New Roman" panose="02020603050405020304" pitchFamily="18" charset="0"/>
              </a:rPr>
              <a:t>promissory note on behalf of the company in the course of its business;</a:t>
            </a:r>
          </a:p>
          <a:p>
            <a:pPr algn="just">
              <a:buFont typeface="Wingdings" panose="05000000000000000000" pitchFamily="2" charset="2"/>
              <a:buChar char="Ø"/>
            </a:pPr>
            <a:r>
              <a:rPr lang="en-US" sz="2000" dirty="0" smtClean="0">
                <a:latin typeface="Times New Roman" panose="02020603050405020304" pitchFamily="18" charset="0"/>
                <a:cs typeface="Times New Roman" panose="02020603050405020304" pitchFamily="18" charset="0"/>
              </a:rPr>
              <a:t>To take out, in his official name, letters of administration to any deceased contributory, and to do any other act necessary for obtaining payment of any money due from a contributory or his estate;</a:t>
            </a:r>
          </a:p>
          <a:p>
            <a:pPr algn="just">
              <a:buFont typeface="Wingdings" panose="05000000000000000000" pitchFamily="2" charset="2"/>
              <a:buChar char="Ø"/>
            </a:pPr>
            <a:r>
              <a:rPr lang="en-US" sz="2000" dirty="0" smtClean="0">
                <a:latin typeface="Times New Roman" panose="02020603050405020304" pitchFamily="18" charset="0"/>
                <a:cs typeface="Times New Roman" panose="02020603050405020304" pitchFamily="18" charset="0"/>
              </a:rPr>
              <a:t>To appoint an agent to do any business which he is unable to do himself.</a:t>
            </a:r>
          </a:p>
          <a:p>
            <a:pPr marL="0" indent="0" algn="just">
              <a:buNone/>
            </a:pPr>
            <a:endParaRPr lang="en-US" sz="2000" dirty="0" smtClean="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endParaRPr lang="en-US" dirty="0"/>
          </a:p>
        </p:txBody>
      </p:sp>
      <p:pic>
        <p:nvPicPr>
          <p:cNvPr id="4" name="2020_05_08_11_56_50 (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781800" y="1066800"/>
            <a:ext cx="406400" cy="406400"/>
          </a:xfrm>
          <a:prstGeom prst="rect">
            <a:avLst/>
          </a:prstGeom>
        </p:spPr>
      </p:pic>
    </p:spTree>
    <p:extLst>
      <p:ext uri="{BB962C8B-B14F-4D97-AF65-F5344CB8AC3E}">
        <p14:creationId xmlns:p14="http://schemas.microsoft.com/office/powerpoint/2010/main" val="3528373042"/>
      </p:ext>
    </p:extLst>
  </p:cSld>
  <p:clrMapOvr>
    <a:masterClrMapping/>
  </p:clrMapOvr>
  <mc:AlternateContent xmlns:mc="http://schemas.openxmlformats.org/markup-compatibility/2006">
    <mc:Choice xmlns:p14="http://schemas.microsoft.com/office/powerpoint/2010/main" Requires="p14">
      <p:transition spd="slow" p14:dur="2000" advClick="0" advTm="1000">
        <p:push dir="u"/>
      </p:transition>
    </mc:Choice>
    <mc:Fallback>
      <p:transition spd="slow" advClick="0" advTm="1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ircle(in)">
                                      <p:cBhvr>
                                        <p:cTn id="15" dur="2000"/>
                                        <p:tgtEl>
                                          <p:spTgt spid="3">
                                            <p:txEl>
                                              <p:pRg st="1" end="1"/>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circle(in)">
                                      <p:cBhvr>
                                        <p:cTn id="18" dur="2000"/>
                                        <p:tgtEl>
                                          <p:spTgt spid="3">
                                            <p:txEl>
                                              <p:pRg st="2" end="2"/>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circle(in)">
                                      <p:cBhvr>
                                        <p:cTn id="21" dur="2000"/>
                                        <p:tgtEl>
                                          <p:spTgt spid="3">
                                            <p:txEl>
                                              <p:pRg st="3" end="3"/>
                                            </p:txEl>
                                          </p:spTgt>
                                        </p:tgtEl>
                                      </p:cBhvr>
                                    </p:animEffect>
                                  </p:childTnLst>
                                </p:cTn>
                              </p:par>
                              <p:par>
                                <p:cTn id="22" presetID="6" presetClass="entr" presetSubtype="16"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circle(in)">
                                      <p:cBhvr>
                                        <p:cTn id="24" dur="2000"/>
                                        <p:tgtEl>
                                          <p:spTgt spid="3">
                                            <p:txEl>
                                              <p:pRg st="4" end="4"/>
                                            </p:txEl>
                                          </p:spTgt>
                                        </p:tgtEl>
                                      </p:cBhvr>
                                    </p:animEffect>
                                  </p:childTnLst>
                                </p:cTn>
                              </p:par>
                              <p:par>
                                <p:cTn id="25" presetID="6" presetClass="entr" presetSubtype="16"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par>
                          <p:cTn id="28" fill="hold">
                            <p:stCondLst>
                              <p:cond delay="2000"/>
                            </p:stCondLst>
                            <p:childTnLst>
                              <p:par>
                                <p:cTn id="29" presetID="1" presetClass="mediacall" presetSubtype="0" fill="hold" nodeType="afterEffect">
                                  <p:stCondLst>
                                    <p:cond delay="0"/>
                                  </p:stCondLst>
                                  <p:childTnLst>
                                    <p:cmd type="call" cmd="playFrom(0.0)">
                                      <p:cBhvr>
                                        <p:cTn id="30" dur="2012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Autofit/>
          </a:bodyPr>
          <a:lstStyle/>
          <a:p>
            <a:r>
              <a:rPr lang="en-US" sz="3200" b="1" i="1" dirty="0" smtClean="0">
                <a:latin typeface="Times New Roman" panose="02020603050405020304" pitchFamily="18" charset="0"/>
                <a:cs typeface="Times New Roman" panose="02020603050405020304" pitchFamily="18" charset="0"/>
              </a:rPr>
              <a:t>Powers exercisable in case of onerous contracts (sec. 535)</a:t>
            </a:r>
            <a:endParaRPr lang="en-US" sz="3200" b="1" i="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algn="just"/>
            <a:r>
              <a:rPr lang="en-US" sz="2400" dirty="0" smtClean="0">
                <a:latin typeface="Times New Roman" panose="02020603050405020304" pitchFamily="18" charset="0"/>
                <a:cs typeface="Times New Roman" panose="02020603050405020304" pitchFamily="18" charset="0"/>
              </a:rPr>
              <a:t>The term ‘onerous’ means a right to property.</a:t>
            </a:r>
          </a:p>
          <a:p>
            <a:pPr marL="0" indent="0" algn="just">
              <a:buNone/>
            </a:pPr>
            <a:r>
              <a:rPr lang="en-US" sz="2400" dirty="0" smtClean="0">
                <a:latin typeface="Times New Roman" panose="02020603050405020304" pitchFamily="18" charset="0"/>
                <a:cs typeface="Times New Roman" panose="02020603050405020304" pitchFamily="18" charset="0"/>
              </a:rPr>
              <a:t>           e.g. a lease</a:t>
            </a:r>
          </a:p>
          <a:p>
            <a:pPr algn="just"/>
            <a:r>
              <a:rPr lang="en-US" sz="2400" dirty="0" smtClean="0">
                <a:latin typeface="Times New Roman" panose="02020603050405020304" pitchFamily="18" charset="0"/>
                <a:cs typeface="Times New Roman" panose="02020603050405020304" pitchFamily="18" charset="0"/>
              </a:rPr>
              <a:t>The liquidator may , with the leave of the court, disclaim onerous contracts, and properties.</a:t>
            </a:r>
          </a:p>
          <a:p>
            <a:pPr algn="just"/>
            <a:r>
              <a:rPr lang="en-US" sz="2400" dirty="0" smtClean="0">
                <a:latin typeface="Times New Roman" panose="02020603050405020304" pitchFamily="18" charset="0"/>
                <a:cs typeface="Times New Roman" panose="02020603050405020304" pitchFamily="18" charset="0"/>
              </a:rPr>
              <a:t>This shall be done within 12 months after the commencement of the winding up, unless the court extends time.</a:t>
            </a:r>
          </a:p>
          <a:p>
            <a:r>
              <a:rPr lang="en-US" dirty="0" smtClean="0"/>
              <a:t>Meaning</a:t>
            </a:r>
          </a:p>
          <a:p>
            <a:pPr marL="0" lvl="0" indent="0">
              <a:spcBef>
                <a:spcPts val="0"/>
              </a:spcBef>
              <a:buClrTx/>
              <a:buSzTx/>
              <a:buNone/>
            </a:pPr>
            <a:r>
              <a:rPr lang="en-US" sz="1800" smtClean="0">
                <a:solidFill>
                  <a:prstClr val="black"/>
                </a:solidFill>
                <a:latin typeface="Algerian" panose="04020705040A02060702" pitchFamily="82" charset="0"/>
              </a:rPr>
              <a:t>                     onerous </a:t>
            </a:r>
            <a:r>
              <a:rPr lang="en-US" sz="1800">
                <a:solidFill>
                  <a:prstClr val="black"/>
                </a:solidFill>
                <a:latin typeface="Algerian" panose="04020705040A02060702" pitchFamily="82" charset="0"/>
              </a:rPr>
              <a:t>- Heavy </a:t>
            </a:r>
            <a:endParaRPr lang="en-US" sz="1800">
              <a:solidFill>
                <a:prstClr val="white"/>
              </a:solidFill>
            </a:endParaRPr>
          </a:p>
          <a:p>
            <a:endParaRPr lang="en-US" dirty="0"/>
          </a:p>
        </p:txBody>
      </p:sp>
      <p:pic>
        <p:nvPicPr>
          <p:cNvPr id="4" name="2020_05_08_12_08_30_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400800" y="5562600"/>
            <a:ext cx="406400" cy="406400"/>
          </a:xfrm>
          <a:prstGeom prst="rect">
            <a:avLst/>
          </a:prstGeom>
        </p:spPr>
      </p:pic>
    </p:spTree>
    <p:extLst>
      <p:ext uri="{BB962C8B-B14F-4D97-AF65-F5344CB8AC3E}">
        <p14:creationId xmlns:p14="http://schemas.microsoft.com/office/powerpoint/2010/main" val="3336898601"/>
      </p:ext>
    </p:extLst>
  </p:cSld>
  <p:clrMapOvr>
    <a:masterClrMapping/>
  </p:clrMapOvr>
  <mc:AlternateContent xmlns:mc="http://schemas.openxmlformats.org/markup-compatibility/2006">
    <mc:Choice xmlns:p14="http://schemas.microsoft.com/office/powerpoint/2010/main" Requires="p14">
      <p:transition spd="slow" p14:dur="2000" advClick="0" advTm="1000">
        <p:push dir="u"/>
      </p:transition>
    </mc:Choice>
    <mc:Fallback>
      <p:transition spd="slow" advClick="0" advTm="1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par>
                          <p:cTn id="28" fill="hold">
                            <p:stCondLst>
                              <p:cond delay="500"/>
                            </p:stCondLst>
                            <p:childTnLst>
                              <p:par>
                                <p:cTn id="29" presetID="1" presetClass="mediacall" presetSubtype="0" fill="hold" nodeType="afterEffect">
                                  <p:stCondLst>
                                    <p:cond delay="0"/>
                                  </p:stCondLst>
                                  <p:childTnLst>
                                    <p:cmd type="call" cmd="playFrom(0.0)">
                                      <p:cBhvr>
                                        <p:cTn id="30" dur="1123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3200" b="1" i="1" dirty="0" smtClean="0">
                <a:latin typeface="Times New Roman" panose="02020603050405020304" pitchFamily="18" charset="0"/>
                <a:cs typeface="Times New Roman" panose="02020603050405020304" pitchFamily="18" charset="0"/>
              </a:rPr>
              <a:t>Statement of Affairs (Sec. 454)</a:t>
            </a:r>
            <a:endParaRPr lang="en-US" sz="3200" b="1" i="1" dirty="0">
              <a:latin typeface="Times New Roman" panose="02020603050405020304" pitchFamily="18" charset="0"/>
              <a:cs typeface="Times New Roman" panose="02020603050405020304" pitchFamily="18" charset="0"/>
            </a:endParaRPr>
          </a:p>
        </p:txBody>
      </p:sp>
      <p:sp>
        <p:nvSpPr>
          <p:cNvPr id="5" name="Content Placeholder 4"/>
          <p:cNvSpPr>
            <a:spLocks noGrp="1"/>
          </p:cNvSpPr>
          <p:nvPr>
            <p:ph idx="1"/>
          </p:nvPr>
        </p:nvSpPr>
        <p:spPr>
          <a:xfrm>
            <a:off x="457200" y="1143000"/>
            <a:ext cx="8229600" cy="5410200"/>
          </a:xfrm>
        </p:spPr>
        <p:txBody>
          <a:bodyPr>
            <a:normAutofit fontScale="92500"/>
          </a:bodyPr>
          <a:lstStyle/>
          <a:p>
            <a:pPr marL="0" indent="0">
              <a:buNone/>
            </a:pPr>
            <a:r>
              <a:rPr lang="en-US" sz="2400" b="1" dirty="0" smtClean="0">
                <a:latin typeface="Times New Roman" panose="02020603050405020304" pitchFamily="18" charset="0"/>
                <a:cs typeface="Times New Roman" panose="02020603050405020304" pitchFamily="18" charset="0"/>
              </a:rPr>
              <a:t>Contents of statement:</a:t>
            </a:r>
          </a:p>
          <a:p>
            <a:pPr marL="0" indent="0">
              <a:buNone/>
            </a:pPr>
            <a:r>
              <a:rPr lang="en-US" sz="2400" dirty="0" smtClean="0">
                <a:latin typeface="Times New Roman" panose="02020603050405020304" pitchFamily="18" charset="0"/>
                <a:cs typeface="Times New Roman" panose="02020603050405020304" pitchFamily="18" charset="0"/>
              </a:rPr>
              <a:t>                  -  The</a:t>
            </a:r>
            <a:r>
              <a:rPr lang="en-US" sz="2400" b="1" dirty="0" smtClean="0">
                <a:latin typeface="Times New Roman" panose="02020603050405020304" pitchFamily="18" charset="0"/>
                <a:cs typeface="Times New Roman" panose="02020603050405020304" pitchFamily="18" charset="0"/>
              </a:rPr>
              <a:t> </a:t>
            </a:r>
            <a:r>
              <a:rPr lang="en-US" sz="2400" b="1" i="1" dirty="0" smtClean="0">
                <a:latin typeface="Times New Roman" panose="02020603050405020304" pitchFamily="18" charset="0"/>
                <a:cs typeface="Times New Roman" panose="02020603050405020304" pitchFamily="18" charset="0"/>
              </a:rPr>
              <a:t>assets</a:t>
            </a:r>
            <a:r>
              <a:rPr lang="en-US" sz="2400" b="1"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of the company, showing separately </a:t>
            </a:r>
            <a:r>
              <a:rPr lang="en-US" sz="2400" b="1" i="1" dirty="0" smtClean="0">
                <a:latin typeface="Times New Roman" panose="02020603050405020304" pitchFamily="18" charset="0"/>
                <a:cs typeface="Times New Roman" panose="02020603050405020304" pitchFamily="18" charset="0"/>
              </a:rPr>
              <a:t>cash in hand and at bank and negotiable securities</a:t>
            </a:r>
            <a:r>
              <a:rPr lang="en-US" sz="2400" dirty="0" smtClean="0">
                <a:latin typeface="Times New Roman" panose="02020603050405020304" pitchFamily="18" charset="0"/>
                <a:cs typeface="Times New Roman" panose="02020603050405020304" pitchFamily="18" charset="0"/>
              </a:rPr>
              <a:t>.</a:t>
            </a:r>
          </a:p>
          <a:p>
            <a:pPr marL="0" indent="0">
              <a:buNone/>
            </a:pP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     - Its debts and liabilities.</a:t>
            </a:r>
          </a:p>
          <a:p>
            <a:pPr marL="0" indent="0">
              <a:buNone/>
            </a:pP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      - </a:t>
            </a:r>
            <a:r>
              <a:rPr lang="en-US" sz="2400" b="1" i="1" dirty="0" smtClean="0">
                <a:latin typeface="Times New Roman" panose="02020603050405020304" pitchFamily="18" charset="0"/>
                <a:cs typeface="Times New Roman" panose="02020603050405020304" pitchFamily="18" charset="0"/>
              </a:rPr>
              <a:t>Names, residences and occupations</a:t>
            </a:r>
            <a:r>
              <a:rPr lang="en-US" sz="2400" dirty="0" smtClean="0">
                <a:latin typeface="Times New Roman" panose="02020603050405020304" pitchFamily="18" charset="0"/>
                <a:cs typeface="Times New Roman" panose="02020603050405020304" pitchFamily="18" charset="0"/>
              </a:rPr>
              <a:t>, of its creditors, stating separately the amount of secured and unsecured debts.</a:t>
            </a:r>
          </a:p>
          <a:p>
            <a:pPr marL="0" indent="0">
              <a:buNone/>
            </a:pP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                 - In the case of </a:t>
            </a:r>
            <a:r>
              <a:rPr lang="en-US" sz="2400" b="1" i="1" dirty="0" smtClean="0">
                <a:latin typeface="Times New Roman" panose="02020603050405020304" pitchFamily="18" charset="0"/>
                <a:cs typeface="Times New Roman" panose="02020603050405020304" pitchFamily="18" charset="0"/>
              </a:rPr>
              <a:t>secured debts</a:t>
            </a:r>
            <a:r>
              <a:rPr lang="en-US" sz="2400" dirty="0" smtClean="0">
                <a:latin typeface="Times New Roman" panose="02020603050405020304" pitchFamily="18" charset="0"/>
                <a:cs typeface="Times New Roman" panose="02020603050405020304" pitchFamily="18" charset="0"/>
              </a:rPr>
              <a:t>, particulars of the securities held by the</a:t>
            </a:r>
            <a:r>
              <a:rPr lang="en-US" sz="2400" b="1" i="1" dirty="0" smtClean="0">
                <a:latin typeface="Times New Roman" panose="02020603050405020304" pitchFamily="18" charset="0"/>
                <a:cs typeface="Times New Roman" panose="02020603050405020304" pitchFamily="18" charset="0"/>
              </a:rPr>
              <a:t> creditors</a:t>
            </a:r>
            <a:r>
              <a:rPr lang="en-US" sz="2400" dirty="0" smtClean="0">
                <a:latin typeface="Times New Roman" panose="02020603050405020304" pitchFamily="18" charset="0"/>
                <a:cs typeface="Times New Roman" panose="02020603050405020304" pitchFamily="18" charset="0"/>
              </a:rPr>
              <a:t>, their value and dates on which they were given.</a:t>
            </a:r>
          </a:p>
          <a:p>
            <a:pPr marL="0" indent="0">
              <a:buNone/>
            </a:pP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      - The </a:t>
            </a:r>
            <a:r>
              <a:rPr lang="en-US" sz="2400" b="1" i="1" dirty="0" smtClean="0">
                <a:latin typeface="Times New Roman" panose="02020603050405020304" pitchFamily="18" charset="0"/>
                <a:cs typeface="Times New Roman" panose="02020603050405020304" pitchFamily="18" charset="0"/>
              </a:rPr>
              <a:t>debts </a:t>
            </a:r>
            <a:r>
              <a:rPr lang="en-US" sz="2400" dirty="0" smtClean="0">
                <a:latin typeface="Times New Roman" panose="02020603050405020304" pitchFamily="18" charset="0"/>
                <a:cs typeface="Times New Roman" panose="02020603050405020304" pitchFamily="18" charset="0"/>
              </a:rPr>
              <a:t>due to the company and </a:t>
            </a:r>
            <a:r>
              <a:rPr lang="en-US" sz="2400" b="1" i="1" dirty="0" smtClean="0">
                <a:latin typeface="Times New Roman" panose="02020603050405020304" pitchFamily="18" charset="0"/>
                <a:cs typeface="Times New Roman" panose="02020603050405020304" pitchFamily="18" charset="0"/>
              </a:rPr>
              <a:t>names</a:t>
            </a:r>
            <a:r>
              <a:rPr lang="en-US" sz="2400" dirty="0" smtClean="0">
                <a:latin typeface="Times New Roman" panose="02020603050405020304" pitchFamily="18" charset="0"/>
                <a:cs typeface="Times New Roman" panose="02020603050405020304" pitchFamily="18" charset="0"/>
              </a:rPr>
              <a:t> and the </a:t>
            </a:r>
            <a:r>
              <a:rPr lang="en-US" sz="2400" b="1" i="1" dirty="0" smtClean="0">
                <a:latin typeface="Times New Roman" panose="02020603050405020304" pitchFamily="18" charset="0"/>
                <a:cs typeface="Times New Roman" panose="02020603050405020304" pitchFamily="18" charset="0"/>
              </a:rPr>
              <a:t>addresses of persons </a:t>
            </a:r>
            <a:r>
              <a:rPr lang="en-US" sz="2400" dirty="0" smtClean="0">
                <a:latin typeface="Times New Roman" panose="02020603050405020304" pitchFamily="18" charset="0"/>
                <a:cs typeface="Times New Roman" panose="02020603050405020304" pitchFamily="18" charset="0"/>
              </a:rPr>
              <a:t>from whom they are </a:t>
            </a:r>
            <a:r>
              <a:rPr lang="en-US" sz="2400" b="1" i="1" dirty="0" smtClean="0">
                <a:latin typeface="Times New Roman" panose="02020603050405020304" pitchFamily="18" charset="0"/>
                <a:cs typeface="Times New Roman" panose="02020603050405020304" pitchFamily="18" charset="0"/>
              </a:rPr>
              <a:t>due and the amount likely to be realized. </a:t>
            </a:r>
          </a:p>
          <a:p>
            <a:pPr marL="0" indent="0" algn="just">
              <a:buNone/>
            </a:pPr>
            <a:r>
              <a:rPr lang="en-US" sz="2400" b="1" i="1" dirty="0">
                <a:latin typeface="Times New Roman" panose="02020603050405020304" pitchFamily="18" charset="0"/>
                <a:cs typeface="Times New Roman" panose="02020603050405020304" pitchFamily="18" charset="0"/>
              </a:rPr>
              <a:t>	</a:t>
            </a:r>
            <a:r>
              <a:rPr lang="en-US" sz="2400" i="1" dirty="0" smtClean="0">
                <a:latin typeface="Times New Roman" panose="02020603050405020304" pitchFamily="18" charset="0"/>
                <a:cs typeface="Times New Roman" panose="02020603050405020304" pitchFamily="18" charset="0"/>
              </a:rPr>
              <a:t>The Official liquidator or the court may extend the period of 21 days for the submission of the statement to a maximum period of 3 months. </a:t>
            </a:r>
            <a:endParaRPr lang="en-US" sz="2400" dirty="0" smtClean="0">
              <a:latin typeface="Times New Roman" panose="02020603050405020304" pitchFamily="18" charset="0"/>
              <a:cs typeface="Times New Roman" panose="02020603050405020304" pitchFamily="18" charset="0"/>
            </a:endParaRPr>
          </a:p>
          <a:p>
            <a:pPr marL="0" indent="0">
              <a:buNone/>
            </a:pPr>
            <a:endParaRPr lang="en-US" sz="2400" b="1" i="1" dirty="0" smtClean="0">
              <a:latin typeface="Times New Roman" panose="02020603050405020304" pitchFamily="18" charset="0"/>
              <a:cs typeface="Times New Roman" panose="02020603050405020304" pitchFamily="18" charset="0"/>
            </a:endParaRPr>
          </a:p>
          <a:p>
            <a:pPr marL="0" indent="0">
              <a:buNone/>
            </a:pPr>
            <a:endParaRPr lang="en-US" sz="2400" b="1" i="1"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pic>
        <p:nvPicPr>
          <p:cNvPr id="3" name="2020_05_08_12_20_5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39000" y="990600"/>
            <a:ext cx="406400" cy="406400"/>
          </a:xfrm>
          <a:prstGeom prst="rect">
            <a:avLst/>
          </a:prstGeom>
        </p:spPr>
      </p:pic>
    </p:spTree>
    <p:extLst>
      <p:ext uri="{BB962C8B-B14F-4D97-AF65-F5344CB8AC3E}">
        <p14:creationId xmlns:p14="http://schemas.microsoft.com/office/powerpoint/2010/main" val="997506144"/>
      </p:ext>
    </p:extLst>
  </p:cSld>
  <p:clrMapOvr>
    <a:masterClrMapping/>
  </p:clrMapOvr>
  <mc:AlternateContent xmlns:mc="http://schemas.openxmlformats.org/markup-compatibility/2006">
    <mc:Choice xmlns:p14="http://schemas.microsoft.com/office/powerpoint/2010/main" Requires="p14">
      <p:transition spd="slow" p14:dur="2000" advClick="0" advTm="1000">
        <p:push dir="u"/>
      </p:transition>
    </mc:Choice>
    <mc:Fallback>
      <p:transition spd="slow" advClick="0" advTm="1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inVertical)">
                                      <p:cBhvr>
                                        <p:cTn id="17" dur="500"/>
                                        <p:tgtEl>
                                          <p:spTgt spid="5">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barn(inVertical)">
                                      <p:cBhvr>
                                        <p:cTn id="20" dur="500"/>
                                        <p:tgtEl>
                                          <p:spTgt spid="5">
                                            <p:txEl>
                                              <p:pRg st="2" end="2"/>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barn(inVertical)">
                                      <p:cBhvr>
                                        <p:cTn id="23" dur="500"/>
                                        <p:tgtEl>
                                          <p:spTgt spid="5">
                                            <p:txEl>
                                              <p:pRg st="3" end="3"/>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barn(inVertical)">
                                      <p:cBhvr>
                                        <p:cTn id="26" dur="500"/>
                                        <p:tgtEl>
                                          <p:spTgt spid="5">
                                            <p:txEl>
                                              <p:pRg st="4" end="4"/>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Effect transition="in" filter="barn(inVertical)">
                                      <p:cBhvr>
                                        <p:cTn id="29" dur="500"/>
                                        <p:tgtEl>
                                          <p:spTgt spid="5">
                                            <p:txEl>
                                              <p:pRg st="5" end="5"/>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barn(inVertical)">
                                      <p:cBhvr>
                                        <p:cTn id="32" dur="500"/>
                                        <p:tgtEl>
                                          <p:spTgt spid="5">
                                            <p:txEl>
                                              <p:pRg st="6" end="6"/>
                                            </p:txEl>
                                          </p:spTgt>
                                        </p:tgtEl>
                                      </p:cBhvr>
                                    </p:animEffect>
                                  </p:childTnLst>
                                </p:cTn>
                              </p:par>
                            </p:childTnLst>
                          </p:cTn>
                        </p:par>
                        <p:par>
                          <p:cTn id="33" fill="hold">
                            <p:stCondLst>
                              <p:cond delay="500"/>
                            </p:stCondLst>
                            <p:childTnLst>
                              <p:par>
                                <p:cTn id="34" presetID="1" presetClass="mediacall" presetSubtype="0" fill="hold" nodeType="afterEffect">
                                  <p:stCondLst>
                                    <p:cond delay="0"/>
                                  </p:stCondLst>
                                  <p:childTnLst>
                                    <p:cmd type="call" cmd="playFrom(0.0)">
                                      <p:cBhvr>
                                        <p:cTn id="35" dur="2119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pPr algn="l"/>
            <a:r>
              <a:rPr lang="en-US" dirty="0" err="1" smtClean="0">
                <a:latin typeface="Algerian" panose="04020705040A02060702" pitchFamily="82" charset="0"/>
              </a:rPr>
              <a:t>Contd</a:t>
            </a:r>
            <a:r>
              <a:rPr lang="en-US" dirty="0" smtClean="0">
                <a:latin typeface="Algerian" panose="04020705040A02060702" pitchFamily="82" charset="0"/>
              </a:rPr>
              <a:t>…</a:t>
            </a:r>
            <a:endParaRPr lang="en-US" dirty="0">
              <a:latin typeface="Algerian" panose="04020705040A02060702" pitchFamily="82" charset="0"/>
            </a:endParaRPr>
          </a:p>
        </p:txBody>
      </p:sp>
      <p:sp>
        <p:nvSpPr>
          <p:cNvPr id="3" name="Content Placeholder 2"/>
          <p:cNvSpPr>
            <a:spLocks noGrp="1"/>
          </p:cNvSpPr>
          <p:nvPr>
            <p:ph idx="1"/>
          </p:nvPr>
        </p:nvSpPr>
        <p:spPr>
          <a:xfrm>
            <a:off x="457200" y="990600"/>
            <a:ext cx="8229600" cy="5135563"/>
          </a:xfrm>
        </p:spPr>
        <p:txBody>
          <a:bodyPr>
            <a:normAutofit/>
          </a:bodyPr>
          <a:lstStyle/>
          <a:p>
            <a:pPr marL="0" indent="0" algn="just">
              <a:buNone/>
            </a:pPr>
            <a:r>
              <a:rPr lang="en-US" sz="2400" b="1" dirty="0" smtClean="0">
                <a:latin typeface="Times New Roman" panose="02020603050405020304" pitchFamily="18" charset="0"/>
                <a:cs typeface="Times New Roman" panose="02020603050405020304" pitchFamily="18" charset="0"/>
              </a:rPr>
              <a:t>Submission of statement:</a:t>
            </a:r>
          </a:p>
          <a:p>
            <a:pPr marL="0" indent="0" algn="just">
              <a:buNone/>
            </a:pP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 Present or past officers of the company.</a:t>
            </a:r>
          </a:p>
          <a:p>
            <a:pPr marL="0" indent="0" algn="just">
              <a:buNone/>
            </a:pP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 Persons who have taken part in the formation of the company at any time within one year before the relevant date;</a:t>
            </a:r>
          </a:p>
          <a:p>
            <a:pPr marL="0" indent="0" algn="just">
              <a:buNone/>
            </a:pP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 Present employers or employees within one year before the relevant date, and who are capable of giving the information required;</a:t>
            </a:r>
          </a:p>
          <a:p>
            <a:pPr marL="0" indent="0" algn="just">
              <a:buNone/>
            </a:pP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-Employees and officers of another company which is or was within one year before the relevant date, an officer of the company to which the statement relates. </a:t>
            </a:r>
            <a:endParaRPr lang="en-US" sz="2400" dirty="0">
              <a:latin typeface="Times New Roman" panose="02020603050405020304" pitchFamily="18" charset="0"/>
              <a:cs typeface="Times New Roman" panose="02020603050405020304" pitchFamily="18" charset="0"/>
            </a:endParaRPr>
          </a:p>
        </p:txBody>
      </p:sp>
      <p:pic>
        <p:nvPicPr>
          <p:cNvPr id="4" name="2020_05_08_12_27_5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781800" y="5029200"/>
            <a:ext cx="406400" cy="406400"/>
          </a:xfrm>
          <a:prstGeom prst="rect">
            <a:avLst/>
          </a:prstGeom>
        </p:spPr>
      </p:pic>
    </p:spTree>
    <p:extLst>
      <p:ext uri="{BB962C8B-B14F-4D97-AF65-F5344CB8AC3E}">
        <p14:creationId xmlns:p14="http://schemas.microsoft.com/office/powerpoint/2010/main" val="830645767"/>
      </p:ext>
    </p:extLst>
  </p:cSld>
  <p:clrMapOvr>
    <a:masterClrMapping/>
  </p:clrMapOvr>
  <mc:AlternateContent xmlns:mc="http://schemas.openxmlformats.org/markup-compatibility/2006">
    <mc:Choice xmlns:p14="http://schemas.microsoft.com/office/powerpoint/2010/main" Requires="p14">
      <p:transition spd="slow" p14:dur="2000" advClick="0" advTm="1000">
        <p:push dir="u"/>
      </p:transition>
    </mc:Choice>
    <mc:Fallback>
      <p:transition spd="slow" advClick="0" advTm="1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1" presetClass="mediacall" presetSubtype="0" fill="hold" nodeType="afterEffect">
                                  <p:stCondLst>
                                    <p:cond delay="0"/>
                                  </p:stCondLst>
                                  <p:childTnLst>
                                    <p:cmd type="call" cmd="playFrom(0.0)">
                                      <p:cBhvr>
                                        <p:cTn id="38" dur="1298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73.8"/>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erve">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