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handoutMasterIdLst>
    <p:handoutMasterId r:id="rId44"/>
  </p:handoutMasterIdLst>
  <p:sldIdLst>
    <p:sldId id="297" r:id="rId2"/>
    <p:sldId id="257"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91" r:id="rId29"/>
    <p:sldId id="282" r:id="rId30"/>
    <p:sldId id="283" r:id="rId31"/>
    <p:sldId id="284" r:id="rId32"/>
    <p:sldId id="285" r:id="rId33"/>
    <p:sldId id="286" r:id="rId34"/>
    <p:sldId id="287" r:id="rId35"/>
    <p:sldId id="288" r:id="rId36"/>
    <p:sldId id="289" r:id="rId37"/>
    <p:sldId id="290" r:id="rId38"/>
    <p:sldId id="292" r:id="rId39"/>
    <p:sldId id="293" r:id="rId40"/>
    <p:sldId id="299" r:id="rId41"/>
    <p:sldId id="294" r:id="rId42"/>
    <p:sldId id="295" r:id="rId4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C0C0C0"/>
    <a:srgbClr val="5F5F5F"/>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716" autoAdjust="0"/>
    <p:restoredTop sz="90929"/>
  </p:normalViewPr>
  <p:slideViewPr>
    <p:cSldViewPr>
      <p:cViewPr>
        <p:scale>
          <a:sx n="75" d="100"/>
          <a:sy n="75" d="100"/>
        </p:scale>
        <p:origin x="-1260" y="-30"/>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notesViewPr>
    <p:cSldViewPr>
      <p:cViewPr varScale="1">
        <p:scale>
          <a:sx n="61" d="100"/>
          <a:sy n="61" d="100"/>
        </p:scale>
        <p:origin x="-1698" y="-5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31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31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31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B5340202-51C8-4352-BAC7-70643CF3473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8066" name="Rectangle 2"/>
          <p:cNvSpPr>
            <a:spLocks noChangeArrowheads="1"/>
          </p:cNvSpPr>
          <p:nvPr/>
        </p:nvSpPr>
        <p:spPr bwMode="hidden">
          <a:xfrm>
            <a:off x="228600" y="3200400"/>
            <a:ext cx="8763000" cy="1341438"/>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kumimoji="1" lang="en-US" sz="2400"/>
          </a:p>
        </p:txBody>
      </p:sp>
      <p:pic>
        <p:nvPicPr>
          <p:cNvPr id="88067" name="Picture 3" descr="D:\FRONTPAGE THEMES\NATURE\ANABNR2.PNG"/>
          <p:cNvPicPr>
            <a:picLocks noChangeAspect="1" noChangeArrowheads="1"/>
          </p:cNvPicPr>
          <p:nvPr/>
        </p:nvPicPr>
        <p:blipFill>
          <a:blip r:embed="rId2"/>
          <a:srcRect l="-900" t="-1314" r="-2" b="-36961"/>
          <a:stretch>
            <a:fillRect/>
          </a:stretch>
        </p:blipFill>
        <p:spPr bwMode="auto">
          <a:xfrm>
            <a:off x="533400" y="3200400"/>
            <a:ext cx="8458200" cy="1158875"/>
          </a:xfrm>
          <a:prstGeom prst="rect">
            <a:avLst/>
          </a:prstGeom>
          <a:noFill/>
        </p:spPr>
      </p:pic>
      <p:sp>
        <p:nvSpPr>
          <p:cNvPr id="88068" name="Rectangle 4"/>
          <p:cNvSpPr>
            <a:spLocks noChangeArrowheads="1"/>
          </p:cNvSpPr>
          <p:nvPr/>
        </p:nvSpPr>
        <p:spPr bwMode="hidden">
          <a:xfrm>
            <a:off x="795338" y="2895600"/>
            <a:ext cx="304800" cy="990600"/>
          </a:xfrm>
          <a:prstGeom prst="rect">
            <a:avLst/>
          </a:prstGeom>
          <a:solidFill>
            <a:schemeClr val="accent2">
              <a:alpha val="50000"/>
            </a:schemeClr>
          </a:solidFill>
          <a:ln w="9525">
            <a:noFill/>
            <a:miter lim="800000"/>
            <a:headEnd/>
            <a:tailEnd/>
          </a:ln>
          <a:effectLst/>
        </p:spPr>
        <p:txBody>
          <a:bodyPr wrap="none" anchor="ctr"/>
          <a:lstStyle/>
          <a:p>
            <a:pPr algn="ctr"/>
            <a:endParaRPr kumimoji="1" lang="en-US" sz="2400"/>
          </a:p>
        </p:txBody>
      </p:sp>
      <p:sp>
        <p:nvSpPr>
          <p:cNvPr id="88069" name="Rectangle 5"/>
          <p:cNvSpPr>
            <a:spLocks noGrp="1" noChangeArrowheads="1"/>
          </p:cNvSpPr>
          <p:nvPr>
            <p:ph type="ctrTitle"/>
          </p:nvPr>
        </p:nvSpPr>
        <p:spPr>
          <a:xfrm>
            <a:off x="1143000" y="1981200"/>
            <a:ext cx="7772400" cy="1143000"/>
          </a:xfrm>
        </p:spPr>
        <p:txBody>
          <a:bodyPr/>
          <a:lstStyle>
            <a:lvl1pPr>
              <a:defRPr/>
            </a:lvl1pPr>
          </a:lstStyle>
          <a:p>
            <a:r>
              <a:rPr lang="en-US"/>
              <a:t>Click to edit Master title style</a:t>
            </a:r>
          </a:p>
        </p:txBody>
      </p:sp>
      <p:sp>
        <p:nvSpPr>
          <p:cNvPr id="88070" name="Rectangle 6"/>
          <p:cNvSpPr>
            <a:spLocks noGrp="1" noChangeArrowheads="1"/>
          </p:cNvSpPr>
          <p:nvPr>
            <p:ph type="subTitle" idx="1"/>
          </p:nvPr>
        </p:nvSpPr>
        <p:spPr>
          <a:xfrm>
            <a:off x="2038350" y="4351338"/>
            <a:ext cx="6400800" cy="1371600"/>
          </a:xfrm>
        </p:spPr>
        <p:txBody>
          <a:bodyPr/>
          <a:lstStyle>
            <a:lvl1pPr marL="0" indent="0">
              <a:buFont typeface="Wingdings" pitchFamily="2" charset="2"/>
              <a:buNone/>
              <a:defRPr/>
            </a:lvl1pPr>
          </a:lstStyle>
          <a:p>
            <a:r>
              <a:rPr lang="en-US"/>
              <a:t>Click to edit Master subtitle style</a:t>
            </a:r>
          </a:p>
        </p:txBody>
      </p:sp>
      <p:sp>
        <p:nvSpPr>
          <p:cNvPr id="88071" name="Rectangle 7"/>
          <p:cNvSpPr>
            <a:spLocks noGrp="1" noChangeArrowheads="1"/>
          </p:cNvSpPr>
          <p:nvPr>
            <p:ph type="dt" sz="half" idx="2"/>
          </p:nvPr>
        </p:nvSpPr>
        <p:spPr>
          <a:xfrm>
            <a:off x="685800" y="6324600"/>
            <a:ext cx="1905000" cy="457200"/>
          </a:xfrm>
        </p:spPr>
        <p:txBody>
          <a:bodyPr/>
          <a:lstStyle>
            <a:lvl1pPr>
              <a:defRPr/>
            </a:lvl1pPr>
          </a:lstStyle>
          <a:p>
            <a:endParaRPr lang="en-US"/>
          </a:p>
        </p:txBody>
      </p:sp>
      <p:sp>
        <p:nvSpPr>
          <p:cNvPr id="88072" name="Rectangle 8"/>
          <p:cNvSpPr>
            <a:spLocks noGrp="1" noChangeArrowheads="1"/>
          </p:cNvSpPr>
          <p:nvPr>
            <p:ph type="ftr" sz="quarter" idx="3"/>
          </p:nvPr>
        </p:nvSpPr>
        <p:spPr>
          <a:xfrm>
            <a:off x="3124200" y="6324600"/>
            <a:ext cx="2895600" cy="457200"/>
          </a:xfrm>
        </p:spPr>
        <p:txBody>
          <a:bodyPr/>
          <a:lstStyle>
            <a:lvl1pPr>
              <a:defRPr/>
            </a:lvl1pPr>
          </a:lstStyle>
          <a:p>
            <a:endParaRPr lang="en-US"/>
          </a:p>
        </p:txBody>
      </p:sp>
      <p:sp>
        <p:nvSpPr>
          <p:cNvPr id="88073" name="Rectangle 9"/>
          <p:cNvSpPr>
            <a:spLocks noGrp="1" noChangeArrowheads="1"/>
          </p:cNvSpPr>
          <p:nvPr>
            <p:ph type="sldNum" sz="quarter" idx="4"/>
          </p:nvPr>
        </p:nvSpPr>
        <p:spPr>
          <a:xfrm>
            <a:off x="6553200" y="6324600"/>
            <a:ext cx="1905000" cy="457200"/>
          </a:xfrm>
        </p:spPr>
        <p:txBody>
          <a:bodyPr/>
          <a:lstStyle>
            <a:lvl1pPr>
              <a:defRPr sz="1400"/>
            </a:lvl1pPr>
          </a:lstStyle>
          <a:p>
            <a:fld id="{7BB87B67-3276-4629-A3A1-6C293D74B72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233D10-49CB-4D8F-9E46-C823A638B03E}" type="slidenum">
              <a:rPr lang="en-US"/>
              <a:pPr/>
              <a:t>‹#›</a:t>
            </a:fld>
            <a:endParaRPr lang="en-US" sz="140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838200"/>
            <a:ext cx="1943100" cy="53784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838200"/>
            <a:ext cx="5676900" cy="5378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D70F577-A452-4D93-9CED-6D7B19253818}" type="slidenum">
              <a:rPr lang="en-US"/>
              <a:pPr/>
              <a:t>‹#›</a:t>
            </a:fld>
            <a:endParaRPr lang="en-US" sz="140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86689BA-2F25-4C7A-9F67-AA338F80AF18}" type="slidenum">
              <a:rPr lang="en-US"/>
              <a:pPr/>
              <a:t>‹#›</a:t>
            </a:fld>
            <a:endParaRPr lang="en-US" sz="140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058156B-1EFE-46CB-B13C-47FB8161CF28}" type="slidenum">
              <a:rPr lang="en-US"/>
              <a:pPr/>
              <a:t>‹#›</a:t>
            </a:fld>
            <a:endParaRPr lang="en-US" sz="140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210185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7A14EBD-6267-49BF-AB85-482B53C43EC8}" type="slidenum">
              <a:rPr lang="en-US"/>
              <a:pPr/>
              <a:t>‹#›</a:t>
            </a:fld>
            <a:endParaRPr lang="en-US" sz="140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3655C72-0F4C-446D-82EE-723677E08608}" type="slidenum">
              <a:rPr lang="en-US"/>
              <a:pPr/>
              <a:t>‹#›</a:t>
            </a:fld>
            <a:endParaRPr lang="en-US" sz="140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9874AF1-7ACA-41DD-A720-A4D84EC49401}" type="slidenum">
              <a:rPr lang="en-US"/>
              <a:pPr/>
              <a:t>‹#›</a:t>
            </a:fld>
            <a:endParaRPr lang="en-US" sz="140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EDDE4FC-0751-4EBE-B67D-A76EF81B37D9}" type="slidenum">
              <a:rPr lang="en-US"/>
              <a:pPr/>
              <a:t>‹#›</a:t>
            </a:fld>
            <a:endParaRPr lang="en-US" sz="140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C830B81-D1FB-4609-AB09-A6B7E6FA7FB4}" type="slidenum">
              <a:rPr lang="en-US"/>
              <a:pPr/>
              <a:t>‹#›</a:t>
            </a:fld>
            <a:endParaRPr lang="en-US" sz="14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EA717B0-F12C-4343-8061-DC13AF468051}" type="slidenum">
              <a:rPr lang="en-US"/>
              <a:pPr/>
              <a:t>‹#›</a:t>
            </a:fld>
            <a:endParaRPr lang="en-US" sz="140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ChangeArrowheads="1"/>
          </p:cNvSpPr>
          <p:nvPr/>
        </p:nvSpPr>
        <p:spPr bwMode="hidden">
          <a:xfrm>
            <a:off x="152400" y="0"/>
            <a:ext cx="1447800" cy="685800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endParaRPr kumimoji="1" lang="en-US" sz="2400"/>
          </a:p>
        </p:txBody>
      </p:sp>
      <p:sp>
        <p:nvSpPr>
          <p:cNvPr id="87043" name="Rectangle 3"/>
          <p:cNvSpPr>
            <a:spLocks noChangeArrowheads="1"/>
          </p:cNvSpPr>
          <p:nvPr/>
        </p:nvSpPr>
        <p:spPr bwMode="hidden">
          <a:xfrm>
            <a:off x="1676400" y="0"/>
            <a:ext cx="7467600" cy="1219200"/>
          </a:xfrm>
          <a:prstGeom prst="rect">
            <a:avLst/>
          </a:prstGeom>
          <a:gradFill rotWithShape="0">
            <a:gsLst>
              <a:gs pos="0">
                <a:schemeClr val="bg2"/>
              </a:gs>
              <a:gs pos="100000">
                <a:schemeClr val="bg1"/>
              </a:gs>
            </a:gsLst>
            <a:path path="shape">
              <a:fillToRect l="50000" t="50000" r="50000" b="50000"/>
            </a:path>
          </a:gradFill>
          <a:ln w="9525">
            <a:noFill/>
            <a:miter lim="800000"/>
            <a:headEnd/>
            <a:tailEnd/>
          </a:ln>
          <a:effectLst/>
        </p:spPr>
        <p:txBody>
          <a:bodyPr wrap="none" anchor="ctr"/>
          <a:lstStyle/>
          <a:p>
            <a:pPr algn="ctr"/>
            <a:endParaRPr kumimoji="1" lang="en-US" sz="2400"/>
          </a:p>
        </p:txBody>
      </p:sp>
      <p:sp>
        <p:nvSpPr>
          <p:cNvPr id="87044" name="Rectangle 4" descr="Stationery"/>
          <p:cNvSpPr>
            <a:spLocks noChangeArrowheads="1"/>
          </p:cNvSpPr>
          <p:nvPr/>
        </p:nvSpPr>
        <p:spPr bwMode="auto">
          <a:xfrm>
            <a:off x="457200" y="0"/>
            <a:ext cx="1219200" cy="762000"/>
          </a:xfrm>
          <a:prstGeom prst="rect">
            <a:avLst/>
          </a:prstGeom>
          <a:blipFill dpi="0" rotWithShape="0">
            <a:blip r:embed="rId13"/>
            <a:srcRect/>
            <a:tile tx="0" ty="0" sx="100000" sy="100000" flip="none" algn="tl"/>
          </a:blipFill>
          <a:ln w="9525">
            <a:noFill/>
            <a:miter lim="800000"/>
            <a:headEnd/>
            <a:tailEnd/>
          </a:ln>
          <a:effectLst/>
        </p:spPr>
        <p:txBody>
          <a:bodyPr wrap="none" anchor="ctr"/>
          <a:lstStyle/>
          <a:p>
            <a:pPr algn="ctr"/>
            <a:endParaRPr kumimoji="1" lang="en-US" sz="2400"/>
          </a:p>
        </p:txBody>
      </p:sp>
      <p:sp>
        <p:nvSpPr>
          <p:cNvPr id="87045" name="Rectangle 5" descr="Stationery"/>
          <p:cNvSpPr>
            <a:spLocks noChangeArrowheads="1"/>
          </p:cNvSpPr>
          <p:nvPr/>
        </p:nvSpPr>
        <p:spPr bwMode="auto">
          <a:xfrm>
            <a:off x="0" y="0"/>
            <a:ext cx="457200" cy="6858000"/>
          </a:xfrm>
          <a:prstGeom prst="rect">
            <a:avLst/>
          </a:prstGeom>
          <a:blipFill dpi="0" rotWithShape="0">
            <a:blip r:embed="rId13"/>
            <a:srcRect/>
            <a:tile tx="0" ty="0" sx="100000" sy="100000" flip="none" algn="tl"/>
          </a:blipFill>
          <a:ln w="9525">
            <a:noFill/>
            <a:miter lim="800000"/>
            <a:headEnd/>
            <a:tailEnd/>
          </a:ln>
          <a:effectLst/>
        </p:spPr>
        <p:txBody>
          <a:bodyPr wrap="none" anchor="ctr"/>
          <a:lstStyle/>
          <a:p>
            <a:pPr algn="ctr"/>
            <a:endParaRPr kumimoji="1" lang="en-US" sz="2400"/>
          </a:p>
        </p:txBody>
      </p:sp>
      <p:sp>
        <p:nvSpPr>
          <p:cNvPr id="87046" name="Rectangle 6"/>
          <p:cNvSpPr>
            <a:spLocks noGrp="1" noChangeArrowheads="1"/>
          </p:cNvSpPr>
          <p:nvPr>
            <p:ph type="title"/>
          </p:nvPr>
        </p:nvSpPr>
        <p:spPr bwMode="auto">
          <a:xfrm>
            <a:off x="1066800" y="838200"/>
            <a:ext cx="7772400"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87047" name="Rectangle 7"/>
          <p:cNvSpPr>
            <a:spLocks noGrp="1" noChangeArrowheads="1"/>
          </p:cNvSpPr>
          <p:nvPr>
            <p:ph type="dt" sz="half" idx="2"/>
          </p:nvPr>
        </p:nvSpPr>
        <p:spPr bwMode="auto">
          <a:xfrm>
            <a:off x="1066800" y="64135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2"/>
                </a:solidFill>
              </a:defRPr>
            </a:lvl1pPr>
          </a:lstStyle>
          <a:p>
            <a:endParaRPr lang="en-US"/>
          </a:p>
        </p:txBody>
      </p:sp>
      <p:sp>
        <p:nvSpPr>
          <p:cNvPr id="87048" name="Rectangle 8"/>
          <p:cNvSpPr>
            <a:spLocks noGrp="1" noChangeArrowheads="1"/>
          </p:cNvSpPr>
          <p:nvPr>
            <p:ph type="ftr" sz="quarter" idx="3"/>
          </p:nvPr>
        </p:nvSpPr>
        <p:spPr bwMode="auto">
          <a:xfrm>
            <a:off x="3429000" y="64135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solidFill>
                  <a:schemeClr val="tx2"/>
                </a:solidFill>
              </a:defRPr>
            </a:lvl1pPr>
          </a:lstStyle>
          <a:p>
            <a:endParaRPr lang="en-US"/>
          </a:p>
        </p:txBody>
      </p:sp>
      <p:pic>
        <p:nvPicPr>
          <p:cNvPr id="87049" name="Picture 9" descr="C:\Wendy\anabnr2.GIF"/>
          <p:cNvPicPr>
            <a:picLocks noChangeAspect="1" noChangeArrowheads="1"/>
          </p:cNvPicPr>
          <p:nvPr/>
        </p:nvPicPr>
        <p:blipFill>
          <a:blip r:embed="rId14"/>
          <a:srcRect/>
          <a:stretch>
            <a:fillRect/>
          </a:stretch>
        </p:blipFill>
        <p:spPr bwMode="auto">
          <a:xfrm>
            <a:off x="1228725" y="0"/>
            <a:ext cx="7915275" cy="754063"/>
          </a:xfrm>
          <a:prstGeom prst="rect">
            <a:avLst/>
          </a:prstGeom>
          <a:noFill/>
        </p:spPr>
      </p:pic>
      <p:sp>
        <p:nvSpPr>
          <p:cNvPr id="87050" name="Rectangle 10"/>
          <p:cNvSpPr>
            <a:spLocks noChangeArrowheads="1"/>
          </p:cNvSpPr>
          <p:nvPr/>
        </p:nvSpPr>
        <p:spPr bwMode="auto">
          <a:xfrm>
            <a:off x="304800" y="457200"/>
            <a:ext cx="2514600" cy="304800"/>
          </a:xfrm>
          <a:prstGeom prst="rect">
            <a:avLst/>
          </a:prstGeom>
          <a:solidFill>
            <a:schemeClr val="accent2">
              <a:alpha val="50000"/>
            </a:schemeClr>
          </a:solidFill>
          <a:ln w="9525">
            <a:noFill/>
            <a:miter lim="800000"/>
            <a:headEnd/>
            <a:tailEnd/>
          </a:ln>
          <a:effectLst/>
        </p:spPr>
        <p:txBody>
          <a:bodyPr wrap="none" anchor="ctr"/>
          <a:lstStyle/>
          <a:p>
            <a:pPr algn="ctr"/>
            <a:endParaRPr kumimoji="1" lang="en-US" sz="2400"/>
          </a:p>
        </p:txBody>
      </p:sp>
      <p:sp>
        <p:nvSpPr>
          <p:cNvPr id="87051" name="Rectangle 11"/>
          <p:cNvSpPr>
            <a:spLocks noGrp="1" noChangeArrowheads="1"/>
          </p:cNvSpPr>
          <p:nvPr>
            <p:ph type="sldNum" sz="quarter" idx="4"/>
          </p:nvPr>
        </p:nvSpPr>
        <p:spPr bwMode="auto">
          <a:xfrm>
            <a:off x="8229600" y="6413500"/>
            <a:ext cx="914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2400">
                <a:solidFill>
                  <a:schemeClr val="tx2"/>
                </a:solidFill>
              </a:defRPr>
            </a:lvl1pPr>
          </a:lstStyle>
          <a:p>
            <a:fld id="{2662CBD6-8974-47F3-9A32-2639EC85D418}" type="slidenum">
              <a:rPr lang="en-US"/>
              <a:pPr/>
              <a:t>‹#›</a:t>
            </a:fld>
            <a:endParaRPr lang="en-US" sz="1400"/>
          </a:p>
        </p:txBody>
      </p:sp>
      <p:sp>
        <p:nvSpPr>
          <p:cNvPr id="87052" name="Rectangle 12"/>
          <p:cNvSpPr>
            <a:spLocks noGrp="1" noChangeArrowheads="1"/>
          </p:cNvSpPr>
          <p:nvPr>
            <p:ph type="body" idx="1"/>
          </p:nvPr>
        </p:nvSpPr>
        <p:spPr bwMode="auto">
          <a:xfrm>
            <a:off x="1066800" y="210185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defRPr>
      </a:lvl2pPr>
      <a:lvl3pPr algn="l" rtl="0" fontAlgn="base">
        <a:spcBef>
          <a:spcPct val="0"/>
        </a:spcBef>
        <a:spcAft>
          <a:spcPct val="0"/>
        </a:spcAft>
        <a:defRPr sz="4400">
          <a:solidFill>
            <a:schemeClr val="tx2"/>
          </a:solidFill>
          <a:latin typeface="Times New Roman" pitchFamily="18" charset="0"/>
        </a:defRPr>
      </a:lvl3pPr>
      <a:lvl4pPr algn="l" rtl="0" fontAlgn="base">
        <a:spcBef>
          <a:spcPct val="0"/>
        </a:spcBef>
        <a:spcAft>
          <a:spcPct val="0"/>
        </a:spcAft>
        <a:defRPr sz="4400">
          <a:solidFill>
            <a:schemeClr val="tx2"/>
          </a:solidFill>
          <a:latin typeface="Times New Roman" pitchFamily="18" charset="0"/>
        </a:defRPr>
      </a:lvl4pPr>
      <a:lvl5pPr algn="l" rtl="0" fontAlgn="base">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457200" indent="-457200" algn="l" rtl="0" fontAlgn="base">
        <a:spcBef>
          <a:spcPct val="20000"/>
        </a:spcBef>
        <a:spcAft>
          <a:spcPct val="0"/>
        </a:spcAft>
        <a:buClr>
          <a:srgbClr val="A50021"/>
        </a:buClr>
        <a:buSzPct val="75000"/>
        <a:buFont typeface="Wingdings" pitchFamily="2" charset="2"/>
        <a:buChar char="n"/>
        <a:defRPr sz="3200">
          <a:solidFill>
            <a:schemeClr val="tx1"/>
          </a:solidFill>
          <a:latin typeface="+mn-lt"/>
          <a:ea typeface="+mn-ea"/>
          <a:cs typeface="+mn-cs"/>
        </a:defRPr>
      </a:lvl1pPr>
      <a:lvl2pPr marL="1027113" indent="-455613" algn="l" rtl="0" fontAlgn="base">
        <a:spcBef>
          <a:spcPct val="20000"/>
        </a:spcBef>
        <a:spcAft>
          <a:spcPct val="0"/>
        </a:spcAft>
        <a:buClr>
          <a:schemeClr val="accent2"/>
        </a:buClr>
        <a:buSzPct val="75000"/>
        <a:buFont typeface="Wingdings" pitchFamily="2" charset="2"/>
        <a:buChar char="n"/>
        <a:defRPr sz="2800">
          <a:solidFill>
            <a:schemeClr val="tx1"/>
          </a:solidFill>
          <a:latin typeface="+mn-lt"/>
        </a:defRPr>
      </a:lvl2pPr>
      <a:lvl3pPr marL="1370013" indent="-228600" algn="l" rtl="0" fontAlgn="base">
        <a:spcBef>
          <a:spcPct val="20000"/>
        </a:spcBef>
        <a:spcAft>
          <a:spcPct val="0"/>
        </a:spcAft>
        <a:buClr>
          <a:srgbClr val="666699"/>
        </a:buClr>
        <a:buSzPct val="70000"/>
        <a:buFont typeface="Wingdings" pitchFamily="2" charset="2"/>
        <a:buChar char="n"/>
        <a:defRPr sz="2400">
          <a:solidFill>
            <a:schemeClr val="tx1"/>
          </a:solidFill>
          <a:latin typeface="+mn-lt"/>
        </a:defRPr>
      </a:lvl3pPr>
      <a:lvl4pPr marL="1712913" indent="-228600" algn="l" rtl="0" fontAlgn="base">
        <a:spcBef>
          <a:spcPct val="20000"/>
        </a:spcBef>
        <a:spcAft>
          <a:spcPct val="0"/>
        </a:spcAft>
        <a:buSzPct val="60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hlink"/>
        </a:buClr>
        <a:buSzPct val="55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image" Target="file:///C:\My%20Documents\DOCS\Bend\02Summer\Correlation%20-%20Main_files\sbk17m_files\corr34.gi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file:///C:\My%20Documents\DOCS\Bend\02Summer\Correlation%20-%20Main_files\sbk17m_files\corr30.gif" TargetMode="External"/><Relationship Id="rId7" Type="http://schemas.openxmlformats.org/officeDocument/2006/relationships/image" Target="file:///C:\My%20Documents\DOCS\Bend\02Summer\Correlation%20-%20Main_files\sbk17m_files\corr34.gif" TargetMode="Externa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file:///C:\My%20Documents\DOCS\Bend\02Summer\Correlation%20-%20Main_files\sbk17m_files\corr32.gif" TargetMode="External"/><Relationship Id="rId4" Type="http://schemas.openxmlformats.org/officeDocument/2006/relationships/image" Target="../media/image7.png"/><Relationship Id="rId9" Type="http://schemas.openxmlformats.org/officeDocument/2006/relationships/image" Target="file:///C:\My%20Documents\DOCS\Bend\02Summer\Correlation%20-%20Main_files\sbk17m_files\corr36.gi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dirty="0" smtClean="0"/>
              <a:t>Correlation and Regression</a:t>
            </a:r>
            <a:endParaRPr lang="en-US" dirty="0"/>
          </a:p>
        </p:txBody>
      </p:sp>
      <p:sp>
        <p:nvSpPr>
          <p:cNvPr id="132107" name="Text Box 11"/>
          <p:cNvSpPr txBox="1">
            <a:spLocks noChangeArrowheads="1"/>
          </p:cNvSpPr>
          <p:nvPr/>
        </p:nvSpPr>
        <p:spPr bwMode="auto">
          <a:xfrm>
            <a:off x="3886200" y="3352800"/>
            <a:ext cx="4740275" cy="2308324"/>
          </a:xfrm>
          <a:prstGeom prst="rect">
            <a:avLst/>
          </a:prstGeom>
          <a:noFill/>
          <a:ln w="9525">
            <a:noFill/>
            <a:miter lim="800000"/>
            <a:headEnd/>
            <a:tailEnd/>
          </a:ln>
          <a:effectLst/>
        </p:spPr>
        <p:txBody>
          <a:bodyPr wrap="square">
            <a:spAutoFit/>
          </a:bodyPr>
          <a:lstStyle/>
          <a:p>
            <a:pPr algn="r"/>
            <a:r>
              <a:rPr lang="en-US" sz="2400" b="1" dirty="0" err="1" smtClean="0">
                <a:solidFill>
                  <a:srgbClr val="CC3300"/>
                </a:solidFill>
              </a:rPr>
              <a:t>Dr.A.Antonyraj</a:t>
            </a:r>
            <a:endParaRPr lang="en-US" sz="2400" b="1" dirty="0" smtClean="0">
              <a:solidFill>
                <a:srgbClr val="CC3300"/>
              </a:solidFill>
            </a:endParaRPr>
          </a:p>
          <a:p>
            <a:pPr algn="r"/>
            <a:r>
              <a:rPr lang="en-US" sz="2400" smtClean="0"/>
              <a:t>Assistant Professor,</a:t>
            </a:r>
            <a:endParaRPr lang="en-US" sz="2400" dirty="0" smtClean="0"/>
          </a:p>
          <a:p>
            <a:pPr algn="r"/>
            <a:r>
              <a:rPr lang="en-US" sz="2400" dirty="0" smtClean="0"/>
              <a:t>Department of Management studies,</a:t>
            </a:r>
          </a:p>
          <a:p>
            <a:pPr algn="r"/>
            <a:r>
              <a:rPr lang="en-US" sz="2400" dirty="0" smtClean="0"/>
              <a:t>Bon Secours College for women, </a:t>
            </a:r>
            <a:r>
              <a:rPr lang="en-US" sz="2400" dirty="0" err="1" smtClean="0"/>
              <a:t>Thanjavur</a:t>
            </a:r>
            <a:r>
              <a:rPr lang="en-US" sz="2400" dirty="0" smtClean="0"/>
              <a:t>.</a:t>
            </a:r>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t>Pearson’s correlation coefficient</a:t>
            </a:r>
          </a:p>
        </p:txBody>
      </p:sp>
      <p:sp>
        <p:nvSpPr>
          <p:cNvPr id="98307" name="Rectangle 3"/>
          <p:cNvSpPr>
            <a:spLocks noGrp="1" noChangeArrowheads="1"/>
          </p:cNvSpPr>
          <p:nvPr>
            <p:ph type="body" idx="1"/>
          </p:nvPr>
        </p:nvSpPr>
        <p:spPr/>
        <p:txBody>
          <a:bodyPr/>
          <a:lstStyle/>
          <a:p>
            <a:pPr>
              <a:lnSpc>
                <a:spcPct val="90000"/>
              </a:lnSpc>
              <a:buFont typeface="Wingdings" pitchFamily="2" charset="2"/>
              <a:buNone/>
            </a:pPr>
            <a:r>
              <a:rPr lang="en-US" sz="2800">
                <a:cs typeface="Times New Roman" pitchFamily="18" charset="0"/>
              </a:rPr>
              <a:t>   There are many kinds of correlation coefficients but the most commonly used measure of correlation is the </a:t>
            </a:r>
            <a:r>
              <a:rPr lang="en-US" sz="2800" u="sng">
                <a:cs typeface="Times New Roman" pitchFamily="18" charset="0"/>
              </a:rPr>
              <a:t>Pearson’s correlation coefficient</a:t>
            </a:r>
            <a:r>
              <a:rPr lang="en-US" sz="2800">
                <a:cs typeface="Times New Roman" pitchFamily="18" charset="0"/>
              </a:rPr>
              <a:t>.  (r)</a:t>
            </a:r>
          </a:p>
          <a:p>
            <a:pPr>
              <a:lnSpc>
                <a:spcPct val="90000"/>
              </a:lnSpc>
              <a:buFont typeface="Wingdings" pitchFamily="2" charset="2"/>
              <a:buNone/>
            </a:pPr>
            <a:endParaRPr lang="en-US" sz="2800">
              <a:cs typeface="Times New Roman" pitchFamily="18" charset="0"/>
            </a:endParaRPr>
          </a:p>
          <a:p>
            <a:pPr>
              <a:lnSpc>
                <a:spcPct val="90000"/>
              </a:lnSpc>
            </a:pPr>
            <a:r>
              <a:rPr lang="en-US" sz="2000">
                <a:cs typeface="Times New Roman" pitchFamily="18" charset="0"/>
              </a:rPr>
              <a:t>The Pearson r range between -1 to +1.  </a:t>
            </a:r>
          </a:p>
          <a:p>
            <a:pPr>
              <a:lnSpc>
                <a:spcPct val="90000"/>
              </a:lnSpc>
            </a:pPr>
            <a:r>
              <a:rPr lang="en-US" sz="2000">
                <a:cs typeface="Times New Roman" pitchFamily="18" charset="0"/>
              </a:rPr>
              <a:t>Sign indicate the direction.</a:t>
            </a:r>
          </a:p>
          <a:p>
            <a:pPr>
              <a:lnSpc>
                <a:spcPct val="90000"/>
              </a:lnSpc>
            </a:pPr>
            <a:r>
              <a:rPr lang="en-US" sz="2000">
                <a:cs typeface="Times New Roman" pitchFamily="18" charset="0"/>
              </a:rPr>
              <a:t>The numerical value indicates the strength. </a:t>
            </a:r>
          </a:p>
          <a:p>
            <a:pPr>
              <a:lnSpc>
                <a:spcPct val="90000"/>
              </a:lnSpc>
            </a:pPr>
            <a:r>
              <a:rPr lang="en-US" sz="2000">
                <a:cs typeface="Times New Roman" pitchFamily="18" charset="0"/>
              </a:rPr>
              <a:t>Perfect correlation : -1 or 1 </a:t>
            </a:r>
          </a:p>
          <a:p>
            <a:pPr>
              <a:lnSpc>
                <a:spcPct val="90000"/>
              </a:lnSpc>
            </a:pPr>
            <a:r>
              <a:rPr lang="en-US" sz="2000">
                <a:cs typeface="Times New Roman" pitchFamily="18" charset="0"/>
              </a:rPr>
              <a:t>No correlation: 0 </a:t>
            </a:r>
          </a:p>
          <a:p>
            <a:pPr>
              <a:lnSpc>
                <a:spcPct val="90000"/>
              </a:lnSpc>
            </a:pPr>
            <a:r>
              <a:rPr lang="en-US" sz="2000">
                <a:cs typeface="Times New Roman" pitchFamily="18" charset="0"/>
              </a:rPr>
              <a:t>A correlation of zero indicates the value are not linearly related. </a:t>
            </a:r>
          </a:p>
          <a:p>
            <a:pPr>
              <a:lnSpc>
                <a:spcPct val="90000"/>
              </a:lnSpc>
            </a:pPr>
            <a:r>
              <a:rPr lang="en-US" sz="2000">
                <a:cs typeface="Times New Roman" pitchFamily="18" charset="0"/>
              </a:rPr>
              <a:t>However, it is possible they are related in </a:t>
            </a:r>
            <a:r>
              <a:rPr lang="en-US" sz="2000" b="1">
                <a:cs typeface="Times New Roman" pitchFamily="18" charset="0"/>
              </a:rPr>
              <a:t>curvilinear</a:t>
            </a:r>
            <a:r>
              <a:rPr lang="en-US" sz="2000">
                <a:cs typeface="Times New Roman" pitchFamily="18" charset="0"/>
              </a:rPr>
              <a:t> fashion.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066800" y="533400"/>
            <a:ext cx="7772400" cy="1143000"/>
          </a:xfrm>
        </p:spPr>
        <p:txBody>
          <a:bodyPr/>
          <a:lstStyle/>
          <a:p>
            <a:r>
              <a:rPr lang="en-US"/>
              <a:t>Standardized relationship </a:t>
            </a:r>
          </a:p>
        </p:txBody>
      </p:sp>
      <p:sp>
        <p:nvSpPr>
          <p:cNvPr id="99331" name="Rectangle 3"/>
          <p:cNvSpPr>
            <a:spLocks noGrp="1" noChangeArrowheads="1"/>
          </p:cNvSpPr>
          <p:nvPr>
            <p:ph type="body" idx="1"/>
          </p:nvPr>
        </p:nvSpPr>
        <p:spPr>
          <a:xfrm>
            <a:off x="990600" y="1905000"/>
            <a:ext cx="7772400" cy="4756150"/>
          </a:xfrm>
        </p:spPr>
        <p:txBody>
          <a:bodyPr/>
          <a:lstStyle/>
          <a:p>
            <a:r>
              <a:rPr lang="en-US" sz="2000">
                <a:solidFill>
                  <a:srgbClr val="000000"/>
                </a:solidFill>
                <a:latin typeface="Arial" charset="0"/>
                <a:cs typeface="Arial" charset="0"/>
              </a:rPr>
              <a:t>The Pearson r can be thought of as a standardized measure of the association between two variables. </a:t>
            </a:r>
          </a:p>
          <a:p>
            <a:r>
              <a:rPr lang="en-US" sz="2000">
                <a:solidFill>
                  <a:srgbClr val="000000"/>
                </a:solidFill>
                <a:latin typeface="Arial" charset="0"/>
                <a:cs typeface="Arial" charset="0"/>
              </a:rPr>
              <a:t>That is, a correlation between two variables equal to .64 is the same strength of relationship as the correlation of .64 for two entirely different variables. </a:t>
            </a:r>
          </a:p>
          <a:p>
            <a:r>
              <a:rPr lang="en-US" sz="2000">
                <a:solidFill>
                  <a:srgbClr val="000000"/>
                </a:solidFill>
                <a:latin typeface="Arial" charset="0"/>
                <a:cs typeface="Arial" charset="0"/>
              </a:rPr>
              <a:t>The metric by which we gauge associations is a standard metric.</a:t>
            </a:r>
            <a:endParaRPr lang="en-US" sz="2000">
              <a:solidFill>
                <a:srgbClr val="000000"/>
              </a:solidFill>
              <a:cs typeface="Times New Roman" pitchFamily="18" charset="0"/>
            </a:endParaRPr>
          </a:p>
          <a:p>
            <a:r>
              <a:rPr lang="en-US" sz="2000">
                <a:solidFill>
                  <a:srgbClr val="000000"/>
                </a:solidFill>
                <a:latin typeface="Arial" charset="0"/>
                <a:cs typeface="Arial" charset="0"/>
              </a:rPr>
              <a:t>Also, it turns out that correlation can be thought of as a relationship between two variables that have first been standardized or converted to z scores.</a:t>
            </a:r>
            <a:r>
              <a:rPr lang="en-US" sz="2400">
                <a:solidFill>
                  <a:srgbClr val="000000"/>
                </a:solidFill>
                <a:latin typeface="Arial" charset="0"/>
                <a:cs typeface="Arial" charset="0"/>
              </a:rPr>
              <a:t> </a:t>
            </a:r>
            <a:endParaRPr lang="en-US" sz="2400">
              <a:solidFill>
                <a:srgbClr val="000000"/>
              </a:solidFill>
              <a:cs typeface="Times New Roman" pitchFamily="18" charset="0"/>
            </a:endParaRPr>
          </a:p>
          <a:p>
            <a:endParaRPr lang="en-US" sz="2400"/>
          </a:p>
        </p:txBody>
      </p:sp>
      <p:pic>
        <p:nvPicPr>
          <p:cNvPr id="99332" name="Picture 4"/>
          <p:cNvPicPr>
            <a:picLocks noChangeAspect="1" noChangeArrowheads="1"/>
          </p:cNvPicPr>
          <p:nvPr/>
        </p:nvPicPr>
        <p:blipFill>
          <a:blip r:embed="rId2"/>
          <a:srcRect/>
          <a:stretch>
            <a:fillRect/>
          </a:stretch>
        </p:blipFill>
        <p:spPr bwMode="auto">
          <a:xfrm>
            <a:off x="3429000" y="5270500"/>
            <a:ext cx="2133600" cy="13462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 calcmode="lin" valueType="num">
                                      <p:cBhvr additive="base">
                                        <p:cTn id="7" dur="500" fill="hold"/>
                                        <p:tgtEl>
                                          <p:spTgt spid="993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93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9331">
                                            <p:txEl>
                                              <p:pRg st="1" end="1"/>
                                            </p:txEl>
                                          </p:spTgt>
                                        </p:tgtEl>
                                        <p:attrNameLst>
                                          <p:attrName>style.visibility</p:attrName>
                                        </p:attrNameLst>
                                      </p:cBhvr>
                                      <p:to>
                                        <p:strVal val="visible"/>
                                      </p:to>
                                    </p:set>
                                    <p:anim calcmode="lin" valueType="num">
                                      <p:cBhvr additive="base">
                                        <p:cTn id="13" dur="500" fill="hold"/>
                                        <p:tgtEl>
                                          <p:spTgt spid="993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93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9331">
                                            <p:txEl>
                                              <p:pRg st="2" end="2"/>
                                            </p:txEl>
                                          </p:spTgt>
                                        </p:tgtEl>
                                        <p:attrNameLst>
                                          <p:attrName>style.visibility</p:attrName>
                                        </p:attrNameLst>
                                      </p:cBhvr>
                                      <p:to>
                                        <p:strVal val="visible"/>
                                      </p:to>
                                    </p:set>
                                    <p:anim calcmode="lin" valueType="num">
                                      <p:cBhvr additive="base">
                                        <p:cTn id="19" dur="500" fill="hold"/>
                                        <p:tgtEl>
                                          <p:spTgt spid="993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93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9331">
                                            <p:txEl>
                                              <p:pRg st="3" end="3"/>
                                            </p:txEl>
                                          </p:spTgt>
                                        </p:tgtEl>
                                        <p:attrNameLst>
                                          <p:attrName>style.visibility</p:attrName>
                                        </p:attrNameLst>
                                      </p:cBhvr>
                                      <p:to>
                                        <p:strVal val="visible"/>
                                      </p:to>
                                    </p:set>
                                    <p:anim calcmode="lin" valueType="num">
                                      <p:cBhvr additive="base">
                                        <p:cTn id="25" dur="500" fill="hold"/>
                                        <p:tgtEl>
                                          <p:spTgt spid="993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93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99332"/>
                                        </p:tgtEl>
                                        <p:attrNameLst>
                                          <p:attrName>style.visibility</p:attrName>
                                        </p:attrNameLst>
                                      </p:cBhvr>
                                      <p:to>
                                        <p:strVal val="visible"/>
                                      </p:to>
                                    </p:set>
                                    <p:anim calcmode="lin" valueType="num">
                                      <p:cBhvr additive="base">
                                        <p:cTn id="31" dur="500" fill="hold"/>
                                        <p:tgtEl>
                                          <p:spTgt spid="99332"/>
                                        </p:tgtEl>
                                        <p:attrNameLst>
                                          <p:attrName>ppt_x</p:attrName>
                                        </p:attrNameLst>
                                      </p:cBhvr>
                                      <p:tavLst>
                                        <p:tav tm="0">
                                          <p:val>
                                            <p:strVal val="0-#ppt_w/2"/>
                                          </p:val>
                                        </p:tav>
                                        <p:tav tm="100000">
                                          <p:val>
                                            <p:strVal val="#ppt_x"/>
                                          </p:val>
                                        </p:tav>
                                      </p:tavLst>
                                    </p:anim>
                                    <p:anim calcmode="lin" valueType="num">
                                      <p:cBhvr additive="base">
                                        <p:cTn id="32" dur="500" fill="hold"/>
                                        <p:tgtEl>
                                          <p:spTgt spid="9933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z="4000">
                <a:solidFill>
                  <a:srgbClr val="000000"/>
                </a:solidFill>
                <a:latin typeface="Arial" charset="0"/>
                <a:cs typeface="Arial" charset="0"/>
              </a:rPr>
              <a:t>Correlation Represents </a:t>
            </a:r>
            <a:br>
              <a:rPr lang="en-US" sz="4000">
                <a:solidFill>
                  <a:srgbClr val="000000"/>
                </a:solidFill>
                <a:latin typeface="Arial" charset="0"/>
                <a:cs typeface="Arial" charset="0"/>
              </a:rPr>
            </a:br>
            <a:r>
              <a:rPr lang="en-US" sz="4000">
                <a:solidFill>
                  <a:srgbClr val="000000"/>
                </a:solidFill>
                <a:latin typeface="Arial" charset="0"/>
                <a:cs typeface="Arial" charset="0"/>
              </a:rPr>
              <a:t>a Linear Relationship</a:t>
            </a:r>
          </a:p>
        </p:txBody>
      </p:sp>
      <p:sp>
        <p:nvSpPr>
          <p:cNvPr id="100355" name="Rectangle 3"/>
          <p:cNvSpPr>
            <a:spLocks noGrp="1" noChangeArrowheads="1"/>
          </p:cNvSpPr>
          <p:nvPr>
            <p:ph type="body" idx="1"/>
          </p:nvPr>
        </p:nvSpPr>
        <p:spPr/>
        <p:txBody>
          <a:bodyPr/>
          <a:lstStyle/>
          <a:p>
            <a:pPr>
              <a:lnSpc>
                <a:spcPct val="90000"/>
              </a:lnSpc>
            </a:pPr>
            <a:r>
              <a:rPr lang="en-US" sz="2400">
                <a:solidFill>
                  <a:srgbClr val="000000"/>
                </a:solidFill>
                <a:latin typeface="Arial" charset="0"/>
                <a:cs typeface="Arial" charset="0"/>
              </a:rPr>
              <a:t>Correlation involves a linear relationship. </a:t>
            </a:r>
          </a:p>
          <a:p>
            <a:pPr>
              <a:lnSpc>
                <a:spcPct val="90000"/>
              </a:lnSpc>
              <a:buFont typeface="Wingdings" pitchFamily="2" charset="2"/>
              <a:buNone/>
            </a:pPr>
            <a:endParaRPr lang="en-US" sz="1200">
              <a:solidFill>
                <a:srgbClr val="000000"/>
              </a:solidFill>
              <a:latin typeface="Arial" charset="0"/>
              <a:cs typeface="Arial" charset="0"/>
            </a:endParaRPr>
          </a:p>
          <a:p>
            <a:pPr>
              <a:lnSpc>
                <a:spcPct val="90000"/>
              </a:lnSpc>
            </a:pPr>
            <a:r>
              <a:rPr lang="en-US" sz="2400">
                <a:solidFill>
                  <a:srgbClr val="000000"/>
                </a:solidFill>
                <a:latin typeface="Arial" charset="0"/>
                <a:cs typeface="Arial" charset="0"/>
              </a:rPr>
              <a:t>"Linear" refers to the fact that, when we graph our two variables, and there is a correlation, we get a line of points. </a:t>
            </a:r>
          </a:p>
          <a:p>
            <a:pPr>
              <a:lnSpc>
                <a:spcPct val="90000"/>
              </a:lnSpc>
            </a:pPr>
            <a:endParaRPr lang="en-US" sz="1200">
              <a:solidFill>
                <a:srgbClr val="000000"/>
              </a:solidFill>
              <a:latin typeface="Arial" charset="0"/>
              <a:cs typeface="Arial" charset="0"/>
            </a:endParaRPr>
          </a:p>
          <a:p>
            <a:pPr>
              <a:lnSpc>
                <a:spcPct val="90000"/>
              </a:lnSpc>
            </a:pPr>
            <a:r>
              <a:rPr lang="en-US" sz="2400">
                <a:solidFill>
                  <a:srgbClr val="000000"/>
                </a:solidFill>
                <a:latin typeface="Arial" charset="0"/>
                <a:cs typeface="Arial" charset="0"/>
              </a:rPr>
              <a:t>Correlation tells you how much two variables are </a:t>
            </a:r>
            <a:r>
              <a:rPr lang="en-US" sz="2400" i="1">
                <a:solidFill>
                  <a:srgbClr val="000000"/>
                </a:solidFill>
                <a:latin typeface="Arial" charset="0"/>
                <a:cs typeface="Arial" charset="0"/>
              </a:rPr>
              <a:t>linearly related</a:t>
            </a:r>
            <a:r>
              <a:rPr lang="en-US" sz="2400">
                <a:solidFill>
                  <a:srgbClr val="000000"/>
                </a:solidFill>
                <a:latin typeface="Arial" charset="0"/>
                <a:cs typeface="Arial" charset="0"/>
              </a:rPr>
              <a:t>, not necessarily how much they are related in general. </a:t>
            </a:r>
          </a:p>
          <a:p>
            <a:pPr>
              <a:lnSpc>
                <a:spcPct val="90000"/>
              </a:lnSpc>
            </a:pPr>
            <a:endParaRPr lang="en-US" sz="1200">
              <a:solidFill>
                <a:srgbClr val="000000"/>
              </a:solidFill>
              <a:latin typeface="Arial" charset="0"/>
              <a:cs typeface="Arial" charset="0"/>
            </a:endParaRPr>
          </a:p>
          <a:p>
            <a:pPr>
              <a:lnSpc>
                <a:spcPct val="90000"/>
              </a:lnSpc>
            </a:pPr>
            <a:r>
              <a:rPr lang="en-US" sz="2400">
                <a:solidFill>
                  <a:srgbClr val="000000"/>
                </a:solidFill>
                <a:latin typeface="Arial" charset="0"/>
                <a:cs typeface="Arial" charset="0"/>
              </a:rPr>
              <a:t>There are some cases that two variables may have a strong, or even perfect, relationship, yet the relationship is not at all linear. In these cases, the correlation coefficient might be zero. </a:t>
            </a:r>
            <a:endParaRPr lang="en-US" sz="24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1379" name="Picture 3" descr="http://www.ioa.pdx.edu/newsom/pa551/curve.gif"/>
          <p:cNvPicPr>
            <a:picLocks noChangeAspect="1" noChangeArrowheads="1"/>
          </p:cNvPicPr>
          <p:nvPr/>
        </p:nvPicPr>
        <p:blipFill>
          <a:blip r:embed="rId2"/>
          <a:srcRect/>
          <a:stretch>
            <a:fillRect/>
          </a:stretch>
        </p:blipFill>
        <p:spPr bwMode="auto">
          <a:xfrm>
            <a:off x="1676400" y="1219200"/>
            <a:ext cx="5761038" cy="48768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cs typeface="Times New Roman" pitchFamily="18" charset="0"/>
              </a:rPr>
              <a:t>Coefficient of Determination r</a:t>
            </a:r>
            <a:r>
              <a:rPr lang="en-US" baseline="30000">
                <a:cs typeface="Times New Roman" pitchFamily="18" charset="0"/>
              </a:rPr>
              <a:t>2</a:t>
            </a:r>
            <a:endParaRPr lang="en-US">
              <a:cs typeface="Times New Roman" pitchFamily="18" charset="0"/>
            </a:endParaRPr>
          </a:p>
        </p:txBody>
      </p:sp>
      <p:sp>
        <p:nvSpPr>
          <p:cNvPr id="102403" name="Rectangle 3"/>
          <p:cNvSpPr>
            <a:spLocks noGrp="1" noChangeArrowheads="1"/>
          </p:cNvSpPr>
          <p:nvPr>
            <p:ph type="body" idx="1"/>
          </p:nvPr>
        </p:nvSpPr>
        <p:spPr/>
        <p:txBody>
          <a:bodyPr/>
          <a:lstStyle/>
          <a:p>
            <a:pPr>
              <a:lnSpc>
                <a:spcPct val="90000"/>
              </a:lnSpc>
              <a:buFont typeface="Wingdings" pitchFamily="2" charset="2"/>
              <a:buNone/>
            </a:pPr>
            <a:r>
              <a:rPr lang="en-US" sz="2800">
                <a:cs typeface="Times New Roman" pitchFamily="18" charset="0"/>
              </a:rPr>
              <a:t> </a:t>
            </a:r>
          </a:p>
          <a:p>
            <a:pPr>
              <a:lnSpc>
                <a:spcPct val="90000"/>
              </a:lnSpc>
            </a:pPr>
            <a:r>
              <a:rPr lang="en-US" sz="2800">
                <a:cs typeface="Times New Roman" pitchFamily="18" charset="0"/>
              </a:rPr>
              <a:t>The percentage of shared variance is represented by the square of the correlation coefficient, r</a:t>
            </a:r>
            <a:r>
              <a:rPr lang="en-US" sz="2800" baseline="30000">
                <a:cs typeface="Times New Roman" pitchFamily="18" charset="0"/>
              </a:rPr>
              <a:t>2</a:t>
            </a:r>
            <a:r>
              <a:rPr lang="en-US" sz="2800">
                <a:cs typeface="Times New Roman" pitchFamily="18" charset="0"/>
              </a:rPr>
              <a:t> .  </a:t>
            </a:r>
          </a:p>
          <a:p>
            <a:pPr>
              <a:lnSpc>
                <a:spcPct val="90000"/>
              </a:lnSpc>
              <a:buFont typeface="Wingdings" pitchFamily="2" charset="2"/>
              <a:buNone/>
            </a:pPr>
            <a:endParaRPr lang="en-US" sz="1200">
              <a:cs typeface="Times New Roman" pitchFamily="18" charset="0"/>
            </a:endParaRPr>
          </a:p>
          <a:p>
            <a:pPr>
              <a:lnSpc>
                <a:spcPct val="90000"/>
              </a:lnSpc>
            </a:pPr>
            <a:r>
              <a:rPr lang="en-US" sz="2800">
                <a:cs typeface="Times New Roman" pitchFamily="18" charset="0"/>
              </a:rPr>
              <a:t>Variance indicates the amount of variability in a set of data. </a:t>
            </a:r>
          </a:p>
          <a:p>
            <a:pPr>
              <a:lnSpc>
                <a:spcPct val="90000"/>
              </a:lnSpc>
              <a:buFont typeface="Wingdings" pitchFamily="2" charset="2"/>
              <a:buNone/>
            </a:pPr>
            <a:endParaRPr lang="en-US" sz="1200">
              <a:cs typeface="Times New Roman" pitchFamily="18" charset="0"/>
            </a:endParaRPr>
          </a:p>
          <a:p>
            <a:pPr>
              <a:lnSpc>
                <a:spcPct val="90000"/>
              </a:lnSpc>
            </a:pPr>
            <a:r>
              <a:rPr lang="en-US" sz="2800">
                <a:cs typeface="Times New Roman" pitchFamily="18" charset="0"/>
              </a:rPr>
              <a:t>If the two variables are correlated, that means that we can account for some of the variance in one variable by the other variable.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cs typeface="Times New Roman" pitchFamily="18" charset="0"/>
              </a:rPr>
              <a:t>Coefficient of Determination r</a:t>
            </a:r>
            <a:r>
              <a:rPr lang="en-US" baseline="30000">
                <a:cs typeface="Times New Roman" pitchFamily="18" charset="0"/>
              </a:rPr>
              <a:t>2</a:t>
            </a:r>
          </a:p>
        </p:txBody>
      </p:sp>
      <p:sp>
        <p:nvSpPr>
          <p:cNvPr id="103427" name="Rectangle 3"/>
          <p:cNvSpPr>
            <a:spLocks noGrp="1" noChangeArrowheads="1"/>
          </p:cNvSpPr>
          <p:nvPr>
            <p:ph type="body" idx="1"/>
          </p:nvPr>
        </p:nvSpPr>
        <p:spPr/>
        <p:txBody>
          <a:bodyPr/>
          <a:lstStyle/>
          <a:p>
            <a:pPr>
              <a:buFont typeface="Wingdings" pitchFamily="2" charset="2"/>
              <a:buNone/>
            </a:pPr>
            <a:r>
              <a:rPr lang="en-US"/>
              <a:t>  </a:t>
            </a:r>
          </a:p>
        </p:txBody>
      </p:sp>
      <p:sp>
        <p:nvSpPr>
          <p:cNvPr id="103428" name="Oval 4"/>
          <p:cNvSpPr>
            <a:spLocks noChangeArrowheads="1"/>
          </p:cNvSpPr>
          <p:nvPr/>
        </p:nvSpPr>
        <p:spPr bwMode="auto">
          <a:xfrm>
            <a:off x="1828800" y="2819400"/>
            <a:ext cx="4267200" cy="3048000"/>
          </a:xfrm>
          <a:prstGeom prst="ellipse">
            <a:avLst/>
          </a:prstGeom>
          <a:noFill/>
          <a:ln w="9525">
            <a:solidFill>
              <a:schemeClr val="tx1"/>
            </a:solidFill>
            <a:miter lim="800000"/>
            <a:headEnd/>
            <a:tailEnd/>
          </a:ln>
          <a:effectLst/>
        </p:spPr>
        <p:txBody>
          <a:bodyPr wrap="none" anchor="ctr"/>
          <a:lstStyle/>
          <a:p>
            <a:endParaRPr lang="en-US"/>
          </a:p>
        </p:txBody>
      </p:sp>
      <p:sp>
        <p:nvSpPr>
          <p:cNvPr id="103429" name="Oval 5"/>
          <p:cNvSpPr>
            <a:spLocks noChangeArrowheads="1"/>
          </p:cNvSpPr>
          <p:nvPr/>
        </p:nvSpPr>
        <p:spPr bwMode="auto">
          <a:xfrm>
            <a:off x="3733800" y="2895600"/>
            <a:ext cx="4495800" cy="2895600"/>
          </a:xfrm>
          <a:prstGeom prst="ellipse">
            <a:avLst/>
          </a:prstGeom>
          <a:noFill/>
          <a:ln w="9525">
            <a:solidFill>
              <a:schemeClr val="tx1"/>
            </a:solidFill>
            <a:miter lim="800000"/>
            <a:headEnd/>
            <a:tailEnd/>
          </a:ln>
          <a:effectLst/>
        </p:spPr>
        <p:txBody>
          <a:bodyPr wrap="none" anchor="ctr"/>
          <a:lstStyle/>
          <a:p>
            <a:endParaRPr lang="en-US"/>
          </a:p>
        </p:txBody>
      </p:sp>
      <p:sp>
        <p:nvSpPr>
          <p:cNvPr id="103430" name="Text Box 6"/>
          <p:cNvSpPr txBox="1">
            <a:spLocks noChangeArrowheads="1"/>
          </p:cNvSpPr>
          <p:nvPr/>
        </p:nvSpPr>
        <p:spPr bwMode="auto">
          <a:xfrm>
            <a:off x="4419600" y="3962400"/>
            <a:ext cx="1066800" cy="457200"/>
          </a:xfrm>
          <a:prstGeom prst="rect">
            <a:avLst/>
          </a:prstGeom>
          <a:noFill/>
          <a:ln w="9525">
            <a:noFill/>
            <a:miter lim="800000"/>
            <a:headEnd/>
            <a:tailEnd/>
          </a:ln>
          <a:effectLst/>
        </p:spPr>
        <p:txBody>
          <a:bodyPr>
            <a:spAutoFit/>
          </a:bodyPr>
          <a:lstStyle/>
          <a:p>
            <a:pPr>
              <a:spcBef>
                <a:spcPct val="50000"/>
              </a:spcBef>
            </a:pPr>
            <a:endParaRPr lang="en-US" sz="2400"/>
          </a:p>
        </p:txBody>
      </p:sp>
      <p:sp>
        <p:nvSpPr>
          <p:cNvPr id="103432" name="Text Box 8"/>
          <p:cNvSpPr txBox="1">
            <a:spLocks noChangeArrowheads="1"/>
          </p:cNvSpPr>
          <p:nvPr/>
        </p:nvSpPr>
        <p:spPr bwMode="auto">
          <a:xfrm>
            <a:off x="4648200" y="3962400"/>
            <a:ext cx="554038" cy="762000"/>
          </a:xfrm>
          <a:prstGeom prst="rect">
            <a:avLst/>
          </a:prstGeom>
          <a:noFill/>
          <a:ln w="9525">
            <a:noFill/>
            <a:miter lim="800000"/>
            <a:headEnd/>
            <a:tailEnd/>
          </a:ln>
          <a:effectLst/>
        </p:spPr>
        <p:txBody>
          <a:bodyPr wrap="none">
            <a:spAutoFit/>
          </a:bodyPr>
          <a:lstStyle/>
          <a:p>
            <a:r>
              <a:rPr lang="en-US" sz="4400">
                <a:solidFill>
                  <a:schemeClr val="tx2"/>
                </a:solidFill>
                <a:cs typeface="Times New Roman" pitchFamily="18" charset="0"/>
              </a:rPr>
              <a:t>r</a:t>
            </a:r>
            <a:r>
              <a:rPr lang="en-US" sz="4400" baseline="30000">
                <a:solidFill>
                  <a:schemeClr val="tx2"/>
                </a:solidFill>
                <a:cs typeface="Times New Roman" pitchFamily="18" charset="0"/>
              </a:rPr>
              <a:t>2</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t>Statistical significance of r</a:t>
            </a:r>
          </a:p>
        </p:txBody>
      </p:sp>
      <p:sp>
        <p:nvSpPr>
          <p:cNvPr id="104451" name="Rectangle 3"/>
          <p:cNvSpPr>
            <a:spLocks noGrp="1" noChangeArrowheads="1"/>
          </p:cNvSpPr>
          <p:nvPr>
            <p:ph type="body" idx="1"/>
          </p:nvPr>
        </p:nvSpPr>
        <p:spPr/>
        <p:txBody>
          <a:bodyPr/>
          <a:lstStyle/>
          <a:p>
            <a:r>
              <a:rPr lang="en-US" sz="2800">
                <a:cs typeface="Times New Roman" pitchFamily="18" charset="0"/>
              </a:rPr>
              <a:t>A correlation coefficient calculated on a sample is statistically significant if it has a very probability of being zero in the population. </a:t>
            </a:r>
          </a:p>
          <a:p>
            <a:r>
              <a:rPr lang="en-US" sz="2800">
                <a:cs typeface="Times New Roman" pitchFamily="18" charset="0"/>
              </a:rPr>
              <a:t>In other words, to test r for significance, we test the null hypothesis that, in the population the correlation is zero by computing a t statistic.  </a:t>
            </a:r>
          </a:p>
          <a:p>
            <a:r>
              <a:rPr lang="en-US" sz="2800">
                <a:cs typeface="Times New Roman" pitchFamily="18" charset="0"/>
              </a:rPr>
              <a:t>Ho: r = 0 </a:t>
            </a:r>
          </a:p>
          <a:p>
            <a:r>
              <a:rPr lang="en-US" sz="2800">
                <a:cs typeface="Times New Roman" pitchFamily="18" charset="0"/>
              </a:rPr>
              <a:t>H</a:t>
            </a:r>
            <a:r>
              <a:rPr lang="en-US" sz="2800" baseline="-30000">
                <a:cs typeface="Times New Roman" pitchFamily="18" charset="0"/>
              </a:rPr>
              <a:t>A</a:t>
            </a:r>
            <a:r>
              <a:rPr lang="en-US" sz="2800">
                <a:cs typeface="Times New Roman" pitchFamily="18" charset="0"/>
              </a:rPr>
              <a:t>: r = 0 </a:t>
            </a:r>
          </a:p>
        </p:txBody>
      </p:sp>
      <p:sp>
        <p:nvSpPr>
          <p:cNvPr id="104452" name="Line 4"/>
          <p:cNvSpPr>
            <a:spLocks noChangeShapeType="1"/>
          </p:cNvSpPr>
          <p:nvPr/>
        </p:nvSpPr>
        <p:spPr bwMode="auto">
          <a:xfrm>
            <a:off x="2438400" y="5410200"/>
            <a:ext cx="152400" cy="533400"/>
          </a:xfrm>
          <a:prstGeom prst="line">
            <a:avLst/>
          </a:prstGeom>
          <a:noFill/>
          <a:ln w="9525">
            <a:solidFill>
              <a:schemeClr val="tx1"/>
            </a:solidFill>
            <a:miter lim="800000"/>
            <a:headEnd/>
            <a:tailEnd/>
          </a:ln>
          <a:effectLst/>
        </p:spPr>
        <p:txBody>
          <a:bodyPr wrap="none"/>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cs typeface="Times New Roman" pitchFamily="18" charset="0"/>
              </a:rPr>
              <a:t>Some consideration in interpreting correlation</a:t>
            </a:r>
          </a:p>
        </p:txBody>
      </p:sp>
      <p:sp>
        <p:nvSpPr>
          <p:cNvPr id="105475" name="Rectangle 3"/>
          <p:cNvSpPr>
            <a:spLocks noGrp="1" noChangeArrowheads="1"/>
          </p:cNvSpPr>
          <p:nvPr>
            <p:ph type="body" idx="1"/>
          </p:nvPr>
        </p:nvSpPr>
        <p:spPr/>
        <p:txBody>
          <a:bodyPr/>
          <a:lstStyle/>
          <a:p>
            <a:pPr marL="533400" indent="-533400">
              <a:lnSpc>
                <a:spcPct val="90000"/>
              </a:lnSpc>
              <a:buFont typeface="Wingdings" pitchFamily="2" charset="2"/>
              <a:buNone/>
            </a:pPr>
            <a:r>
              <a:rPr lang="en-US" sz="2800" b="1" u="sng">
                <a:cs typeface="Times New Roman" pitchFamily="18" charset="0"/>
              </a:rPr>
              <a:t>1. Correlation represents a linear relations.</a:t>
            </a:r>
            <a:r>
              <a:rPr lang="en-US" sz="2800" u="sng">
                <a:cs typeface="Times New Roman" pitchFamily="18" charset="0"/>
              </a:rPr>
              <a:t>  </a:t>
            </a:r>
          </a:p>
          <a:p>
            <a:pPr marL="533400" indent="-533400">
              <a:lnSpc>
                <a:spcPct val="90000"/>
              </a:lnSpc>
              <a:buFont typeface="Wingdings" pitchFamily="2" charset="2"/>
              <a:buNone/>
            </a:pPr>
            <a:endParaRPr lang="en-US" sz="2800">
              <a:cs typeface="Times New Roman" pitchFamily="18" charset="0"/>
            </a:endParaRPr>
          </a:p>
          <a:p>
            <a:pPr marL="533400" indent="-533400">
              <a:lnSpc>
                <a:spcPct val="90000"/>
              </a:lnSpc>
            </a:pPr>
            <a:r>
              <a:rPr lang="en-US" sz="2800">
                <a:cs typeface="Times New Roman" pitchFamily="18" charset="0"/>
              </a:rPr>
              <a:t>Correlation tells you how much two variables are linearly related, not necessarily how much they are related in general.  </a:t>
            </a:r>
          </a:p>
          <a:p>
            <a:pPr marL="533400" indent="-533400">
              <a:lnSpc>
                <a:spcPct val="90000"/>
              </a:lnSpc>
            </a:pPr>
            <a:r>
              <a:rPr lang="en-US" sz="2800">
                <a:cs typeface="Times New Roman" pitchFamily="18" charset="0"/>
              </a:rPr>
              <a:t>There are some cases that two variables may have a strong perfect relationship but not linear.  For example, there can be a curvilinear relationship.  </a:t>
            </a:r>
          </a:p>
          <a:p>
            <a:pPr marL="533400" indent="-533400">
              <a:lnSpc>
                <a:spcPct val="90000"/>
              </a:lnSpc>
              <a:buFont typeface="Wingdings" pitchFamily="2" charset="2"/>
              <a:buNone/>
            </a:pPr>
            <a:r>
              <a:rPr lang="en-US" sz="2800">
                <a:cs typeface="Times New Roman" pitchFamily="18" charset="0"/>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cs typeface="Times New Roman" pitchFamily="18" charset="0"/>
              </a:rPr>
              <a:t>Some consideration in interpreting correlation</a:t>
            </a:r>
          </a:p>
        </p:txBody>
      </p:sp>
      <p:sp>
        <p:nvSpPr>
          <p:cNvPr id="106499" name="Rectangle 3"/>
          <p:cNvSpPr>
            <a:spLocks noGrp="1" noChangeArrowheads="1"/>
          </p:cNvSpPr>
          <p:nvPr>
            <p:ph type="body" idx="1"/>
          </p:nvPr>
        </p:nvSpPr>
        <p:spPr/>
        <p:txBody>
          <a:bodyPr/>
          <a:lstStyle/>
          <a:p>
            <a:pPr>
              <a:lnSpc>
                <a:spcPct val="90000"/>
              </a:lnSpc>
              <a:buFont typeface="Wingdings" pitchFamily="2" charset="2"/>
              <a:buNone/>
            </a:pPr>
            <a:r>
              <a:rPr lang="en-US" sz="2800" b="1" u="sng">
                <a:cs typeface="Times New Roman" pitchFamily="18" charset="0"/>
              </a:rPr>
              <a:t>2. Restricted range  (Slide: Truncated) </a:t>
            </a:r>
          </a:p>
          <a:p>
            <a:pPr>
              <a:lnSpc>
                <a:spcPct val="90000"/>
              </a:lnSpc>
              <a:buFont typeface="Wingdings" pitchFamily="2" charset="2"/>
              <a:buNone/>
            </a:pPr>
            <a:endParaRPr lang="en-US" sz="2800" b="1" u="sng">
              <a:cs typeface="Times New Roman" pitchFamily="18" charset="0"/>
            </a:endParaRPr>
          </a:p>
          <a:p>
            <a:pPr>
              <a:lnSpc>
                <a:spcPct val="90000"/>
              </a:lnSpc>
            </a:pPr>
            <a:r>
              <a:rPr lang="en-US" sz="2800">
                <a:cs typeface="Times New Roman" pitchFamily="18" charset="0"/>
              </a:rPr>
              <a:t>Correlation can be deceiving if the full information about each of the variable is not available.  A correlation between two variable is smaller if the range of one or both variables is truncated.  </a:t>
            </a:r>
          </a:p>
          <a:p>
            <a:pPr>
              <a:lnSpc>
                <a:spcPct val="90000"/>
              </a:lnSpc>
            </a:pPr>
            <a:r>
              <a:rPr lang="en-US" sz="2800">
                <a:cs typeface="Times New Roman" pitchFamily="18" charset="0"/>
              </a:rPr>
              <a:t>Because the full variation of one variables is not available, there is not enough information to see the two variables covary together.  </a:t>
            </a:r>
          </a:p>
          <a:p>
            <a:pPr>
              <a:lnSpc>
                <a:spcPct val="90000"/>
              </a:lnSpc>
              <a:buFont typeface="Wingdings" pitchFamily="2" charset="2"/>
              <a:buNone/>
            </a:pPr>
            <a:r>
              <a:rPr lang="en-US" sz="2800">
                <a:cs typeface="Times New Roman" pitchFamily="18" charset="0"/>
              </a:rPr>
              <a:t> </a:t>
            </a:r>
            <a:endParaRPr lang="en-US" sz="28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cs typeface="Times New Roman" pitchFamily="18" charset="0"/>
              </a:rPr>
              <a:t>Some consideration in interpreting correlation</a:t>
            </a:r>
          </a:p>
        </p:txBody>
      </p:sp>
      <p:sp>
        <p:nvSpPr>
          <p:cNvPr id="107523" name="Rectangle 3"/>
          <p:cNvSpPr>
            <a:spLocks noGrp="1" noChangeArrowheads="1"/>
          </p:cNvSpPr>
          <p:nvPr>
            <p:ph type="body" idx="1"/>
          </p:nvPr>
        </p:nvSpPr>
        <p:spPr/>
        <p:txBody>
          <a:bodyPr/>
          <a:lstStyle/>
          <a:p>
            <a:pPr>
              <a:lnSpc>
                <a:spcPct val="90000"/>
              </a:lnSpc>
              <a:buFont typeface="Wingdings" pitchFamily="2" charset="2"/>
              <a:buNone/>
            </a:pPr>
            <a:r>
              <a:rPr lang="en-US" sz="2800" b="1" u="sng">
                <a:cs typeface="Times New Roman" pitchFamily="18" charset="0"/>
              </a:rPr>
              <a:t>3. Outliers</a:t>
            </a:r>
            <a:r>
              <a:rPr lang="en-US" sz="2800">
                <a:cs typeface="Times New Roman" pitchFamily="18" charset="0"/>
              </a:rPr>
              <a:t> </a:t>
            </a:r>
          </a:p>
          <a:p>
            <a:pPr>
              <a:lnSpc>
                <a:spcPct val="90000"/>
              </a:lnSpc>
              <a:buFont typeface="Wingdings" pitchFamily="2" charset="2"/>
              <a:buNone/>
            </a:pPr>
            <a:endParaRPr lang="en-US" sz="2800">
              <a:cs typeface="Times New Roman" pitchFamily="18" charset="0"/>
            </a:endParaRPr>
          </a:p>
          <a:p>
            <a:pPr>
              <a:lnSpc>
                <a:spcPct val="90000"/>
              </a:lnSpc>
            </a:pPr>
            <a:r>
              <a:rPr lang="en-US" sz="2800">
                <a:cs typeface="Times New Roman" pitchFamily="18" charset="0"/>
              </a:rPr>
              <a:t>Outliers are scores that are so obviously deviant from the remainder of the data.  </a:t>
            </a:r>
          </a:p>
          <a:p>
            <a:pPr>
              <a:lnSpc>
                <a:spcPct val="90000"/>
              </a:lnSpc>
              <a:buFont typeface="Wingdings" pitchFamily="2" charset="2"/>
              <a:buNone/>
            </a:pPr>
            <a:endParaRPr lang="en-US" sz="2800">
              <a:cs typeface="Times New Roman" pitchFamily="18" charset="0"/>
            </a:endParaRPr>
          </a:p>
          <a:p>
            <a:pPr>
              <a:lnSpc>
                <a:spcPct val="90000"/>
              </a:lnSpc>
            </a:pPr>
            <a:r>
              <a:rPr lang="en-US" sz="2800">
                <a:cs typeface="Times New Roman" pitchFamily="18" charset="0"/>
              </a:rPr>
              <a:t>On-line outliers ---- artificially inflate the correlation coefficient. </a:t>
            </a:r>
          </a:p>
          <a:p>
            <a:pPr>
              <a:lnSpc>
                <a:spcPct val="90000"/>
              </a:lnSpc>
            </a:pPr>
            <a:r>
              <a:rPr lang="en-US" sz="2800">
                <a:cs typeface="Times New Roman" pitchFamily="18" charset="0"/>
              </a:rPr>
              <a:t>Off-line outliers ---  artificially deflate the correlation coefficient </a:t>
            </a:r>
          </a:p>
          <a:p>
            <a:pPr>
              <a:lnSpc>
                <a:spcPct val="90000"/>
              </a:lnSpc>
            </a:pPr>
            <a:endParaRPr lang="en-US" sz="2800"/>
          </a:p>
          <a:p>
            <a:pPr>
              <a:lnSpc>
                <a:spcPct val="90000"/>
              </a:lnSpc>
            </a:pPr>
            <a:endParaRPr lang="en-US" sz="2800"/>
          </a:p>
          <a:p>
            <a:pPr>
              <a:lnSpc>
                <a:spcPct val="90000"/>
              </a:lnSpc>
            </a:pPr>
            <a:endParaRPr lang="en-US"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t>Example of Correlation</a:t>
            </a:r>
          </a:p>
        </p:txBody>
      </p:sp>
      <p:sp>
        <p:nvSpPr>
          <p:cNvPr id="89091" name="Rectangle 3"/>
          <p:cNvSpPr>
            <a:spLocks noGrp="1" noChangeArrowheads="1"/>
          </p:cNvSpPr>
          <p:nvPr>
            <p:ph type="body" idx="1"/>
          </p:nvPr>
        </p:nvSpPr>
        <p:spPr/>
        <p:txBody>
          <a:bodyPr/>
          <a:lstStyle/>
          <a:p>
            <a:pPr>
              <a:lnSpc>
                <a:spcPct val="90000"/>
              </a:lnSpc>
              <a:buFont typeface="Wingdings" pitchFamily="2" charset="2"/>
              <a:buNone/>
            </a:pPr>
            <a:r>
              <a:rPr lang="en-US" sz="2800">
                <a:cs typeface="Times New Roman" pitchFamily="18" charset="0"/>
              </a:rPr>
              <a:t>Is there an association between: </a:t>
            </a:r>
          </a:p>
          <a:p>
            <a:pPr>
              <a:lnSpc>
                <a:spcPct val="90000"/>
              </a:lnSpc>
            </a:pPr>
            <a:r>
              <a:rPr lang="en-US" sz="2800">
                <a:cs typeface="Times New Roman" pitchFamily="18" charset="0"/>
              </a:rPr>
              <a:t>Children’s IQ and Parents’ IQ</a:t>
            </a:r>
          </a:p>
          <a:p>
            <a:pPr>
              <a:lnSpc>
                <a:spcPct val="90000"/>
              </a:lnSpc>
            </a:pPr>
            <a:r>
              <a:rPr lang="en-US" sz="2800">
                <a:cs typeface="Times New Roman" pitchFamily="18" charset="0"/>
              </a:rPr>
              <a:t>Degree of social trust 	and number of membership in voluntary association ?</a:t>
            </a:r>
          </a:p>
          <a:p>
            <a:pPr>
              <a:lnSpc>
                <a:spcPct val="90000"/>
              </a:lnSpc>
            </a:pPr>
            <a:r>
              <a:rPr lang="en-US" sz="2800">
                <a:cs typeface="Times New Roman" pitchFamily="18" charset="0"/>
              </a:rPr>
              <a:t>Urban growth and air quality violations? </a:t>
            </a:r>
          </a:p>
          <a:p>
            <a:pPr>
              <a:lnSpc>
                <a:spcPct val="90000"/>
              </a:lnSpc>
            </a:pPr>
            <a:r>
              <a:rPr lang="en-US" sz="2800">
                <a:cs typeface="Times New Roman" pitchFamily="18" charset="0"/>
              </a:rPr>
              <a:t>GRA funding and number of publication by Ph.D. students</a:t>
            </a:r>
          </a:p>
          <a:p>
            <a:pPr>
              <a:lnSpc>
                <a:spcPct val="90000"/>
              </a:lnSpc>
            </a:pPr>
            <a:r>
              <a:rPr lang="en-US" sz="2800">
                <a:cs typeface="Times New Roman" pitchFamily="18" charset="0"/>
              </a:rPr>
              <a:t>Number of police patrol and number of crime </a:t>
            </a:r>
          </a:p>
          <a:p>
            <a:pPr>
              <a:lnSpc>
                <a:spcPct val="90000"/>
              </a:lnSpc>
            </a:pPr>
            <a:r>
              <a:rPr lang="en-US" sz="2800">
                <a:cs typeface="Times New Roman" pitchFamily="18" charset="0"/>
              </a:rPr>
              <a:t>Grade on exam 	and time on exam</a:t>
            </a:r>
          </a:p>
          <a:p>
            <a:pPr>
              <a:lnSpc>
                <a:spcPct val="90000"/>
              </a:lnSpc>
            </a:pPr>
            <a:endParaRPr lang="en-US" sz="2800">
              <a:cs typeface="Times New Roman" pitchFamily="18" charset="0"/>
            </a:endParaRPr>
          </a:p>
          <a:p>
            <a:pPr>
              <a:lnSpc>
                <a:spcPct val="90000"/>
              </a:lnSpc>
            </a:pPr>
            <a:endParaRPr lang="en-US" sz="2800"/>
          </a:p>
          <a:p>
            <a:pPr>
              <a:lnSpc>
                <a:spcPct val="90000"/>
              </a:lnSpc>
            </a:pPr>
            <a:endParaRPr lang="en-US"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t>On-line outlier</a:t>
            </a:r>
          </a:p>
        </p:txBody>
      </p:sp>
      <p:sp>
        <p:nvSpPr>
          <p:cNvPr id="108547" name="Rectangle 3"/>
          <p:cNvSpPr>
            <a:spLocks noGrp="1" noChangeArrowheads="1"/>
          </p:cNvSpPr>
          <p:nvPr>
            <p:ph type="body" idx="1"/>
          </p:nvPr>
        </p:nvSpPr>
        <p:spPr/>
        <p:txBody>
          <a:bodyPr/>
          <a:lstStyle/>
          <a:p>
            <a:r>
              <a:rPr lang="en-US" sz="2800">
                <a:ea typeface="MS Mincho" pitchFamily="49" charset="-128"/>
              </a:rPr>
              <a:t>An outlier which falls near where the regression line would normally fall would necessarily increase the size of the correlation coefficient, as seen below.</a:t>
            </a:r>
            <a:r>
              <a:rPr lang="en-US">
                <a:ea typeface="MS Mincho" pitchFamily="49" charset="-128"/>
              </a:rPr>
              <a:t> </a:t>
            </a:r>
          </a:p>
          <a:p>
            <a:r>
              <a:rPr lang="en-US">
                <a:ea typeface="MS Mincho" pitchFamily="49" charset="-128"/>
              </a:rPr>
              <a:t>r = .457</a:t>
            </a:r>
          </a:p>
        </p:txBody>
      </p:sp>
      <p:pic>
        <p:nvPicPr>
          <p:cNvPr id="108548" name="Picture 4"/>
          <p:cNvPicPr>
            <a:picLocks noChangeAspect="1" noChangeArrowheads="1"/>
          </p:cNvPicPr>
          <p:nvPr/>
        </p:nvPicPr>
        <p:blipFill>
          <a:blip r:embed="rId2"/>
          <a:srcRect/>
          <a:stretch>
            <a:fillRect/>
          </a:stretch>
        </p:blipFill>
        <p:spPr bwMode="auto">
          <a:xfrm>
            <a:off x="3886200" y="4038600"/>
            <a:ext cx="2762250" cy="2211388"/>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en-US"/>
              <a:t>Off-line outliers</a:t>
            </a:r>
          </a:p>
        </p:txBody>
      </p:sp>
      <p:sp>
        <p:nvSpPr>
          <p:cNvPr id="109571" name="Rectangle 3"/>
          <p:cNvSpPr>
            <a:spLocks noGrp="1" noChangeArrowheads="1"/>
          </p:cNvSpPr>
          <p:nvPr>
            <p:ph type="body" idx="1"/>
          </p:nvPr>
        </p:nvSpPr>
        <p:spPr/>
        <p:txBody>
          <a:bodyPr/>
          <a:lstStyle/>
          <a:p>
            <a:r>
              <a:rPr lang="en-US" sz="2800">
                <a:ea typeface="MS Mincho" pitchFamily="49" charset="-128"/>
              </a:rPr>
              <a:t>An outlier that falls some distance away from the original regression line would decrease the size of the correlation coefficient, as seen below: </a:t>
            </a:r>
            <a:endParaRPr lang="en-US" sz="2800">
              <a:cs typeface="Times New Roman" pitchFamily="18" charset="0"/>
            </a:endParaRPr>
          </a:p>
          <a:p>
            <a:r>
              <a:rPr lang="en-US">
                <a:ea typeface="MS Mincho" pitchFamily="49" charset="-128"/>
              </a:rPr>
              <a:t>r = .336</a:t>
            </a:r>
            <a:r>
              <a:rPr lang="en-US"/>
              <a:t> </a:t>
            </a:r>
          </a:p>
          <a:p>
            <a:endParaRPr lang="en-US"/>
          </a:p>
        </p:txBody>
      </p:sp>
      <p:pic>
        <p:nvPicPr>
          <p:cNvPr id="109572" name="Picture 4"/>
          <p:cNvPicPr>
            <a:picLocks noChangeAspect="1" noChangeArrowheads="1"/>
          </p:cNvPicPr>
          <p:nvPr/>
        </p:nvPicPr>
        <p:blipFill>
          <a:blip r:embed="rId2"/>
          <a:srcRect/>
          <a:stretch>
            <a:fillRect/>
          </a:stretch>
        </p:blipFill>
        <p:spPr bwMode="auto">
          <a:xfrm>
            <a:off x="3886200" y="3810000"/>
            <a:ext cx="2762250" cy="2211388"/>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r>
              <a:rPr lang="en-US">
                <a:cs typeface="Times New Roman" pitchFamily="18" charset="0"/>
              </a:rPr>
              <a:t>Correlation and Causation</a:t>
            </a:r>
            <a:r>
              <a:rPr lang="en-US" u="sng">
                <a:cs typeface="Times New Roman" pitchFamily="18" charset="0"/>
              </a:rPr>
              <a:t> </a:t>
            </a:r>
            <a:endParaRPr lang="en-US">
              <a:cs typeface="Times New Roman" pitchFamily="18" charset="0"/>
            </a:endParaRPr>
          </a:p>
        </p:txBody>
      </p:sp>
      <p:sp>
        <p:nvSpPr>
          <p:cNvPr id="110595" name="Rectangle 3"/>
          <p:cNvSpPr>
            <a:spLocks noGrp="1" noChangeArrowheads="1"/>
          </p:cNvSpPr>
          <p:nvPr>
            <p:ph type="body" idx="1"/>
          </p:nvPr>
        </p:nvSpPr>
        <p:spPr/>
        <p:txBody>
          <a:bodyPr/>
          <a:lstStyle/>
          <a:p>
            <a:pPr>
              <a:lnSpc>
                <a:spcPct val="90000"/>
              </a:lnSpc>
            </a:pPr>
            <a:r>
              <a:rPr lang="en-US" sz="2800">
                <a:cs typeface="Times New Roman" pitchFamily="18" charset="0"/>
              </a:rPr>
              <a:t>Two things that go together may not necessarily mean that there is a causation.  </a:t>
            </a:r>
          </a:p>
          <a:p>
            <a:pPr>
              <a:lnSpc>
                <a:spcPct val="90000"/>
              </a:lnSpc>
            </a:pPr>
            <a:r>
              <a:rPr lang="en-US" sz="2800">
                <a:cs typeface="Times New Roman" pitchFamily="18" charset="0"/>
              </a:rPr>
              <a:t>One variable can be strongly related to another, yet not cause it.  Correlation does not imply causality.  </a:t>
            </a:r>
          </a:p>
          <a:p>
            <a:pPr>
              <a:lnSpc>
                <a:spcPct val="90000"/>
              </a:lnSpc>
              <a:buFont typeface="Wingdings" pitchFamily="2" charset="2"/>
              <a:buNone/>
            </a:pPr>
            <a:endParaRPr lang="en-US" sz="2800">
              <a:cs typeface="Times New Roman" pitchFamily="18" charset="0"/>
            </a:endParaRPr>
          </a:p>
          <a:p>
            <a:pPr>
              <a:lnSpc>
                <a:spcPct val="90000"/>
              </a:lnSpc>
            </a:pPr>
            <a:r>
              <a:rPr lang="en-US" sz="2800">
                <a:cs typeface="Times New Roman" pitchFamily="18" charset="0"/>
              </a:rPr>
              <a:t>When there is a correlation between X and Y. </a:t>
            </a:r>
          </a:p>
          <a:p>
            <a:pPr>
              <a:lnSpc>
                <a:spcPct val="90000"/>
              </a:lnSpc>
            </a:pPr>
            <a:r>
              <a:rPr lang="en-US" sz="2800">
                <a:cs typeface="Times New Roman" pitchFamily="18" charset="0"/>
              </a:rPr>
              <a:t>Does X cause Y or Y cause X, or both?  </a:t>
            </a:r>
          </a:p>
          <a:p>
            <a:pPr>
              <a:lnSpc>
                <a:spcPct val="90000"/>
              </a:lnSpc>
            </a:pPr>
            <a:r>
              <a:rPr lang="en-US" sz="2800">
                <a:cs typeface="Times New Roman" pitchFamily="18" charset="0"/>
              </a:rPr>
              <a:t>Or is there a third variable Z causing both X and Y , and therefore, X and Y are correlated? </a:t>
            </a:r>
            <a:endParaRPr lang="en-US"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t>Simple Linear Regression </a:t>
            </a:r>
          </a:p>
        </p:txBody>
      </p:sp>
      <p:sp>
        <p:nvSpPr>
          <p:cNvPr id="111619" name="Rectangle 3"/>
          <p:cNvSpPr>
            <a:spLocks noGrp="1" noChangeArrowheads="1"/>
          </p:cNvSpPr>
          <p:nvPr>
            <p:ph type="body" idx="1"/>
          </p:nvPr>
        </p:nvSpPr>
        <p:spPr/>
        <p:txBody>
          <a:bodyPr/>
          <a:lstStyle/>
          <a:p>
            <a:r>
              <a:rPr lang="en-US"/>
              <a:t>One objective of simple linear regression is to </a:t>
            </a:r>
            <a:r>
              <a:rPr lang="en-US" u="sng"/>
              <a:t>predict </a:t>
            </a:r>
            <a:r>
              <a:rPr lang="en-US"/>
              <a:t>a person’s score on a dependent variable from knowledge of their score on an independent variable. </a:t>
            </a:r>
          </a:p>
          <a:p>
            <a:r>
              <a:rPr lang="en-US"/>
              <a:t>It is also used to examine </a:t>
            </a:r>
            <a:r>
              <a:rPr lang="en-US" u="sng"/>
              <a:t>the degree of linear relationship</a:t>
            </a:r>
            <a:r>
              <a:rPr lang="en-US"/>
              <a:t> between an independent variable and a dependent variable.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en-US"/>
              <a:t>Example of Linear Regression </a:t>
            </a:r>
          </a:p>
        </p:txBody>
      </p:sp>
      <p:sp>
        <p:nvSpPr>
          <p:cNvPr id="112643" name="Rectangle 3"/>
          <p:cNvSpPr>
            <a:spLocks noGrp="1" noChangeArrowheads="1"/>
          </p:cNvSpPr>
          <p:nvPr>
            <p:ph type="body" idx="1"/>
          </p:nvPr>
        </p:nvSpPr>
        <p:spPr/>
        <p:txBody>
          <a:bodyPr/>
          <a:lstStyle/>
          <a:p>
            <a:r>
              <a:rPr lang="en-US"/>
              <a:t>Predict “productivity” of factory workers based on the “Test of Assembly Speed” score. </a:t>
            </a:r>
          </a:p>
          <a:p>
            <a:r>
              <a:rPr lang="en-US"/>
              <a:t>Predict “GPA” of college students based on the “SAT” score. </a:t>
            </a:r>
          </a:p>
          <a:p>
            <a:r>
              <a:rPr lang="en-US"/>
              <a:t>Examine the linear relationship between “Blood cholesterol” and “fat intake”.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t>Prediction</a:t>
            </a:r>
          </a:p>
        </p:txBody>
      </p:sp>
      <p:sp>
        <p:nvSpPr>
          <p:cNvPr id="113667" name="Rectangle 3"/>
          <p:cNvSpPr>
            <a:spLocks noGrp="1" noChangeArrowheads="1"/>
          </p:cNvSpPr>
          <p:nvPr>
            <p:ph type="body" idx="1"/>
          </p:nvPr>
        </p:nvSpPr>
        <p:spPr>
          <a:xfrm>
            <a:off x="1066800" y="2133600"/>
            <a:ext cx="7772400" cy="4083050"/>
          </a:xfrm>
        </p:spPr>
        <p:txBody>
          <a:bodyPr/>
          <a:lstStyle/>
          <a:p>
            <a:pPr>
              <a:lnSpc>
                <a:spcPct val="90000"/>
              </a:lnSpc>
            </a:pPr>
            <a:r>
              <a:rPr lang="en-US" sz="2400">
                <a:solidFill>
                  <a:srgbClr val="000000"/>
                </a:solidFill>
                <a:cs typeface="Times New Roman" pitchFamily="18" charset="0"/>
              </a:rPr>
              <a:t>A perfect correlation between two variables produces a line when plotted in a bivariate scatterplot</a:t>
            </a:r>
            <a:r>
              <a:rPr lang="en-US" sz="2800">
                <a:solidFill>
                  <a:srgbClr val="000000"/>
                </a:solidFill>
                <a:cs typeface="Times New Roman" pitchFamily="18" charset="0"/>
              </a:rPr>
              <a:t> </a:t>
            </a:r>
          </a:p>
          <a:p>
            <a:pPr>
              <a:lnSpc>
                <a:spcPct val="90000"/>
              </a:lnSpc>
              <a:buFont typeface="Wingdings" pitchFamily="2" charset="2"/>
              <a:buNone/>
            </a:pPr>
            <a:endParaRPr lang="en-US" sz="2800"/>
          </a:p>
          <a:p>
            <a:pPr>
              <a:lnSpc>
                <a:spcPct val="90000"/>
              </a:lnSpc>
              <a:buFont typeface="Wingdings" pitchFamily="2" charset="2"/>
              <a:buNone/>
            </a:pPr>
            <a:endParaRPr lang="en-US" sz="2800"/>
          </a:p>
          <a:p>
            <a:pPr>
              <a:lnSpc>
                <a:spcPct val="90000"/>
              </a:lnSpc>
              <a:buFont typeface="Wingdings" pitchFamily="2" charset="2"/>
              <a:buNone/>
            </a:pPr>
            <a:endParaRPr lang="en-US" sz="2800"/>
          </a:p>
          <a:p>
            <a:pPr>
              <a:lnSpc>
                <a:spcPct val="90000"/>
              </a:lnSpc>
            </a:pPr>
            <a:r>
              <a:rPr lang="en-US" sz="2400">
                <a:solidFill>
                  <a:srgbClr val="000000"/>
                </a:solidFill>
                <a:cs typeface="Times New Roman" pitchFamily="18" charset="0"/>
              </a:rPr>
              <a:t>In this figure, every increase of the value of X is associated with an increase in Y without any exceptions. If we wanted to predict values of Y based on a certain value of X, we would have no problem in doing so with this figure. A value of 2 for X should be associated with a value of 10 on the Y variable, as indicated by this graph. </a:t>
            </a:r>
          </a:p>
          <a:p>
            <a:pPr>
              <a:lnSpc>
                <a:spcPct val="90000"/>
              </a:lnSpc>
              <a:buFont typeface="Wingdings" pitchFamily="2" charset="2"/>
              <a:buNone/>
            </a:pPr>
            <a:endParaRPr lang="en-US" sz="2400"/>
          </a:p>
        </p:txBody>
      </p:sp>
      <p:pic>
        <p:nvPicPr>
          <p:cNvPr id="113668" name="Picture 4"/>
          <p:cNvPicPr>
            <a:picLocks noChangeAspect="1" noChangeArrowheads="1"/>
          </p:cNvPicPr>
          <p:nvPr/>
        </p:nvPicPr>
        <p:blipFill>
          <a:blip r:embed="rId2"/>
          <a:srcRect/>
          <a:stretch>
            <a:fillRect/>
          </a:stretch>
        </p:blipFill>
        <p:spPr bwMode="auto">
          <a:xfrm>
            <a:off x="3657600" y="2971800"/>
            <a:ext cx="1943100" cy="1371600"/>
          </a:xfrm>
          <a:prstGeom prst="rect">
            <a:avLst/>
          </a:prstGeom>
          <a:noFill/>
          <a:ln w="9525">
            <a:noFill/>
            <a:miter lim="800000"/>
            <a:headEnd/>
            <a:tailEnd/>
          </a:ln>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t>Error of Prediction: “Unexplained Variance” </a:t>
            </a:r>
          </a:p>
        </p:txBody>
      </p:sp>
      <p:sp>
        <p:nvSpPr>
          <p:cNvPr id="114691" name="Rectangle 3"/>
          <p:cNvSpPr>
            <a:spLocks noGrp="1" noChangeArrowheads="1"/>
          </p:cNvSpPr>
          <p:nvPr>
            <p:ph type="body" idx="1"/>
          </p:nvPr>
        </p:nvSpPr>
        <p:spPr/>
        <p:txBody>
          <a:bodyPr/>
          <a:lstStyle/>
          <a:p>
            <a:r>
              <a:rPr lang="en-US" sz="2800">
                <a:solidFill>
                  <a:srgbClr val="000000"/>
                </a:solidFill>
                <a:cs typeface="Times New Roman" pitchFamily="18" charset="0"/>
              </a:rPr>
              <a:t>Usually, prediction won't be so perfect. Most often, not all the points will fall perfectly on the line. There will be some error in the prediction. </a:t>
            </a:r>
          </a:p>
          <a:p>
            <a:r>
              <a:rPr lang="en-US" sz="2800">
                <a:solidFill>
                  <a:srgbClr val="000000"/>
                </a:solidFill>
                <a:cs typeface="Times New Roman" pitchFamily="18" charset="0"/>
              </a:rPr>
              <a:t>For each value of X, we know the approximate value of Y but not the exact value. </a:t>
            </a:r>
          </a:p>
          <a:p>
            <a:endParaRPr lang="en-US" sz="2800"/>
          </a:p>
        </p:txBody>
      </p:sp>
      <p:pic>
        <p:nvPicPr>
          <p:cNvPr id="114692" name="Picture 4"/>
          <p:cNvPicPr>
            <a:picLocks noChangeAspect="1" noChangeArrowheads="1"/>
          </p:cNvPicPr>
          <p:nvPr/>
        </p:nvPicPr>
        <p:blipFill>
          <a:blip r:embed="rId2"/>
          <a:srcRect/>
          <a:stretch>
            <a:fillRect/>
          </a:stretch>
        </p:blipFill>
        <p:spPr bwMode="auto">
          <a:xfrm>
            <a:off x="2819400" y="4400550"/>
            <a:ext cx="3267075" cy="2457450"/>
          </a:xfrm>
          <a:prstGeom prst="rect">
            <a:avLst/>
          </a:prstGeom>
          <a:noFill/>
          <a:ln w="952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Unexplained Variance </a:t>
            </a:r>
          </a:p>
        </p:txBody>
      </p:sp>
      <p:sp>
        <p:nvSpPr>
          <p:cNvPr id="115715" name="Rectangle 3"/>
          <p:cNvSpPr>
            <a:spLocks noGrp="1" noChangeArrowheads="1"/>
          </p:cNvSpPr>
          <p:nvPr>
            <p:ph type="body" idx="1"/>
          </p:nvPr>
        </p:nvSpPr>
        <p:spPr>
          <a:xfrm>
            <a:off x="1066800" y="2101850"/>
            <a:ext cx="7772400" cy="4375150"/>
          </a:xfrm>
        </p:spPr>
        <p:txBody>
          <a:bodyPr/>
          <a:lstStyle/>
          <a:p>
            <a:r>
              <a:rPr lang="en-US" sz="2000">
                <a:solidFill>
                  <a:srgbClr val="000000"/>
                </a:solidFill>
                <a:cs typeface="Times New Roman" pitchFamily="18" charset="0"/>
              </a:rPr>
              <a:t>We can look at how much each point falls off the line by drawing a little line straight from the point to the line as shown below. </a:t>
            </a:r>
          </a:p>
          <a:p>
            <a:r>
              <a:rPr lang="en-US" sz="2000">
                <a:solidFill>
                  <a:srgbClr val="000000"/>
                </a:solidFill>
                <a:cs typeface="Times New Roman" pitchFamily="18" charset="0"/>
              </a:rPr>
              <a:t>If we wanted to summarize how much error in prediction we had overall, we could sum up the distances (or </a:t>
            </a:r>
            <a:r>
              <a:rPr lang="en-US" sz="2000" u="sng">
                <a:solidFill>
                  <a:srgbClr val="000000"/>
                </a:solidFill>
                <a:cs typeface="Times New Roman" pitchFamily="18" charset="0"/>
              </a:rPr>
              <a:t>deviations</a:t>
            </a:r>
            <a:r>
              <a:rPr lang="en-US" sz="2000">
                <a:solidFill>
                  <a:srgbClr val="000000"/>
                </a:solidFill>
                <a:cs typeface="Times New Roman" pitchFamily="18" charset="0"/>
              </a:rPr>
              <a:t>) represented by all those little lines. </a:t>
            </a:r>
          </a:p>
          <a:p>
            <a:r>
              <a:rPr lang="en-US" sz="2000">
                <a:solidFill>
                  <a:srgbClr val="000000"/>
                </a:solidFill>
                <a:cs typeface="Times New Roman" pitchFamily="18" charset="0"/>
              </a:rPr>
              <a:t>The middle line is called the </a:t>
            </a:r>
            <a:r>
              <a:rPr lang="en-US" sz="2000" u="sng">
                <a:solidFill>
                  <a:srgbClr val="000000"/>
                </a:solidFill>
                <a:cs typeface="Times New Roman" pitchFamily="18" charset="0"/>
              </a:rPr>
              <a:t>regression line</a:t>
            </a:r>
            <a:r>
              <a:rPr lang="en-US" sz="2000">
                <a:solidFill>
                  <a:srgbClr val="000000"/>
                </a:solidFill>
                <a:cs typeface="Times New Roman" pitchFamily="18" charset="0"/>
              </a:rPr>
              <a:t>.</a:t>
            </a:r>
            <a:r>
              <a:rPr lang="en-US" sz="2800">
                <a:solidFill>
                  <a:srgbClr val="000000"/>
                </a:solidFill>
                <a:cs typeface="Times New Roman" pitchFamily="18" charset="0"/>
              </a:rPr>
              <a:t> </a:t>
            </a:r>
          </a:p>
          <a:p>
            <a:endParaRPr lang="en-US"/>
          </a:p>
        </p:txBody>
      </p:sp>
      <p:pic>
        <p:nvPicPr>
          <p:cNvPr id="115716" name="Picture 4"/>
          <p:cNvPicPr>
            <a:picLocks noChangeAspect="1" noChangeArrowheads="1"/>
          </p:cNvPicPr>
          <p:nvPr/>
        </p:nvPicPr>
        <p:blipFill>
          <a:blip r:embed="rId2"/>
          <a:srcRect/>
          <a:stretch>
            <a:fillRect/>
          </a:stretch>
        </p:blipFill>
        <p:spPr bwMode="auto">
          <a:xfrm>
            <a:off x="3048000" y="4457700"/>
            <a:ext cx="3190875" cy="2400300"/>
          </a:xfrm>
          <a:prstGeom prst="rect">
            <a:avLst/>
          </a:prstGeom>
          <a:noFill/>
          <a:ln w="9525">
            <a:noFill/>
            <a:miter lim="800000"/>
            <a:headEnd/>
            <a:tailEnd/>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t>The Regression Equation </a:t>
            </a:r>
          </a:p>
        </p:txBody>
      </p:sp>
      <p:sp>
        <p:nvSpPr>
          <p:cNvPr id="125955" name="Rectangle 3"/>
          <p:cNvSpPr>
            <a:spLocks noGrp="1" noChangeArrowheads="1"/>
          </p:cNvSpPr>
          <p:nvPr>
            <p:ph type="body" idx="1"/>
          </p:nvPr>
        </p:nvSpPr>
        <p:spPr/>
        <p:txBody>
          <a:bodyPr/>
          <a:lstStyle/>
          <a:p>
            <a:r>
              <a:rPr lang="en-US">
                <a:solidFill>
                  <a:srgbClr val="000000"/>
                </a:solidFill>
                <a:cs typeface="Times New Roman" pitchFamily="18" charset="0"/>
              </a:rPr>
              <a:t>The regression equation is simply a mathematical equation for a line. It is the equation that describes the regression line. In algebra, we represent the equation for a line with something like this:</a:t>
            </a:r>
          </a:p>
          <a:p>
            <a:pPr algn="ctr">
              <a:buFont typeface="Wingdings" pitchFamily="2" charset="2"/>
              <a:buNone/>
            </a:pPr>
            <a:r>
              <a:rPr lang="en-US">
                <a:solidFill>
                  <a:srgbClr val="000000"/>
                </a:solidFill>
                <a:cs typeface="Times New Roman" pitchFamily="18" charset="0"/>
              </a:rPr>
              <a:t>y = a + bx</a:t>
            </a:r>
          </a:p>
          <a:p>
            <a:pPr>
              <a:buFont typeface="Wingdings" pitchFamily="2" charset="2"/>
              <a:buNone/>
            </a:pPr>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t>Sum of Squares Residual </a:t>
            </a:r>
          </a:p>
        </p:txBody>
      </p:sp>
      <p:sp>
        <p:nvSpPr>
          <p:cNvPr id="116739" name="Rectangle 3"/>
          <p:cNvSpPr>
            <a:spLocks noGrp="1" noChangeArrowheads="1"/>
          </p:cNvSpPr>
          <p:nvPr>
            <p:ph type="body" idx="1"/>
          </p:nvPr>
        </p:nvSpPr>
        <p:spPr/>
        <p:txBody>
          <a:bodyPr/>
          <a:lstStyle/>
          <a:p>
            <a:r>
              <a:rPr lang="en-US" sz="2400">
                <a:solidFill>
                  <a:srgbClr val="000000"/>
                </a:solidFill>
                <a:cs typeface="Times New Roman" pitchFamily="18" charset="0"/>
              </a:rPr>
              <a:t>Summing up the deviations of the points gives us an overall idea of how much error in prediction there is. </a:t>
            </a:r>
          </a:p>
          <a:p>
            <a:r>
              <a:rPr lang="en-US" sz="2400">
                <a:solidFill>
                  <a:srgbClr val="000000"/>
                </a:solidFill>
                <a:cs typeface="Times New Roman" pitchFamily="18" charset="0"/>
              </a:rPr>
              <a:t>Unfortunately, this method does not work very well. </a:t>
            </a:r>
          </a:p>
          <a:p>
            <a:r>
              <a:rPr lang="en-US" sz="2400">
                <a:solidFill>
                  <a:srgbClr val="000000"/>
                </a:solidFill>
                <a:cs typeface="Times New Roman" pitchFamily="18" charset="0"/>
              </a:rPr>
              <a:t>If we choose a line that goes exactly through the middle of the points, about half of the points that fall off of the line should be below the line and about half should be above. Some of the deviations will be negative and some will be positive, and, thus the sum of all of them will equal 0. </a:t>
            </a:r>
          </a:p>
          <a:p>
            <a:endParaRPr lang="en-US" sz="2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t>Correlation </a:t>
            </a:r>
          </a:p>
        </p:txBody>
      </p:sp>
      <p:sp>
        <p:nvSpPr>
          <p:cNvPr id="86019" name="Rectangle 3"/>
          <p:cNvSpPr>
            <a:spLocks noGrp="1" noChangeArrowheads="1"/>
          </p:cNvSpPr>
          <p:nvPr>
            <p:ph type="body" idx="1"/>
          </p:nvPr>
        </p:nvSpPr>
        <p:spPr/>
        <p:txBody>
          <a:bodyPr/>
          <a:lstStyle/>
          <a:p>
            <a:pPr>
              <a:lnSpc>
                <a:spcPct val="90000"/>
              </a:lnSpc>
            </a:pPr>
            <a:r>
              <a:rPr lang="en-US">
                <a:cs typeface="Times New Roman" pitchFamily="18" charset="0"/>
              </a:rPr>
              <a:t>Correlation coefficient: statistical index of the degree to which two variables are associated, or related.  </a:t>
            </a:r>
          </a:p>
          <a:p>
            <a:pPr>
              <a:lnSpc>
                <a:spcPct val="90000"/>
              </a:lnSpc>
              <a:buFont typeface="Wingdings" pitchFamily="2" charset="2"/>
              <a:buNone/>
            </a:pPr>
            <a:endParaRPr lang="en-US">
              <a:cs typeface="Times New Roman" pitchFamily="18" charset="0"/>
            </a:endParaRPr>
          </a:p>
          <a:p>
            <a:pPr>
              <a:lnSpc>
                <a:spcPct val="90000"/>
              </a:lnSpc>
            </a:pPr>
            <a:r>
              <a:rPr lang="en-US">
                <a:cs typeface="Times New Roman" pitchFamily="18" charset="0"/>
              </a:rPr>
              <a:t>We can determine whether one variable is related to another by seeing whether scores on the two variables </a:t>
            </a:r>
            <a:r>
              <a:rPr lang="en-US" i="1">
                <a:cs typeface="Times New Roman" pitchFamily="18" charset="0"/>
              </a:rPr>
              <a:t>covary</a:t>
            </a:r>
            <a:r>
              <a:rPr lang="en-US">
                <a:cs typeface="Times New Roman" pitchFamily="18" charset="0"/>
              </a:rPr>
              <a:t>---whether they </a:t>
            </a:r>
            <a:r>
              <a:rPr lang="en-US" u="sng">
                <a:cs typeface="Times New Roman" pitchFamily="18" charset="0"/>
              </a:rPr>
              <a:t>vary</a:t>
            </a:r>
            <a:r>
              <a:rPr lang="en-US">
                <a:cs typeface="Times New Roman" pitchFamily="18" charset="0"/>
              </a:rPr>
              <a:t> together.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t>Sum of Squares Residual</a:t>
            </a:r>
          </a:p>
        </p:txBody>
      </p:sp>
      <p:sp>
        <p:nvSpPr>
          <p:cNvPr id="117763" name="Rectangle 3"/>
          <p:cNvSpPr>
            <a:spLocks noGrp="1" noChangeArrowheads="1"/>
          </p:cNvSpPr>
          <p:nvPr>
            <p:ph type="body" idx="1"/>
          </p:nvPr>
        </p:nvSpPr>
        <p:spPr>
          <a:xfrm>
            <a:off x="1066800" y="2101850"/>
            <a:ext cx="7620000" cy="4756150"/>
          </a:xfrm>
        </p:spPr>
        <p:txBody>
          <a:bodyPr/>
          <a:lstStyle/>
          <a:p>
            <a:r>
              <a:rPr lang="en-US" sz="2800">
                <a:solidFill>
                  <a:srgbClr val="000000"/>
                </a:solidFill>
                <a:cs typeface="Times New Roman" pitchFamily="18" charset="0"/>
              </a:rPr>
              <a:t>The (imaginary) scores that fall exactly on the regression line are called the predicted scores, and there is a predicted score for each value of X. The predicted scores are represented by  y</a:t>
            </a:r>
            <a:r>
              <a:rPr lang="en-US" sz="2800" baseline="30000">
                <a:solidFill>
                  <a:srgbClr val="000000"/>
                </a:solidFill>
                <a:cs typeface="Times New Roman" pitchFamily="18" charset="0"/>
              </a:rPr>
              <a:t>^</a:t>
            </a:r>
          </a:p>
          <a:p>
            <a:r>
              <a:rPr lang="en-US" sz="2800">
                <a:solidFill>
                  <a:srgbClr val="000000"/>
                </a:solidFill>
                <a:cs typeface="Times New Roman" pitchFamily="18" charset="0"/>
              </a:rPr>
              <a:t>(sometimes referred to as "y-hat", because of the little hat; or as "y-predict"). </a:t>
            </a:r>
          </a:p>
          <a:p>
            <a:r>
              <a:rPr lang="en-US" sz="2800">
                <a:solidFill>
                  <a:srgbClr val="000000"/>
                </a:solidFill>
                <a:cs typeface="Times New Roman" pitchFamily="18" charset="0"/>
              </a:rPr>
              <a:t>So the sum of the squared deviations from the predicted scores is represented by</a:t>
            </a:r>
          </a:p>
          <a:p>
            <a:endParaRPr lang="en-US"/>
          </a:p>
        </p:txBody>
      </p:sp>
      <p:pic>
        <p:nvPicPr>
          <p:cNvPr id="117764" name="Picture 4"/>
          <p:cNvPicPr>
            <a:picLocks noChangeAspect="1" noChangeArrowheads="1"/>
          </p:cNvPicPr>
          <p:nvPr/>
        </p:nvPicPr>
        <p:blipFill>
          <a:blip r:embed="rId2"/>
          <a:srcRect/>
          <a:stretch>
            <a:fillRect/>
          </a:stretch>
        </p:blipFill>
        <p:spPr bwMode="auto">
          <a:xfrm>
            <a:off x="6553200" y="5257800"/>
            <a:ext cx="1828800" cy="1119188"/>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a:t>Sum of Square Residual </a:t>
            </a:r>
          </a:p>
        </p:txBody>
      </p:sp>
      <p:pic>
        <p:nvPicPr>
          <p:cNvPr id="118788" name="Picture 4"/>
          <p:cNvPicPr>
            <a:picLocks noGrp="1" noChangeAspect="1" noChangeArrowheads="1"/>
          </p:cNvPicPr>
          <p:nvPr>
            <p:ph type="body" idx="1"/>
          </p:nvPr>
        </p:nvPicPr>
        <p:blipFill>
          <a:blip r:embed="rId2"/>
          <a:srcRect/>
          <a:stretch>
            <a:fillRect/>
          </a:stretch>
        </p:blipFill>
        <p:spPr>
          <a:xfrm>
            <a:off x="1219200" y="1981200"/>
            <a:ext cx="3270250" cy="1447800"/>
          </a:xfrm>
          <a:noFill/>
          <a:ln/>
        </p:spPr>
      </p:pic>
      <p:sp>
        <p:nvSpPr>
          <p:cNvPr id="118789" name="Rectangle 5"/>
          <p:cNvSpPr>
            <a:spLocks noChangeArrowheads="1"/>
          </p:cNvSpPr>
          <p:nvPr/>
        </p:nvSpPr>
        <p:spPr bwMode="auto">
          <a:xfrm>
            <a:off x="0" y="2133600"/>
            <a:ext cx="9753600" cy="5480050"/>
          </a:xfrm>
          <a:prstGeom prst="rect">
            <a:avLst/>
          </a:prstGeom>
          <a:noFill/>
          <a:ln w="9525">
            <a:noFill/>
            <a:miter lim="800000"/>
            <a:headEnd/>
            <a:tailEnd/>
          </a:ln>
          <a:effectLst/>
        </p:spPr>
        <p:txBody>
          <a:bodyPr lIns="1142640" tIns="914112" rIns="1142640" bIns="914112">
            <a:spAutoFit/>
          </a:bodyPr>
          <a:lstStyle/>
          <a:p>
            <a:pPr>
              <a:buFontTx/>
              <a:buChar char="•"/>
            </a:pPr>
            <a:r>
              <a:rPr lang="en-US" sz="1200">
                <a:solidFill>
                  <a:srgbClr val="000000"/>
                </a:solidFill>
                <a:latin typeface="Maiandra GD" pitchFamily="34" charset="0"/>
                <a:cs typeface="Times New Roman" pitchFamily="18" charset="0"/>
              </a:rPr>
              <a:t> </a:t>
            </a:r>
            <a:r>
              <a:rPr lang="en-US" sz="2400">
                <a:solidFill>
                  <a:srgbClr val="000000"/>
                </a:solidFill>
                <a:cs typeface="Times New Roman" pitchFamily="18" charset="0"/>
              </a:rPr>
              <a:t>y scores is subtracted from the predicted score (or the line) and then squared. Then all the squared deviations are summed a measure of the residual variation</a:t>
            </a:r>
          </a:p>
          <a:p>
            <a:pPr>
              <a:buFontTx/>
              <a:buChar char="•"/>
            </a:pPr>
            <a:r>
              <a:rPr lang="en-US" sz="2400">
                <a:solidFill>
                  <a:srgbClr val="000000"/>
                </a:solidFill>
                <a:cs typeface="Times New Roman" pitchFamily="18" charset="0"/>
              </a:rPr>
              <a:t>sum of the squared deviations from the regression line (or the predicted points) is a summary of the error up. </a:t>
            </a:r>
          </a:p>
          <a:p>
            <a:pPr>
              <a:buFontTx/>
              <a:buChar char="•"/>
            </a:pPr>
            <a:r>
              <a:rPr lang="en-US" sz="2400">
                <a:solidFill>
                  <a:srgbClr val="000000"/>
                </a:solidFill>
                <a:cs typeface="Times New Roman" pitchFamily="18" charset="0"/>
              </a:rPr>
              <a:t>Notice that this is a type of variation. It is the </a:t>
            </a:r>
            <a:r>
              <a:rPr lang="en-US" sz="2400" u="sng">
                <a:solidFill>
                  <a:srgbClr val="000000"/>
                </a:solidFill>
                <a:cs typeface="Times New Roman" pitchFamily="18" charset="0"/>
              </a:rPr>
              <a:t>unexplained variation</a:t>
            </a:r>
            <a:r>
              <a:rPr lang="en-US" sz="2400">
                <a:solidFill>
                  <a:srgbClr val="000000"/>
                </a:solidFill>
                <a:cs typeface="Times New Roman" pitchFamily="18" charset="0"/>
              </a:rPr>
              <a:t> in the prediction of y when x is used to predict the y scores. Some books refer to this as the "sum of squares residual" because it is of prediction </a:t>
            </a:r>
          </a:p>
          <a:p>
            <a:pPr eaLnBrk="0" hangingPunct="0"/>
            <a:endParaRPr lang="en-US" sz="240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t>Regression Line </a:t>
            </a:r>
          </a:p>
        </p:txBody>
      </p:sp>
      <p:sp>
        <p:nvSpPr>
          <p:cNvPr id="119811" name="Rectangle 3"/>
          <p:cNvSpPr>
            <a:spLocks noGrp="1" noChangeArrowheads="1"/>
          </p:cNvSpPr>
          <p:nvPr>
            <p:ph type="body" idx="1"/>
          </p:nvPr>
        </p:nvSpPr>
        <p:spPr/>
        <p:txBody>
          <a:bodyPr/>
          <a:lstStyle/>
          <a:p>
            <a:pPr>
              <a:lnSpc>
                <a:spcPct val="90000"/>
              </a:lnSpc>
            </a:pPr>
            <a:r>
              <a:rPr lang="en-US" sz="2400">
                <a:solidFill>
                  <a:srgbClr val="000000"/>
                </a:solidFill>
                <a:cs typeface="Times New Roman" pitchFamily="18" charset="0"/>
              </a:rPr>
              <a:t>If we want to draw a line that is perfectly through the middle of the points, we would choose a line that had the squared deviations from the line. Actually, we would use the smallest squared deviations. This criterion for best line is called the "Least Squares" criterion or </a:t>
            </a:r>
            <a:r>
              <a:rPr lang="en-US" sz="2400" u="sng">
                <a:solidFill>
                  <a:srgbClr val="000000"/>
                </a:solidFill>
                <a:cs typeface="Times New Roman" pitchFamily="18" charset="0"/>
              </a:rPr>
              <a:t>Ordinary Least Squares</a:t>
            </a:r>
            <a:r>
              <a:rPr lang="en-US" sz="2400">
                <a:solidFill>
                  <a:srgbClr val="000000"/>
                </a:solidFill>
                <a:cs typeface="Times New Roman" pitchFamily="18" charset="0"/>
              </a:rPr>
              <a:t> (OLS).</a:t>
            </a:r>
          </a:p>
          <a:p>
            <a:pPr>
              <a:lnSpc>
                <a:spcPct val="90000"/>
              </a:lnSpc>
              <a:buFont typeface="Wingdings" pitchFamily="2" charset="2"/>
              <a:buNone/>
            </a:pPr>
            <a:endParaRPr lang="en-US" sz="2400">
              <a:solidFill>
                <a:srgbClr val="000000"/>
              </a:solidFill>
              <a:cs typeface="Times New Roman" pitchFamily="18" charset="0"/>
            </a:endParaRPr>
          </a:p>
          <a:p>
            <a:pPr>
              <a:lnSpc>
                <a:spcPct val="90000"/>
              </a:lnSpc>
            </a:pPr>
            <a:r>
              <a:rPr lang="en-US" sz="2400">
                <a:solidFill>
                  <a:srgbClr val="000000"/>
                </a:solidFill>
                <a:cs typeface="Times New Roman" pitchFamily="18" charset="0"/>
              </a:rPr>
              <a:t>We use the least squares criterion to pick the regression line. The regression line is sometimes called the </a:t>
            </a:r>
            <a:r>
              <a:rPr lang="en-US" sz="2400" u="sng">
                <a:solidFill>
                  <a:srgbClr val="000000"/>
                </a:solidFill>
                <a:cs typeface="Times New Roman" pitchFamily="18" charset="0"/>
              </a:rPr>
              <a:t>"line of best fit"</a:t>
            </a:r>
            <a:r>
              <a:rPr lang="en-US" sz="2400">
                <a:solidFill>
                  <a:srgbClr val="000000"/>
                </a:solidFill>
                <a:cs typeface="Times New Roman" pitchFamily="18" charset="0"/>
              </a:rPr>
              <a:t> because it is the line that fits best when drawn through the points. It is a line that minimizes the distance of the actual scores from the predicted scores. </a:t>
            </a:r>
          </a:p>
          <a:p>
            <a:pPr>
              <a:lnSpc>
                <a:spcPct val="90000"/>
              </a:lnSpc>
            </a:pPr>
            <a:endParaRPr lang="en-US"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r>
              <a:rPr lang="en-US"/>
              <a:t>No relationship vs. </a:t>
            </a:r>
            <a:br>
              <a:rPr lang="en-US"/>
            </a:br>
            <a:r>
              <a:rPr lang="en-US"/>
              <a:t>Strong relationship</a:t>
            </a:r>
          </a:p>
        </p:txBody>
      </p:sp>
      <p:pic>
        <p:nvPicPr>
          <p:cNvPr id="120836" name="Picture 4"/>
          <p:cNvPicPr>
            <a:picLocks noGrp="1" noChangeAspect="1" noChangeArrowheads="1"/>
          </p:cNvPicPr>
          <p:nvPr>
            <p:ph type="body" idx="1"/>
          </p:nvPr>
        </p:nvPicPr>
        <p:blipFill>
          <a:blip r:embed="rId2"/>
          <a:srcRect/>
          <a:stretch>
            <a:fillRect/>
          </a:stretch>
        </p:blipFill>
        <p:spPr>
          <a:xfrm>
            <a:off x="1219200" y="2057400"/>
            <a:ext cx="7162800" cy="2895600"/>
          </a:xfrm>
          <a:noFill/>
          <a:ln/>
        </p:spPr>
      </p:pic>
      <p:sp>
        <p:nvSpPr>
          <p:cNvPr id="120838" name="Rectangle 6"/>
          <p:cNvSpPr>
            <a:spLocks noChangeArrowheads="1"/>
          </p:cNvSpPr>
          <p:nvPr/>
        </p:nvSpPr>
        <p:spPr bwMode="auto">
          <a:xfrm>
            <a:off x="1447800" y="5181600"/>
            <a:ext cx="6686550" cy="1920875"/>
          </a:xfrm>
          <a:prstGeom prst="rect">
            <a:avLst/>
          </a:prstGeom>
          <a:noFill/>
          <a:ln w="9525">
            <a:noFill/>
            <a:miter lim="800000"/>
            <a:headEnd/>
            <a:tailEnd/>
          </a:ln>
          <a:effectLst/>
        </p:spPr>
        <p:txBody>
          <a:bodyPr>
            <a:spAutoFit/>
          </a:bodyPr>
          <a:lstStyle/>
          <a:p>
            <a:pPr>
              <a:spcBef>
                <a:spcPct val="50000"/>
              </a:spcBef>
              <a:buFontTx/>
              <a:buChar char="•"/>
            </a:pPr>
            <a:r>
              <a:rPr lang="en-US" sz="2000">
                <a:solidFill>
                  <a:srgbClr val="000000"/>
                </a:solidFill>
                <a:cs typeface="Times New Roman" pitchFamily="18" charset="0"/>
              </a:rPr>
              <a:t>The regression line is flat when there is no ability to predict whatsoever. </a:t>
            </a:r>
          </a:p>
          <a:p>
            <a:pPr>
              <a:spcBef>
                <a:spcPct val="50000"/>
              </a:spcBef>
              <a:buFontTx/>
              <a:buChar char="•"/>
            </a:pPr>
            <a:r>
              <a:rPr lang="en-US" sz="2000">
                <a:solidFill>
                  <a:srgbClr val="000000"/>
                </a:solidFill>
                <a:cs typeface="Times New Roman" pitchFamily="18" charset="0"/>
              </a:rPr>
              <a:t>The regression line is sloped at an angle when there is a relationship.</a:t>
            </a:r>
          </a:p>
          <a:p>
            <a:pPr eaLnBrk="0" hangingPunct="0">
              <a:spcBef>
                <a:spcPct val="50000"/>
              </a:spcBef>
            </a:pPr>
            <a:endParaRPr lang="en-US" sz="20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t>Sum of Squares Regression: The Explained Variance </a:t>
            </a:r>
          </a:p>
        </p:txBody>
      </p:sp>
      <p:sp>
        <p:nvSpPr>
          <p:cNvPr id="121859" name="Rectangle 3"/>
          <p:cNvSpPr>
            <a:spLocks noGrp="1" noChangeArrowheads="1"/>
          </p:cNvSpPr>
          <p:nvPr>
            <p:ph type="body" idx="1"/>
          </p:nvPr>
        </p:nvSpPr>
        <p:spPr/>
        <p:txBody>
          <a:bodyPr/>
          <a:lstStyle/>
          <a:p>
            <a:r>
              <a:rPr lang="en-US" sz="2000">
                <a:solidFill>
                  <a:srgbClr val="000000"/>
                </a:solidFill>
                <a:cs typeface="Times New Roman" pitchFamily="18" charset="0"/>
              </a:rPr>
              <a:t>The extent to which the regression line is sloped represents the amount we can predict y scores based on x scores, and the extent to which the regression line is beneficial in predicting y scores over and above the mean of the y scores. </a:t>
            </a:r>
          </a:p>
          <a:p>
            <a:r>
              <a:rPr lang="en-US" sz="2000">
                <a:solidFill>
                  <a:srgbClr val="000000"/>
                </a:solidFill>
                <a:cs typeface="Times New Roman" pitchFamily="18" charset="0"/>
              </a:rPr>
              <a:t>To represent this, we could look at how much the predicted points (which fall on the regression line) deviate from the mean. </a:t>
            </a:r>
          </a:p>
          <a:p>
            <a:r>
              <a:rPr lang="en-US" sz="2000">
                <a:solidFill>
                  <a:srgbClr val="000000"/>
                </a:solidFill>
                <a:cs typeface="Times New Roman" pitchFamily="18" charset="0"/>
              </a:rPr>
              <a:t>This deviation is represented by the little vertical lines I've drawn in the figure below.</a:t>
            </a:r>
            <a:r>
              <a:rPr lang="en-US" sz="2000">
                <a:solidFill>
                  <a:srgbClr val="000000"/>
                </a:solidFill>
                <a:latin typeface="Maiandra GD" pitchFamily="34" charset="0"/>
                <a:cs typeface="Times New Roman" pitchFamily="18" charset="0"/>
              </a:rPr>
              <a:t> </a:t>
            </a:r>
            <a:endParaRPr lang="en-US" sz="2000">
              <a:solidFill>
                <a:srgbClr val="000000"/>
              </a:solidFill>
              <a:cs typeface="Times New Roman" pitchFamily="18" charset="0"/>
            </a:endParaRPr>
          </a:p>
          <a:p>
            <a:endParaRPr lang="en-US" sz="2000"/>
          </a:p>
        </p:txBody>
      </p:sp>
      <p:pic>
        <p:nvPicPr>
          <p:cNvPr id="121860" name="Picture 4"/>
          <p:cNvPicPr>
            <a:picLocks noChangeAspect="1" noChangeArrowheads="1"/>
          </p:cNvPicPr>
          <p:nvPr/>
        </p:nvPicPr>
        <p:blipFill>
          <a:blip r:embed="rId2"/>
          <a:srcRect/>
          <a:stretch>
            <a:fillRect/>
          </a:stretch>
        </p:blipFill>
        <p:spPr bwMode="auto">
          <a:xfrm>
            <a:off x="3048000" y="4800600"/>
            <a:ext cx="3524250" cy="1628775"/>
          </a:xfrm>
          <a:prstGeom prst="rect">
            <a:avLst/>
          </a:prstGeom>
          <a:noFill/>
          <a:ln w="9525">
            <a:noFill/>
            <a:miter lim="800000"/>
            <a:headEnd/>
            <a:tailEnd/>
          </a:ln>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t>Formula for Sum of Squares Regression: Explained Variance </a:t>
            </a:r>
          </a:p>
        </p:txBody>
      </p:sp>
      <p:sp>
        <p:nvSpPr>
          <p:cNvPr id="122883" name="Rectangle 3"/>
          <p:cNvSpPr>
            <a:spLocks noGrp="1" noChangeArrowheads="1"/>
          </p:cNvSpPr>
          <p:nvPr>
            <p:ph type="body" idx="1"/>
          </p:nvPr>
        </p:nvSpPr>
        <p:spPr/>
        <p:txBody>
          <a:bodyPr/>
          <a:lstStyle/>
          <a:p>
            <a:r>
              <a:rPr lang="en-US">
                <a:solidFill>
                  <a:srgbClr val="000000"/>
                </a:solidFill>
                <a:cs typeface="Times New Roman" pitchFamily="18" charset="0"/>
              </a:rPr>
              <a:t>The squared deviations of the predicted scores from the mean score, or</a:t>
            </a:r>
          </a:p>
          <a:p>
            <a:pPr algn="ctr">
              <a:buFont typeface="Wingdings" pitchFamily="2" charset="2"/>
              <a:buNone/>
            </a:pPr>
            <a:r>
              <a:rPr lang="en-US">
                <a:solidFill>
                  <a:srgbClr val="000000"/>
                </a:solidFill>
                <a:cs typeface="Times New Roman" pitchFamily="18" charset="0"/>
              </a:rPr>
              <a:t> </a:t>
            </a:r>
          </a:p>
          <a:p>
            <a:pPr>
              <a:buFont typeface="Wingdings" pitchFamily="2" charset="2"/>
              <a:buNone/>
            </a:pPr>
            <a:endParaRPr lang="en-US">
              <a:solidFill>
                <a:srgbClr val="000000"/>
              </a:solidFill>
              <a:cs typeface="Times New Roman" pitchFamily="18" charset="0"/>
            </a:endParaRPr>
          </a:p>
          <a:p>
            <a:r>
              <a:rPr lang="en-US">
                <a:solidFill>
                  <a:srgbClr val="000000"/>
                </a:solidFill>
                <a:cs typeface="Times New Roman" pitchFamily="18" charset="0"/>
              </a:rPr>
              <a:t>represent the amount of </a:t>
            </a:r>
            <a:r>
              <a:rPr lang="en-US" u="sng">
                <a:solidFill>
                  <a:srgbClr val="000000"/>
                </a:solidFill>
                <a:cs typeface="Times New Roman" pitchFamily="18" charset="0"/>
              </a:rPr>
              <a:t>variance explained</a:t>
            </a:r>
            <a:r>
              <a:rPr lang="en-US">
                <a:solidFill>
                  <a:srgbClr val="000000"/>
                </a:solidFill>
                <a:cs typeface="Times New Roman" pitchFamily="18" charset="0"/>
              </a:rPr>
              <a:t> in the y scores by the x scores.</a:t>
            </a:r>
          </a:p>
          <a:p>
            <a:pPr>
              <a:buFont typeface="Wingdings" pitchFamily="2" charset="2"/>
              <a:buNone/>
            </a:pPr>
            <a:endParaRPr lang="en-US"/>
          </a:p>
        </p:txBody>
      </p:sp>
      <p:pic>
        <p:nvPicPr>
          <p:cNvPr id="122884" name="Picture 4"/>
          <p:cNvPicPr>
            <a:picLocks noChangeAspect="1" noChangeArrowheads="1"/>
          </p:cNvPicPr>
          <p:nvPr/>
        </p:nvPicPr>
        <p:blipFill>
          <a:blip r:embed="rId2"/>
          <a:srcRect/>
          <a:stretch>
            <a:fillRect/>
          </a:stretch>
        </p:blipFill>
        <p:spPr bwMode="auto">
          <a:xfrm>
            <a:off x="3352800" y="3124200"/>
            <a:ext cx="2133600" cy="1143000"/>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Total Variation </a:t>
            </a:r>
          </a:p>
        </p:txBody>
      </p:sp>
      <p:sp>
        <p:nvSpPr>
          <p:cNvPr id="123907" name="Rectangle 3"/>
          <p:cNvSpPr>
            <a:spLocks noGrp="1" noChangeArrowheads="1"/>
          </p:cNvSpPr>
          <p:nvPr>
            <p:ph type="body" idx="1"/>
          </p:nvPr>
        </p:nvSpPr>
        <p:spPr/>
        <p:txBody>
          <a:bodyPr/>
          <a:lstStyle/>
          <a:p>
            <a:r>
              <a:rPr lang="en-US">
                <a:solidFill>
                  <a:srgbClr val="000000"/>
                </a:solidFill>
                <a:latin typeface="Maiandra GD" pitchFamily="34" charset="0"/>
                <a:cs typeface="Times New Roman" pitchFamily="18" charset="0"/>
              </a:rPr>
              <a:t>The total variation in the y score is measured simply by the sum of the squared deviations of the y scores from the mean.</a:t>
            </a:r>
            <a:endParaRPr lang="en-US">
              <a:solidFill>
                <a:srgbClr val="000000"/>
              </a:solidFill>
              <a:cs typeface="Times New Roman" pitchFamily="18" charset="0"/>
            </a:endParaRPr>
          </a:p>
          <a:p>
            <a:endParaRPr lang="en-US"/>
          </a:p>
        </p:txBody>
      </p:sp>
      <p:pic>
        <p:nvPicPr>
          <p:cNvPr id="123908" name="Picture 4"/>
          <p:cNvPicPr>
            <a:picLocks noChangeAspect="1" noChangeArrowheads="1"/>
          </p:cNvPicPr>
          <p:nvPr/>
        </p:nvPicPr>
        <p:blipFill>
          <a:blip r:embed="rId2"/>
          <a:srcRect/>
          <a:stretch>
            <a:fillRect/>
          </a:stretch>
        </p:blipFill>
        <p:spPr bwMode="auto">
          <a:xfrm>
            <a:off x="2743200" y="4267200"/>
            <a:ext cx="3581400" cy="200025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r>
              <a:rPr lang="en-US"/>
              <a:t>Total Variation </a:t>
            </a:r>
          </a:p>
        </p:txBody>
      </p:sp>
      <p:sp>
        <p:nvSpPr>
          <p:cNvPr id="124931" name="Rectangle 3"/>
          <p:cNvSpPr>
            <a:spLocks noGrp="1" noChangeArrowheads="1"/>
          </p:cNvSpPr>
          <p:nvPr>
            <p:ph type="body" idx="1"/>
          </p:nvPr>
        </p:nvSpPr>
        <p:spPr/>
        <p:txBody>
          <a:bodyPr/>
          <a:lstStyle/>
          <a:p>
            <a:pPr marL="0" indent="0"/>
            <a:r>
              <a:rPr lang="en-US" sz="2800">
                <a:solidFill>
                  <a:srgbClr val="000000"/>
                </a:solidFill>
                <a:latin typeface="Maiandra GD" pitchFamily="34" charset="0"/>
                <a:cs typeface="Times New Roman" pitchFamily="18" charset="0"/>
              </a:rPr>
              <a:t>The explained sum of squares and unexplained sum of squares add up to equal the total sum of squares. The variation of the scores is either explained by x or not.</a:t>
            </a:r>
            <a:endParaRPr lang="en-US" sz="2800">
              <a:solidFill>
                <a:srgbClr val="000000"/>
              </a:solidFill>
              <a:cs typeface="Times New Roman" pitchFamily="18" charset="0"/>
            </a:endParaRPr>
          </a:p>
          <a:p>
            <a:pPr marL="0" indent="0" algn="ctr"/>
            <a:endParaRPr lang="en-US" sz="2800">
              <a:solidFill>
                <a:srgbClr val="000000"/>
              </a:solidFill>
              <a:latin typeface="Maiandra GD" pitchFamily="34" charset="0"/>
              <a:cs typeface="Times New Roman" pitchFamily="18" charset="0"/>
            </a:endParaRPr>
          </a:p>
          <a:p>
            <a:pPr marL="0" indent="0" algn="ctr"/>
            <a:endParaRPr lang="en-US" sz="2800">
              <a:solidFill>
                <a:srgbClr val="000000"/>
              </a:solidFill>
              <a:latin typeface="Maiandra GD" pitchFamily="34" charset="0"/>
              <a:cs typeface="Times New Roman" pitchFamily="18" charset="0"/>
            </a:endParaRPr>
          </a:p>
          <a:p>
            <a:pPr marL="0" indent="0" algn="ctr">
              <a:buFont typeface="Wingdings" pitchFamily="2" charset="2"/>
              <a:buNone/>
            </a:pPr>
            <a:r>
              <a:rPr lang="en-US" sz="2800">
                <a:solidFill>
                  <a:srgbClr val="000000"/>
                </a:solidFill>
                <a:latin typeface="Maiandra GD" pitchFamily="34" charset="0"/>
                <a:cs typeface="Times New Roman" pitchFamily="18" charset="0"/>
              </a:rPr>
              <a:t>Total sum of squares = explained sum of squares + unexplained sum of squares.</a:t>
            </a:r>
            <a:endParaRPr lang="en-US" sz="2800">
              <a:solidFill>
                <a:srgbClr val="000000"/>
              </a:solidFill>
              <a:cs typeface="Times New Roman" pitchFamily="18" charset="0"/>
            </a:endParaRPr>
          </a:p>
        </p:txBody>
      </p:sp>
      <p:pic>
        <p:nvPicPr>
          <p:cNvPr id="124932" name="Picture 4"/>
          <p:cNvPicPr>
            <a:picLocks noChangeAspect="1" noChangeArrowheads="1"/>
          </p:cNvPicPr>
          <p:nvPr/>
        </p:nvPicPr>
        <p:blipFill>
          <a:blip r:embed="rId2"/>
          <a:srcRect/>
          <a:stretch>
            <a:fillRect/>
          </a:stretch>
        </p:blipFill>
        <p:spPr bwMode="auto">
          <a:xfrm>
            <a:off x="3352800" y="3962400"/>
            <a:ext cx="2371725" cy="914400"/>
          </a:xfrm>
          <a:prstGeom prst="rect">
            <a:avLst/>
          </a:prstGeom>
          <a:noFill/>
          <a:ln w="9525">
            <a:no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r>
              <a:rPr lang="en-US" altLang="ja-JP">
                <a:latin typeface="Maiandra GD" pitchFamily="34" charset="0"/>
                <a:ea typeface="MS Mincho" pitchFamily="49" charset="-128"/>
              </a:rPr>
              <a:t>R</a:t>
            </a:r>
            <a:r>
              <a:rPr lang="en-US" altLang="ja-JP" baseline="30000">
                <a:latin typeface="Maiandra GD" pitchFamily="34" charset="0"/>
                <a:ea typeface="MS Mincho" pitchFamily="49" charset="-128"/>
              </a:rPr>
              <a:t>2</a:t>
            </a:r>
            <a:endParaRPr lang="en-US">
              <a:latin typeface="Maiandra GD" pitchFamily="34" charset="0"/>
              <a:ea typeface="MS Mincho" pitchFamily="49" charset="-128"/>
            </a:endParaRPr>
          </a:p>
        </p:txBody>
      </p:sp>
      <p:sp>
        <p:nvSpPr>
          <p:cNvPr id="126979" name="Rectangle 3"/>
          <p:cNvSpPr>
            <a:spLocks noGrp="1" noChangeArrowheads="1"/>
          </p:cNvSpPr>
          <p:nvPr>
            <p:ph type="body" idx="1"/>
          </p:nvPr>
        </p:nvSpPr>
        <p:spPr/>
        <p:txBody>
          <a:bodyPr/>
          <a:lstStyle/>
          <a:p>
            <a:r>
              <a:rPr lang="en-US" altLang="ja-JP" sz="2800">
                <a:ea typeface="MS Mincho" pitchFamily="49" charset="-128"/>
              </a:rPr>
              <a:t>The amount of variation explained by the regression line in regression analysis is equal to the amount of shared variation between the X and Y variables in correlation.</a:t>
            </a:r>
            <a:r>
              <a:rPr lang="en-US" altLang="ja-JP">
                <a:ea typeface="ＭＳ Ｐゴシック" pitchFamily="34" charset="-128"/>
              </a:rPr>
              <a:t> </a:t>
            </a:r>
          </a:p>
          <a:p>
            <a:endParaRPr lang="en-US"/>
          </a:p>
        </p:txBody>
      </p:sp>
      <p:pic>
        <p:nvPicPr>
          <p:cNvPr id="126980" name="Picture 4"/>
          <p:cNvPicPr>
            <a:picLocks noChangeAspect="1" noChangeArrowheads="1"/>
          </p:cNvPicPr>
          <p:nvPr/>
        </p:nvPicPr>
        <p:blipFill>
          <a:blip r:embed="rId2"/>
          <a:srcRect/>
          <a:stretch>
            <a:fillRect/>
          </a:stretch>
        </p:blipFill>
        <p:spPr bwMode="auto">
          <a:xfrm>
            <a:off x="2667000" y="4038600"/>
            <a:ext cx="3438525" cy="2438400"/>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ltLang="ja-JP">
                <a:latin typeface="Maiandra GD" pitchFamily="34" charset="0"/>
                <a:ea typeface="MS Mincho" pitchFamily="49" charset="-128"/>
              </a:rPr>
              <a:t>R</a:t>
            </a:r>
            <a:r>
              <a:rPr lang="en-US" altLang="ja-JP" baseline="30000">
                <a:latin typeface="Maiandra GD" pitchFamily="34" charset="0"/>
                <a:ea typeface="MS Mincho" pitchFamily="49" charset="-128"/>
              </a:rPr>
              <a:t>2</a:t>
            </a:r>
            <a:endParaRPr lang="en-US" baseline="30000">
              <a:latin typeface="Maiandra GD" pitchFamily="34" charset="0"/>
              <a:ea typeface="MS Mincho" pitchFamily="49" charset="-128"/>
            </a:endParaRPr>
          </a:p>
        </p:txBody>
      </p:sp>
      <p:sp>
        <p:nvSpPr>
          <p:cNvPr id="128003" name="Rectangle 3"/>
          <p:cNvSpPr>
            <a:spLocks noGrp="1" noChangeArrowheads="1"/>
          </p:cNvSpPr>
          <p:nvPr>
            <p:ph type="body" idx="1"/>
          </p:nvPr>
        </p:nvSpPr>
        <p:spPr/>
        <p:txBody>
          <a:bodyPr/>
          <a:lstStyle/>
          <a:p>
            <a:r>
              <a:rPr lang="en-US">
                <a:solidFill>
                  <a:srgbClr val="000000"/>
                </a:solidFill>
                <a:cs typeface="Times New Roman" pitchFamily="18" charset="0"/>
              </a:rPr>
              <a:t>We can create a ratio of the amount of variance explained (sum or squares regression, or SSR) relative to the overall variation of the y variable (sum of squares total, or SST) which will give us r-square.</a:t>
            </a:r>
          </a:p>
          <a:p>
            <a:endParaRPr lang="en-US">
              <a:solidFill>
                <a:srgbClr val="000000"/>
              </a:solidFill>
              <a:cs typeface="Times New Roman" pitchFamily="18" charset="0"/>
            </a:endParaRPr>
          </a:p>
          <a:p>
            <a:endParaRPr lang="en-US"/>
          </a:p>
        </p:txBody>
      </p:sp>
      <p:pic>
        <p:nvPicPr>
          <p:cNvPr id="128004" name="Picture 4"/>
          <p:cNvPicPr>
            <a:picLocks noChangeAspect="1" noChangeArrowheads="1"/>
          </p:cNvPicPr>
          <p:nvPr/>
        </p:nvPicPr>
        <p:blipFill>
          <a:blip r:embed="rId2"/>
          <a:srcRect/>
          <a:stretch>
            <a:fillRect/>
          </a:stretch>
        </p:blipFill>
        <p:spPr bwMode="auto">
          <a:xfrm>
            <a:off x="3429000" y="5029200"/>
            <a:ext cx="2514600" cy="1295400"/>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cs typeface="Times New Roman" pitchFamily="18" charset="0"/>
              </a:rPr>
              <a:t>Scatterplot</a:t>
            </a:r>
          </a:p>
        </p:txBody>
      </p:sp>
      <p:sp>
        <p:nvSpPr>
          <p:cNvPr id="90115" name="Rectangle 3"/>
          <p:cNvSpPr>
            <a:spLocks noGrp="1" noChangeArrowheads="1"/>
          </p:cNvSpPr>
          <p:nvPr>
            <p:ph type="body" idx="1"/>
          </p:nvPr>
        </p:nvSpPr>
        <p:spPr/>
        <p:txBody>
          <a:bodyPr/>
          <a:lstStyle/>
          <a:p>
            <a:r>
              <a:rPr lang="en-US">
                <a:cs typeface="Times New Roman" pitchFamily="18" charset="0"/>
              </a:rPr>
              <a:t>The relationship between any two variables can be portrayed graphically on an x- and y- axis.  </a:t>
            </a:r>
          </a:p>
          <a:p>
            <a:r>
              <a:rPr lang="en-US">
                <a:cs typeface="Times New Roman" pitchFamily="18" charset="0"/>
              </a:rPr>
              <a:t>Each subject i</a:t>
            </a:r>
            <a:r>
              <a:rPr lang="en-US" baseline="-30000">
                <a:cs typeface="Times New Roman" pitchFamily="18" charset="0"/>
              </a:rPr>
              <a:t>1 </a:t>
            </a:r>
            <a:r>
              <a:rPr lang="en-US">
                <a:cs typeface="Times New Roman" pitchFamily="18" charset="0"/>
              </a:rPr>
              <a:t>has (x</a:t>
            </a:r>
            <a:r>
              <a:rPr lang="en-US" baseline="-30000">
                <a:cs typeface="Times New Roman" pitchFamily="18" charset="0"/>
              </a:rPr>
              <a:t>1, </a:t>
            </a:r>
            <a:r>
              <a:rPr lang="en-US">
                <a:cs typeface="Times New Roman" pitchFamily="18" charset="0"/>
              </a:rPr>
              <a:t>y</a:t>
            </a:r>
            <a:r>
              <a:rPr lang="en-US" baseline="-30000">
                <a:cs typeface="Times New Roman" pitchFamily="18" charset="0"/>
              </a:rPr>
              <a:t>1)</a:t>
            </a:r>
            <a:r>
              <a:rPr lang="en-US">
                <a:cs typeface="Times New Roman" pitchFamily="18" charset="0"/>
              </a:rPr>
              <a:t>.  When score s for an entire sample are plotted, the result is called </a:t>
            </a:r>
            <a:r>
              <a:rPr lang="en-US" b="1">
                <a:cs typeface="Times New Roman" pitchFamily="18" charset="0"/>
              </a:rPr>
              <a:t>scatter plot</a:t>
            </a:r>
            <a:r>
              <a:rPr lang="en-US">
                <a:cs typeface="Times New Roman" pitchFamily="18" charset="0"/>
              </a:rPr>
              <a:t>.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t>SPSS Demo (Simple Regression)</a:t>
            </a:r>
          </a:p>
        </p:txBody>
      </p:sp>
      <p:sp>
        <p:nvSpPr>
          <p:cNvPr id="134147" name="Rectangle 3"/>
          <p:cNvSpPr>
            <a:spLocks noGrp="1" noChangeArrowheads="1"/>
          </p:cNvSpPr>
          <p:nvPr>
            <p:ph type="body" idx="1"/>
          </p:nvPr>
        </p:nvSpPr>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p:txBody>
          <a:bodyPr/>
          <a:lstStyle/>
          <a:p>
            <a:r>
              <a:rPr lang="en-US"/>
              <a:t>Multiple Regression </a:t>
            </a:r>
          </a:p>
        </p:txBody>
      </p:sp>
      <p:sp>
        <p:nvSpPr>
          <p:cNvPr id="129027" name="Rectangle 3"/>
          <p:cNvSpPr>
            <a:spLocks noGrp="1" noChangeArrowheads="1"/>
          </p:cNvSpPr>
          <p:nvPr>
            <p:ph type="body" idx="1"/>
          </p:nvPr>
        </p:nvSpPr>
        <p:spPr/>
        <p:txBody>
          <a:bodyPr/>
          <a:lstStyle/>
          <a:p>
            <a:r>
              <a:rPr lang="en-US"/>
              <a:t>Multiple regression is an extension of a simple linear regression. </a:t>
            </a:r>
          </a:p>
          <a:p>
            <a:r>
              <a:rPr lang="en-US"/>
              <a:t>In multiple regression, a dependent variable is predicted by more than one independent variable </a:t>
            </a:r>
          </a:p>
          <a:p>
            <a:endParaRPr lang="en-US"/>
          </a:p>
          <a:p>
            <a:r>
              <a:rPr lang="en-US"/>
              <a:t>Y = a + b</a:t>
            </a:r>
            <a:r>
              <a:rPr lang="en-US" baseline="-25000"/>
              <a:t>1</a:t>
            </a:r>
            <a:r>
              <a:rPr lang="en-US"/>
              <a:t>x</a:t>
            </a:r>
            <a:r>
              <a:rPr lang="en-US" baseline="-25000"/>
              <a:t>1 </a:t>
            </a:r>
            <a:r>
              <a:rPr lang="en-US"/>
              <a:t>+ b</a:t>
            </a:r>
            <a:r>
              <a:rPr lang="en-US" baseline="-25000"/>
              <a:t>2</a:t>
            </a:r>
            <a:r>
              <a:rPr lang="en-US"/>
              <a:t>x</a:t>
            </a:r>
            <a:r>
              <a:rPr lang="en-US" baseline="-25000"/>
              <a:t>2 </a:t>
            </a:r>
            <a:r>
              <a:rPr lang="en-US"/>
              <a:t>+ . . . + b</a:t>
            </a:r>
            <a:r>
              <a:rPr lang="en-US" baseline="-25000"/>
              <a:t>k</a:t>
            </a:r>
            <a:r>
              <a:rPr lang="en-US"/>
              <a:t>x</a:t>
            </a:r>
            <a:r>
              <a:rPr lang="en-US" baseline="-25000"/>
              <a:t>k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sz="4000"/>
              <a:t>A Hitchhiker’s Guide to Analyses</a:t>
            </a:r>
            <a:r>
              <a:rPr lang="en-US"/>
              <a:t> </a:t>
            </a:r>
          </a:p>
        </p:txBody>
      </p:sp>
      <p:graphicFrame>
        <p:nvGraphicFramePr>
          <p:cNvPr id="130051" name="Object 3"/>
          <p:cNvGraphicFramePr>
            <a:graphicFrameLocks noChangeAspect="1"/>
          </p:cNvGraphicFramePr>
          <p:nvPr>
            <p:ph type="body" idx="1"/>
          </p:nvPr>
        </p:nvGraphicFramePr>
        <p:xfrm>
          <a:off x="1066800" y="2119313"/>
          <a:ext cx="7772400" cy="4357687"/>
        </p:xfrm>
        <a:graphic>
          <a:graphicData uri="http://schemas.openxmlformats.org/presentationml/2006/ole">
            <p:oleObj spid="_x0000_s130051" name="Document" r:id="rId3" imgW="6419880" imgH="3370320" progId="Word.Document.8">
              <p:embed/>
            </p:oleObj>
          </a:graphicData>
        </a:graphic>
      </p:graphicFrame>
      <p:sp>
        <p:nvSpPr>
          <p:cNvPr id="130053" name="Line 5"/>
          <p:cNvSpPr>
            <a:spLocks noChangeShapeType="1"/>
          </p:cNvSpPr>
          <p:nvPr/>
        </p:nvSpPr>
        <p:spPr bwMode="auto">
          <a:xfrm>
            <a:off x="990600" y="3733800"/>
            <a:ext cx="7696200" cy="0"/>
          </a:xfrm>
          <a:prstGeom prst="line">
            <a:avLst/>
          </a:prstGeom>
          <a:noFill/>
          <a:ln w="9525">
            <a:solidFill>
              <a:schemeClr val="tx1"/>
            </a:solidFill>
            <a:miter lim="800000"/>
            <a:headEnd/>
            <a:tailEnd/>
          </a:ln>
          <a:effectLst/>
        </p:spPr>
        <p:txBody>
          <a:bodyPr wrap="none"/>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type="body" idx="1"/>
          </p:nvPr>
        </p:nvSpPr>
        <p:spPr>
          <a:xfrm>
            <a:off x="0" y="533400"/>
            <a:ext cx="9601200" cy="7086600"/>
          </a:xfrm>
        </p:spPr>
        <p:txBody>
          <a:bodyPr/>
          <a:lstStyle/>
          <a:p>
            <a:r>
              <a:rPr lang="en-US" sz="4000"/>
              <a:t>Scatterplot</a:t>
            </a:r>
          </a:p>
        </p:txBody>
      </p:sp>
      <p:sp>
        <p:nvSpPr>
          <p:cNvPr id="91141" name="Rectangle 5"/>
          <p:cNvSpPr>
            <a:spLocks noChangeArrowheads="1"/>
          </p:cNvSpPr>
          <p:nvPr/>
        </p:nvSpPr>
        <p:spPr bwMode="auto">
          <a:xfrm>
            <a:off x="0" y="0"/>
            <a:ext cx="9144000" cy="0"/>
          </a:xfrm>
          <a:prstGeom prst="rect">
            <a:avLst/>
          </a:prstGeom>
          <a:noFill/>
          <a:ln w="9525">
            <a:noFill/>
            <a:miter lim="800000"/>
            <a:headEnd/>
            <a:tailEnd/>
          </a:ln>
          <a:effectLst/>
        </p:spPr>
        <p:txBody>
          <a:bodyPr>
            <a:spAutoFit/>
          </a:bodyPr>
          <a:lstStyle/>
          <a:p>
            <a:endParaRPr lang="en-US"/>
          </a:p>
        </p:txBody>
      </p:sp>
      <p:pic>
        <p:nvPicPr>
          <p:cNvPr id="91156" name="Picture 20" descr="corr34.gif - 2.5 K"/>
          <p:cNvPicPr>
            <a:picLocks noChangeAspect="1" noChangeArrowheads="1"/>
          </p:cNvPicPr>
          <p:nvPr/>
        </p:nvPicPr>
        <p:blipFill>
          <a:blip r:embed="rId2" r:link="rId3"/>
          <a:srcRect/>
          <a:stretch>
            <a:fillRect/>
          </a:stretch>
        </p:blipFill>
        <p:spPr bwMode="auto">
          <a:xfrm>
            <a:off x="2209800" y="1560513"/>
            <a:ext cx="5334000" cy="4252912"/>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cs typeface="Times New Roman" pitchFamily="18" charset="0"/>
              </a:rPr>
              <a:t>Direction of the relationship</a:t>
            </a:r>
          </a:p>
        </p:txBody>
      </p:sp>
      <p:sp>
        <p:nvSpPr>
          <p:cNvPr id="94211" name="Rectangle 3"/>
          <p:cNvSpPr>
            <a:spLocks noGrp="1" noChangeArrowheads="1"/>
          </p:cNvSpPr>
          <p:nvPr>
            <p:ph type="body" idx="1"/>
          </p:nvPr>
        </p:nvSpPr>
        <p:spPr/>
        <p:txBody>
          <a:bodyPr/>
          <a:lstStyle/>
          <a:p>
            <a:pPr marL="57150" indent="-57150">
              <a:buFont typeface="Wingdings" pitchFamily="2" charset="2"/>
              <a:buNone/>
            </a:pPr>
            <a:r>
              <a:rPr lang="en-US" b="1">
                <a:cs typeface="Times New Roman" pitchFamily="18" charset="0"/>
              </a:rPr>
              <a:t>Variables can be positively or negatively correlated. </a:t>
            </a:r>
          </a:p>
          <a:p>
            <a:pPr marL="57150" indent="-57150"/>
            <a:r>
              <a:rPr lang="en-US" u="sng">
                <a:cs typeface="Times New Roman" pitchFamily="18" charset="0"/>
              </a:rPr>
              <a:t>Positive correlation</a:t>
            </a:r>
            <a:r>
              <a:rPr lang="en-US">
                <a:cs typeface="Times New Roman" pitchFamily="18" charset="0"/>
              </a:rPr>
              <a:t>: A value of one variable increase, value of other variable increase. </a:t>
            </a:r>
          </a:p>
          <a:p>
            <a:pPr marL="57150" indent="-57150">
              <a:buFont typeface="Wingdings" pitchFamily="2" charset="2"/>
              <a:buNone/>
            </a:pPr>
            <a:endParaRPr lang="en-US">
              <a:cs typeface="Times New Roman" pitchFamily="18" charset="0"/>
            </a:endParaRPr>
          </a:p>
          <a:p>
            <a:pPr marL="57150" indent="-57150"/>
            <a:r>
              <a:rPr lang="en-US" u="sng">
                <a:cs typeface="Times New Roman" pitchFamily="18" charset="0"/>
              </a:rPr>
              <a:t>Negative correlation</a:t>
            </a:r>
            <a:r>
              <a:rPr lang="en-US">
                <a:cs typeface="Times New Roman" pitchFamily="18" charset="0"/>
              </a:rPr>
              <a:t>: A value of one variable increase, value of other variable decrease.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5270" name="Object 38"/>
          <p:cNvGraphicFramePr>
            <a:graphicFrameLocks noChangeAspect="1"/>
          </p:cNvGraphicFramePr>
          <p:nvPr/>
        </p:nvGraphicFramePr>
        <p:xfrm>
          <a:off x="1752600" y="511175"/>
          <a:ext cx="6934200" cy="7108825"/>
        </p:xfrm>
        <a:graphic>
          <a:graphicData uri="http://schemas.openxmlformats.org/presentationml/2006/ole">
            <p:oleObj spid="_x0000_s95270" name="Document" r:id="rId3" imgW="5303520" imgH="5836680" progId="Word.Documen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cs typeface="Times New Roman" pitchFamily="18" charset="0"/>
              </a:rPr>
              <a:t>Strength of the relationship</a:t>
            </a:r>
          </a:p>
        </p:txBody>
      </p:sp>
      <p:sp>
        <p:nvSpPr>
          <p:cNvPr id="96259" name="Rectangle 3"/>
          <p:cNvSpPr>
            <a:spLocks noGrp="1" noChangeArrowheads="1"/>
          </p:cNvSpPr>
          <p:nvPr>
            <p:ph type="body" idx="1"/>
          </p:nvPr>
        </p:nvSpPr>
        <p:spPr/>
        <p:txBody>
          <a:bodyPr/>
          <a:lstStyle/>
          <a:p>
            <a:pPr>
              <a:buFont typeface="Wingdings" pitchFamily="2" charset="2"/>
              <a:buNone/>
            </a:pPr>
            <a:r>
              <a:rPr lang="en-US">
                <a:cs typeface="Times New Roman" pitchFamily="18" charset="0"/>
              </a:rPr>
              <a:t>    The magnitude of correlation: </a:t>
            </a:r>
          </a:p>
          <a:p>
            <a:pPr>
              <a:buFont typeface="Wingdings" pitchFamily="2" charset="2"/>
              <a:buNone/>
            </a:pPr>
            <a:endParaRPr lang="en-US">
              <a:cs typeface="Times New Roman" pitchFamily="18" charset="0"/>
            </a:endParaRPr>
          </a:p>
          <a:p>
            <a:r>
              <a:rPr lang="en-US">
                <a:cs typeface="Times New Roman" pitchFamily="18" charset="0"/>
              </a:rPr>
              <a:t>Indicated by its numerical value</a:t>
            </a:r>
          </a:p>
          <a:p>
            <a:r>
              <a:rPr lang="en-US">
                <a:cs typeface="Times New Roman" pitchFamily="18" charset="0"/>
              </a:rPr>
              <a:t>ignoring the sign</a:t>
            </a:r>
          </a:p>
          <a:p>
            <a:r>
              <a:rPr lang="en-US">
                <a:cs typeface="Times New Roman" pitchFamily="18" charset="0"/>
              </a:rPr>
              <a:t>expresses the strength of the linear relationship between the variables.  </a:t>
            </a:r>
          </a:p>
          <a:p>
            <a:pPr>
              <a:buFont typeface="Wingdings" pitchFamily="2" charset="2"/>
              <a:buNone/>
            </a:pPr>
            <a:endParaRPr lang="en-US">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ChangeArrowheads="1"/>
          </p:cNvSpPr>
          <p:nvPr/>
        </p:nvSpPr>
        <p:spPr bwMode="auto">
          <a:xfrm>
            <a:off x="3186113" y="2324100"/>
            <a:ext cx="9144000" cy="0"/>
          </a:xfrm>
          <a:prstGeom prst="rect">
            <a:avLst/>
          </a:prstGeom>
          <a:noFill/>
          <a:ln w="9525">
            <a:noFill/>
            <a:miter lim="800000"/>
            <a:headEnd/>
            <a:tailEnd/>
          </a:ln>
          <a:effectLst/>
        </p:spPr>
        <p:txBody>
          <a:bodyPr>
            <a:spAutoFit/>
          </a:bodyPr>
          <a:lstStyle/>
          <a:p>
            <a:endParaRPr lang="en-US"/>
          </a:p>
        </p:txBody>
      </p:sp>
      <p:pic>
        <p:nvPicPr>
          <p:cNvPr id="97282" name="Picture 2" descr="corr30.gif - 2.2 K"/>
          <p:cNvPicPr>
            <a:picLocks noChangeAspect="1" noChangeArrowheads="1"/>
          </p:cNvPicPr>
          <p:nvPr/>
        </p:nvPicPr>
        <p:blipFill>
          <a:blip r:embed="rId2" r:link="rId3"/>
          <a:srcRect/>
          <a:stretch>
            <a:fillRect/>
          </a:stretch>
        </p:blipFill>
        <p:spPr bwMode="auto">
          <a:xfrm>
            <a:off x="990600" y="1371600"/>
            <a:ext cx="2771775" cy="2209800"/>
          </a:xfrm>
          <a:prstGeom prst="rect">
            <a:avLst/>
          </a:prstGeom>
          <a:noFill/>
        </p:spPr>
      </p:pic>
      <p:sp>
        <p:nvSpPr>
          <p:cNvPr id="97285" name="Rectangle 5"/>
          <p:cNvSpPr>
            <a:spLocks noChangeArrowheads="1"/>
          </p:cNvSpPr>
          <p:nvPr/>
        </p:nvSpPr>
        <p:spPr bwMode="auto">
          <a:xfrm>
            <a:off x="3186113" y="2324100"/>
            <a:ext cx="9144000" cy="0"/>
          </a:xfrm>
          <a:prstGeom prst="rect">
            <a:avLst/>
          </a:prstGeom>
          <a:noFill/>
          <a:ln w="9525">
            <a:noFill/>
            <a:miter lim="800000"/>
            <a:headEnd/>
            <a:tailEnd/>
          </a:ln>
          <a:effectLst/>
        </p:spPr>
        <p:txBody>
          <a:bodyPr>
            <a:spAutoFit/>
          </a:bodyPr>
          <a:lstStyle/>
          <a:p>
            <a:endParaRPr lang="en-US"/>
          </a:p>
        </p:txBody>
      </p:sp>
      <p:pic>
        <p:nvPicPr>
          <p:cNvPr id="97284" name="Picture 4" descr="corr32.gif - 2.6 K"/>
          <p:cNvPicPr>
            <a:picLocks noChangeAspect="1" noChangeArrowheads="1"/>
          </p:cNvPicPr>
          <p:nvPr/>
        </p:nvPicPr>
        <p:blipFill>
          <a:blip r:embed="rId4" r:link="rId5"/>
          <a:srcRect/>
          <a:stretch>
            <a:fillRect/>
          </a:stretch>
        </p:blipFill>
        <p:spPr bwMode="auto">
          <a:xfrm>
            <a:off x="1143000" y="4267200"/>
            <a:ext cx="2771775" cy="2209800"/>
          </a:xfrm>
          <a:prstGeom prst="rect">
            <a:avLst/>
          </a:prstGeom>
          <a:noFill/>
        </p:spPr>
      </p:pic>
      <p:sp>
        <p:nvSpPr>
          <p:cNvPr id="97287" name="Rectangle 7"/>
          <p:cNvSpPr>
            <a:spLocks noChangeArrowheads="1"/>
          </p:cNvSpPr>
          <p:nvPr/>
        </p:nvSpPr>
        <p:spPr bwMode="auto">
          <a:xfrm>
            <a:off x="3186113" y="2324100"/>
            <a:ext cx="9144000" cy="0"/>
          </a:xfrm>
          <a:prstGeom prst="rect">
            <a:avLst/>
          </a:prstGeom>
          <a:noFill/>
          <a:ln w="9525">
            <a:noFill/>
            <a:miter lim="800000"/>
            <a:headEnd/>
            <a:tailEnd/>
          </a:ln>
          <a:effectLst/>
        </p:spPr>
        <p:txBody>
          <a:bodyPr>
            <a:spAutoFit/>
          </a:bodyPr>
          <a:lstStyle/>
          <a:p>
            <a:endParaRPr lang="en-US"/>
          </a:p>
        </p:txBody>
      </p:sp>
      <p:pic>
        <p:nvPicPr>
          <p:cNvPr id="97286" name="Picture 6" descr="corr34.gif - 2.5 K"/>
          <p:cNvPicPr>
            <a:picLocks noChangeAspect="1" noChangeArrowheads="1"/>
          </p:cNvPicPr>
          <p:nvPr/>
        </p:nvPicPr>
        <p:blipFill>
          <a:blip r:embed="rId6" r:link="rId7"/>
          <a:srcRect/>
          <a:stretch>
            <a:fillRect/>
          </a:stretch>
        </p:blipFill>
        <p:spPr bwMode="auto">
          <a:xfrm>
            <a:off x="5334000" y="1371600"/>
            <a:ext cx="2771775" cy="2209800"/>
          </a:xfrm>
          <a:prstGeom prst="rect">
            <a:avLst/>
          </a:prstGeom>
          <a:noFill/>
        </p:spPr>
      </p:pic>
      <p:sp>
        <p:nvSpPr>
          <p:cNvPr id="97289" name="Rectangle 9"/>
          <p:cNvSpPr>
            <a:spLocks noChangeArrowheads="1"/>
          </p:cNvSpPr>
          <p:nvPr/>
        </p:nvSpPr>
        <p:spPr bwMode="auto">
          <a:xfrm>
            <a:off x="3186113" y="2324100"/>
            <a:ext cx="9144000" cy="0"/>
          </a:xfrm>
          <a:prstGeom prst="rect">
            <a:avLst/>
          </a:prstGeom>
          <a:noFill/>
          <a:ln w="9525">
            <a:noFill/>
            <a:miter lim="800000"/>
            <a:headEnd/>
            <a:tailEnd/>
          </a:ln>
          <a:effectLst/>
        </p:spPr>
        <p:txBody>
          <a:bodyPr>
            <a:spAutoFit/>
          </a:bodyPr>
          <a:lstStyle/>
          <a:p>
            <a:endParaRPr lang="en-US"/>
          </a:p>
        </p:txBody>
      </p:sp>
      <p:pic>
        <p:nvPicPr>
          <p:cNvPr id="97288" name="Picture 8" descr="corr31.gif - 2.5 K"/>
          <p:cNvPicPr>
            <a:picLocks noChangeAspect="1" noChangeArrowheads="1"/>
          </p:cNvPicPr>
          <p:nvPr/>
        </p:nvPicPr>
        <p:blipFill>
          <a:blip r:embed="rId8" r:link="rId9"/>
          <a:srcRect/>
          <a:stretch>
            <a:fillRect/>
          </a:stretch>
        </p:blipFill>
        <p:spPr bwMode="auto">
          <a:xfrm>
            <a:off x="5486400" y="4191000"/>
            <a:ext cx="2771775" cy="2209800"/>
          </a:xfrm>
          <a:prstGeom prst="rect">
            <a:avLst/>
          </a:prstGeom>
          <a:noFill/>
        </p:spPr>
      </p:pic>
      <p:sp>
        <p:nvSpPr>
          <p:cNvPr id="97290" name="Text Box 10"/>
          <p:cNvSpPr txBox="1">
            <a:spLocks noChangeArrowheads="1"/>
          </p:cNvSpPr>
          <p:nvPr/>
        </p:nvSpPr>
        <p:spPr bwMode="auto">
          <a:xfrm>
            <a:off x="1355725" y="955675"/>
            <a:ext cx="1066800" cy="457200"/>
          </a:xfrm>
          <a:prstGeom prst="rect">
            <a:avLst/>
          </a:prstGeom>
          <a:noFill/>
          <a:ln w="9525">
            <a:noFill/>
            <a:miter lim="800000"/>
            <a:headEnd/>
            <a:tailEnd/>
          </a:ln>
          <a:effectLst/>
        </p:spPr>
        <p:txBody>
          <a:bodyPr wrap="none">
            <a:spAutoFit/>
          </a:bodyPr>
          <a:lstStyle/>
          <a:p>
            <a:r>
              <a:rPr lang="en-US" sz="2400"/>
              <a:t>r =1.00</a:t>
            </a:r>
          </a:p>
        </p:txBody>
      </p:sp>
      <p:sp>
        <p:nvSpPr>
          <p:cNvPr id="97291" name="Text Box 11"/>
          <p:cNvSpPr txBox="1">
            <a:spLocks noChangeArrowheads="1"/>
          </p:cNvSpPr>
          <p:nvPr/>
        </p:nvSpPr>
        <p:spPr bwMode="auto">
          <a:xfrm>
            <a:off x="5775325" y="3622675"/>
            <a:ext cx="990600" cy="457200"/>
          </a:xfrm>
          <a:prstGeom prst="rect">
            <a:avLst/>
          </a:prstGeom>
          <a:noFill/>
          <a:ln w="9525">
            <a:noFill/>
            <a:miter lim="800000"/>
            <a:headEnd/>
            <a:tailEnd/>
          </a:ln>
          <a:effectLst/>
        </p:spPr>
        <p:txBody>
          <a:bodyPr wrap="none">
            <a:spAutoFit/>
          </a:bodyPr>
          <a:lstStyle/>
          <a:p>
            <a:r>
              <a:rPr lang="en-US" sz="2400"/>
              <a:t> r =.17</a:t>
            </a:r>
          </a:p>
        </p:txBody>
      </p:sp>
      <p:sp>
        <p:nvSpPr>
          <p:cNvPr id="97292" name="Text Box 12"/>
          <p:cNvSpPr txBox="1">
            <a:spLocks noChangeArrowheads="1"/>
          </p:cNvSpPr>
          <p:nvPr/>
        </p:nvSpPr>
        <p:spPr bwMode="auto">
          <a:xfrm>
            <a:off x="5638800" y="914400"/>
            <a:ext cx="930275" cy="457200"/>
          </a:xfrm>
          <a:prstGeom prst="rect">
            <a:avLst/>
          </a:prstGeom>
          <a:noFill/>
          <a:ln w="9525">
            <a:noFill/>
            <a:miter lim="800000"/>
            <a:headEnd/>
            <a:tailEnd/>
          </a:ln>
          <a:effectLst/>
        </p:spPr>
        <p:txBody>
          <a:bodyPr>
            <a:spAutoFit/>
          </a:bodyPr>
          <a:lstStyle/>
          <a:p>
            <a:endParaRPr lang="en-US" sz="2400"/>
          </a:p>
        </p:txBody>
      </p:sp>
      <p:sp>
        <p:nvSpPr>
          <p:cNvPr id="97293" name="Text Box 13"/>
          <p:cNvSpPr txBox="1">
            <a:spLocks noChangeArrowheads="1"/>
          </p:cNvSpPr>
          <p:nvPr/>
        </p:nvSpPr>
        <p:spPr bwMode="auto">
          <a:xfrm>
            <a:off x="5851525" y="955675"/>
            <a:ext cx="990600" cy="457200"/>
          </a:xfrm>
          <a:prstGeom prst="rect">
            <a:avLst/>
          </a:prstGeom>
          <a:noFill/>
          <a:ln w="9525">
            <a:noFill/>
            <a:miter lim="800000"/>
            <a:headEnd/>
            <a:tailEnd/>
          </a:ln>
          <a:effectLst/>
        </p:spPr>
        <p:txBody>
          <a:bodyPr wrap="none">
            <a:spAutoFit/>
          </a:bodyPr>
          <a:lstStyle/>
          <a:p>
            <a:r>
              <a:rPr lang="en-US" sz="2400"/>
              <a:t>r = .42</a:t>
            </a:r>
          </a:p>
        </p:txBody>
      </p:sp>
      <p:sp>
        <p:nvSpPr>
          <p:cNvPr id="97294" name="Text Box 14"/>
          <p:cNvSpPr txBox="1">
            <a:spLocks noChangeArrowheads="1"/>
          </p:cNvSpPr>
          <p:nvPr/>
        </p:nvSpPr>
        <p:spPr bwMode="auto">
          <a:xfrm>
            <a:off x="1279525" y="3775075"/>
            <a:ext cx="914400" cy="457200"/>
          </a:xfrm>
          <a:prstGeom prst="rect">
            <a:avLst/>
          </a:prstGeom>
          <a:noFill/>
          <a:ln w="9525">
            <a:noFill/>
            <a:miter lim="800000"/>
            <a:headEnd/>
            <a:tailEnd/>
          </a:ln>
          <a:effectLst/>
        </p:spPr>
        <p:txBody>
          <a:bodyPr wrap="none">
            <a:spAutoFit/>
          </a:bodyPr>
          <a:lstStyle/>
          <a:p>
            <a:r>
              <a:rPr lang="en-US" sz="2400"/>
              <a:t>r =.85</a:t>
            </a:r>
          </a:p>
        </p:txBody>
      </p:sp>
    </p:spTree>
  </p:cSld>
  <p:clrMapOvr>
    <a:masterClrMapping/>
  </p:clrMapOvr>
</p:sld>
</file>

<file path=ppt/theme/theme1.xml><?xml version="1.0" encoding="utf-8"?>
<a:theme xmlns:a="http://schemas.openxmlformats.org/drawingml/2006/main" name="Nature">
  <a:themeElements>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fontScheme name="Nat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ature 1">
        <a:dk1>
          <a:srgbClr val="666699"/>
        </a:dk1>
        <a:lt1>
          <a:srgbClr val="FFFFCC"/>
        </a:lt1>
        <a:dk2>
          <a:srgbClr val="687FCA"/>
        </a:dk2>
        <a:lt2>
          <a:srgbClr val="192449"/>
        </a:lt2>
        <a:accent1>
          <a:srgbClr val="C9DDF1"/>
        </a:accent1>
        <a:accent2>
          <a:srgbClr val="FAC164"/>
        </a:accent2>
        <a:accent3>
          <a:srgbClr val="B9C0E1"/>
        </a:accent3>
        <a:accent4>
          <a:srgbClr val="DADAAE"/>
        </a:accent4>
        <a:accent5>
          <a:srgbClr val="E1EB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2">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B0AE6A"/>
        </a:hlink>
        <a:folHlink>
          <a:srgbClr val="C3E684"/>
        </a:folHlink>
      </a:clrScheme>
      <a:clrMap bg1="lt1" tx1="dk1" bg2="lt2" tx2="dk2" accent1="accent1" accent2="accent2" accent3="accent3" accent4="accent4" accent5="accent5" accent6="accent6" hlink="hlink" folHlink="folHlink"/>
    </a:extraClrScheme>
    <a:extraClrScheme>
      <a:clrScheme name="Nature 3">
        <a:dk1>
          <a:srgbClr val="333333"/>
        </a:dk1>
        <a:lt1>
          <a:srgbClr val="FFFFFF"/>
        </a:lt1>
        <a:dk2>
          <a:srgbClr val="000000"/>
        </a:dk2>
        <a:lt2>
          <a:srgbClr val="DDDDDD"/>
        </a:lt2>
        <a:accent1>
          <a:srgbClr val="DDDDDD"/>
        </a:accent1>
        <a:accent2>
          <a:srgbClr val="B2B2B2"/>
        </a:accent2>
        <a:accent3>
          <a:srgbClr val="FFFFFF"/>
        </a:accent3>
        <a:accent4>
          <a:srgbClr val="2A2A2A"/>
        </a:accent4>
        <a:accent5>
          <a:srgbClr val="EBEBEB"/>
        </a:accent5>
        <a:accent6>
          <a:srgbClr val="A1A1A1"/>
        </a:accent6>
        <a:hlink>
          <a:srgbClr val="808080"/>
        </a:hlink>
        <a:folHlink>
          <a:srgbClr val="5F5F5F"/>
        </a:folHlink>
      </a:clrScheme>
      <a:clrMap bg1="lt1" tx1="dk1" bg2="lt2" tx2="dk2" accent1="accent1" accent2="accent2" accent3="accent3" accent4="accent4" accent5="accent5" accent6="accent6" hlink="hlink" folHlink="folHlink"/>
    </a:extraClrScheme>
    <a:extraClrScheme>
      <a:clrScheme name="Nature 4">
        <a:dk1>
          <a:srgbClr val="8061A5"/>
        </a:dk1>
        <a:lt1>
          <a:srgbClr val="FFFFCC"/>
        </a:lt1>
        <a:dk2>
          <a:srgbClr val="967DB5"/>
        </a:dk2>
        <a:lt2>
          <a:srgbClr val="192449"/>
        </a:lt2>
        <a:accent1>
          <a:srgbClr val="D6C9F1"/>
        </a:accent1>
        <a:accent2>
          <a:srgbClr val="FAC164"/>
        </a:accent2>
        <a:accent3>
          <a:srgbClr val="C9BFD7"/>
        </a:accent3>
        <a:accent4>
          <a:srgbClr val="DADAAE"/>
        </a:accent4>
        <a:accent5>
          <a:srgbClr val="E8E1F7"/>
        </a:accent5>
        <a:accent6>
          <a:srgbClr val="E3AF5A"/>
        </a:accent6>
        <a:hlink>
          <a:srgbClr val="B0AE6A"/>
        </a:hlink>
        <a:folHlink>
          <a:srgbClr val="C3E684"/>
        </a:folHlink>
      </a:clrScheme>
      <a:clrMap bg1="dk2" tx1="lt1" bg2="dk1" tx2="lt2" accent1="accent1" accent2="accent2" accent3="accent3" accent4="accent4" accent5="accent5" accent6="accent6" hlink="hlink" folHlink="folHlink"/>
    </a:extraClrScheme>
    <a:extraClrScheme>
      <a:clrScheme name="Nature 5">
        <a:dk1>
          <a:srgbClr val="5B5249"/>
        </a:dk1>
        <a:lt1>
          <a:srgbClr val="FFFFFF"/>
        </a:lt1>
        <a:dk2>
          <a:srgbClr val="2A3D7A"/>
        </a:dk2>
        <a:lt2>
          <a:srgbClr val="CEC8BA"/>
        </a:lt2>
        <a:accent1>
          <a:srgbClr val="C9DDF1"/>
        </a:accent1>
        <a:accent2>
          <a:srgbClr val="FAC164"/>
        </a:accent2>
        <a:accent3>
          <a:srgbClr val="FFFFFF"/>
        </a:accent3>
        <a:accent4>
          <a:srgbClr val="4C453D"/>
        </a:accent4>
        <a:accent5>
          <a:srgbClr val="E1EBF7"/>
        </a:accent5>
        <a:accent6>
          <a:srgbClr val="E3AF5A"/>
        </a:accent6>
        <a:hlink>
          <a:srgbClr val="993333"/>
        </a:hlink>
        <a:folHlink>
          <a:srgbClr val="333399"/>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Designs\Nature.pot</Template>
  <TotalTime>1347</TotalTime>
  <Words>1945</Words>
  <Application>Microsoft PowerPoint</Application>
  <PresentationFormat>On-screen Show (4:3)</PresentationFormat>
  <Paragraphs>177</Paragraphs>
  <Slides>42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Nature</vt:lpstr>
      <vt:lpstr>Document</vt:lpstr>
      <vt:lpstr>Correlation and Regression</vt:lpstr>
      <vt:lpstr>Example of Correlation</vt:lpstr>
      <vt:lpstr>Correlation </vt:lpstr>
      <vt:lpstr>Scatterplot</vt:lpstr>
      <vt:lpstr>Slide 5</vt:lpstr>
      <vt:lpstr>Direction of the relationship</vt:lpstr>
      <vt:lpstr>Slide 7</vt:lpstr>
      <vt:lpstr>Strength of the relationship</vt:lpstr>
      <vt:lpstr>Slide 9</vt:lpstr>
      <vt:lpstr>Pearson’s correlation coefficient</vt:lpstr>
      <vt:lpstr>Standardized relationship </vt:lpstr>
      <vt:lpstr>Correlation Represents  a Linear Relationship</vt:lpstr>
      <vt:lpstr>Slide 13</vt:lpstr>
      <vt:lpstr>Coefficient of Determination r2</vt:lpstr>
      <vt:lpstr>Coefficient of Determination r2</vt:lpstr>
      <vt:lpstr>Statistical significance of r</vt:lpstr>
      <vt:lpstr>Some consideration in interpreting correlation</vt:lpstr>
      <vt:lpstr>Some consideration in interpreting correlation</vt:lpstr>
      <vt:lpstr>Some consideration in interpreting correlation</vt:lpstr>
      <vt:lpstr>On-line outlier</vt:lpstr>
      <vt:lpstr>Off-line outliers</vt:lpstr>
      <vt:lpstr>Correlation and Causation </vt:lpstr>
      <vt:lpstr>Simple Linear Regression </vt:lpstr>
      <vt:lpstr>Example of Linear Regression </vt:lpstr>
      <vt:lpstr>Prediction</vt:lpstr>
      <vt:lpstr>Error of Prediction: “Unexplained Variance” </vt:lpstr>
      <vt:lpstr>Unexplained Variance </vt:lpstr>
      <vt:lpstr>The Regression Equation </vt:lpstr>
      <vt:lpstr>Sum of Squares Residual </vt:lpstr>
      <vt:lpstr>Sum of Squares Residual</vt:lpstr>
      <vt:lpstr>Sum of Square Residual </vt:lpstr>
      <vt:lpstr>Regression Line </vt:lpstr>
      <vt:lpstr>No relationship vs.  Strong relationship</vt:lpstr>
      <vt:lpstr>Sum of Squares Regression: The Explained Variance </vt:lpstr>
      <vt:lpstr>Formula for Sum of Squares Regression: Explained Variance </vt:lpstr>
      <vt:lpstr>Total Variation </vt:lpstr>
      <vt:lpstr>Total Variation </vt:lpstr>
      <vt:lpstr>R2</vt:lpstr>
      <vt:lpstr>R2</vt:lpstr>
      <vt:lpstr>SPSS Demo (Simple Regression)</vt:lpstr>
      <vt:lpstr>Multiple Regression </vt:lpstr>
      <vt:lpstr>A Hitchhiker’s Guide to Analyses </vt:lpstr>
    </vt:vector>
  </TitlesOfParts>
  <Company>Portland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Correlation</dc:title>
  <dc:creator>Valued Gateway Client</dc:creator>
  <cp:lastModifiedBy>aadav</cp:lastModifiedBy>
  <cp:revision>16</cp:revision>
  <cp:lastPrinted>1601-01-01T00:00:00Z</cp:lastPrinted>
  <dcterms:created xsi:type="dcterms:W3CDTF">2002-08-21T17:30:12Z</dcterms:created>
  <dcterms:modified xsi:type="dcterms:W3CDTF">2020-02-05T09:39:57Z</dcterms:modified>
</cp:coreProperties>
</file>