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2" r:id="rId15"/>
    <p:sldId id="271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F3F4C6-72B2-45DF-AB99-0823399DECF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F14C53-BBA6-4FF9-AEA8-ABA7F39104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79C58C-A82D-4EC9-9B2E-D198B9A96C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7DF61D9-B61A-48D7-9EAB-298EBB1CA0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49CA59-1E94-4A9E-A4A6-A348FBF2FD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AF774A-9506-4D53-9AFA-4982DF9BB5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E10A1-D557-4310-B739-0C7ADBB7D8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002849-F067-477C-AC7C-6B33438800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F6CED7-F1AA-4430-9A46-2F0BFB1D62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3650D4-070B-4DA8-B14B-89CA851371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3D460-FFCE-44BA-AE58-CE19B99679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4F00F9-3453-4F82-9872-82EEA926C6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4CC97E3-37B2-454C-A7DB-724E859CF0C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1.bin"/><Relationship Id="rId4" Type="http://schemas.openxmlformats.org/officeDocument/2006/relationships/oleObject" Target="../embeddings/oleObject20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Standard </a:t>
            </a:r>
            <a:r>
              <a:rPr lang="en-US" dirty="0"/>
              <a:t>Deviation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err="1" smtClean="0"/>
              <a:t>Dr.A.Antonyraj</a:t>
            </a:r>
            <a:endParaRPr lang="en-US" b="1" dirty="0" smtClean="0"/>
          </a:p>
          <a:p>
            <a:r>
              <a:rPr lang="en-US" sz="2400" dirty="0" smtClean="0"/>
              <a:t>Assistant Professor</a:t>
            </a:r>
          </a:p>
          <a:p>
            <a:r>
              <a:rPr lang="en-US" sz="2400" dirty="0" smtClean="0"/>
              <a:t>Department of Management studies,</a:t>
            </a:r>
          </a:p>
          <a:p>
            <a:r>
              <a:rPr lang="en-US" sz="2400" dirty="0" smtClean="0"/>
              <a:t>Bon Secours College for women, </a:t>
            </a:r>
            <a:r>
              <a:rPr lang="en-US" sz="2400" dirty="0" err="1" smtClean="0"/>
              <a:t>Thanjavur</a:t>
            </a:r>
            <a:r>
              <a:rPr lang="en-US" sz="2400" dirty="0" smtClean="0"/>
              <a:t>.</a:t>
            </a:r>
            <a:endParaRPr lang="en-US" sz="2400" dirty="0" err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3886200" y="762000"/>
          <a:ext cx="428625" cy="190500"/>
        </p:xfrm>
        <a:graphic>
          <a:graphicData uri="http://schemas.openxmlformats.org/presentationml/2006/ole">
            <p:oleObj spid="_x0000_s20485" name="Equation" r:id="rId3" imgW="431613" imgH="190417" progId="">
              <p:embed/>
            </p:oleObj>
          </a:graphicData>
        </a:graphic>
      </p:graphicFrame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4953000" y="685800"/>
          <a:ext cx="428625" cy="190500"/>
        </p:xfrm>
        <a:graphic>
          <a:graphicData uri="http://schemas.openxmlformats.org/presentationml/2006/ole">
            <p:oleObj spid="_x0000_s20484" name="Equation" r:id="rId4" imgW="431613" imgH="190417" progId="">
              <p:embed/>
            </p:oleObj>
          </a:graphicData>
        </a:graphic>
      </p:graphicFrame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2971800" y="2422525"/>
            <a:ext cx="63976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20665" name="Group 185"/>
          <p:cNvGraphicFramePr>
            <a:graphicFrameLocks noGrp="1"/>
          </p:cNvGraphicFramePr>
          <p:nvPr/>
        </p:nvGraphicFramePr>
        <p:xfrm>
          <a:off x="762000" y="685800"/>
          <a:ext cx="5257800" cy="3292476"/>
        </p:xfrm>
        <a:graphic>
          <a:graphicData uri="http://schemas.openxmlformats.org/drawingml/2006/table">
            <a:tbl>
              <a:tblPr/>
              <a:tblGrid>
                <a:gridCol w="1501775"/>
                <a:gridCol w="1503363"/>
                <a:gridCol w="1050925"/>
                <a:gridCol w="1201737"/>
              </a:tblGrid>
              <a:tr h="895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Dive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Mark's Score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X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(            )</a:t>
                      </a:r>
                      <a:r>
                        <a:rPr kumimoji="0" lang="en-US" sz="1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-1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-2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-5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Totals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666" name="Text Box 186"/>
          <p:cNvSpPr txBox="1">
            <a:spLocks noChangeArrowheads="1"/>
          </p:cNvSpPr>
          <p:nvPr/>
        </p:nvSpPr>
        <p:spPr bwMode="auto">
          <a:xfrm>
            <a:off x="685800" y="4572000"/>
            <a:ext cx="74676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Mark’s Variance  = 64 / 5 = 12.8 </a:t>
            </a:r>
          </a:p>
          <a:p>
            <a:r>
              <a:rPr lang="en-US"/>
              <a:t>Myrna’s Variance = 362 / 5 = 72.4</a:t>
            </a:r>
          </a:p>
          <a:p>
            <a:endParaRPr lang="en-US"/>
          </a:p>
          <a:p>
            <a:r>
              <a:rPr lang="en-US"/>
              <a:t>Conclusion:  Mark has a lower variance therefore he is more consistent.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u="sng"/>
              <a:t>standard deviation</a:t>
            </a:r>
            <a:r>
              <a:rPr lang="en-US" sz="4000"/>
              <a:t> -  a measure of variation of scores about the mean </a:t>
            </a:r>
            <a:br>
              <a:rPr lang="en-US" sz="4000"/>
            </a:br>
            <a:endParaRPr lang="en-US" sz="400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Can think of standard deviation as the average distance to the mean, although that's not numerically accurate, it's conceptually helpful.  All ways of saying the same thing: higher standard deviation indicates higher spread, less consistency, and less clustering.</a:t>
            </a:r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endParaRPr lang="en-US" sz="2800"/>
          </a:p>
          <a:p>
            <a:pPr>
              <a:lnSpc>
                <a:spcPct val="80000"/>
              </a:lnSpc>
            </a:pPr>
            <a:r>
              <a:rPr lang="en-US" sz="2800"/>
              <a:t>sample standard deviation: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	</a:t>
            </a:r>
          </a:p>
          <a:p>
            <a:pPr>
              <a:lnSpc>
                <a:spcPct val="80000"/>
              </a:lnSpc>
            </a:pPr>
            <a:r>
              <a:rPr lang="en-US" sz="2800"/>
              <a:t>population standard deviation: 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6324600" y="4267200"/>
          <a:ext cx="1574800" cy="773113"/>
        </p:xfrm>
        <a:graphic>
          <a:graphicData uri="http://schemas.openxmlformats.org/presentationml/2006/ole">
            <p:oleObj spid="_x0000_s21508" name="Equation" r:id="rId3" imgW="1054080" imgH="520560" progId="">
              <p:embed/>
            </p:oleObj>
          </a:graphicData>
        </a:graphic>
      </p:graphicFrame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6248400" y="5486400"/>
          <a:ext cx="1573213" cy="738188"/>
        </p:xfrm>
        <a:graphic>
          <a:graphicData uri="http://schemas.openxmlformats.org/presentationml/2006/ole">
            <p:oleObj spid="_x0000_s21510" name="Equation" r:id="rId4" imgW="1066680" imgH="4950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Another formula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sz="2800"/>
              <a:t>Definitional formula for </a:t>
            </a:r>
            <a:r>
              <a:rPr lang="en-US" sz="2800" b="1"/>
              <a:t>variance</a:t>
            </a:r>
            <a:r>
              <a:rPr lang="en-US" sz="2800"/>
              <a:t> for data in a frequency distribution </a:t>
            </a:r>
          </a:p>
          <a:p>
            <a:pPr>
              <a:buFontTx/>
              <a:buNone/>
            </a:pPr>
            <a:r>
              <a:rPr lang="en-US" sz="2800"/>
              <a:t>	</a:t>
            </a:r>
          </a:p>
          <a:p>
            <a:pPr>
              <a:buFontTx/>
              <a:buNone/>
            </a:pPr>
            <a:endParaRPr lang="en-US" sz="2800"/>
          </a:p>
          <a:p>
            <a:pPr>
              <a:buFontTx/>
              <a:buNone/>
            </a:pPr>
            <a:endParaRPr lang="en-US" sz="2800"/>
          </a:p>
          <a:p>
            <a:r>
              <a:rPr lang="en-US" sz="2800"/>
              <a:t>Definitional formula for </a:t>
            </a:r>
            <a:r>
              <a:rPr lang="en-US" sz="2800" b="1"/>
              <a:t>standard deviation</a:t>
            </a:r>
            <a:r>
              <a:rPr lang="en-US" sz="2800"/>
              <a:t> for data in a frequency distribution </a:t>
            </a:r>
          </a:p>
          <a:p>
            <a:pPr>
              <a:buFontTx/>
              <a:buNone/>
            </a:pPr>
            <a:r>
              <a:rPr lang="en-US" sz="2800"/>
              <a:t>	</a:t>
            </a:r>
          </a:p>
          <a:p>
            <a:pPr>
              <a:buFontTx/>
              <a:buNone/>
            </a:pPr>
            <a:endParaRPr lang="en-US" sz="2800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1066800" y="2919413"/>
          <a:ext cx="2287588" cy="890587"/>
        </p:xfrm>
        <a:graphic>
          <a:graphicData uri="http://schemas.openxmlformats.org/presentationml/2006/ole">
            <p:oleObj spid="_x0000_s22532" name="Equation" r:id="rId3" imgW="1231560" imgH="482400" progId="">
              <p:embed/>
            </p:oleObj>
          </a:graphicData>
        </a:graphic>
      </p:graphicFrame>
      <p:graphicFrame>
        <p:nvGraphicFramePr>
          <p:cNvPr id="22536" name="Object 8"/>
          <p:cNvGraphicFramePr>
            <a:graphicFrameLocks noChangeAspect="1"/>
          </p:cNvGraphicFramePr>
          <p:nvPr>
            <p:ph sz="half" idx="2"/>
          </p:nvPr>
        </p:nvGraphicFramePr>
        <p:xfrm>
          <a:off x="1219200" y="5245100"/>
          <a:ext cx="2133600" cy="887413"/>
        </p:xfrm>
        <a:graphic>
          <a:graphicData uri="http://schemas.openxmlformats.org/presentationml/2006/ole">
            <p:oleObj spid="_x0000_s22536" name="Equation" r:id="rId4" imgW="1282680" imgH="53316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2743200" y="2743200"/>
          <a:ext cx="428625" cy="190500"/>
        </p:xfrm>
        <a:graphic>
          <a:graphicData uri="http://schemas.openxmlformats.org/presentationml/2006/ole">
            <p:oleObj spid="_x0000_s25606" name="Equation" r:id="rId3" imgW="431613" imgH="190417" progId="">
              <p:embed/>
            </p:oleObj>
          </a:graphicData>
        </a:graphic>
      </p:graphicFrame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3581400" y="2667000"/>
          <a:ext cx="428625" cy="190500"/>
        </p:xfrm>
        <a:graphic>
          <a:graphicData uri="http://schemas.openxmlformats.org/presentationml/2006/ole">
            <p:oleObj spid="_x0000_s25605" name="Equation" r:id="rId4" imgW="431613" imgH="190417" progId="">
              <p:embed/>
            </p:oleObj>
          </a:graphicData>
        </a:graphic>
      </p:graphicFrame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4495800" y="2667000"/>
          <a:ext cx="428625" cy="190500"/>
        </p:xfrm>
        <a:graphic>
          <a:graphicData uri="http://schemas.openxmlformats.org/presentationml/2006/ole">
            <p:oleObj spid="_x0000_s25604" name="Equation" r:id="rId5" imgW="431613" imgH="190417" progId="">
              <p:embed/>
            </p:oleObj>
          </a:graphicData>
        </a:graphic>
      </p:graphicFrame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2517775" y="2681288"/>
            <a:ext cx="63976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25768" name="Group 168"/>
          <p:cNvGraphicFramePr>
            <a:graphicFrameLocks noGrp="1"/>
          </p:cNvGraphicFramePr>
          <p:nvPr/>
        </p:nvGraphicFramePr>
        <p:xfrm>
          <a:off x="762000" y="2667000"/>
          <a:ext cx="5181600" cy="2943227"/>
        </p:xfrm>
        <a:graphic>
          <a:graphicData uri="http://schemas.openxmlformats.org/drawingml/2006/table">
            <a:tbl>
              <a:tblPr/>
              <a:tblGrid>
                <a:gridCol w="1501775"/>
                <a:gridCol w="346075"/>
                <a:gridCol w="806450"/>
                <a:gridCol w="922338"/>
                <a:gridCol w="1604962"/>
              </a:tblGrid>
              <a:tr h="1019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Myrna’s Score X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f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(           )2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(            )2 x f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771" name="Text Box 171"/>
          <p:cNvSpPr txBox="1">
            <a:spLocks noChangeArrowheads="1"/>
          </p:cNvSpPr>
          <p:nvPr/>
        </p:nvSpPr>
        <p:spPr bwMode="auto">
          <a:xfrm>
            <a:off x="838200" y="1828800"/>
            <a:ext cx="685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 mean is 23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7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2743200" y="2743200"/>
          <a:ext cx="428625" cy="190500"/>
        </p:xfrm>
        <a:graphic>
          <a:graphicData uri="http://schemas.openxmlformats.org/presentationml/2006/ole">
            <p:oleObj spid="_x0000_s28675" name="Equation" r:id="rId3" imgW="431613" imgH="190417" progId="">
              <p:embed/>
            </p:oleObj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3581400" y="2667000"/>
          <a:ext cx="428625" cy="190500"/>
        </p:xfrm>
        <a:graphic>
          <a:graphicData uri="http://schemas.openxmlformats.org/presentationml/2006/ole">
            <p:oleObj spid="_x0000_s28676" name="Equation" r:id="rId4" imgW="431613" imgH="190417" progId="">
              <p:embed/>
            </p:oleObj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4495800" y="2667000"/>
          <a:ext cx="428625" cy="190500"/>
        </p:xfrm>
        <a:graphic>
          <a:graphicData uri="http://schemas.openxmlformats.org/presentationml/2006/ole">
            <p:oleObj spid="_x0000_s28677" name="Equation" r:id="rId5" imgW="431613" imgH="190417" progId="">
              <p:embed/>
            </p:oleObj>
          </a:graphicData>
        </a:graphic>
      </p:graphicFrame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2517775" y="2681288"/>
            <a:ext cx="63976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28717" name="Group 45"/>
          <p:cNvGraphicFramePr>
            <a:graphicFrameLocks noGrp="1"/>
          </p:cNvGraphicFramePr>
          <p:nvPr/>
        </p:nvGraphicFramePr>
        <p:xfrm>
          <a:off x="762000" y="2667000"/>
          <a:ext cx="5181600" cy="2914652"/>
        </p:xfrm>
        <a:graphic>
          <a:graphicData uri="http://schemas.openxmlformats.org/drawingml/2006/table">
            <a:tbl>
              <a:tblPr/>
              <a:tblGrid>
                <a:gridCol w="1501775"/>
                <a:gridCol w="346075"/>
                <a:gridCol w="806450"/>
                <a:gridCol w="922338"/>
                <a:gridCol w="1604962"/>
              </a:tblGrid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Myrna’s Score X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f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(           )2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(            )2 x f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-17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2743200" y="2743200"/>
          <a:ext cx="428625" cy="190500"/>
        </p:xfrm>
        <a:graphic>
          <a:graphicData uri="http://schemas.openxmlformats.org/presentationml/2006/ole">
            <p:oleObj spid="_x0000_s27651" name="Equation" r:id="rId3" imgW="431613" imgH="190417" progId="">
              <p:embed/>
            </p:oleObj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3581400" y="2667000"/>
          <a:ext cx="428625" cy="190500"/>
        </p:xfrm>
        <a:graphic>
          <a:graphicData uri="http://schemas.openxmlformats.org/presentationml/2006/ole">
            <p:oleObj spid="_x0000_s27652" name="Equation" r:id="rId4" imgW="431613" imgH="190417" progId="">
              <p:embed/>
            </p:oleObj>
          </a:graphicData>
        </a:graphic>
      </p:graphicFrame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4495800" y="2667000"/>
          <a:ext cx="428625" cy="190500"/>
        </p:xfrm>
        <a:graphic>
          <a:graphicData uri="http://schemas.openxmlformats.org/presentationml/2006/ole">
            <p:oleObj spid="_x0000_s27653" name="Equation" r:id="rId5" imgW="431613" imgH="190417" progId="">
              <p:embed/>
            </p:oleObj>
          </a:graphicData>
        </a:graphic>
      </p:graphicFrame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2517775" y="2681288"/>
            <a:ext cx="63976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27694" name="Group 46"/>
          <p:cNvGraphicFramePr>
            <a:graphicFrameLocks noGrp="1"/>
          </p:cNvGraphicFramePr>
          <p:nvPr/>
        </p:nvGraphicFramePr>
        <p:xfrm>
          <a:off x="762000" y="2667000"/>
          <a:ext cx="5181600" cy="2914652"/>
        </p:xfrm>
        <a:graphic>
          <a:graphicData uri="http://schemas.openxmlformats.org/drawingml/2006/table">
            <a:tbl>
              <a:tblPr/>
              <a:tblGrid>
                <a:gridCol w="1501775"/>
                <a:gridCol w="346075"/>
                <a:gridCol w="806450"/>
                <a:gridCol w="922338"/>
                <a:gridCol w="1604962"/>
              </a:tblGrid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Myrna’s Score X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f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(           )2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(            )2 x f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-17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289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2743200" y="2743200"/>
          <a:ext cx="428625" cy="190500"/>
        </p:xfrm>
        <a:graphic>
          <a:graphicData uri="http://schemas.openxmlformats.org/presentationml/2006/ole">
            <p:oleObj spid="_x0000_s30723" name="Equation" r:id="rId3" imgW="431613" imgH="190417" progId="">
              <p:embed/>
            </p:oleObj>
          </a:graphicData>
        </a:graphic>
      </p:graphicFrame>
      <p:graphicFrame>
        <p:nvGraphicFramePr>
          <p:cNvPr id="30724" name="Object 4"/>
          <p:cNvGraphicFramePr>
            <a:graphicFrameLocks noChangeAspect="1"/>
          </p:cNvGraphicFramePr>
          <p:nvPr/>
        </p:nvGraphicFramePr>
        <p:xfrm>
          <a:off x="3581400" y="2667000"/>
          <a:ext cx="428625" cy="190500"/>
        </p:xfrm>
        <a:graphic>
          <a:graphicData uri="http://schemas.openxmlformats.org/presentationml/2006/ole">
            <p:oleObj spid="_x0000_s30724" name="Equation" r:id="rId4" imgW="431613" imgH="190417" progId="">
              <p:embed/>
            </p:oleObj>
          </a:graphicData>
        </a:graphic>
      </p:graphicFrame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4495800" y="2667000"/>
          <a:ext cx="428625" cy="190500"/>
        </p:xfrm>
        <a:graphic>
          <a:graphicData uri="http://schemas.openxmlformats.org/presentationml/2006/ole">
            <p:oleObj spid="_x0000_s30725" name="Equation" r:id="rId5" imgW="431613" imgH="190417" progId="">
              <p:embed/>
            </p:oleObj>
          </a:graphicData>
        </a:graphic>
      </p:graphicFrame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2517775" y="2681288"/>
            <a:ext cx="63976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30727" name="Group 7"/>
          <p:cNvGraphicFramePr>
            <a:graphicFrameLocks noGrp="1"/>
          </p:cNvGraphicFramePr>
          <p:nvPr/>
        </p:nvGraphicFramePr>
        <p:xfrm>
          <a:off x="762000" y="2667000"/>
          <a:ext cx="5181600" cy="2943227"/>
        </p:xfrm>
        <a:graphic>
          <a:graphicData uri="http://schemas.openxmlformats.org/drawingml/2006/table">
            <a:tbl>
              <a:tblPr/>
              <a:tblGrid>
                <a:gridCol w="1501775"/>
                <a:gridCol w="346075"/>
                <a:gridCol w="806450"/>
                <a:gridCol w="922338"/>
                <a:gridCol w="1604962"/>
              </a:tblGrid>
              <a:tr h="1019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Myrna’s Score X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f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(           )2 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(            )2 x f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48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-17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289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289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362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65" name="Text Box 45"/>
          <p:cNvSpPr txBox="1">
            <a:spLocks noChangeArrowheads="1"/>
          </p:cNvSpPr>
          <p:nvPr/>
        </p:nvSpPr>
        <p:spPr bwMode="auto">
          <a:xfrm>
            <a:off x="685800" y="5867400"/>
            <a:ext cx="73152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Variance = S2 = 362 / 5 = 72.4</a:t>
            </a:r>
          </a:p>
          <a:p>
            <a:pPr>
              <a:spcBef>
                <a:spcPct val="50000"/>
              </a:spcBef>
            </a:pPr>
            <a:r>
              <a:rPr lang="en-US"/>
              <a:t>Standard Deviation = </a:t>
            </a:r>
            <a:r>
              <a:rPr lang="en-US">
                <a:sym typeface="Symbol" pitchFamily="18" charset="2"/>
              </a:rPr>
              <a:t></a:t>
            </a:r>
            <a:r>
              <a:rPr lang="en-US"/>
              <a:t>72.4 = 8.5</a:t>
            </a:r>
          </a:p>
        </p:txBody>
      </p:sp>
      <p:sp>
        <p:nvSpPr>
          <p:cNvPr id="30766" name="Text Box 46"/>
          <p:cNvSpPr txBox="1">
            <a:spLocks noChangeArrowheads="1"/>
          </p:cNvSpPr>
          <p:nvPr/>
        </p:nvSpPr>
        <p:spPr bwMode="auto">
          <a:xfrm>
            <a:off x="6477000" y="1905000"/>
            <a:ext cx="2362200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/>
              <a:t>round-off rule</a:t>
            </a:r>
            <a:r>
              <a:rPr lang="en-US"/>
              <a:t> – carry one more decimal place than was present in the original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5" grpId="0"/>
      <p:bldP spid="3076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/>
              <a:t>Bell shaped curve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3581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u="sng"/>
              <a:t>empirical rule for data (68-95-99)</a:t>
            </a:r>
            <a:r>
              <a:rPr lang="en-US" sz="2800"/>
              <a:t> -  only applies to a set of data having a distribution that is approximately bell-shaped:  (figure pg 220)</a:t>
            </a:r>
            <a:endParaRPr lang="en-US" sz="2800">
              <a:sym typeface="Symbol" pitchFamily="18" charset="2"/>
            </a:endParaRPr>
          </a:p>
          <a:p>
            <a:pPr>
              <a:lnSpc>
                <a:spcPct val="80000"/>
              </a:lnSpc>
            </a:pPr>
            <a:r>
              <a:rPr lang="en-US" sz="2800">
                <a:sym typeface="Symbol" pitchFamily="18" charset="2"/>
              </a:rPr>
              <a:t></a:t>
            </a:r>
            <a:r>
              <a:rPr lang="en-US" sz="2800"/>
              <a:t> 68% of all scores fall with 1 standard deviation of the mean</a:t>
            </a:r>
            <a:endParaRPr lang="en-US" sz="2800">
              <a:sym typeface="Symbol" pitchFamily="18" charset="2"/>
            </a:endParaRPr>
          </a:p>
          <a:p>
            <a:pPr>
              <a:lnSpc>
                <a:spcPct val="80000"/>
              </a:lnSpc>
            </a:pPr>
            <a:r>
              <a:rPr lang="en-US" sz="2800">
                <a:sym typeface="Symbol" pitchFamily="18" charset="2"/>
              </a:rPr>
              <a:t></a:t>
            </a:r>
            <a:r>
              <a:rPr lang="en-US" sz="2800"/>
              <a:t> 95% of all scores fall with 2 standard deviation of the mean</a:t>
            </a:r>
            <a:endParaRPr lang="en-US" sz="2800">
              <a:sym typeface="Symbol" pitchFamily="18" charset="2"/>
            </a:endParaRPr>
          </a:p>
          <a:p>
            <a:pPr>
              <a:lnSpc>
                <a:spcPct val="80000"/>
              </a:lnSpc>
            </a:pPr>
            <a:r>
              <a:rPr lang="en-US" sz="2800">
                <a:sym typeface="Symbol" pitchFamily="18" charset="2"/>
              </a:rPr>
              <a:t></a:t>
            </a:r>
            <a:r>
              <a:rPr lang="en-US" sz="2800"/>
              <a:t> 99.7% of all scores fall with 3 standard deviation of the mean</a:t>
            </a:r>
          </a:p>
        </p:txBody>
      </p:sp>
      <p:pic>
        <p:nvPicPr>
          <p:cNvPr id="31749" name="Picture 5" descr="be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4419600"/>
            <a:ext cx="4343400" cy="21891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/>
              <a:t>Variance</a:t>
            </a:r>
            <a:r>
              <a:rPr lang="en-US" sz="4000"/>
              <a:t>: a measure of how data points differ from the mean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Data Set 1: 3, 5, 7, 10, 10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	Data Set 2: 7, 7, 7, 7, 7</a:t>
            </a:r>
            <a:br>
              <a:rPr lang="en-US" sz="2400"/>
            </a:br>
            <a:endParaRPr lang="en-US" sz="240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What is the mean and median of the above data set?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>
                <a:solidFill>
                  <a:schemeClr val="bg2"/>
                </a:solidFill>
              </a:rPr>
              <a:t>Data Set 1: mean = 7, median = 7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>
                <a:solidFill>
                  <a:schemeClr val="bg2"/>
                </a:solidFill>
              </a:rPr>
              <a:t>Data Set 2: mean = 7, median = 7</a:t>
            </a:r>
            <a:br>
              <a:rPr lang="en-US" sz="2400">
                <a:solidFill>
                  <a:schemeClr val="bg2"/>
                </a:solidFill>
              </a:rPr>
            </a:br>
            <a:endParaRPr lang="en-US" sz="240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	But we know that the two data sets are not identical! The </a:t>
            </a:r>
            <a:r>
              <a:rPr lang="en-US" sz="2400" b="1"/>
              <a:t>variance</a:t>
            </a:r>
            <a:r>
              <a:rPr lang="en-US" sz="2400"/>
              <a:t> shows how they are different.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400"/>
          </a:p>
          <a:p>
            <a:pPr>
              <a:lnSpc>
                <a:spcPct val="80000"/>
              </a:lnSpc>
              <a:buFontTx/>
              <a:buNone/>
            </a:pPr>
            <a:r>
              <a:rPr lang="en-US" sz="2400"/>
              <a:t>We want to find a way to represent these two data set numerically.</a:t>
            </a:r>
            <a:br>
              <a:rPr lang="en-US" sz="2400"/>
            </a:br>
            <a:r>
              <a:rPr lang="en-US" sz="2400"/>
              <a:t/>
            </a:r>
            <a:br>
              <a:rPr lang="en-US" sz="2400"/>
            </a:b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Calculate?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If we conceptualize the spread of a distribution as the extent to which the values in the distribution differ from the mean and from each other, then a reasonable measure of spread might be the average deviation, or difference, of the values from the mean.</a:t>
            </a:r>
          </a:p>
          <a:p>
            <a:endParaRPr lang="en-U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762000" y="4370388"/>
          <a:ext cx="3581400" cy="2265362"/>
        </p:xfrm>
        <a:graphic>
          <a:graphicData uri="http://schemas.openxmlformats.org/presentationml/2006/ole">
            <p:oleObj spid="_x0000_s4100" name="Equation" r:id="rId3" imgW="647419" imgH="406224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228600"/>
            <a:ext cx="8077200" cy="2438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200"/>
              <a:t>Although this might seem reasonable, this expression always equals 0, because the negative deviations about the mean always cancel out the positive deviations about the mean.</a:t>
            </a:r>
          </a:p>
          <a:p>
            <a:pPr>
              <a:lnSpc>
                <a:spcPct val="80000"/>
              </a:lnSpc>
            </a:pPr>
            <a:r>
              <a:rPr lang="en-US" sz="2200"/>
              <a:t>We could just drop the negative signs, which is the same mathematically as taking the absolute value, which is known as the mean deviations.</a:t>
            </a:r>
          </a:p>
          <a:p>
            <a:pPr>
              <a:lnSpc>
                <a:spcPct val="80000"/>
              </a:lnSpc>
            </a:pPr>
            <a:r>
              <a:rPr lang="en-US" sz="2200"/>
              <a:t>The concept of absolute value does not lend itself to the kind of advanced mathematical manipulation necessary for the development of inferential statistical formulas.</a:t>
            </a:r>
          </a:p>
          <a:p>
            <a:pPr>
              <a:lnSpc>
                <a:spcPct val="80000"/>
              </a:lnSpc>
            </a:pPr>
            <a:r>
              <a:rPr lang="en-US" sz="2200"/>
              <a:t>The average of the squared deviations about the mean is called the </a:t>
            </a:r>
            <a:r>
              <a:rPr lang="en-US" sz="2200" u="sng"/>
              <a:t>variance</a:t>
            </a:r>
            <a:r>
              <a:rPr lang="en-US" sz="2200"/>
              <a:t>.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566738" y="3810000"/>
          <a:ext cx="2709862" cy="1243013"/>
        </p:xfrm>
        <a:graphic>
          <a:graphicData uri="http://schemas.openxmlformats.org/presentationml/2006/ole">
            <p:oleObj spid="_x0000_s5124" name="Equation" r:id="rId3" imgW="1041120" imgH="482400" progId="">
              <p:embed/>
            </p:oleObj>
          </a:graphicData>
        </a:graphic>
      </p:graphicFrame>
      <p:graphicFrame>
        <p:nvGraphicFramePr>
          <p:cNvPr id="5129" name="Object 9"/>
          <p:cNvGraphicFramePr>
            <a:graphicFrameLocks noChangeAspect="1"/>
          </p:cNvGraphicFramePr>
          <p:nvPr>
            <p:ph sz="half" idx="2"/>
          </p:nvPr>
        </p:nvGraphicFramePr>
        <p:xfrm>
          <a:off x="503238" y="5334000"/>
          <a:ext cx="2498725" cy="1201738"/>
        </p:xfrm>
        <a:graphic>
          <a:graphicData uri="http://schemas.openxmlformats.org/presentationml/2006/ole">
            <p:oleObj spid="_x0000_s5129" name="Equation" r:id="rId4" imgW="1002960" imgH="482400" progId="">
              <p:embed/>
            </p:oleObj>
          </a:graphicData>
        </a:graphic>
      </p:graphicFrame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3429000" y="4191000"/>
            <a:ext cx="426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For population variance</a:t>
            </a:r>
          </a:p>
        </p:txBody>
      </p:sp>
      <p:sp>
        <p:nvSpPr>
          <p:cNvPr id="5133" name="Text Box 13"/>
          <p:cNvSpPr txBox="1">
            <a:spLocks noChangeArrowheads="1"/>
          </p:cNvSpPr>
          <p:nvPr/>
        </p:nvSpPr>
        <p:spPr bwMode="auto">
          <a:xfrm>
            <a:off x="3429000" y="5638800"/>
            <a:ext cx="441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For sample variance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331" name="Object 187"/>
          <p:cNvGraphicFramePr>
            <a:graphicFrameLocks noChangeAspect="1"/>
          </p:cNvGraphicFramePr>
          <p:nvPr/>
        </p:nvGraphicFramePr>
        <p:xfrm>
          <a:off x="5334000" y="2057400"/>
          <a:ext cx="428625" cy="190500"/>
        </p:xfrm>
        <a:graphic>
          <a:graphicData uri="http://schemas.openxmlformats.org/presentationml/2006/ole">
            <p:oleObj spid="_x0000_s6331" name="Equation" r:id="rId3" imgW="431613" imgH="190417" progId="">
              <p:embed/>
            </p:oleObj>
          </a:graphicData>
        </a:graphic>
      </p:graphicFrame>
      <p:graphicFrame>
        <p:nvGraphicFramePr>
          <p:cNvPr id="6330" name="Object 186"/>
          <p:cNvGraphicFramePr>
            <a:graphicFrameLocks noChangeAspect="1"/>
          </p:cNvGraphicFramePr>
          <p:nvPr/>
        </p:nvGraphicFramePr>
        <p:xfrm>
          <a:off x="4114800" y="2057400"/>
          <a:ext cx="428625" cy="190500"/>
        </p:xfrm>
        <a:graphic>
          <a:graphicData uri="http://schemas.openxmlformats.org/presentationml/2006/ole">
            <p:oleObj spid="_x0000_s6330" name="Equation" r:id="rId4" imgW="431613" imgH="190417" progId="">
              <p:embed/>
            </p:oleObj>
          </a:graphicData>
        </a:graphic>
      </p:graphicFrame>
      <p:sp>
        <p:nvSpPr>
          <p:cNvPr id="6334" name="Rectangle 190"/>
          <p:cNvSpPr>
            <a:spLocks noChangeArrowheads="1"/>
          </p:cNvSpPr>
          <p:nvPr/>
        </p:nvSpPr>
        <p:spPr bwMode="auto">
          <a:xfrm>
            <a:off x="2971800" y="2422525"/>
            <a:ext cx="63976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6521" name="Group 377"/>
          <p:cNvGraphicFramePr>
            <a:graphicFrameLocks noGrp="1"/>
          </p:cNvGraphicFramePr>
          <p:nvPr/>
        </p:nvGraphicFramePr>
        <p:xfrm>
          <a:off x="685800" y="1981200"/>
          <a:ext cx="5867400" cy="2961323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  <a:gridCol w="1173163"/>
                <a:gridCol w="1341437"/>
              </a:tblGrid>
              <a:tr h="7667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Score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X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(          )</a:t>
                      </a:r>
                      <a:r>
                        <a:rPr kumimoji="0" lang="en-US" sz="1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Totals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522" name="Text Box 378"/>
          <p:cNvSpPr txBox="1">
            <a:spLocks noChangeArrowheads="1"/>
          </p:cNvSpPr>
          <p:nvPr/>
        </p:nvSpPr>
        <p:spPr bwMode="auto">
          <a:xfrm>
            <a:off x="609600" y="5257800"/>
            <a:ext cx="449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 mean is 35/5=7.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5334000" y="2057400"/>
          <a:ext cx="428625" cy="190500"/>
        </p:xfrm>
        <a:graphic>
          <a:graphicData uri="http://schemas.openxmlformats.org/presentationml/2006/ole">
            <p:oleObj spid="_x0000_s11267" name="Equation" r:id="rId3" imgW="431613" imgH="190417" progId="">
              <p:embed/>
            </p:oleObj>
          </a:graphicData>
        </a:graphic>
      </p:graphicFrame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4114800" y="2057400"/>
          <a:ext cx="428625" cy="190500"/>
        </p:xfrm>
        <a:graphic>
          <a:graphicData uri="http://schemas.openxmlformats.org/presentationml/2006/ole">
            <p:oleObj spid="_x0000_s11268" name="Equation" r:id="rId4" imgW="431613" imgH="190417" progId="">
              <p:embed/>
            </p:oleObj>
          </a:graphicData>
        </a:graphic>
      </p:graphicFrame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2971800" y="2422525"/>
            <a:ext cx="63976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11270" name="Group 6"/>
          <p:cNvGraphicFramePr>
            <a:graphicFrameLocks noGrp="1"/>
          </p:cNvGraphicFramePr>
          <p:nvPr/>
        </p:nvGraphicFramePr>
        <p:xfrm>
          <a:off x="685800" y="1981200"/>
          <a:ext cx="5867400" cy="2961323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  <a:gridCol w="1173163"/>
                <a:gridCol w="1341437"/>
              </a:tblGrid>
              <a:tr h="766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Score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X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(          )</a:t>
                      </a:r>
                      <a:r>
                        <a:rPr kumimoji="0" lang="en-US" sz="1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3-7=-4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5-7=-2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7-7=0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10-7=3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10-7=3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Totals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5334000" y="2057400"/>
          <a:ext cx="428625" cy="190500"/>
        </p:xfrm>
        <a:graphic>
          <a:graphicData uri="http://schemas.openxmlformats.org/presentationml/2006/ole">
            <p:oleObj spid="_x0000_s10243" name="Equation" r:id="rId3" imgW="431613" imgH="190417" progId="">
              <p:embed/>
            </p:oleObj>
          </a:graphicData>
        </a:graphic>
      </p:graphicFrame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4114800" y="2057400"/>
          <a:ext cx="428625" cy="190500"/>
        </p:xfrm>
        <a:graphic>
          <a:graphicData uri="http://schemas.openxmlformats.org/presentationml/2006/ole">
            <p:oleObj spid="_x0000_s10244" name="Equation" r:id="rId4" imgW="431613" imgH="190417" progId="">
              <p:embed/>
            </p:oleObj>
          </a:graphicData>
        </a:graphic>
      </p:graphicFrame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2971800" y="2422525"/>
            <a:ext cx="63976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10246" name="Group 6"/>
          <p:cNvGraphicFramePr>
            <a:graphicFrameLocks noGrp="1"/>
          </p:cNvGraphicFramePr>
          <p:nvPr/>
        </p:nvGraphicFramePr>
        <p:xfrm>
          <a:off x="685800" y="1981200"/>
          <a:ext cx="5867400" cy="2961323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  <a:gridCol w="1173163"/>
                <a:gridCol w="1341437"/>
              </a:tblGrid>
              <a:tr h="766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Score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X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(          )</a:t>
                      </a:r>
                      <a:r>
                        <a:rPr kumimoji="0" lang="en-US" sz="1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3-7=-4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5-7=-2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7-7=0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10-7=3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10-7=3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Totals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1" name="Rectangle 5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5334000" y="2057400"/>
          <a:ext cx="428625" cy="190500"/>
        </p:xfrm>
        <a:graphic>
          <a:graphicData uri="http://schemas.openxmlformats.org/presentationml/2006/ole">
            <p:oleObj spid="_x0000_s12291" name="Equation" r:id="rId3" imgW="431613" imgH="190417" progId="">
              <p:embed/>
            </p:oleObj>
          </a:graphicData>
        </a:graphic>
      </p:graphicFrame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4114800" y="2057400"/>
          <a:ext cx="428625" cy="190500"/>
        </p:xfrm>
        <a:graphic>
          <a:graphicData uri="http://schemas.openxmlformats.org/presentationml/2006/ole">
            <p:oleObj spid="_x0000_s12292" name="Equation" r:id="rId4" imgW="431613" imgH="190417" progId="">
              <p:embed/>
            </p:oleObj>
          </a:graphicData>
        </a:graphic>
      </p:graphicFrame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971800" y="2422525"/>
            <a:ext cx="63976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12294" name="Group 6"/>
          <p:cNvGraphicFramePr>
            <a:graphicFrameLocks noGrp="1"/>
          </p:cNvGraphicFramePr>
          <p:nvPr/>
        </p:nvGraphicFramePr>
        <p:xfrm>
          <a:off x="685800" y="1981200"/>
          <a:ext cx="5867400" cy="2961323"/>
        </p:xfrm>
        <a:graphic>
          <a:graphicData uri="http://schemas.openxmlformats.org/drawingml/2006/table">
            <a:tbl>
              <a:tblPr/>
              <a:tblGrid>
                <a:gridCol w="1676400"/>
                <a:gridCol w="1676400"/>
                <a:gridCol w="1173163"/>
                <a:gridCol w="1341437"/>
              </a:tblGrid>
              <a:tr h="766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Score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X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(          )</a:t>
                      </a:r>
                      <a:r>
                        <a:rPr kumimoji="0" lang="en-US" sz="1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3-7=-4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5-7=-2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7-7=0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10-7=3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10-7=3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cs typeface="Times New Roman" pitchFamily="18" charset="0"/>
                        </a:rPr>
                        <a:t>Totals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2286000" algn="l"/>
                          <a:tab pos="2743200" algn="l"/>
                          <a:tab pos="36576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36" name="Text Box 48"/>
          <p:cNvSpPr txBox="1">
            <a:spLocks noChangeArrowheads="1"/>
          </p:cNvSpPr>
          <p:nvPr/>
        </p:nvSpPr>
        <p:spPr bwMode="auto">
          <a:xfrm>
            <a:off x="533400" y="5257800"/>
            <a:ext cx="800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aphicFrame>
        <p:nvGraphicFramePr>
          <p:cNvPr id="12340" name="Object 52"/>
          <p:cNvGraphicFramePr>
            <a:graphicFrameLocks noChangeAspect="1"/>
          </p:cNvGraphicFramePr>
          <p:nvPr>
            <p:ph idx="1"/>
          </p:nvPr>
        </p:nvGraphicFramePr>
        <p:xfrm>
          <a:off x="1042988" y="5334000"/>
          <a:ext cx="4086225" cy="1176338"/>
        </p:xfrm>
        <a:graphic>
          <a:graphicData uri="http://schemas.openxmlformats.org/presentationml/2006/ole">
            <p:oleObj spid="_x0000_s12340" name="Equation" r:id="rId5" imgW="1676160" imgH="4824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867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Example 2	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	Dive	Mark	Myrna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	1		28	27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	2		22	27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	3		21	28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	4		26	6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	5		18	27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Find the mean, median, mode, range?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>
                <a:solidFill>
                  <a:schemeClr val="bg2"/>
                </a:solidFill>
              </a:rPr>
              <a:t>mean		23	23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>
                <a:solidFill>
                  <a:schemeClr val="bg2"/>
                </a:solidFill>
              </a:rPr>
              <a:t>median		22	27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>
                <a:solidFill>
                  <a:schemeClr val="bg2"/>
                </a:solidFill>
              </a:rPr>
              <a:t>range		10	22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What can be said about this data?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b="1">
                <a:solidFill>
                  <a:schemeClr val="bg2"/>
                </a:solidFill>
              </a:rPr>
              <a:t>	Due to the outlier, the median is more typical of overall performance.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/>
              <a:t>Which diver was more consistent?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2063</TotalTime>
  <Words>657</Words>
  <Application>Microsoft Office PowerPoint</Application>
  <PresentationFormat>On-screen Show (4:3)</PresentationFormat>
  <Paragraphs>252</Paragraphs>
  <Slides>17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Default Design</vt:lpstr>
      <vt:lpstr>Equation</vt:lpstr>
      <vt:lpstr>Standard Deviation </vt:lpstr>
      <vt:lpstr>Variance: a measure of how data points differ from the mean </vt:lpstr>
      <vt:lpstr>How to Calculate?</vt:lpstr>
      <vt:lpstr>Slide 4</vt:lpstr>
      <vt:lpstr>Slide 5</vt:lpstr>
      <vt:lpstr>Slide 6</vt:lpstr>
      <vt:lpstr>Slide 7</vt:lpstr>
      <vt:lpstr>Slide 8</vt:lpstr>
      <vt:lpstr>Slide 9</vt:lpstr>
      <vt:lpstr>Slide 10</vt:lpstr>
      <vt:lpstr>standard deviation -  a measure of variation of scores about the mean  </vt:lpstr>
      <vt:lpstr>Another formula</vt:lpstr>
      <vt:lpstr>Slide 13</vt:lpstr>
      <vt:lpstr>Slide 14</vt:lpstr>
      <vt:lpstr>Slide 15</vt:lpstr>
      <vt:lpstr>Slide 16</vt:lpstr>
      <vt:lpstr>Bell shaped curve</vt:lpstr>
    </vt:vector>
  </TitlesOfParts>
  <Company>Mount Saint Mary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Variance and Standard Deviation</dc:title>
  <dc:creator>Information Technology</dc:creator>
  <cp:lastModifiedBy>aadav</cp:lastModifiedBy>
  <cp:revision>7</cp:revision>
  <dcterms:created xsi:type="dcterms:W3CDTF">2006-06-05T19:26:45Z</dcterms:created>
  <dcterms:modified xsi:type="dcterms:W3CDTF">2020-02-05T09:39:09Z</dcterms:modified>
</cp:coreProperties>
</file>