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96" r:id="rId2"/>
  </p:sldMasterIdLst>
  <p:notesMasterIdLst>
    <p:notesMasterId r:id="rId24"/>
  </p:notesMasterIdLst>
  <p:sldIdLst>
    <p:sldId id="256" r:id="rId3"/>
    <p:sldId id="257" r:id="rId4"/>
    <p:sldId id="265" r:id="rId5"/>
    <p:sldId id="258" r:id="rId6"/>
    <p:sldId id="259" r:id="rId7"/>
    <p:sldId id="266" r:id="rId8"/>
    <p:sldId id="267" r:id="rId9"/>
    <p:sldId id="269" r:id="rId10"/>
    <p:sldId id="270" r:id="rId11"/>
    <p:sldId id="271" r:id="rId12"/>
    <p:sldId id="261" r:id="rId13"/>
    <p:sldId id="262" r:id="rId14"/>
    <p:sldId id="263" r:id="rId15"/>
    <p:sldId id="272" r:id="rId16"/>
    <p:sldId id="273" r:id="rId17"/>
    <p:sldId id="276" r:id="rId18"/>
    <p:sldId id="278" r:id="rId19"/>
    <p:sldId id="279" r:id="rId20"/>
    <p:sldId id="280" r:id="rId21"/>
    <p:sldId id="281" r:id="rId22"/>
    <p:sldId id="282"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70C72"/>
    <a:srgbClr val="FF3399"/>
    <a:srgbClr val="3333CC"/>
    <a:srgbClr val="186C12"/>
    <a:srgbClr val="12730B"/>
    <a:srgbClr val="808000"/>
    <a:srgbClr val="3399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27FB28-4F39-4E7F-B159-659F5A8B6439}" type="datetimeFigureOut">
              <a:rPr lang="en-US" smtClean="0"/>
              <a:pPr/>
              <a:t>2/14/2020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136CBE-7E04-4343-9A89-EBFCE6F29DB9}"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58136CBE-7E04-4343-9A89-EBFCE6F29DB9}" type="slidenum">
              <a:rPr lang="en-IN" smtClean="0"/>
              <a:pPr/>
              <a:t>15</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09644F79-D86B-4245-A3B7-41AA3ABE1DDD}" type="datetimeFigureOut">
              <a:rPr lang="en-US" smtClean="0"/>
              <a:pPr/>
              <a:t>2/14/2020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3087B5F-16A9-4BAF-A298-D94BB2C949A9}"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9644F79-D86B-4245-A3B7-41AA3ABE1DDD}" type="datetimeFigureOut">
              <a:rPr lang="en-US" smtClean="0"/>
              <a:pPr/>
              <a:t>2/14/2020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3087B5F-16A9-4BAF-A298-D94BB2C949A9}"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9644F79-D86B-4245-A3B7-41AA3ABE1DDD}" type="datetimeFigureOut">
              <a:rPr lang="en-US" smtClean="0"/>
              <a:pPr/>
              <a:t>2/14/2020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3087B5F-16A9-4BAF-A298-D94BB2C949A9}" type="slidenum">
              <a:rPr lang="en-IN" smtClean="0"/>
              <a:pPr/>
              <a:t>‹#›</a:t>
            </a:fld>
            <a:endParaRPr lang="en-I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D8BD707-D9CF-40AE-B4C6-C98DA3205C09}" type="datetimeFigureOut">
              <a:rPr lang="en-US" smtClean="0"/>
              <a:pPr/>
              <a:t>2/14/2020</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2/14/2020</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D8BD707-D9CF-40AE-B4C6-C98DA3205C09}" type="datetimeFigureOut">
              <a:rPr lang="en-US" smtClean="0"/>
              <a:pPr/>
              <a:t>2/14/2020</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D8BD707-D9CF-40AE-B4C6-C98DA3205C09}" type="datetimeFigureOut">
              <a:rPr lang="en-US" smtClean="0"/>
              <a:pPr/>
              <a:t>2/14/2020</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D8BD707-D9CF-40AE-B4C6-C98DA3205C09}" type="datetimeFigureOut">
              <a:rPr lang="en-US" smtClean="0"/>
              <a:pPr/>
              <a:t>2/14/2020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6F15528-21DE-4FAA-801E-634DDDAF4B2B}"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2/14/2020</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2/14/2020</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2/14/2020</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9644F79-D86B-4245-A3B7-41AA3ABE1DDD}" type="datetimeFigureOut">
              <a:rPr lang="en-US" smtClean="0"/>
              <a:pPr/>
              <a:t>2/14/2020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3087B5F-16A9-4BAF-A298-D94BB2C949A9}" type="slidenum">
              <a:rPr lang="en-IN" smtClean="0"/>
              <a:pPr/>
              <a:t>‹#›</a:t>
            </a:fld>
            <a:endParaRPr lang="en-IN"/>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2/14/2020</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644F79-D86B-4245-A3B7-41AA3ABE1DDD}" type="datetimeFigureOut">
              <a:rPr lang="en-US" smtClean="0"/>
              <a:pPr/>
              <a:t>2/14/2020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3087B5F-16A9-4BAF-A298-D94BB2C949A9}"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09644F79-D86B-4245-A3B7-41AA3ABE1DDD}" type="datetimeFigureOut">
              <a:rPr lang="en-US" smtClean="0"/>
              <a:pPr/>
              <a:t>2/14/2020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3087B5F-16A9-4BAF-A298-D94BB2C949A9}"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09644F79-D86B-4245-A3B7-41AA3ABE1DDD}" type="datetimeFigureOut">
              <a:rPr lang="en-US" smtClean="0"/>
              <a:pPr/>
              <a:t>2/14/2020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3087B5F-16A9-4BAF-A298-D94BB2C949A9}"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09644F79-D86B-4245-A3B7-41AA3ABE1DDD}" type="datetimeFigureOut">
              <a:rPr lang="en-US" smtClean="0"/>
              <a:pPr/>
              <a:t>2/14/2020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3087B5F-16A9-4BAF-A298-D94BB2C949A9}"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644F79-D86B-4245-A3B7-41AA3ABE1DDD}" type="datetimeFigureOut">
              <a:rPr lang="en-US" smtClean="0"/>
              <a:pPr/>
              <a:t>2/14/2020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3087B5F-16A9-4BAF-A298-D94BB2C949A9}"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644F79-D86B-4245-A3B7-41AA3ABE1DDD}" type="datetimeFigureOut">
              <a:rPr lang="en-US" smtClean="0"/>
              <a:pPr/>
              <a:t>2/14/2020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3087B5F-16A9-4BAF-A298-D94BB2C949A9}"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644F79-D86B-4245-A3B7-41AA3ABE1DDD}" type="datetimeFigureOut">
              <a:rPr lang="en-US" smtClean="0"/>
              <a:pPr/>
              <a:t>2/14/2020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3087B5F-16A9-4BAF-A298-D94BB2C949A9}"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644F79-D86B-4245-A3B7-41AA3ABE1DDD}" type="datetimeFigureOut">
              <a:rPr lang="en-US" smtClean="0"/>
              <a:pPr/>
              <a:t>2/14/2020</a:t>
            </a:fld>
            <a:endParaRPr lang="en-IN"/>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087B5F-16A9-4BAF-A298-D94BB2C949A9}"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09644F79-D86B-4245-A3B7-41AA3ABE1DDD}" type="datetimeFigureOut">
              <a:rPr lang="en-US" smtClean="0"/>
              <a:pPr/>
              <a:t>2/14/2020</a:t>
            </a:fld>
            <a:endParaRPr lang="en-IN"/>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IN"/>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C3087B5F-16A9-4BAF-A298-D94BB2C949A9}" type="slidenum">
              <a:rPr lang="en-IN" smtClean="0"/>
              <a:pPr/>
              <a:t>‹#›</a:t>
            </a:fld>
            <a:endParaRPr lang="en-IN"/>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371600"/>
            <a:ext cx="9144000" cy="2228851"/>
          </a:xfrm>
        </p:spPr>
        <p:txBody>
          <a:bodyPr>
            <a:normAutofit fontScale="90000"/>
          </a:bodyPr>
          <a:lstStyle/>
          <a:p>
            <a:pPr algn="ctr"/>
            <a:r>
              <a:rPr lang="en-IN" sz="6000" dirty="0" smtClean="0">
                <a:solidFill>
                  <a:srgbClr val="3333CC"/>
                </a:solidFill>
                <a:latin typeface="AR DARLING" pitchFamily="2" charset="0"/>
              </a:rPr>
              <a:t>Operations Research </a:t>
            </a:r>
            <a:r>
              <a:rPr lang="en-IN" dirty="0" smtClean="0">
                <a:solidFill>
                  <a:srgbClr val="FF0000"/>
                </a:solidFill>
              </a:rPr>
              <a:t/>
            </a:r>
            <a:br>
              <a:rPr lang="en-IN" dirty="0" smtClean="0">
                <a:solidFill>
                  <a:srgbClr val="FF0000"/>
                </a:solidFill>
              </a:rPr>
            </a:br>
            <a:r>
              <a:rPr lang="en-IN" dirty="0" smtClean="0">
                <a:solidFill>
                  <a:srgbClr val="FF0000"/>
                </a:solidFill>
              </a:rPr>
              <a:t/>
            </a:r>
            <a:br>
              <a:rPr lang="en-IN" dirty="0" smtClean="0">
                <a:solidFill>
                  <a:srgbClr val="FF0000"/>
                </a:solidFill>
              </a:rPr>
            </a:br>
            <a:r>
              <a:rPr lang="en-IN" sz="4400" dirty="0" smtClean="0">
                <a:solidFill>
                  <a:srgbClr val="FF3399"/>
                </a:solidFill>
                <a:latin typeface="Britannic Bold" pitchFamily="34" charset="0"/>
              </a:rPr>
              <a:t>Transportation Problem</a:t>
            </a:r>
            <a:endParaRPr lang="en-IN" dirty="0">
              <a:solidFill>
                <a:srgbClr val="FF3399"/>
              </a:solidFill>
              <a:latin typeface="Britannic Bold" pitchFamily="34" charset="0"/>
            </a:endParaRPr>
          </a:p>
        </p:txBody>
      </p:sp>
      <p:sp>
        <p:nvSpPr>
          <p:cNvPr id="3" name="Subtitle 2"/>
          <p:cNvSpPr>
            <a:spLocks noGrp="1"/>
          </p:cNvSpPr>
          <p:nvPr>
            <p:ph type="subTitle" idx="1"/>
          </p:nvPr>
        </p:nvSpPr>
        <p:spPr>
          <a:xfrm>
            <a:off x="609600" y="3886200"/>
            <a:ext cx="8077200" cy="2438400"/>
          </a:xfrm>
        </p:spPr>
        <p:txBody>
          <a:bodyPr>
            <a:normAutofit/>
          </a:bodyPr>
          <a:lstStyle/>
          <a:p>
            <a:r>
              <a:rPr lang="en-IN" sz="4200" b="1" dirty="0" smtClean="0">
                <a:solidFill>
                  <a:srgbClr val="C00000"/>
                </a:solidFill>
                <a:latin typeface="Arial Black" pitchFamily="34" charset="0"/>
              </a:rPr>
              <a:t>		</a:t>
            </a:r>
            <a:r>
              <a:rPr lang="en-IN" sz="4200" b="1" dirty="0" err="1" smtClean="0">
                <a:solidFill>
                  <a:srgbClr val="C00000"/>
                </a:solidFill>
                <a:latin typeface="Arial Black" pitchFamily="34" charset="0"/>
              </a:rPr>
              <a:t>Dr.T.Sivakami</a:t>
            </a:r>
            <a:endParaRPr lang="en-IN" sz="4200" b="1" dirty="0" smtClean="0">
              <a:solidFill>
                <a:srgbClr val="C00000"/>
              </a:solidFill>
              <a:latin typeface="Arial Black" pitchFamily="34" charset="0"/>
            </a:endParaRPr>
          </a:p>
          <a:p>
            <a:pPr algn="ctr"/>
            <a:r>
              <a:rPr lang="en-IN" b="1" dirty="0" smtClean="0">
                <a:solidFill>
                  <a:srgbClr val="7030A0"/>
                </a:solidFill>
                <a:latin typeface="Cooper Black" pitchFamily="18" charset="0"/>
              </a:rPr>
              <a:t>Assistant Professor</a:t>
            </a:r>
          </a:p>
          <a:p>
            <a:pPr algn="ctr"/>
            <a:r>
              <a:rPr lang="en-IN" sz="2400" b="1" dirty="0" smtClean="0">
                <a:solidFill>
                  <a:srgbClr val="7030A0"/>
                </a:solidFill>
                <a:latin typeface="Cooper Black" pitchFamily="18" charset="0"/>
              </a:rPr>
              <a:t>PG&amp; Research Department of Management Studies</a:t>
            </a:r>
          </a:p>
          <a:p>
            <a:pPr algn="ctr"/>
            <a:r>
              <a:rPr lang="en-IN" sz="2400" b="1" dirty="0" smtClean="0">
                <a:solidFill>
                  <a:srgbClr val="7030A0"/>
                </a:solidFill>
                <a:latin typeface="Cooper Black" pitchFamily="18" charset="0"/>
              </a:rPr>
              <a:t>Bon Secours College for </a:t>
            </a:r>
            <a:r>
              <a:rPr lang="en-IN" sz="2400" b="1" dirty="0" err="1" smtClean="0">
                <a:solidFill>
                  <a:srgbClr val="7030A0"/>
                </a:solidFill>
                <a:latin typeface="Cooper Black" pitchFamily="18" charset="0"/>
              </a:rPr>
              <a:t>Women,Thanjavur</a:t>
            </a:r>
            <a:endParaRPr lang="en-IN" sz="2400" b="1" dirty="0">
              <a:solidFill>
                <a:srgbClr val="7030A0"/>
              </a:solidFill>
              <a:latin typeface="Cooper Black"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IN" b="1" dirty="0" smtClean="0">
                <a:solidFill>
                  <a:srgbClr val="12730B"/>
                </a:solidFill>
              </a:rPr>
              <a:t>Total Cost=(8X50)+(6X5)+(3X35)+(3X20)+(9X40)</a:t>
            </a:r>
          </a:p>
          <a:p>
            <a:pPr>
              <a:buNone/>
            </a:pPr>
            <a:r>
              <a:rPr lang="en-IN" b="1" dirty="0" smtClean="0">
                <a:solidFill>
                  <a:srgbClr val="12730B"/>
                </a:solidFill>
              </a:rPr>
              <a:t>		        =400+35+105+60+360</a:t>
            </a:r>
          </a:p>
          <a:p>
            <a:pPr>
              <a:buNone/>
            </a:pPr>
            <a:r>
              <a:rPr lang="en-IN" b="1" dirty="0" smtClean="0">
                <a:solidFill>
                  <a:srgbClr val="12730B"/>
                </a:solidFill>
              </a:rPr>
              <a:t>		        =Rs 960</a:t>
            </a:r>
            <a:endParaRPr lang="en-IN" b="1" dirty="0">
              <a:solidFill>
                <a:srgbClr val="12730B"/>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7030A0"/>
                </a:solidFill>
              </a:rPr>
              <a:t>Vogel Approximation Method</a:t>
            </a:r>
            <a:r>
              <a:rPr lang="en-IN" sz="2000" dirty="0" smtClean="0"/>
              <a:t/>
            </a:r>
            <a:br>
              <a:rPr lang="en-IN" sz="2000" dirty="0" smtClean="0"/>
            </a:br>
            <a:r>
              <a:rPr lang="en-US" dirty="0" smtClean="0"/>
              <a:t> </a:t>
            </a:r>
            <a:endParaRPr lang="en-IN" dirty="0"/>
          </a:p>
        </p:txBody>
      </p:sp>
      <p:sp>
        <p:nvSpPr>
          <p:cNvPr id="3" name="Content Placeholder 2"/>
          <p:cNvSpPr>
            <a:spLocks noGrp="1"/>
          </p:cNvSpPr>
          <p:nvPr>
            <p:ph idx="1"/>
          </p:nvPr>
        </p:nvSpPr>
        <p:spPr/>
        <p:txBody>
          <a:bodyPr>
            <a:normAutofit fontScale="62500" lnSpcReduction="20000"/>
          </a:bodyPr>
          <a:lstStyle/>
          <a:p>
            <a:pPr algn="just"/>
            <a:r>
              <a:rPr lang="en-US" b="1" dirty="0" smtClean="0">
                <a:solidFill>
                  <a:srgbClr val="C00000"/>
                </a:solidFill>
              </a:rPr>
              <a:t>Step 1: For each row (column) with strictly positive capacity (requirement), determine a penalty by subtracting the smallest unit cost element in the row (column) from the next smallest unit cost element in the same row (column).</a:t>
            </a:r>
            <a:endParaRPr lang="en-IN" b="1" dirty="0" smtClean="0">
              <a:solidFill>
                <a:srgbClr val="C00000"/>
              </a:solidFill>
            </a:endParaRPr>
          </a:p>
          <a:p>
            <a:pPr algn="just"/>
            <a:r>
              <a:rPr lang="en-US" b="1" dirty="0" smtClean="0">
                <a:solidFill>
                  <a:srgbClr val="C00000"/>
                </a:solidFill>
              </a:rPr>
              <a:t/>
            </a:r>
            <a:br>
              <a:rPr lang="en-US" b="1" dirty="0" smtClean="0">
                <a:solidFill>
                  <a:srgbClr val="C00000"/>
                </a:solidFill>
              </a:rPr>
            </a:br>
            <a:r>
              <a:rPr lang="en-US" b="1" dirty="0" smtClean="0">
                <a:solidFill>
                  <a:srgbClr val="C00000"/>
                </a:solidFill>
              </a:rPr>
              <a:t>Step 2: Identify the row or column with the largest penalty among all the rows and columns. If the penalties corresponding to two or more rows or columns are equal we select the topmost row and the extreme left column.</a:t>
            </a:r>
            <a:endParaRPr lang="en-IN" b="1" dirty="0" smtClean="0">
              <a:solidFill>
                <a:srgbClr val="C00000"/>
              </a:solidFill>
            </a:endParaRPr>
          </a:p>
          <a:p>
            <a:pPr algn="just"/>
            <a:r>
              <a:rPr lang="en-US" b="1" dirty="0" smtClean="0">
                <a:solidFill>
                  <a:srgbClr val="C00000"/>
                </a:solidFill>
              </a:rPr>
              <a:t> </a:t>
            </a:r>
            <a:endParaRPr lang="en-IN" b="1" dirty="0" smtClean="0">
              <a:solidFill>
                <a:srgbClr val="C00000"/>
              </a:solidFill>
            </a:endParaRPr>
          </a:p>
          <a:p>
            <a:pPr algn="just"/>
            <a:r>
              <a:rPr lang="en-US" b="1" dirty="0" smtClean="0">
                <a:solidFill>
                  <a:srgbClr val="C00000"/>
                </a:solidFill>
              </a:rPr>
              <a:t>Step 3: We select </a:t>
            </a:r>
            <a:r>
              <a:rPr lang="en-US" b="1" dirty="0" err="1" smtClean="0">
                <a:solidFill>
                  <a:srgbClr val="C00000"/>
                </a:solidFill>
              </a:rPr>
              <a:t>X</a:t>
            </a:r>
            <a:r>
              <a:rPr lang="en-US" b="1" baseline="-25000" dirty="0" err="1" smtClean="0">
                <a:solidFill>
                  <a:srgbClr val="C00000"/>
                </a:solidFill>
              </a:rPr>
              <a:t>ij</a:t>
            </a:r>
            <a:r>
              <a:rPr lang="en-US" b="1" dirty="0" smtClean="0">
                <a:solidFill>
                  <a:srgbClr val="C00000"/>
                </a:solidFill>
              </a:rPr>
              <a:t> as a basic variable if </a:t>
            </a:r>
            <a:r>
              <a:rPr lang="en-US" b="1" dirty="0" err="1" smtClean="0">
                <a:solidFill>
                  <a:srgbClr val="C00000"/>
                </a:solidFill>
              </a:rPr>
              <a:t>C</a:t>
            </a:r>
            <a:r>
              <a:rPr lang="en-US" b="1" baseline="-25000" dirty="0" err="1" smtClean="0">
                <a:solidFill>
                  <a:srgbClr val="C00000"/>
                </a:solidFill>
              </a:rPr>
              <a:t>ij</a:t>
            </a:r>
            <a:r>
              <a:rPr lang="en-US" b="1" dirty="0" smtClean="0">
                <a:solidFill>
                  <a:srgbClr val="C00000"/>
                </a:solidFill>
              </a:rPr>
              <a:t> is the minimum cost in the row or column with largest penalty. We choose the numerical value of </a:t>
            </a:r>
            <a:r>
              <a:rPr lang="en-US" b="1" dirty="0" err="1" smtClean="0">
                <a:solidFill>
                  <a:srgbClr val="C00000"/>
                </a:solidFill>
              </a:rPr>
              <a:t>X</a:t>
            </a:r>
            <a:r>
              <a:rPr lang="en-US" b="1" baseline="-25000" dirty="0" err="1" smtClean="0">
                <a:solidFill>
                  <a:srgbClr val="C00000"/>
                </a:solidFill>
              </a:rPr>
              <a:t>ij</a:t>
            </a:r>
            <a:r>
              <a:rPr lang="en-US" b="1" dirty="0" smtClean="0">
                <a:solidFill>
                  <a:srgbClr val="C00000"/>
                </a:solidFill>
              </a:rPr>
              <a:t> as high as possible subject to the row and the column constraints. Depending upon whether </a:t>
            </a:r>
            <a:r>
              <a:rPr lang="en-US" b="1" dirty="0" err="1" smtClean="0">
                <a:solidFill>
                  <a:srgbClr val="C00000"/>
                </a:solidFill>
              </a:rPr>
              <a:t>a</a:t>
            </a:r>
            <a:r>
              <a:rPr lang="en-US" b="1" baseline="-25000" dirty="0" err="1" smtClean="0">
                <a:solidFill>
                  <a:srgbClr val="C00000"/>
                </a:solidFill>
              </a:rPr>
              <a:t>i</a:t>
            </a:r>
            <a:r>
              <a:rPr lang="en-US" b="1" dirty="0" smtClean="0">
                <a:solidFill>
                  <a:srgbClr val="C00000"/>
                </a:solidFill>
              </a:rPr>
              <a:t> or </a:t>
            </a:r>
            <a:r>
              <a:rPr lang="en-US" b="1" dirty="0" err="1" smtClean="0">
                <a:solidFill>
                  <a:srgbClr val="C00000"/>
                </a:solidFill>
              </a:rPr>
              <a:t>b</a:t>
            </a:r>
            <a:r>
              <a:rPr lang="en-US" b="1" baseline="-25000" dirty="0" err="1" smtClean="0">
                <a:solidFill>
                  <a:srgbClr val="C00000"/>
                </a:solidFill>
              </a:rPr>
              <a:t>j</a:t>
            </a:r>
            <a:r>
              <a:rPr lang="en-US" b="1" dirty="0" smtClean="0">
                <a:solidFill>
                  <a:srgbClr val="C00000"/>
                </a:solidFill>
              </a:rPr>
              <a:t> is the smaller of the two </a:t>
            </a:r>
            <a:r>
              <a:rPr lang="en-US" b="1" dirty="0" err="1" smtClean="0">
                <a:solidFill>
                  <a:srgbClr val="C00000"/>
                </a:solidFill>
              </a:rPr>
              <a:t>i</a:t>
            </a:r>
            <a:r>
              <a:rPr lang="en-US" b="1" baseline="30000" dirty="0" err="1" smtClean="0">
                <a:solidFill>
                  <a:srgbClr val="C00000"/>
                </a:solidFill>
              </a:rPr>
              <a:t>th</a:t>
            </a:r>
            <a:r>
              <a:rPr lang="en-US" b="1" dirty="0" smtClean="0">
                <a:solidFill>
                  <a:srgbClr val="C00000"/>
                </a:solidFill>
              </a:rPr>
              <a:t> row or </a:t>
            </a:r>
            <a:r>
              <a:rPr lang="en-US" b="1" dirty="0" err="1" smtClean="0">
                <a:solidFill>
                  <a:srgbClr val="C00000"/>
                </a:solidFill>
              </a:rPr>
              <a:t>j</a:t>
            </a:r>
            <a:r>
              <a:rPr lang="en-US" b="1" baseline="30000" dirty="0" err="1" smtClean="0">
                <a:solidFill>
                  <a:srgbClr val="C00000"/>
                </a:solidFill>
              </a:rPr>
              <a:t>th</a:t>
            </a:r>
            <a:r>
              <a:rPr lang="en-US" b="1" dirty="0" smtClean="0">
                <a:solidFill>
                  <a:srgbClr val="C00000"/>
                </a:solidFill>
              </a:rPr>
              <a:t> column is crossed out.</a:t>
            </a:r>
            <a:endParaRPr lang="en-IN" b="1" dirty="0" smtClean="0">
              <a:solidFill>
                <a:srgbClr val="C00000"/>
              </a:solidFill>
            </a:endParaRPr>
          </a:p>
          <a:p>
            <a:pPr algn="just"/>
            <a:r>
              <a:rPr lang="en-US" b="1" dirty="0" smtClean="0">
                <a:solidFill>
                  <a:srgbClr val="C00000"/>
                </a:solidFill>
              </a:rPr>
              <a:t> </a:t>
            </a:r>
            <a:endParaRPr lang="en-IN" b="1" dirty="0" smtClean="0">
              <a:solidFill>
                <a:srgbClr val="C00000"/>
              </a:solidFill>
            </a:endParaRPr>
          </a:p>
          <a:p>
            <a:pPr algn="just"/>
            <a:r>
              <a:rPr lang="en-US" b="1" dirty="0" smtClean="0">
                <a:solidFill>
                  <a:srgbClr val="C00000"/>
                </a:solidFill>
              </a:rPr>
              <a:t>Step 4: The Step 2 is now performed on the uncrossed-out rows and columns until all the basic variables have been satisfied.</a:t>
            </a:r>
            <a:endParaRPr lang="en-IN" b="1" dirty="0" smtClean="0">
              <a:solidFill>
                <a:srgbClr val="C00000"/>
              </a:solidFill>
            </a:endParaRPr>
          </a:p>
          <a:p>
            <a:pPr>
              <a:buNone/>
            </a:pPr>
            <a:endParaRPr lang="en-IN"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2400" dirty="0" smtClean="0">
                <a:solidFill>
                  <a:srgbClr val="FF3399"/>
                </a:solidFill>
              </a:rPr>
              <a:t>Consider the following transportation Problem</a:t>
            </a:r>
            <a:endParaRPr lang="en-IN" sz="2400" dirty="0">
              <a:solidFill>
                <a:srgbClr val="FF3399"/>
              </a:solidFill>
            </a:endParaRPr>
          </a:p>
        </p:txBody>
      </p:sp>
      <p:pic>
        <p:nvPicPr>
          <p:cNvPr id="1026" name="Picture 2" descr="C:\Users\admin\Desktop\vam1.PNG"/>
          <p:cNvPicPr>
            <a:picLocks noGrp="1" noChangeAspect="1" noChangeArrowheads="1"/>
          </p:cNvPicPr>
          <p:nvPr>
            <p:ph idx="1"/>
          </p:nvPr>
        </p:nvPicPr>
        <p:blipFill>
          <a:blip r:embed="rId2">
            <a:duotone>
              <a:prstClr val="black"/>
              <a:schemeClr val="tx2">
                <a:tint val="45000"/>
                <a:satMod val="400000"/>
              </a:schemeClr>
            </a:duotone>
          </a:blip>
          <a:srcRect/>
          <a:stretch>
            <a:fillRect/>
          </a:stretch>
        </p:blipFill>
        <p:spPr bwMode="auto">
          <a:xfrm>
            <a:off x="457200" y="1600200"/>
            <a:ext cx="7315200" cy="44196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US" sz="2400" dirty="0" smtClean="0">
                <a:solidFill>
                  <a:srgbClr val="FF3399"/>
                </a:solidFill>
              </a:rPr>
              <a:t>Now, compute the penalty for various rows and columns which is shown in the following table</a:t>
            </a:r>
            <a:endParaRPr lang="en-IN" sz="2400" dirty="0">
              <a:solidFill>
                <a:srgbClr val="FF3399"/>
              </a:solidFill>
            </a:endParaRPr>
          </a:p>
        </p:txBody>
      </p:sp>
      <p:pic>
        <p:nvPicPr>
          <p:cNvPr id="2050" name="Picture 2" descr="C:\Users\admin\Desktop\vam2.PNG"/>
          <p:cNvPicPr>
            <a:picLocks noGrp="1" noChangeAspect="1" noChangeArrowheads="1"/>
          </p:cNvPicPr>
          <p:nvPr>
            <p:ph idx="1"/>
          </p:nvPr>
        </p:nvPicPr>
        <p:blipFill>
          <a:blip r:embed="rId2">
            <a:duotone>
              <a:prstClr val="black"/>
              <a:schemeClr val="accent1">
                <a:tint val="45000"/>
                <a:satMod val="400000"/>
              </a:schemeClr>
            </a:duotone>
          </a:blip>
          <a:srcRect/>
          <a:stretch>
            <a:fillRect/>
          </a:stretch>
        </p:blipFill>
        <p:spPr bwMode="auto">
          <a:xfrm>
            <a:off x="762000" y="1600200"/>
            <a:ext cx="7543800" cy="4800600"/>
          </a:xfrm>
          <a:prstGeom prst="rect">
            <a:avLst/>
          </a:prstGeom>
          <a:blipFill>
            <a:blip r:embed="rId3">
              <a:duotone>
                <a:prstClr val="black"/>
                <a:schemeClr val="accent1">
                  <a:tint val="45000"/>
                  <a:satMod val="400000"/>
                </a:schemeClr>
              </a:duotone>
            </a:blip>
            <a:tile tx="0" ty="0" sx="100000" sy="100000" flip="none" algn="tl"/>
          </a:blipFill>
          <a:ln>
            <a:solidFill>
              <a:srgbClr val="C00000"/>
            </a:solid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05800" cy="1295400"/>
          </a:xfrm>
        </p:spPr>
        <p:txBody>
          <a:bodyPr>
            <a:normAutofit fontScale="90000"/>
          </a:bodyPr>
          <a:lstStyle/>
          <a:p>
            <a:pPr algn="just"/>
            <a:r>
              <a:rPr lang="en-US" sz="2000" dirty="0" smtClean="0">
                <a:solidFill>
                  <a:srgbClr val="186C12"/>
                </a:solidFill>
              </a:rPr>
              <a:t>Look for the highest penalty in the row or column, the highest penalty occurs in the </a:t>
            </a:r>
            <a:r>
              <a:rPr lang="en-US" sz="2000" b="1" dirty="0" smtClean="0">
                <a:solidFill>
                  <a:srgbClr val="186C12"/>
                </a:solidFill>
              </a:rPr>
              <a:t>second column </a:t>
            </a:r>
            <a:r>
              <a:rPr lang="en-US" sz="2000" dirty="0" smtClean="0">
                <a:solidFill>
                  <a:srgbClr val="186C12"/>
                </a:solidFill>
              </a:rPr>
              <a:t>and the minimum unit cost in this column is c</a:t>
            </a:r>
            <a:r>
              <a:rPr lang="en-US" sz="2000" baseline="-25000" dirty="0" smtClean="0">
                <a:solidFill>
                  <a:srgbClr val="186C12"/>
                </a:solidFill>
              </a:rPr>
              <a:t>22</a:t>
            </a:r>
            <a:r>
              <a:rPr lang="en-US" sz="2000" dirty="0" smtClean="0">
                <a:solidFill>
                  <a:srgbClr val="186C12"/>
                </a:solidFill>
              </a:rPr>
              <a:t>=2. Hence assign 20 to this cell  and cross out the second row This is shown in the following table:</a:t>
            </a:r>
            <a:r>
              <a:rPr lang="en-IN" dirty="0" smtClean="0">
                <a:solidFill>
                  <a:srgbClr val="186C12"/>
                </a:solidFill>
              </a:rPr>
              <a:t/>
            </a:r>
            <a:br>
              <a:rPr lang="en-IN" dirty="0" smtClean="0">
                <a:solidFill>
                  <a:srgbClr val="186C12"/>
                </a:solidFill>
              </a:rPr>
            </a:br>
            <a:endParaRPr lang="en-IN" dirty="0">
              <a:solidFill>
                <a:srgbClr val="186C12"/>
              </a:solidFill>
            </a:endParaRPr>
          </a:p>
        </p:txBody>
      </p:sp>
      <p:pic>
        <p:nvPicPr>
          <p:cNvPr id="1027" name="Picture 3" descr="C:\Users\admin\Desktop\vam4.PNG"/>
          <p:cNvPicPr>
            <a:picLocks noChangeAspect="1" noChangeArrowheads="1"/>
          </p:cNvPicPr>
          <p:nvPr/>
        </p:nvPicPr>
        <p:blipFill>
          <a:blip r:embed="rId2">
            <a:duotone>
              <a:prstClr val="black"/>
              <a:schemeClr val="tx2">
                <a:tint val="45000"/>
                <a:satMod val="400000"/>
              </a:schemeClr>
            </a:duotone>
          </a:blip>
          <a:srcRect/>
          <a:stretch>
            <a:fillRect/>
          </a:stretch>
        </p:blipFill>
        <p:spPr bwMode="auto">
          <a:xfrm>
            <a:off x="1066800" y="1543050"/>
            <a:ext cx="7010399" cy="424815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en-US" sz="2000" b="1" dirty="0" smtClean="0">
                <a:solidFill>
                  <a:srgbClr val="FF3399"/>
                </a:solidFill>
              </a:rPr>
              <a:t>Look for the highest penalty in the row or column, the highest penalty occurs in the Third column and the minimum unit cost in this column is c</a:t>
            </a:r>
            <a:r>
              <a:rPr lang="en-US" sz="2000" b="1" baseline="-25000" dirty="0" smtClean="0">
                <a:solidFill>
                  <a:srgbClr val="FF3399"/>
                </a:solidFill>
              </a:rPr>
              <a:t>23</a:t>
            </a:r>
            <a:r>
              <a:rPr lang="en-US" sz="2000" b="1" dirty="0" smtClean="0">
                <a:solidFill>
                  <a:srgbClr val="FF3399"/>
                </a:solidFill>
              </a:rPr>
              <a:t>=4. Hence assign 30 to this cell  and cross out the second row This is shown in the following table</a:t>
            </a:r>
            <a:endParaRPr lang="en-IN" b="1" dirty="0">
              <a:solidFill>
                <a:srgbClr val="FF3399"/>
              </a:solidFill>
            </a:endParaRPr>
          </a:p>
        </p:txBody>
      </p:sp>
      <p:pic>
        <p:nvPicPr>
          <p:cNvPr id="2050" name="Picture 2" descr="C:\Users\admin\Desktop\vam5.PNG"/>
          <p:cNvPicPr>
            <a:picLocks noGrp="1" noChangeAspect="1" noChangeArrowheads="1"/>
          </p:cNvPicPr>
          <p:nvPr>
            <p:ph idx="1"/>
          </p:nvPr>
        </p:nvPicPr>
        <p:blipFill>
          <a:blip r:embed="rId3">
            <a:duotone>
              <a:prstClr val="black"/>
              <a:schemeClr val="accent6">
                <a:tint val="45000"/>
                <a:satMod val="400000"/>
              </a:schemeClr>
            </a:duotone>
          </a:blip>
          <a:srcRect/>
          <a:stretch>
            <a:fillRect/>
          </a:stretch>
        </p:blipFill>
        <p:spPr bwMode="auto">
          <a:xfrm>
            <a:off x="685800" y="1600200"/>
            <a:ext cx="7391400" cy="44958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US" sz="2000" dirty="0" smtClean="0"/>
              <a:t>Look for the highest penalty in the row or column, the highest penalty occurs in the </a:t>
            </a:r>
            <a:r>
              <a:rPr lang="en-US" sz="2000" b="1" dirty="0" smtClean="0"/>
              <a:t>First column </a:t>
            </a:r>
            <a:r>
              <a:rPr lang="en-US" sz="2000" dirty="0" smtClean="0"/>
              <a:t>and the minimum unit cost in this column is c</a:t>
            </a:r>
            <a:r>
              <a:rPr lang="en-US" sz="2000" baseline="-25000" dirty="0" smtClean="0"/>
              <a:t>21</a:t>
            </a:r>
            <a:r>
              <a:rPr lang="en-US" sz="2000" dirty="0" smtClean="0"/>
              <a:t>=7. Hence assign 25 to this cell  and cross out the first column. This is shown in the following table</a:t>
            </a:r>
            <a:endParaRPr lang="en-IN" sz="2000" dirty="0"/>
          </a:p>
        </p:txBody>
      </p:sp>
      <p:pic>
        <p:nvPicPr>
          <p:cNvPr id="3074" name="Picture 2"/>
          <p:cNvPicPr>
            <a:picLocks noGrp="1" noChangeAspect="1" noChangeArrowheads="1"/>
          </p:cNvPicPr>
          <p:nvPr>
            <p:ph idx="1"/>
          </p:nvPr>
        </p:nvPicPr>
        <p:blipFill>
          <a:blip r:embed="rId2">
            <a:duotone>
              <a:prstClr val="black"/>
              <a:schemeClr val="accent2">
                <a:tint val="45000"/>
                <a:satMod val="400000"/>
              </a:schemeClr>
            </a:duotone>
          </a:blip>
          <a:srcRect/>
          <a:stretch>
            <a:fillRect/>
          </a:stretch>
        </p:blipFill>
        <p:spPr bwMode="auto">
          <a:xfrm>
            <a:off x="609600" y="1524000"/>
            <a:ext cx="7620000" cy="4572000"/>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US" sz="2000" dirty="0" smtClean="0"/>
              <a:t>Look for the highest penalty in the row or column, the highest penalty occurs in the </a:t>
            </a:r>
            <a:r>
              <a:rPr lang="en-US" sz="2000" b="1" dirty="0" smtClean="0"/>
              <a:t>First column </a:t>
            </a:r>
            <a:r>
              <a:rPr lang="en-US" sz="2000" dirty="0" smtClean="0"/>
              <a:t>and the minimum unit cost in this column is c</a:t>
            </a:r>
            <a:r>
              <a:rPr lang="en-US" sz="2000" baseline="-25000" dirty="0" smtClean="0"/>
              <a:t>21</a:t>
            </a:r>
            <a:r>
              <a:rPr lang="en-US" sz="2000" dirty="0" smtClean="0"/>
              <a:t>=6. Hence assign 6 to this cell  and cross out the first column. This is shown in the following table</a:t>
            </a:r>
            <a:endParaRPr lang="en-IN" sz="2000" dirty="0"/>
          </a:p>
        </p:txBody>
      </p:sp>
      <p:pic>
        <p:nvPicPr>
          <p:cNvPr id="4098" name="Picture 2"/>
          <p:cNvPicPr>
            <a:picLocks noGrp="1" noChangeAspect="1" noChangeArrowheads="1"/>
          </p:cNvPicPr>
          <p:nvPr>
            <p:ph idx="1"/>
          </p:nvPr>
        </p:nvPicPr>
        <p:blipFill>
          <a:blip r:embed="rId2">
            <a:duotone>
              <a:prstClr val="black"/>
              <a:schemeClr val="accent1">
                <a:tint val="45000"/>
                <a:satMod val="400000"/>
              </a:schemeClr>
            </a:duotone>
          </a:blip>
          <a:srcRect/>
          <a:stretch>
            <a:fillRect/>
          </a:stretch>
        </p:blipFill>
        <p:spPr bwMode="auto">
          <a:xfrm>
            <a:off x="990600" y="1676400"/>
            <a:ext cx="7772400" cy="4800600"/>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US" sz="2000" b="1" dirty="0" smtClean="0">
                <a:solidFill>
                  <a:srgbClr val="FF3399"/>
                </a:solidFill>
              </a:rPr>
              <a:t>In this table there is no highest penalty in the row or column, so, We assign 15 in to the first cell  and cross out the first Row. This is shown in the following table</a:t>
            </a:r>
            <a:endParaRPr lang="en-IN" sz="2000" b="1" dirty="0">
              <a:solidFill>
                <a:srgbClr val="FF3399"/>
              </a:solidFill>
            </a:endParaRPr>
          </a:p>
        </p:txBody>
      </p:sp>
      <p:pic>
        <p:nvPicPr>
          <p:cNvPr id="5122" name="Picture 2"/>
          <p:cNvPicPr>
            <a:picLocks noGrp="1" noChangeAspect="1" noChangeArrowheads="1"/>
          </p:cNvPicPr>
          <p:nvPr>
            <p:ph idx="1"/>
          </p:nvPr>
        </p:nvPicPr>
        <p:blipFill>
          <a:blip r:embed="rId2">
            <a:duotone>
              <a:prstClr val="black"/>
              <a:schemeClr val="accent1">
                <a:tint val="45000"/>
                <a:satMod val="400000"/>
              </a:schemeClr>
            </a:duotone>
          </a:blip>
          <a:stretch>
            <a:fillRect/>
          </a:stretch>
        </p:blipFill>
        <p:spPr bwMode="auto">
          <a:xfrm>
            <a:off x="533400" y="1447800"/>
            <a:ext cx="8077199" cy="4876800"/>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1800" b="1" dirty="0" smtClean="0">
                <a:solidFill>
                  <a:srgbClr val="FF0000"/>
                </a:solidFill>
              </a:rPr>
              <a:t>Here We assign the balance value 4 in to the first cell and then calculate the total Cost.</a:t>
            </a:r>
            <a:endParaRPr lang="en-IN" sz="1800" b="1" dirty="0">
              <a:solidFill>
                <a:srgbClr val="FF0000"/>
              </a:solidFill>
            </a:endParaRPr>
          </a:p>
        </p:txBody>
      </p:sp>
      <p:pic>
        <p:nvPicPr>
          <p:cNvPr id="6146" name="Picture 2"/>
          <p:cNvPicPr>
            <a:picLocks noGrp="1" noChangeAspect="1" noChangeArrowheads="1"/>
          </p:cNvPicPr>
          <p:nvPr>
            <p:ph idx="1"/>
          </p:nvPr>
        </p:nvPicPr>
        <p:blipFill>
          <a:blip r:embed="rId2">
            <a:duotone>
              <a:prstClr val="black"/>
              <a:schemeClr val="accent3">
                <a:tint val="45000"/>
                <a:satMod val="400000"/>
              </a:schemeClr>
            </a:duotone>
          </a:blip>
          <a:srcRect/>
          <a:stretch>
            <a:fillRect/>
          </a:stretch>
        </p:blipFill>
        <p:spPr bwMode="auto">
          <a:xfrm>
            <a:off x="1371600" y="1447800"/>
            <a:ext cx="7315200" cy="5029200"/>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en-IN" dirty="0" smtClean="0">
                <a:solidFill>
                  <a:srgbClr val="C00000"/>
                </a:solidFill>
              </a:rPr>
              <a:t>Objective of TRANSPORTATION PROBLEM</a:t>
            </a:r>
            <a:endParaRPr lang="en-IN" dirty="0">
              <a:solidFill>
                <a:srgbClr val="C00000"/>
              </a:solidFill>
            </a:endParaRPr>
          </a:p>
        </p:txBody>
      </p:sp>
      <p:sp>
        <p:nvSpPr>
          <p:cNvPr id="5" name="Content Placeholder 4"/>
          <p:cNvSpPr>
            <a:spLocks noGrp="1"/>
          </p:cNvSpPr>
          <p:nvPr>
            <p:ph idx="1"/>
          </p:nvPr>
        </p:nvSpPr>
        <p:spPr/>
        <p:txBody>
          <a:bodyPr/>
          <a:lstStyle/>
          <a:p>
            <a:pPr algn="just"/>
            <a:r>
              <a:rPr lang="en-US" dirty="0" smtClean="0">
                <a:solidFill>
                  <a:srgbClr val="FF0000"/>
                </a:solidFill>
              </a:rPr>
              <a:t>The objective is to minimize the cost of distributing a product from a number of </a:t>
            </a:r>
            <a:r>
              <a:rPr lang="en-US" b="1" dirty="0" smtClean="0">
                <a:solidFill>
                  <a:srgbClr val="FF0000"/>
                </a:solidFill>
              </a:rPr>
              <a:t>sources </a:t>
            </a:r>
            <a:r>
              <a:rPr lang="en-US" dirty="0" smtClean="0">
                <a:solidFill>
                  <a:srgbClr val="FF0000"/>
                </a:solidFill>
              </a:rPr>
              <a:t>(e.g. factories) to a number of </a:t>
            </a:r>
            <a:r>
              <a:rPr lang="en-US" b="1" dirty="0" smtClean="0">
                <a:solidFill>
                  <a:srgbClr val="FF0000"/>
                </a:solidFill>
              </a:rPr>
              <a:t>destinations </a:t>
            </a:r>
            <a:r>
              <a:rPr lang="en-US" dirty="0" smtClean="0">
                <a:solidFill>
                  <a:srgbClr val="FF0000"/>
                </a:solidFill>
              </a:rPr>
              <a:t>(e.g. warehouses) while satisfying both the supply limits and the demand requirement.</a:t>
            </a:r>
            <a:endParaRPr lang="en-IN" dirty="0">
              <a:solidFill>
                <a:srgbClr val="FF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b="1" dirty="0" smtClean="0">
                <a:solidFill>
                  <a:srgbClr val="FF0000"/>
                </a:solidFill>
              </a:rPr>
              <a:t>Total Transportation Cost =(2X20)+(4X30)+(7X25)+(6X6)+(9X15)+(9X4)</a:t>
            </a:r>
          </a:p>
          <a:p>
            <a:r>
              <a:rPr lang="en-IN" b="1" dirty="0" smtClean="0">
                <a:solidFill>
                  <a:srgbClr val="FF0000"/>
                </a:solidFill>
              </a:rPr>
              <a:t>=40+120+175+36+135+36</a:t>
            </a:r>
          </a:p>
          <a:p>
            <a:r>
              <a:rPr lang="en-IN" b="1" dirty="0" smtClean="0">
                <a:solidFill>
                  <a:srgbClr val="FF0000"/>
                </a:solidFill>
              </a:rPr>
              <a:t>=RS 542</a:t>
            </a:r>
            <a:endParaRPr lang="en-IN" b="1" dirty="0">
              <a:solidFill>
                <a:srgbClr val="FF0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IN" dirty="0" smtClean="0"/>
              <a:t>				</a:t>
            </a:r>
            <a:r>
              <a:rPr lang="en-IN" sz="9600" b="1" dirty="0" smtClean="0">
                <a:solidFill>
                  <a:srgbClr val="270C72"/>
                </a:solidFill>
              </a:rPr>
              <a:t>Thank U</a:t>
            </a:r>
            <a:endParaRPr lang="en-IN" sz="9600" b="1" dirty="0">
              <a:solidFill>
                <a:srgbClr val="270C72"/>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solidFill>
                  <a:srgbClr val="7030A0"/>
                </a:solidFill>
              </a:rPr>
              <a:t>Methods of Transportation Problem</a:t>
            </a:r>
            <a:endParaRPr lang="en-IN" dirty="0">
              <a:solidFill>
                <a:srgbClr val="7030A0"/>
              </a:solidFill>
            </a:endParaRPr>
          </a:p>
        </p:txBody>
      </p:sp>
      <p:sp>
        <p:nvSpPr>
          <p:cNvPr id="3" name="Content Placeholder 2"/>
          <p:cNvSpPr>
            <a:spLocks noGrp="1"/>
          </p:cNvSpPr>
          <p:nvPr>
            <p:ph idx="1"/>
          </p:nvPr>
        </p:nvSpPr>
        <p:spPr/>
        <p:txBody>
          <a:bodyPr/>
          <a:lstStyle/>
          <a:p>
            <a:r>
              <a:rPr lang="en-US" dirty="0" smtClean="0">
                <a:solidFill>
                  <a:srgbClr val="FF0000"/>
                </a:solidFill>
              </a:rPr>
              <a:t>Determine a starting basic feasible solution, using any one of the following three methods</a:t>
            </a:r>
            <a:endParaRPr lang="en-IN" dirty="0" smtClean="0">
              <a:solidFill>
                <a:srgbClr val="FF0000"/>
              </a:solidFill>
            </a:endParaRPr>
          </a:p>
          <a:p>
            <a:pPr lvl="2"/>
            <a:r>
              <a:rPr lang="en-US" sz="3200" b="1" dirty="0" smtClean="0">
                <a:solidFill>
                  <a:srgbClr val="12730B"/>
                </a:solidFill>
              </a:rPr>
              <a:t>North West Corner Method</a:t>
            </a:r>
            <a:endParaRPr lang="en-IN" sz="2800" b="1" dirty="0" smtClean="0">
              <a:solidFill>
                <a:srgbClr val="12730B"/>
              </a:solidFill>
            </a:endParaRPr>
          </a:p>
          <a:p>
            <a:pPr lvl="2"/>
            <a:r>
              <a:rPr lang="en-US" sz="3200" b="1" dirty="0" smtClean="0">
                <a:solidFill>
                  <a:srgbClr val="12730B"/>
                </a:solidFill>
              </a:rPr>
              <a:t>Least Cost Method</a:t>
            </a:r>
            <a:endParaRPr lang="en-IN" sz="2800" b="1" dirty="0" smtClean="0">
              <a:solidFill>
                <a:srgbClr val="12730B"/>
              </a:solidFill>
            </a:endParaRPr>
          </a:p>
          <a:p>
            <a:pPr lvl="2"/>
            <a:r>
              <a:rPr lang="en-US" sz="3200" b="1" dirty="0" smtClean="0">
                <a:solidFill>
                  <a:srgbClr val="12730B"/>
                </a:solidFill>
              </a:rPr>
              <a:t>Vogel Approximation Method</a:t>
            </a:r>
            <a:endParaRPr lang="en-IN" sz="2800" b="1" dirty="0" smtClean="0">
              <a:solidFill>
                <a:srgbClr val="12730B"/>
              </a:solidFill>
            </a:endParaRPr>
          </a:p>
          <a:p>
            <a:r>
              <a:rPr lang="en-US" sz="4000" b="1" dirty="0" smtClean="0">
                <a:solidFill>
                  <a:srgbClr val="12730B"/>
                </a:solidFill>
              </a:rPr>
              <a:t> </a:t>
            </a:r>
            <a:endParaRPr lang="en-IN" sz="4000" b="1" dirty="0" smtClean="0">
              <a:solidFill>
                <a:srgbClr val="12730B"/>
              </a:solidFill>
            </a:endParaRPr>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North West Corner Method</a:t>
            </a:r>
            <a:r>
              <a:rPr lang="en-US" dirty="0" smtClean="0">
                <a:solidFill>
                  <a:srgbClr val="FF0000"/>
                </a:solidFill>
              </a:rPr>
              <a:t>:</a:t>
            </a:r>
            <a:endParaRPr lang="en-IN" dirty="0">
              <a:solidFill>
                <a:srgbClr val="FF0000"/>
              </a:solidFill>
            </a:endParaRPr>
          </a:p>
        </p:txBody>
      </p:sp>
      <p:sp>
        <p:nvSpPr>
          <p:cNvPr id="3" name="Content Placeholder 2"/>
          <p:cNvSpPr>
            <a:spLocks noGrp="1"/>
          </p:cNvSpPr>
          <p:nvPr>
            <p:ph idx="1"/>
          </p:nvPr>
        </p:nvSpPr>
        <p:spPr/>
        <p:txBody>
          <a:bodyPr>
            <a:normAutofit fontScale="55000" lnSpcReduction="20000"/>
          </a:bodyPr>
          <a:lstStyle/>
          <a:p>
            <a:endParaRPr lang="en-IN" b="1" dirty="0" smtClean="0"/>
          </a:p>
          <a:p>
            <a:pPr>
              <a:buNone/>
            </a:pPr>
            <a:r>
              <a:rPr lang="en-US" dirty="0" smtClean="0"/>
              <a:t> </a:t>
            </a:r>
            <a:endParaRPr lang="en-IN" dirty="0" smtClean="0"/>
          </a:p>
          <a:p>
            <a:pPr algn="just"/>
            <a:r>
              <a:rPr lang="en-US" b="1" dirty="0" smtClean="0">
                <a:solidFill>
                  <a:srgbClr val="186C12"/>
                </a:solidFill>
              </a:rPr>
              <a:t>The method starts at the North West (upper left) corner cell of the table (variable x</a:t>
            </a:r>
            <a:r>
              <a:rPr lang="en-US" b="1" baseline="-25000" dirty="0" smtClean="0">
                <a:solidFill>
                  <a:srgbClr val="186C12"/>
                </a:solidFill>
              </a:rPr>
              <a:t>11</a:t>
            </a:r>
            <a:r>
              <a:rPr lang="en-US" b="1" dirty="0" smtClean="0">
                <a:solidFill>
                  <a:srgbClr val="186C12"/>
                </a:solidFill>
              </a:rPr>
              <a:t>).</a:t>
            </a:r>
            <a:endParaRPr lang="en-IN" b="1" dirty="0" smtClean="0">
              <a:solidFill>
                <a:srgbClr val="186C12"/>
              </a:solidFill>
            </a:endParaRPr>
          </a:p>
          <a:p>
            <a:pPr algn="just">
              <a:buNone/>
            </a:pPr>
            <a:r>
              <a:rPr lang="en-US" b="1" dirty="0" smtClean="0">
                <a:solidFill>
                  <a:srgbClr val="186C12"/>
                </a:solidFill>
              </a:rPr>
              <a:t> </a:t>
            </a:r>
            <a:endParaRPr lang="en-IN" b="1" dirty="0" smtClean="0">
              <a:solidFill>
                <a:srgbClr val="186C12"/>
              </a:solidFill>
            </a:endParaRPr>
          </a:p>
          <a:p>
            <a:pPr algn="just"/>
            <a:r>
              <a:rPr lang="en-US" b="1" dirty="0" smtClean="0">
                <a:solidFill>
                  <a:srgbClr val="186C12"/>
                </a:solidFill>
              </a:rPr>
              <a:t>Step -1: Allocate as much as possible to the selected cell, and adjust the associated amounts of capacity (supply) and requirement (demand) by subtracting the allocated amount.</a:t>
            </a:r>
            <a:endParaRPr lang="en-IN" b="1" dirty="0" smtClean="0">
              <a:solidFill>
                <a:srgbClr val="186C12"/>
              </a:solidFill>
            </a:endParaRPr>
          </a:p>
          <a:p>
            <a:pPr algn="just">
              <a:buNone/>
            </a:pPr>
            <a:r>
              <a:rPr lang="en-US" b="1" dirty="0" smtClean="0">
                <a:solidFill>
                  <a:srgbClr val="186C12"/>
                </a:solidFill>
              </a:rPr>
              <a:t> </a:t>
            </a:r>
            <a:endParaRPr lang="en-IN" b="1" dirty="0" smtClean="0">
              <a:solidFill>
                <a:srgbClr val="186C12"/>
              </a:solidFill>
            </a:endParaRPr>
          </a:p>
          <a:p>
            <a:pPr algn="just"/>
            <a:r>
              <a:rPr lang="en-US" b="1" dirty="0" smtClean="0">
                <a:solidFill>
                  <a:srgbClr val="186C12"/>
                </a:solidFill>
              </a:rPr>
              <a:t>Step -2: Cross out the row (column) with zero supply or demand to indicate that no further assignments can be made in that row (column). If both the row and column becomes zero simultaneously, cross out one of them only, and leave a zero supply or demand in the uncrossed out row (column).</a:t>
            </a:r>
            <a:endParaRPr lang="en-IN" b="1" dirty="0" smtClean="0">
              <a:solidFill>
                <a:srgbClr val="186C12"/>
              </a:solidFill>
            </a:endParaRPr>
          </a:p>
          <a:p>
            <a:pPr algn="just">
              <a:buNone/>
            </a:pPr>
            <a:r>
              <a:rPr lang="en-US" b="1" dirty="0" smtClean="0">
                <a:solidFill>
                  <a:srgbClr val="186C12"/>
                </a:solidFill>
              </a:rPr>
              <a:t> </a:t>
            </a:r>
            <a:endParaRPr lang="en-IN" b="1" dirty="0" smtClean="0">
              <a:solidFill>
                <a:srgbClr val="186C12"/>
              </a:solidFill>
            </a:endParaRPr>
          </a:p>
          <a:p>
            <a:pPr algn="just"/>
            <a:r>
              <a:rPr lang="en-US" b="1" dirty="0" smtClean="0">
                <a:solidFill>
                  <a:srgbClr val="186C12"/>
                </a:solidFill>
              </a:rPr>
              <a:t>Step -3: If exactly one row (column) is left uncrossed out, then stop. Otherwise, move to the cell to the right if a column has just been crossed or the one below if a row has been crossed out. Go to step -1.</a:t>
            </a:r>
            <a:endParaRPr lang="en-IN" b="1" dirty="0" smtClean="0">
              <a:solidFill>
                <a:srgbClr val="186C1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1"/>
            <a:ext cx="8229600" cy="5516564"/>
          </a:xfrm>
        </p:spPr>
        <p:txBody>
          <a:bodyPr>
            <a:normAutofit/>
          </a:bodyPr>
          <a:lstStyle/>
          <a:p>
            <a:pPr lvl="0" algn="just">
              <a:buNone/>
            </a:pPr>
            <a:r>
              <a:rPr lang="en-IN" sz="1800" dirty="0" smtClean="0"/>
              <a:t>	</a:t>
            </a:r>
            <a:r>
              <a:rPr lang="en-IN" sz="1800" b="1" dirty="0" smtClean="0">
                <a:solidFill>
                  <a:srgbClr val="3399FF"/>
                </a:solidFill>
              </a:rPr>
              <a:t>Example 1: Luminous lamps has three factories - F</a:t>
            </a:r>
            <a:r>
              <a:rPr lang="en-IN" sz="1800" b="1" baseline="-25000" dirty="0" smtClean="0">
                <a:solidFill>
                  <a:srgbClr val="3399FF"/>
                </a:solidFill>
              </a:rPr>
              <a:t>1</a:t>
            </a:r>
            <a:r>
              <a:rPr lang="en-IN" sz="1800" b="1" dirty="0" smtClean="0">
                <a:solidFill>
                  <a:srgbClr val="3399FF"/>
                </a:solidFill>
              </a:rPr>
              <a:t>, F</a:t>
            </a:r>
            <a:r>
              <a:rPr lang="en-IN" sz="1800" b="1" baseline="-25000" dirty="0" smtClean="0">
                <a:solidFill>
                  <a:srgbClr val="3399FF"/>
                </a:solidFill>
              </a:rPr>
              <a:t>2</a:t>
            </a:r>
            <a:r>
              <a:rPr lang="en-IN" sz="1800" b="1" dirty="0" smtClean="0">
                <a:solidFill>
                  <a:srgbClr val="3399FF"/>
                </a:solidFill>
              </a:rPr>
              <a:t>, and F</a:t>
            </a:r>
            <a:r>
              <a:rPr lang="en-IN" sz="1800" b="1" baseline="-25000" dirty="0" smtClean="0">
                <a:solidFill>
                  <a:srgbClr val="3399FF"/>
                </a:solidFill>
              </a:rPr>
              <a:t>3</a:t>
            </a:r>
            <a:r>
              <a:rPr lang="en-IN" sz="1800" b="1" dirty="0" smtClean="0">
                <a:solidFill>
                  <a:srgbClr val="3399FF"/>
                </a:solidFill>
              </a:rPr>
              <a:t> with production capacity 30, 50, and 20 units per week respectively. These units are to be shipped to four warehouses W</a:t>
            </a:r>
            <a:r>
              <a:rPr lang="en-IN" sz="1800" b="1" baseline="-25000" dirty="0" smtClean="0">
                <a:solidFill>
                  <a:srgbClr val="3399FF"/>
                </a:solidFill>
              </a:rPr>
              <a:t>1</a:t>
            </a:r>
            <a:r>
              <a:rPr lang="en-IN" sz="1800" b="1" dirty="0" smtClean="0">
                <a:solidFill>
                  <a:srgbClr val="3399FF"/>
                </a:solidFill>
              </a:rPr>
              <a:t>, W</a:t>
            </a:r>
            <a:r>
              <a:rPr lang="en-IN" sz="1800" b="1" baseline="-25000" dirty="0" smtClean="0">
                <a:solidFill>
                  <a:srgbClr val="3399FF"/>
                </a:solidFill>
              </a:rPr>
              <a:t>2</a:t>
            </a:r>
            <a:r>
              <a:rPr lang="en-IN" sz="1800" b="1" dirty="0" smtClean="0">
                <a:solidFill>
                  <a:srgbClr val="3399FF"/>
                </a:solidFill>
              </a:rPr>
              <a:t>, W</a:t>
            </a:r>
            <a:r>
              <a:rPr lang="en-IN" sz="1800" b="1" baseline="-25000" dirty="0" smtClean="0">
                <a:solidFill>
                  <a:srgbClr val="3399FF"/>
                </a:solidFill>
              </a:rPr>
              <a:t>3</a:t>
            </a:r>
            <a:r>
              <a:rPr lang="en-IN" sz="1800" b="1" dirty="0" smtClean="0">
                <a:solidFill>
                  <a:srgbClr val="3399FF"/>
                </a:solidFill>
              </a:rPr>
              <a:t>, and W</a:t>
            </a:r>
            <a:r>
              <a:rPr lang="en-IN" sz="1800" b="1" baseline="-25000" dirty="0" smtClean="0">
                <a:solidFill>
                  <a:srgbClr val="3399FF"/>
                </a:solidFill>
              </a:rPr>
              <a:t>4</a:t>
            </a:r>
            <a:r>
              <a:rPr lang="en-IN" sz="1800" b="1" dirty="0" smtClean="0">
                <a:solidFill>
                  <a:srgbClr val="3399FF"/>
                </a:solidFill>
              </a:rPr>
              <a:t> with requirement of 20, 40, 30, and 10 units per week respectively. The transportation costs (in Rs.) per unit between factories and warehouses are given below.</a:t>
            </a:r>
          </a:p>
          <a:p>
            <a:pPr lvl="0" algn="just"/>
            <a:endParaRPr lang="en-IN" sz="1800" dirty="0" smtClean="0"/>
          </a:p>
          <a:p>
            <a:pPr>
              <a:buNone/>
            </a:pPr>
            <a:endParaRPr lang="en-IN" dirty="0"/>
          </a:p>
        </p:txBody>
      </p:sp>
      <p:graphicFrame>
        <p:nvGraphicFramePr>
          <p:cNvPr id="5" name="Table 4"/>
          <p:cNvGraphicFramePr>
            <a:graphicFrameLocks noGrp="1"/>
          </p:cNvGraphicFramePr>
          <p:nvPr/>
        </p:nvGraphicFramePr>
        <p:xfrm>
          <a:off x="838200" y="2438400"/>
          <a:ext cx="6793193" cy="3657599"/>
        </p:xfrm>
        <a:graphic>
          <a:graphicData uri="http://schemas.openxmlformats.org/drawingml/2006/table">
            <a:tbl>
              <a:tblPr firstRow="1" bandRow="1">
                <a:tableStyleId>{5940675A-B579-460E-94D1-54222C63F5DA}</a:tableStyleId>
              </a:tblPr>
              <a:tblGrid>
                <a:gridCol w="1447800"/>
                <a:gridCol w="947565"/>
                <a:gridCol w="1099457"/>
                <a:gridCol w="1099457"/>
                <a:gridCol w="1099457"/>
                <a:gridCol w="1099457"/>
              </a:tblGrid>
              <a:tr h="1113183">
                <a:tc>
                  <a:txBody>
                    <a:bodyPr/>
                    <a:lstStyle/>
                    <a:p>
                      <a:pPr algn="ctr"/>
                      <a:r>
                        <a:rPr lang="en-IN" b="1" dirty="0" smtClean="0">
                          <a:solidFill>
                            <a:srgbClr val="FF0000"/>
                          </a:solidFill>
                        </a:rPr>
                        <a:t>Warehouse</a:t>
                      </a:r>
                    </a:p>
                    <a:p>
                      <a:pPr algn="ctr"/>
                      <a:r>
                        <a:rPr lang="en-IN" b="1" dirty="0" smtClean="0">
                          <a:solidFill>
                            <a:srgbClr val="FF0000"/>
                          </a:solidFill>
                        </a:rPr>
                        <a:t>/ Factory</a:t>
                      </a:r>
                      <a:endParaRPr lang="en-IN" b="1" dirty="0">
                        <a:solidFill>
                          <a:srgbClr val="FF0000"/>
                        </a:solidFill>
                      </a:endParaRPr>
                    </a:p>
                  </a:txBody>
                  <a:tcPr/>
                </a:tc>
                <a:tc>
                  <a:txBody>
                    <a:bodyPr/>
                    <a:lstStyle/>
                    <a:p>
                      <a:pPr algn="ctr"/>
                      <a:r>
                        <a:rPr lang="en-IN" b="1" dirty="0" smtClean="0">
                          <a:solidFill>
                            <a:srgbClr val="FF0000"/>
                          </a:solidFill>
                        </a:rPr>
                        <a:t>W1</a:t>
                      </a:r>
                      <a:endParaRPr lang="en-IN" b="1" dirty="0">
                        <a:solidFill>
                          <a:srgbClr val="FF0000"/>
                        </a:solidFill>
                      </a:endParaRPr>
                    </a:p>
                  </a:txBody>
                  <a:tcPr/>
                </a:tc>
                <a:tc>
                  <a:txBody>
                    <a:bodyPr/>
                    <a:lstStyle/>
                    <a:p>
                      <a:pPr algn="ctr"/>
                      <a:r>
                        <a:rPr lang="en-IN" b="1" dirty="0" smtClean="0">
                          <a:solidFill>
                            <a:srgbClr val="FF0000"/>
                          </a:solidFill>
                        </a:rPr>
                        <a:t>W2</a:t>
                      </a:r>
                      <a:endParaRPr lang="en-IN" b="1" dirty="0">
                        <a:solidFill>
                          <a:srgbClr val="FF0000"/>
                        </a:solidFill>
                      </a:endParaRPr>
                    </a:p>
                  </a:txBody>
                  <a:tcPr/>
                </a:tc>
                <a:tc>
                  <a:txBody>
                    <a:bodyPr/>
                    <a:lstStyle/>
                    <a:p>
                      <a:pPr algn="ctr"/>
                      <a:r>
                        <a:rPr lang="en-IN" b="1" dirty="0" smtClean="0">
                          <a:solidFill>
                            <a:srgbClr val="FF0000"/>
                          </a:solidFill>
                        </a:rPr>
                        <a:t>W3</a:t>
                      </a:r>
                      <a:endParaRPr lang="en-IN" b="1" dirty="0">
                        <a:solidFill>
                          <a:srgbClr val="FF0000"/>
                        </a:solidFill>
                      </a:endParaRPr>
                    </a:p>
                  </a:txBody>
                  <a:tcPr/>
                </a:tc>
                <a:tc>
                  <a:txBody>
                    <a:bodyPr/>
                    <a:lstStyle/>
                    <a:p>
                      <a:pPr algn="ctr"/>
                      <a:r>
                        <a:rPr lang="en-IN" b="1" dirty="0" smtClean="0">
                          <a:solidFill>
                            <a:srgbClr val="FF0000"/>
                          </a:solidFill>
                        </a:rPr>
                        <a:t>W4</a:t>
                      </a:r>
                      <a:endParaRPr lang="en-IN" b="1" dirty="0">
                        <a:solidFill>
                          <a:srgbClr val="FF0000"/>
                        </a:solidFill>
                      </a:endParaRPr>
                    </a:p>
                  </a:txBody>
                  <a:tcPr/>
                </a:tc>
                <a:tc>
                  <a:txBody>
                    <a:bodyPr/>
                    <a:lstStyle/>
                    <a:p>
                      <a:pPr algn="ctr"/>
                      <a:r>
                        <a:rPr lang="en-IN" b="1" dirty="0" smtClean="0">
                          <a:solidFill>
                            <a:srgbClr val="FF0000"/>
                          </a:solidFill>
                        </a:rPr>
                        <a:t>supply</a:t>
                      </a:r>
                      <a:endParaRPr lang="en-IN" b="1" dirty="0">
                        <a:solidFill>
                          <a:srgbClr val="FF0000"/>
                        </a:solidFill>
                      </a:endParaRPr>
                    </a:p>
                  </a:txBody>
                  <a:tcPr/>
                </a:tc>
              </a:tr>
              <a:tr h="636104">
                <a:tc>
                  <a:txBody>
                    <a:bodyPr/>
                    <a:lstStyle/>
                    <a:p>
                      <a:pPr algn="ctr"/>
                      <a:r>
                        <a:rPr lang="en-IN" b="1" dirty="0" smtClean="0">
                          <a:solidFill>
                            <a:srgbClr val="FF0000"/>
                          </a:solidFill>
                        </a:rPr>
                        <a:t>F1</a:t>
                      </a:r>
                      <a:endParaRPr lang="en-IN" b="1" dirty="0">
                        <a:solidFill>
                          <a:srgbClr val="FF0000"/>
                        </a:solidFill>
                      </a:endParaRPr>
                    </a:p>
                  </a:txBody>
                  <a:tcPr/>
                </a:tc>
                <a:tc>
                  <a:txBody>
                    <a:bodyPr/>
                    <a:lstStyle/>
                    <a:p>
                      <a:pPr algn="ctr"/>
                      <a:r>
                        <a:rPr lang="en-IN" b="1" dirty="0" smtClean="0">
                          <a:solidFill>
                            <a:srgbClr val="FF0000"/>
                          </a:solidFill>
                        </a:rPr>
                        <a:t>1</a:t>
                      </a:r>
                      <a:endParaRPr lang="en-IN" b="1" dirty="0">
                        <a:solidFill>
                          <a:srgbClr val="FF0000"/>
                        </a:solidFill>
                      </a:endParaRPr>
                    </a:p>
                  </a:txBody>
                  <a:tcPr/>
                </a:tc>
                <a:tc>
                  <a:txBody>
                    <a:bodyPr/>
                    <a:lstStyle/>
                    <a:p>
                      <a:pPr algn="ctr"/>
                      <a:r>
                        <a:rPr lang="en-IN" b="1" dirty="0" smtClean="0">
                          <a:solidFill>
                            <a:srgbClr val="FF0000"/>
                          </a:solidFill>
                        </a:rPr>
                        <a:t>3</a:t>
                      </a:r>
                      <a:endParaRPr lang="en-IN" b="1" dirty="0">
                        <a:solidFill>
                          <a:srgbClr val="FF0000"/>
                        </a:solidFill>
                      </a:endParaRPr>
                    </a:p>
                  </a:txBody>
                  <a:tcPr/>
                </a:tc>
                <a:tc>
                  <a:txBody>
                    <a:bodyPr/>
                    <a:lstStyle/>
                    <a:p>
                      <a:pPr algn="ctr"/>
                      <a:r>
                        <a:rPr lang="en-IN" b="1" dirty="0" smtClean="0">
                          <a:solidFill>
                            <a:srgbClr val="FF0000"/>
                          </a:solidFill>
                        </a:rPr>
                        <a:t>1</a:t>
                      </a:r>
                      <a:endParaRPr lang="en-IN" b="1" dirty="0">
                        <a:solidFill>
                          <a:srgbClr val="FF0000"/>
                        </a:solidFill>
                      </a:endParaRPr>
                    </a:p>
                  </a:txBody>
                  <a:tcPr/>
                </a:tc>
                <a:tc>
                  <a:txBody>
                    <a:bodyPr/>
                    <a:lstStyle/>
                    <a:p>
                      <a:pPr algn="ctr"/>
                      <a:r>
                        <a:rPr lang="en-IN" b="1" dirty="0" smtClean="0">
                          <a:solidFill>
                            <a:srgbClr val="FF0000"/>
                          </a:solidFill>
                        </a:rPr>
                        <a:t>4</a:t>
                      </a:r>
                      <a:endParaRPr lang="en-IN" b="1" dirty="0">
                        <a:solidFill>
                          <a:srgbClr val="FF0000"/>
                        </a:solidFill>
                      </a:endParaRPr>
                    </a:p>
                  </a:txBody>
                  <a:tcPr/>
                </a:tc>
                <a:tc>
                  <a:txBody>
                    <a:bodyPr/>
                    <a:lstStyle/>
                    <a:p>
                      <a:pPr algn="ctr"/>
                      <a:r>
                        <a:rPr lang="en-IN" b="1" dirty="0" smtClean="0">
                          <a:solidFill>
                            <a:srgbClr val="FF0000"/>
                          </a:solidFill>
                        </a:rPr>
                        <a:t>30</a:t>
                      </a:r>
                      <a:endParaRPr lang="en-IN" b="1" dirty="0">
                        <a:solidFill>
                          <a:srgbClr val="FF0000"/>
                        </a:solidFill>
                      </a:endParaRPr>
                    </a:p>
                  </a:txBody>
                  <a:tcPr/>
                </a:tc>
              </a:tr>
              <a:tr h="636104">
                <a:tc>
                  <a:txBody>
                    <a:bodyPr/>
                    <a:lstStyle/>
                    <a:p>
                      <a:pPr algn="ctr"/>
                      <a:r>
                        <a:rPr lang="en-IN" b="1" dirty="0" smtClean="0">
                          <a:solidFill>
                            <a:srgbClr val="FF0000"/>
                          </a:solidFill>
                        </a:rPr>
                        <a:t>F2</a:t>
                      </a:r>
                      <a:endParaRPr lang="en-IN" b="1" dirty="0">
                        <a:solidFill>
                          <a:srgbClr val="FF0000"/>
                        </a:solidFill>
                      </a:endParaRPr>
                    </a:p>
                  </a:txBody>
                  <a:tcPr/>
                </a:tc>
                <a:tc>
                  <a:txBody>
                    <a:bodyPr/>
                    <a:lstStyle/>
                    <a:p>
                      <a:pPr algn="ctr"/>
                      <a:r>
                        <a:rPr lang="en-IN" b="1" dirty="0" smtClean="0">
                          <a:solidFill>
                            <a:srgbClr val="FF0000"/>
                          </a:solidFill>
                        </a:rPr>
                        <a:t>3</a:t>
                      </a:r>
                      <a:endParaRPr lang="en-IN" b="1" dirty="0">
                        <a:solidFill>
                          <a:srgbClr val="FF0000"/>
                        </a:solidFill>
                      </a:endParaRPr>
                    </a:p>
                  </a:txBody>
                  <a:tcPr/>
                </a:tc>
                <a:tc>
                  <a:txBody>
                    <a:bodyPr/>
                    <a:lstStyle/>
                    <a:p>
                      <a:pPr algn="ctr"/>
                      <a:r>
                        <a:rPr lang="en-IN" b="1" dirty="0" smtClean="0">
                          <a:solidFill>
                            <a:srgbClr val="FF0000"/>
                          </a:solidFill>
                        </a:rPr>
                        <a:t>3</a:t>
                      </a:r>
                      <a:endParaRPr lang="en-IN" b="1" dirty="0">
                        <a:solidFill>
                          <a:srgbClr val="FF0000"/>
                        </a:solidFill>
                      </a:endParaRPr>
                    </a:p>
                  </a:txBody>
                  <a:tcPr/>
                </a:tc>
                <a:tc>
                  <a:txBody>
                    <a:bodyPr/>
                    <a:lstStyle/>
                    <a:p>
                      <a:pPr algn="ctr"/>
                      <a:r>
                        <a:rPr lang="en-IN" b="1" dirty="0" smtClean="0">
                          <a:solidFill>
                            <a:srgbClr val="FF0000"/>
                          </a:solidFill>
                        </a:rPr>
                        <a:t>3</a:t>
                      </a:r>
                      <a:endParaRPr lang="en-IN" b="1" dirty="0">
                        <a:solidFill>
                          <a:srgbClr val="FF0000"/>
                        </a:solidFill>
                      </a:endParaRPr>
                    </a:p>
                  </a:txBody>
                  <a:tcPr/>
                </a:tc>
                <a:tc>
                  <a:txBody>
                    <a:bodyPr/>
                    <a:lstStyle/>
                    <a:p>
                      <a:pPr algn="ctr"/>
                      <a:r>
                        <a:rPr lang="en-IN" b="1" dirty="0" smtClean="0">
                          <a:solidFill>
                            <a:srgbClr val="FF0000"/>
                          </a:solidFill>
                        </a:rPr>
                        <a:t>1</a:t>
                      </a:r>
                      <a:endParaRPr lang="en-IN" b="1" dirty="0">
                        <a:solidFill>
                          <a:srgbClr val="FF0000"/>
                        </a:solidFill>
                      </a:endParaRPr>
                    </a:p>
                  </a:txBody>
                  <a:tcPr/>
                </a:tc>
                <a:tc>
                  <a:txBody>
                    <a:bodyPr/>
                    <a:lstStyle/>
                    <a:p>
                      <a:pPr algn="ctr"/>
                      <a:r>
                        <a:rPr lang="en-IN" b="1" dirty="0" smtClean="0">
                          <a:solidFill>
                            <a:srgbClr val="FF0000"/>
                          </a:solidFill>
                        </a:rPr>
                        <a:t>50</a:t>
                      </a:r>
                      <a:endParaRPr lang="en-IN" b="1" dirty="0">
                        <a:solidFill>
                          <a:srgbClr val="FF0000"/>
                        </a:solidFill>
                      </a:endParaRPr>
                    </a:p>
                  </a:txBody>
                  <a:tcPr/>
                </a:tc>
              </a:tr>
              <a:tr h="636104">
                <a:tc>
                  <a:txBody>
                    <a:bodyPr/>
                    <a:lstStyle/>
                    <a:p>
                      <a:pPr algn="ctr"/>
                      <a:r>
                        <a:rPr lang="en-IN" b="1" dirty="0" smtClean="0">
                          <a:solidFill>
                            <a:srgbClr val="FF0000"/>
                          </a:solidFill>
                        </a:rPr>
                        <a:t>F3</a:t>
                      </a:r>
                      <a:endParaRPr lang="en-IN" b="1" dirty="0">
                        <a:solidFill>
                          <a:srgbClr val="FF0000"/>
                        </a:solidFill>
                      </a:endParaRPr>
                    </a:p>
                  </a:txBody>
                  <a:tcPr/>
                </a:tc>
                <a:tc>
                  <a:txBody>
                    <a:bodyPr/>
                    <a:lstStyle/>
                    <a:p>
                      <a:pPr algn="ctr"/>
                      <a:r>
                        <a:rPr lang="en-IN" b="1" dirty="0" smtClean="0">
                          <a:solidFill>
                            <a:srgbClr val="FF0000"/>
                          </a:solidFill>
                        </a:rPr>
                        <a:t>4</a:t>
                      </a:r>
                      <a:endParaRPr lang="en-IN" b="1" dirty="0">
                        <a:solidFill>
                          <a:srgbClr val="FF0000"/>
                        </a:solidFill>
                      </a:endParaRPr>
                    </a:p>
                  </a:txBody>
                  <a:tcPr/>
                </a:tc>
                <a:tc>
                  <a:txBody>
                    <a:bodyPr/>
                    <a:lstStyle/>
                    <a:p>
                      <a:pPr algn="ctr"/>
                      <a:r>
                        <a:rPr lang="en-IN" b="1" dirty="0" smtClean="0">
                          <a:solidFill>
                            <a:srgbClr val="FF0000"/>
                          </a:solidFill>
                        </a:rPr>
                        <a:t>2</a:t>
                      </a:r>
                      <a:endParaRPr lang="en-IN" b="1" dirty="0">
                        <a:solidFill>
                          <a:srgbClr val="FF0000"/>
                        </a:solidFill>
                      </a:endParaRPr>
                    </a:p>
                  </a:txBody>
                  <a:tcPr/>
                </a:tc>
                <a:tc>
                  <a:txBody>
                    <a:bodyPr/>
                    <a:lstStyle/>
                    <a:p>
                      <a:pPr algn="ctr"/>
                      <a:r>
                        <a:rPr lang="en-IN" b="1" dirty="0" smtClean="0">
                          <a:solidFill>
                            <a:srgbClr val="FF0000"/>
                          </a:solidFill>
                        </a:rPr>
                        <a:t>5</a:t>
                      </a:r>
                      <a:endParaRPr lang="en-IN" b="1" dirty="0">
                        <a:solidFill>
                          <a:srgbClr val="FF0000"/>
                        </a:solidFill>
                      </a:endParaRPr>
                    </a:p>
                  </a:txBody>
                  <a:tcPr/>
                </a:tc>
                <a:tc>
                  <a:txBody>
                    <a:bodyPr/>
                    <a:lstStyle/>
                    <a:p>
                      <a:pPr algn="ctr"/>
                      <a:r>
                        <a:rPr lang="en-IN" b="1" dirty="0" smtClean="0">
                          <a:solidFill>
                            <a:srgbClr val="FF0000"/>
                          </a:solidFill>
                        </a:rPr>
                        <a:t>9</a:t>
                      </a:r>
                      <a:endParaRPr lang="en-IN" b="1" dirty="0">
                        <a:solidFill>
                          <a:srgbClr val="FF0000"/>
                        </a:solidFill>
                      </a:endParaRPr>
                    </a:p>
                  </a:txBody>
                  <a:tcPr/>
                </a:tc>
                <a:tc>
                  <a:txBody>
                    <a:bodyPr/>
                    <a:lstStyle/>
                    <a:p>
                      <a:pPr algn="ctr"/>
                      <a:r>
                        <a:rPr lang="en-IN" b="1" dirty="0" smtClean="0">
                          <a:solidFill>
                            <a:srgbClr val="FF0000"/>
                          </a:solidFill>
                        </a:rPr>
                        <a:t>20</a:t>
                      </a:r>
                      <a:endParaRPr lang="en-IN" b="1" dirty="0">
                        <a:solidFill>
                          <a:srgbClr val="FF0000"/>
                        </a:solidFill>
                      </a:endParaRPr>
                    </a:p>
                  </a:txBody>
                  <a:tcPr/>
                </a:tc>
              </a:tr>
              <a:tr h="636104">
                <a:tc>
                  <a:txBody>
                    <a:bodyPr/>
                    <a:lstStyle/>
                    <a:p>
                      <a:pPr algn="ctr"/>
                      <a:r>
                        <a:rPr lang="en-IN" b="1" dirty="0" smtClean="0">
                          <a:solidFill>
                            <a:srgbClr val="FF0000"/>
                          </a:solidFill>
                        </a:rPr>
                        <a:t>Demand</a:t>
                      </a:r>
                      <a:endParaRPr lang="en-IN" b="1" dirty="0">
                        <a:solidFill>
                          <a:srgbClr val="FF0000"/>
                        </a:solidFill>
                      </a:endParaRPr>
                    </a:p>
                  </a:txBody>
                  <a:tcPr/>
                </a:tc>
                <a:tc>
                  <a:txBody>
                    <a:bodyPr/>
                    <a:lstStyle/>
                    <a:p>
                      <a:pPr algn="ctr"/>
                      <a:r>
                        <a:rPr lang="en-IN" b="1" dirty="0" smtClean="0">
                          <a:solidFill>
                            <a:srgbClr val="FF0000"/>
                          </a:solidFill>
                        </a:rPr>
                        <a:t>20</a:t>
                      </a:r>
                      <a:endParaRPr lang="en-IN" b="1" dirty="0">
                        <a:solidFill>
                          <a:srgbClr val="FF0000"/>
                        </a:solidFill>
                      </a:endParaRPr>
                    </a:p>
                  </a:txBody>
                  <a:tcPr/>
                </a:tc>
                <a:tc>
                  <a:txBody>
                    <a:bodyPr/>
                    <a:lstStyle/>
                    <a:p>
                      <a:pPr algn="ctr"/>
                      <a:r>
                        <a:rPr lang="en-IN" b="1" dirty="0" smtClean="0">
                          <a:solidFill>
                            <a:srgbClr val="FF0000"/>
                          </a:solidFill>
                        </a:rPr>
                        <a:t>40</a:t>
                      </a:r>
                      <a:endParaRPr lang="en-IN" b="1" dirty="0">
                        <a:solidFill>
                          <a:srgbClr val="FF0000"/>
                        </a:solidFill>
                      </a:endParaRPr>
                    </a:p>
                  </a:txBody>
                  <a:tcPr/>
                </a:tc>
                <a:tc>
                  <a:txBody>
                    <a:bodyPr/>
                    <a:lstStyle/>
                    <a:p>
                      <a:pPr algn="ctr"/>
                      <a:r>
                        <a:rPr lang="en-IN" b="1" dirty="0" smtClean="0">
                          <a:solidFill>
                            <a:srgbClr val="FF0000"/>
                          </a:solidFill>
                        </a:rPr>
                        <a:t>30</a:t>
                      </a:r>
                      <a:endParaRPr lang="en-IN" b="1" dirty="0">
                        <a:solidFill>
                          <a:srgbClr val="FF0000"/>
                        </a:solidFill>
                      </a:endParaRPr>
                    </a:p>
                  </a:txBody>
                  <a:tcPr/>
                </a:tc>
                <a:tc>
                  <a:txBody>
                    <a:bodyPr/>
                    <a:lstStyle/>
                    <a:p>
                      <a:pPr algn="ctr"/>
                      <a:r>
                        <a:rPr lang="en-IN" b="1" dirty="0" smtClean="0">
                          <a:solidFill>
                            <a:srgbClr val="FF0000"/>
                          </a:solidFill>
                        </a:rPr>
                        <a:t>10</a:t>
                      </a:r>
                      <a:endParaRPr lang="en-IN" b="1" dirty="0">
                        <a:solidFill>
                          <a:srgbClr val="FF0000"/>
                        </a:solidFill>
                      </a:endParaRPr>
                    </a:p>
                  </a:txBody>
                  <a:tcPr/>
                </a:tc>
                <a:tc>
                  <a:txBody>
                    <a:bodyPr/>
                    <a:lstStyle/>
                    <a:p>
                      <a:pPr algn="ctr"/>
                      <a:endParaRPr lang="en-IN" b="1" dirty="0">
                        <a:solidFill>
                          <a:srgbClr val="FF0000"/>
                        </a:solidFill>
                      </a:endParaRPr>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Desktop\Capture.PNG"/>
          <p:cNvPicPr>
            <a:picLocks noGrp="1" noChangeAspect="1" noChangeArrowheads="1"/>
          </p:cNvPicPr>
          <p:nvPr>
            <p:ph idx="1"/>
          </p:nvPr>
        </p:nvPicPr>
        <p:blipFill>
          <a:blip r:embed="rId2">
            <a:duotone>
              <a:prstClr val="black"/>
              <a:schemeClr val="accent1">
                <a:tint val="45000"/>
                <a:satMod val="400000"/>
              </a:schemeClr>
            </a:duotone>
          </a:blip>
          <a:srcRect/>
          <a:stretch>
            <a:fillRect/>
          </a:stretch>
        </p:blipFill>
        <p:spPr bwMode="auto">
          <a:xfrm>
            <a:off x="685801" y="381001"/>
            <a:ext cx="7543800" cy="5714999"/>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b="1" dirty="0" smtClean="0">
                <a:solidFill>
                  <a:srgbClr val="FF0000"/>
                </a:solidFill>
              </a:rPr>
              <a:t>Total Transportation Cost </a:t>
            </a:r>
            <a:r>
              <a:rPr lang="en-IN" sz="2800" b="1" dirty="0" smtClean="0">
                <a:solidFill>
                  <a:srgbClr val="FF0000"/>
                </a:solidFill>
              </a:rPr>
              <a:t>=(1X20)+(3X10)+(3X30)+(2X20)+(5X10)+(9X10)</a:t>
            </a:r>
            <a:endParaRPr lang="en-IN" b="1" dirty="0" smtClean="0">
              <a:solidFill>
                <a:srgbClr val="FF0000"/>
              </a:solidFill>
            </a:endParaRPr>
          </a:p>
          <a:p>
            <a:pPr>
              <a:buNone/>
            </a:pPr>
            <a:r>
              <a:rPr lang="en-IN" b="1" dirty="0" smtClean="0">
                <a:solidFill>
                  <a:srgbClr val="FF0000"/>
                </a:solidFill>
              </a:rPr>
              <a:t>    =20+30+90+40+50+90</a:t>
            </a:r>
          </a:p>
          <a:p>
            <a:pPr>
              <a:buNone/>
            </a:pPr>
            <a:r>
              <a:rPr lang="en-IN" b="1" dirty="0" smtClean="0">
                <a:solidFill>
                  <a:srgbClr val="FF0000"/>
                </a:solidFill>
              </a:rPr>
              <a:t>    =Rs 320</a:t>
            </a:r>
            <a:endParaRPr lang="en-IN" b="1"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solidFill>
                  <a:srgbClr val="808000"/>
                </a:solidFill>
              </a:rPr>
              <a:t>Least –Cost Method</a:t>
            </a:r>
            <a:endParaRPr lang="en-IN" dirty="0">
              <a:solidFill>
                <a:srgbClr val="808000"/>
              </a:solidFill>
            </a:endParaRPr>
          </a:p>
        </p:txBody>
      </p:sp>
      <p:pic>
        <p:nvPicPr>
          <p:cNvPr id="4" name="Content Placeholder 3" descr="North-West-Corner-1a"/>
          <p:cNvPicPr>
            <a:picLocks noGrp="1"/>
          </p:cNvPicPr>
          <p:nvPr>
            <p:ph idx="1"/>
          </p:nvPr>
        </p:nvPicPr>
        <p:blipFill>
          <a:blip r:embed="rId2">
            <a:duotone>
              <a:prstClr val="black"/>
              <a:schemeClr val="accent2">
                <a:tint val="45000"/>
                <a:satMod val="400000"/>
              </a:schemeClr>
            </a:duotone>
          </a:blip>
          <a:srcRect/>
          <a:stretch>
            <a:fillRect/>
          </a:stretch>
        </p:blipFill>
        <p:spPr bwMode="auto">
          <a:xfrm>
            <a:off x="609600" y="1676400"/>
            <a:ext cx="7543800" cy="48006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dmin\Desktop\LCM.PNG"/>
          <p:cNvPicPr>
            <a:picLocks noGrp="1" noChangeAspect="1" noChangeArrowheads="1"/>
          </p:cNvPicPr>
          <p:nvPr>
            <p:ph idx="1"/>
          </p:nvPr>
        </p:nvPicPr>
        <p:blipFill>
          <a:blip r:embed="rId2">
            <a:duotone>
              <a:prstClr val="black"/>
              <a:schemeClr val="accent3">
                <a:tint val="45000"/>
                <a:satMod val="400000"/>
              </a:schemeClr>
            </a:duotone>
          </a:blip>
          <a:srcRect/>
          <a:stretch>
            <a:fillRect/>
          </a:stretch>
        </p:blipFill>
        <p:spPr bwMode="auto">
          <a:xfrm>
            <a:off x="533400" y="1295400"/>
            <a:ext cx="7696200" cy="5105400"/>
          </a:xfrm>
          <a:prstGeom prst="rect">
            <a:avLst/>
          </a:prstGeom>
          <a:noFill/>
        </p:spPr>
      </p:pic>
    </p:spTree>
  </p:cSld>
  <p:clrMapOvr>
    <a:masterClrMapping/>
  </p:clrMapOvr>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318</TotalTime>
  <Words>502</Words>
  <Application>Microsoft Office PowerPoint</Application>
  <PresentationFormat>On-screen Show (4:3)</PresentationFormat>
  <Paragraphs>81</Paragraphs>
  <Slides>21</Slides>
  <Notes>1</Notes>
  <HiddenSlides>0</HiddenSlides>
  <MMClips>0</MMClips>
  <ScaleCrop>false</ScaleCrop>
  <HeadingPairs>
    <vt:vector size="4" baseType="variant">
      <vt:variant>
        <vt:lpstr>Theme</vt:lpstr>
      </vt:variant>
      <vt:variant>
        <vt:i4>2</vt:i4>
      </vt:variant>
      <vt:variant>
        <vt:lpstr>Slide Titles</vt:lpstr>
      </vt:variant>
      <vt:variant>
        <vt:i4>21</vt:i4>
      </vt:variant>
    </vt:vector>
  </HeadingPairs>
  <TitlesOfParts>
    <vt:vector size="23" baseType="lpstr">
      <vt:lpstr>Custom Design</vt:lpstr>
      <vt:lpstr>Trek</vt:lpstr>
      <vt:lpstr>Operations Research   Transportation Problem</vt:lpstr>
      <vt:lpstr>Objective of TRANSPORTATION PROBLEM</vt:lpstr>
      <vt:lpstr>Methods of Transportation Problem</vt:lpstr>
      <vt:lpstr>North West Corner Method:</vt:lpstr>
      <vt:lpstr>Slide 5</vt:lpstr>
      <vt:lpstr>Slide 6</vt:lpstr>
      <vt:lpstr>Slide 7</vt:lpstr>
      <vt:lpstr>Least –Cost Method</vt:lpstr>
      <vt:lpstr>Slide 9</vt:lpstr>
      <vt:lpstr>Slide 10</vt:lpstr>
      <vt:lpstr>Vogel Approximation Method  </vt:lpstr>
      <vt:lpstr>Consider the following transportation Problem</vt:lpstr>
      <vt:lpstr>Now, compute the penalty for various rows and columns which is shown in the following table</vt:lpstr>
      <vt:lpstr>Look for the highest penalty in the row or column, the highest penalty occurs in the second column and the minimum unit cost in this column is c22=2. Hence assign 20 to this cell  and cross out the second row This is shown in the following table: </vt:lpstr>
      <vt:lpstr>Look for the highest penalty in the row or column, the highest penalty occurs in the Third column and the minimum unit cost in this column is c23=4. Hence assign 30 to this cell  and cross out the second row This is shown in the following table</vt:lpstr>
      <vt:lpstr>Look for the highest penalty in the row or column, the highest penalty occurs in the First column and the minimum unit cost in this column is c21=7. Hence assign 25 to this cell  and cross out the first column. This is shown in the following table</vt:lpstr>
      <vt:lpstr>Look for the highest penalty in the row or column, the highest penalty occurs in the First column and the minimum unit cost in this column is c21=6. Hence assign 6 to this cell  and cross out the first column. This is shown in the following table</vt:lpstr>
      <vt:lpstr>In this table there is no highest penalty in the row or column, so, We assign 15 in to the first cell  and cross out the first Row. This is shown in the following table</vt:lpstr>
      <vt:lpstr>Here We assign the balance value 4 in to the first cell and then calculate the total Cost.</vt:lpstr>
      <vt:lpstr>Slide 20</vt:lpstr>
      <vt:lpstr>Slide 21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74</cp:revision>
  <dcterms:created xsi:type="dcterms:W3CDTF">2006-08-16T00:00:00Z</dcterms:created>
  <dcterms:modified xsi:type="dcterms:W3CDTF">2020-02-14T14:16:53Z</dcterms:modified>
</cp:coreProperties>
</file>