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57" r:id="rId3"/>
    <p:sldId id="259" r:id="rId4"/>
    <p:sldId id="260" r:id="rId5"/>
    <p:sldId id="261" r:id="rId6"/>
    <p:sldId id="262" r:id="rId7"/>
  </p:sldIdLst>
  <p:sldSz cx="9144000" cy="5143500" type="screen16x9"/>
  <p:notesSz cx="6858000" cy="9144000"/>
  <p:embeddedFontLst>
    <p:embeddedFont>
      <p:font typeface="Merriweather"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892B458C-BC40-45A6-8A19-CA6B6A1A4FE2}" type="doc">
      <dgm:prSet loTypeId="urn:microsoft.com/office/officeart/2005/8/layout/vList6" loCatId="process" qsTypeId="urn:microsoft.com/office/officeart/2005/8/quickstyle/simple1#1" qsCatId="simple" csTypeId="urn:microsoft.com/office/officeart/2005/8/colors/accent1_2#1" csCatId="accent1" phldr="0"/>
      <dgm:spPr/>
      <dgm:t>
        <a:bodyPr/>
        <a:lstStyle/>
        <a:p>
          <a:endParaRPr lang="en-US"/>
        </a:p>
      </dgm:t>
    </dgm:pt>
    <dgm:pt modelId="{49A999F3-5393-483C-B555-B31850A91A85}">
      <dgm:prSet phldrT="[Text]" phldr="0" custT="1"/>
      <dgm:spPr/>
      <dgm:t>
        <a:bodyPr vert="horz" wrap="square"/>
        <a:lstStyle/>
        <a:p>
          <a:pPr>
            <a:lnSpc>
              <a:spcPct val="100000"/>
            </a:lnSpc>
            <a:spcBef>
              <a:spcPct val="0"/>
            </a:spcBef>
            <a:spcAft>
              <a:spcPct val="35000"/>
            </a:spcAft>
          </a:pPr>
          <a:r>
            <a:rPr lang="en-US" sz="1800" b="1">
              <a:solidFill>
                <a:schemeClr val="tx1"/>
              </a:solidFill>
              <a:sym typeface="+mn-ea"/>
            </a:rPr>
            <a:t>Gross Concept quantitative</a:t>
          </a:r>
        </a:p>
      </dgm:t>
    </dgm:pt>
    <dgm:pt modelId="{360286A8-D7B4-4F6A-95E0-0BEA70FFD800}" type="parTrans" cxnId="{4BF42781-126B-4844-9548-92D96CC84B47}">
      <dgm:prSet/>
      <dgm:spPr/>
      <dgm:t>
        <a:bodyPr/>
        <a:lstStyle/>
        <a:p>
          <a:endParaRPr lang="en-US"/>
        </a:p>
      </dgm:t>
    </dgm:pt>
    <dgm:pt modelId="{92A4D751-D9B2-4592-908C-8D7C3757D80D}" type="sibTrans" cxnId="{4BF42781-126B-4844-9548-92D96CC84B47}">
      <dgm:prSet/>
      <dgm:spPr/>
      <dgm:t>
        <a:bodyPr/>
        <a:lstStyle/>
        <a:p>
          <a:endParaRPr lang="en-US"/>
        </a:p>
      </dgm:t>
    </dgm:pt>
    <dgm:pt modelId="{7F907CF2-C614-4A82-ADF2-97BD3FFB2791}">
      <dgm:prSet phldrT="[Text]" phldr="0" custT="1"/>
      <dgm:spPr/>
      <dgm:t>
        <a:bodyPr vert="horz" wrap="square"/>
        <a:lstStyle/>
        <a:p>
          <a:pPr algn="l">
            <a:lnSpc>
              <a:spcPct val="100000"/>
            </a:lnSpc>
            <a:spcBef>
              <a:spcPct val="0"/>
            </a:spcBef>
            <a:spcAft>
              <a:spcPct val="15000"/>
            </a:spcAft>
          </a:pPr>
          <a:r>
            <a:rPr lang="en-US" sz="1800">
              <a:solidFill>
                <a:schemeClr val="bg1"/>
              </a:solidFill>
            </a:rPr>
            <a:t>The amount of working capital refers total of current assets</a:t>
          </a:r>
        </a:p>
      </dgm:t>
    </dgm:pt>
    <dgm:pt modelId="{0EA976F2-894F-4D09-9DA9-F01DF9CB3F1F}" type="parTrans" cxnId="{051452E4-4630-4DA5-B27D-E137801F2660}">
      <dgm:prSet/>
      <dgm:spPr/>
      <dgm:t>
        <a:bodyPr/>
        <a:lstStyle/>
        <a:p>
          <a:endParaRPr lang="en-US"/>
        </a:p>
      </dgm:t>
    </dgm:pt>
    <dgm:pt modelId="{CB91B726-F4DE-441F-A2BD-87D81E8EBE31}" type="sibTrans" cxnId="{051452E4-4630-4DA5-B27D-E137801F2660}">
      <dgm:prSet/>
      <dgm:spPr/>
      <dgm:t>
        <a:bodyPr/>
        <a:lstStyle/>
        <a:p>
          <a:endParaRPr lang="en-US"/>
        </a:p>
      </dgm:t>
    </dgm:pt>
    <dgm:pt modelId="{D53B822D-A009-433B-9C42-C9E48F2382E5}">
      <dgm:prSet phldrT="[Text]" phldr="0" custT="1"/>
      <dgm:spPr/>
      <dgm:t>
        <a:bodyPr vert="horz" wrap="square"/>
        <a:lstStyle/>
        <a:p>
          <a:pPr>
            <a:lnSpc>
              <a:spcPct val="100000"/>
            </a:lnSpc>
            <a:spcBef>
              <a:spcPct val="0"/>
            </a:spcBef>
            <a:spcAft>
              <a:spcPct val="35000"/>
            </a:spcAft>
          </a:pPr>
          <a:r>
            <a:rPr sz="1800" b="1">
              <a:solidFill>
                <a:schemeClr val="tx1"/>
              </a:solidFill>
              <a:sym typeface="+mn-ea"/>
            </a:rPr>
            <a:t>N</a:t>
          </a:r>
          <a:r>
            <a:rPr lang="en-US" sz="1800" b="1">
              <a:solidFill>
                <a:schemeClr val="tx1"/>
              </a:solidFill>
              <a:sym typeface="+mn-ea"/>
            </a:rPr>
            <a:t>et Concept qualitative</a:t>
          </a:r>
        </a:p>
      </dgm:t>
    </dgm:pt>
    <dgm:pt modelId="{361BB1B2-26C4-418D-AA7E-3BCE179F9189}" type="parTrans" cxnId="{FB07C49C-AD72-4011-BF7E-4E4B8AAC3F52}">
      <dgm:prSet/>
      <dgm:spPr/>
      <dgm:t>
        <a:bodyPr/>
        <a:lstStyle/>
        <a:p>
          <a:endParaRPr lang="en-US"/>
        </a:p>
      </dgm:t>
    </dgm:pt>
    <dgm:pt modelId="{C9F3669F-E7CC-4682-80C6-69739008D0D8}" type="sibTrans" cxnId="{FB07C49C-AD72-4011-BF7E-4E4B8AAC3F52}">
      <dgm:prSet/>
      <dgm:spPr/>
      <dgm:t>
        <a:bodyPr/>
        <a:lstStyle/>
        <a:p>
          <a:endParaRPr lang="en-US"/>
        </a:p>
      </dgm:t>
    </dgm:pt>
    <dgm:pt modelId="{C4696398-B485-4CE9-B3C3-1089FF303198}">
      <dgm:prSet phldrT="[Text]" phldr="0" custT="1"/>
      <dgm:spPr/>
      <dgm:t>
        <a:bodyPr vert="horz" wrap="square"/>
        <a:lstStyle/>
        <a:p>
          <a:pPr>
            <a:lnSpc>
              <a:spcPct val="100000"/>
            </a:lnSpc>
            <a:spcBef>
              <a:spcPct val="0"/>
            </a:spcBef>
            <a:spcAft>
              <a:spcPct val="15000"/>
            </a:spcAft>
          </a:pPr>
          <a:r>
            <a:rPr lang="en-US" sz="1800">
              <a:solidFill>
                <a:schemeClr val="bg1"/>
              </a:solidFill>
            </a:rPr>
            <a:t>The concept gives an idea regarding sources of financial capital</a:t>
          </a:r>
        </a:p>
      </dgm:t>
    </dgm:pt>
    <dgm:pt modelId="{E07C9789-4E0E-406A-8FCA-1EE4D0B57505}" type="parTrans" cxnId="{0D9EB959-0D99-4AC2-82AF-693B0099E05F}">
      <dgm:prSet/>
      <dgm:spPr/>
      <dgm:t>
        <a:bodyPr/>
        <a:lstStyle/>
        <a:p>
          <a:endParaRPr lang="en-US"/>
        </a:p>
      </dgm:t>
    </dgm:pt>
    <dgm:pt modelId="{27923DB6-8ECC-4047-B109-447748AE2B33}" type="sibTrans" cxnId="{0D9EB959-0D99-4AC2-82AF-693B0099E05F}">
      <dgm:prSet/>
      <dgm:spPr/>
      <dgm:t>
        <a:bodyPr/>
        <a:lstStyle/>
        <a:p>
          <a:endParaRPr lang="en-US"/>
        </a:p>
      </dgm:t>
    </dgm:pt>
    <dgm:pt modelId="{2EF8B422-C6FF-4D6D-9EC0-E16AF08EB397}" type="pres">
      <dgm:prSet presAssocID="{892B458C-BC40-45A6-8A19-CA6B6A1A4FE2}" presName="Name0" presStyleCnt="0">
        <dgm:presLayoutVars>
          <dgm:dir/>
          <dgm:animLvl val="lvl"/>
          <dgm:resizeHandles/>
        </dgm:presLayoutVars>
      </dgm:prSet>
      <dgm:spPr/>
      <dgm:t>
        <a:bodyPr/>
        <a:lstStyle/>
        <a:p>
          <a:endParaRPr lang="en-US"/>
        </a:p>
      </dgm:t>
    </dgm:pt>
    <dgm:pt modelId="{20267F05-5909-4E72-A4A6-FE38F950F91F}" type="pres">
      <dgm:prSet presAssocID="{49A999F3-5393-483C-B555-B31850A91A85}" presName="linNode" presStyleCnt="0"/>
      <dgm:spPr/>
    </dgm:pt>
    <dgm:pt modelId="{3E5C28D6-E517-43C8-8FB4-28F9D62E9CD5}" type="pres">
      <dgm:prSet presAssocID="{49A999F3-5393-483C-B555-B31850A91A85}" presName="parentShp" presStyleLbl="node1" presStyleIdx="0" presStyleCnt="2">
        <dgm:presLayoutVars>
          <dgm:bulletEnabled val="1"/>
        </dgm:presLayoutVars>
      </dgm:prSet>
      <dgm:spPr/>
      <dgm:t>
        <a:bodyPr/>
        <a:lstStyle/>
        <a:p>
          <a:endParaRPr lang="en-US"/>
        </a:p>
      </dgm:t>
    </dgm:pt>
    <dgm:pt modelId="{F64336A0-5BD4-4828-88F4-EACF259256AA}" type="pres">
      <dgm:prSet presAssocID="{49A999F3-5393-483C-B555-B31850A91A85}" presName="childShp" presStyleLbl="bgAccFollowNode1" presStyleIdx="0" presStyleCnt="2">
        <dgm:presLayoutVars>
          <dgm:bulletEnabled val="1"/>
        </dgm:presLayoutVars>
      </dgm:prSet>
      <dgm:spPr/>
      <dgm:t>
        <a:bodyPr/>
        <a:lstStyle/>
        <a:p>
          <a:endParaRPr lang="en-US"/>
        </a:p>
      </dgm:t>
    </dgm:pt>
    <dgm:pt modelId="{E62BF8D4-3AB1-463D-B5AE-DC2A3D7487A9}" type="pres">
      <dgm:prSet presAssocID="{92A4D751-D9B2-4592-908C-8D7C3757D80D}" presName="spacing" presStyleCnt="0"/>
      <dgm:spPr/>
    </dgm:pt>
    <dgm:pt modelId="{E9E12816-E339-4F6D-9BA6-4A75C59F9032}" type="pres">
      <dgm:prSet presAssocID="{D53B822D-A009-433B-9C42-C9E48F2382E5}" presName="linNode" presStyleCnt="0"/>
      <dgm:spPr/>
    </dgm:pt>
    <dgm:pt modelId="{5374CFFA-4AFA-4C8B-A17E-2A83A494C838}" type="pres">
      <dgm:prSet presAssocID="{D53B822D-A009-433B-9C42-C9E48F2382E5}" presName="parentShp" presStyleLbl="node1" presStyleIdx="1" presStyleCnt="2">
        <dgm:presLayoutVars>
          <dgm:bulletEnabled val="1"/>
        </dgm:presLayoutVars>
      </dgm:prSet>
      <dgm:spPr/>
      <dgm:t>
        <a:bodyPr/>
        <a:lstStyle/>
        <a:p>
          <a:endParaRPr lang="en-US"/>
        </a:p>
      </dgm:t>
    </dgm:pt>
    <dgm:pt modelId="{D74634E7-CFBB-41DF-86D8-912CF6A570D6}" type="pres">
      <dgm:prSet presAssocID="{D53B822D-A009-433B-9C42-C9E48F2382E5}" presName="childShp" presStyleLbl="bgAccFollowNode1" presStyleIdx="1" presStyleCnt="2">
        <dgm:presLayoutVars>
          <dgm:bulletEnabled val="1"/>
        </dgm:presLayoutVars>
      </dgm:prSet>
      <dgm:spPr/>
      <dgm:t>
        <a:bodyPr/>
        <a:lstStyle/>
        <a:p>
          <a:endParaRPr lang="en-US"/>
        </a:p>
      </dgm:t>
    </dgm:pt>
  </dgm:ptLst>
  <dgm:cxnLst>
    <dgm:cxn modelId="{0D9EB959-0D99-4AC2-82AF-693B0099E05F}" srcId="{D53B822D-A009-433B-9C42-C9E48F2382E5}" destId="{C4696398-B485-4CE9-B3C3-1089FF303198}" srcOrd="0" destOrd="0" parTransId="{E07C9789-4E0E-406A-8FCA-1EE4D0B57505}" sibTransId="{27923DB6-8ECC-4047-B109-447748AE2B33}"/>
    <dgm:cxn modelId="{4BF42781-126B-4844-9548-92D96CC84B47}" srcId="{892B458C-BC40-45A6-8A19-CA6B6A1A4FE2}" destId="{49A999F3-5393-483C-B555-B31850A91A85}" srcOrd="0" destOrd="0" parTransId="{360286A8-D7B4-4F6A-95E0-0BEA70FFD800}" sibTransId="{92A4D751-D9B2-4592-908C-8D7C3757D80D}"/>
    <dgm:cxn modelId="{051452E4-4630-4DA5-B27D-E137801F2660}" srcId="{49A999F3-5393-483C-B555-B31850A91A85}" destId="{7F907CF2-C614-4A82-ADF2-97BD3FFB2791}" srcOrd="0" destOrd="0" parTransId="{0EA976F2-894F-4D09-9DA9-F01DF9CB3F1F}" sibTransId="{CB91B726-F4DE-441F-A2BD-87D81E8EBE31}"/>
    <dgm:cxn modelId="{499B054D-8F04-4682-B292-941C80384FF5}" type="presOf" srcId="{7F907CF2-C614-4A82-ADF2-97BD3FFB2791}" destId="{F64336A0-5BD4-4828-88F4-EACF259256AA}" srcOrd="0" destOrd="0" presId="urn:microsoft.com/office/officeart/2005/8/layout/vList6"/>
    <dgm:cxn modelId="{03CDC37B-7C4A-4B1C-A687-065D80D257BE}" type="presOf" srcId="{C4696398-B485-4CE9-B3C3-1089FF303198}" destId="{D74634E7-CFBB-41DF-86D8-912CF6A570D6}" srcOrd="0" destOrd="0" presId="urn:microsoft.com/office/officeart/2005/8/layout/vList6"/>
    <dgm:cxn modelId="{94001011-C744-4CF6-AA06-AFEC4B0B71C6}" type="presOf" srcId="{D53B822D-A009-433B-9C42-C9E48F2382E5}" destId="{5374CFFA-4AFA-4C8B-A17E-2A83A494C838}" srcOrd="0" destOrd="0" presId="urn:microsoft.com/office/officeart/2005/8/layout/vList6"/>
    <dgm:cxn modelId="{FB07C49C-AD72-4011-BF7E-4E4B8AAC3F52}" srcId="{892B458C-BC40-45A6-8A19-CA6B6A1A4FE2}" destId="{D53B822D-A009-433B-9C42-C9E48F2382E5}" srcOrd="1" destOrd="0" parTransId="{361BB1B2-26C4-418D-AA7E-3BCE179F9189}" sibTransId="{C9F3669F-E7CC-4682-80C6-69739008D0D8}"/>
    <dgm:cxn modelId="{733C5533-958B-4C1F-9C0E-A7AEC791CF52}" type="presOf" srcId="{892B458C-BC40-45A6-8A19-CA6B6A1A4FE2}" destId="{2EF8B422-C6FF-4D6D-9EC0-E16AF08EB397}" srcOrd="0" destOrd="0" presId="urn:microsoft.com/office/officeart/2005/8/layout/vList6"/>
    <dgm:cxn modelId="{43F0DDDB-4569-4D63-AB72-8ABB6113ECB9}" type="presOf" srcId="{49A999F3-5393-483C-B555-B31850A91A85}" destId="{3E5C28D6-E517-43C8-8FB4-28F9D62E9CD5}" srcOrd="0" destOrd="0" presId="urn:microsoft.com/office/officeart/2005/8/layout/vList6"/>
    <dgm:cxn modelId="{0E767539-5EC4-49C6-BC9E-AD40F76F8355}" type="presParOf" srcId="{2EF8B422-C6FF-4D6D-9EC0-E16AF08EB397}" destId="{20267F05-5909-4E72-A4A6-FE38F950F91F}" srcOrd="0" destOrd="0" presId="urn:microsoft.com/office/officeart/2005/8/layout/vList6"/>
    <dgm:cxn modelId="{05273D2B-68B1-4F63-8E20-A097814B405C}" type="presParOf" srcId="{20267F05-5909-4E72-A4A6-FE38F950F91F}" destId="{3E5C28D6-E517-43C8-8FB4-28F9D62E9CD5}" srcOrd="0" destOrd="0" presId="urn:microsoft.com/office/officeart/2005/8/layout/vList6"/>
    <dgm:cxn modelId="{046D48A3-B733-4929-B852-8A28776181C2}" type="presParOf" srcId="{20267F05-5909-4E72-A4A6-FE38F950F91F}" destId="{F64336A0-5BD4-4828-88F4-EACF259256AA}" srcOrd="1" destOrd="0" presId="urn:microsoft.com/office/officeart/2005/8/layout/vList6"/>
    <dgm:cxn modelId="{6E2CDE25-6FCE-4520-83FB-0234AB5C951D}" type="presParOf" srcId="{2EF8B422-C6FF-4D6D-9EC0-E16AF08EB397}" destId="{E62BF8D4-3AB1-463D-B5AE-DC2A3D7487A9}" srcOrd="1" destOrd="0" presId="urn:microsoft.com/office/officeart/2005/8/layout/vList6"/>
    <dgm:cxn modelId="{68BFEBC4-237D-48F8-B252-B30EFFB0FE6B}" type="presParOf" srcId="{2EF8B422-C6FF-4D6D-9EC0-E16AF08EB397}" destId="{E9E12816-E339-4F6D-9BA6-4A75C59F9032}" srcOrd="2" destOrd="0" presId="urn:microsoft.com/office/officeart/2005/8/layout/vList6"/>
    <dgm:cxn modelId="{0FA60BB4-D36A-475C-84BA-6D6F9D91AABD}" type="presParOf" srcId="{E9E12816-E339-4F6D-9BA6-4A75C59F9032}" destId="{5374CFFA-4AFA-4C8B-A17E-2A83A494C838}" srcOrd="0" destOrd="0" presId="urn:microsoft.com/office/officeart/2005/8/layout/vList6"/>
    <dgm:cxn modelId="{83AF96F6-8CF5-4D2C-91F4-AEAFF609A589}" type="presParOf" srcId="{E9E12816-E339-4F6D-9BA6-4A75C59F9032}" destId="{D74634E7-CFBB-41DF-86D8-912CF6A570D6}" srcOrd="1" destOrd="0" presId="urn:microsoft.com/office/officeart/2005/8/layout/vList6"/>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11C957-E7BC-46BB-BE29-92D20FB191E0}" type="doc">
      <dgm:prSet loTypeId="urn:microsoft.com/office/officeart/2005/8/layout/cycle4#1" loCatId="relationship" qsTypeId="urn:microsoft.com/office/officeart/2005/8/quickstyle/simple1#2" qsCatId="simple" csTypeId="urn:microsoft.com/office/officeart/2005/8/colors/accent1_2#2" csCatId="accent1" phldr="0"/>
      <dgm:spPr/>
      <dgm:t>
        <a:bodyPr/>
        <a:lstStyle/>
        <a:p>
          <a:endParaRPr lang="en-US"/>
        </a:p>
      </dgm:t>
    </dgm:pt>
    <dgm:pt modelId="{9701AA94-0343-42BB-8002-CA5E7DDB6579}">
      <dgm:prSet phldrT="[Text]" phldr="0" custT="0"/>
      <dgm:spPr/>
      <dgm:t>
        <a:bodyPr vert="horz" wrap="square"/>
        <a:lstStyle/>
        <a:p>
          <a:pPr>
            <a:lnSpc>
              <a:spcPct val="100000"/>
            </a:lnSpc>
            <a:spcBef>
              <a:spcPct val="0"/>
            </a:spcBef>
            <a:spcAft>
              <a:spcPct val="35000"/>
            </a:spcAft>
          </a:pPr>
          <a:r>
            <a:rPr lang="en-US"/>
            <a:t>Inventory</a:t>
          </a:r>
        </a:p>
      </dgm:t>
    </dgm:pt>
    <dgm:pt modelId="{992388E0-9EFF-4DD8-83CC-95524997DBC2}" type="parTrans" cxnId="{C6724CA0-56EF-4581-88D1-B5185FB0EEE2}">
      <dgm:prSet/>
      <dgm:spPr/>
      <dgm:t>
        <a:bodyPr/>
        <a:lstStyle/>
        <a:p>
          <a:endParaRPr lang="en-US"/>
        </a:p>
      </dgm:t>
    </dgm:pt>
    <dgm:pt modelId="{024DF5B9-3843-4B74-B64E-DCA5EF875250}" type="sibTrans" cxnId="{C6724CA0-56EF-4581-88D1-B5185FB0EEE2}">
      <dgm:prSet/>
      <dgm:spPr/>
      <dgm:t>
        <a:bodyPr/>
        <a:lstStyle/>
        <a:p>
          <a:endParaRPr lang="en-US"/>
        </a:p>
      </dgm:t>
    </dgm:pt>
    <dgm:pt modelId="{98C8934C-B1E4-4128-889E-C309F352B5E6}">
      <dgm:prSet phldrT="[Text]" phldr="0" custT="0"/>
      <dgm:spPr/>
      <dgm:t>
        <a:bodyPr vert="horz" wrap="square"/>
        <a:lstStyle/>
        <a:p>
          <a:pPr>
            <a:lnSpc>
              <a:spcPct val="100000"/>
            </a:lnSpc>
            <a:spcBef>
              <a:spcPct val="0"/>
            </a:spcBef>
            <a:spcAft>
              <a:spcPct val="15000"/>
            </a:spcAft>
          </a:pPr>
          <a:r>
            <a:rPr lang="en-US"/>
            <a:t>Inventory is major item of current assets</a:t>
          </a:r>
        </a:p>
      </dgm:t>
    </dgm:pt>
    <dgm:pt modelId="{5775C117-1C72-45D1-907A-81BB65367A78}" type="parTrans" cxnId="{F1CCE2A7-2FA4-4741-B804-7EFA1FDCBC24}">
      <dgm:prSet/>
      <dgm:spPr/>
      <dgm:t>
        <a:bodyPr/>
        <a:lstStyle/>
        <a:p>
          <a:endParaRPr lang="en-US"/>
        </a:p>
      </dgm:t>
    </dgm:pt>
    <dgm:pt modelId="{483DF05B-E646-4EE7-99BB-564CEC58EA52}" type="sibTrans" cxnId="{F1CCE2A7-2FA4-4741-B804-7EFA1FDCBC24}">
      <dgm:prSet/>
      <dgm:spPr/>
      <dgm:t>
        <a:bodyPr/>
        <a:lstStyle/>
        <a:p>
          <a:endParaRPr lang="en-US"/>
        </a:p>
      </dgm:t>
    </dgm:pt>
    <dgm:pt modelId="{60D1C8C4-8827-4A16-8667-A53EA806B6A8}">
      <dgm:prSet phldrT="[Text]" phldr="0" custT="0"/>
      <dgm:spPr/>
      <dgm:t>
        <a:bodyPr vert="horz" wrap="square"/>
        <a:lstStyle/>
        <a:p>
          <a:pPr>
            <a:lnSpc>
              <a:spcPct val="100000"/>
            </a:lnSpc>
            <a:spcBef>
              <a:spcPct val="0"/>
            </a:spcBef>
            <a:spcAft>
              <a:spcPct val="35000"/>
            </a:spcAft>
          </a:pPr>
          <a:r>
            <a:rPr lang="en-US"/>
            <a:t>Raw material inventories</a:t>
          </a:r>
        </a:p>
      </dgm:t>
    </dgm:pt>
    <dgm:pt modelId="{E56CF1A5-BACA-4FF1-9B7D-108462AC62D8}" type="parTrans" cxnId="{7B8C4C88-1E6F-4219-AF21-5EBCF025B7E1}">
      <dgm:prSet/>
      <dgm:spPr/>
      <dgm:t>
        <a:bodyPr/>
        <a:lstStyle/>
        <a:p>
          <a:endParaRPr lang="en-US"/>
        </a:p>
      </dgm:t>
    </dgm:pt>
    <dgm:pt modelId="{5F536F36-125B-41CC-8D87-D08CF47C37F0}" type="sibTrans" cxnId="{7B8C4C88-1E6F-4219-AF21-5EBCF025B7E1}">
      <dgm:prSet/>
      <dgm:spPr/>
      <dgm:t>
        <a:bodyPr/>
        <a:lstStyle/>
        <a:p>
          <a:endParaRPr lang="en-US"/>
        </a:p>
      </dgm:t>
    </dgm:pt>
    <dgm:pt modelId="{25B03307-D5B1-417A-BE6A-9D2EEBD2E46D}">
      <dgm:prSet phldrT="[Text]" phldr="0" custT="0"/>
      <dgm:spPr/>
      <dgm:t>
        <a:bodyPr vert="horz" wrap="square"/>
        <a:lstStyle/>
        <a:p>
          <a:pPr>
            <a:lnSpc>
              <a:spcPct val="100000"/>
            </a:lnSpc>
            <a:spcBef>
              <a:spcPct val="0"/>
            </a:spcBef>
            <a:spcAft>
              <a:spcPct val="15000"/>
            </a:spcAft>
          </a:pPr>
          <a:r>
            <a:rPr lang="en-US"/>
            <a:t>Uncertainties about the future demand for finished goods</a:t>
          </a:r>
        </a:p>
      </dgm:t>
    </dgm:pt>
    <dgm:pt modelId="{1FC0D6EF-368F-4F60-897A-B490CAEB27E6}" type="parTrans" cxnId="{E4333B91-8FAD-4D6B-89D1-B2A90A976B33}">
      <dgm:prSet/>
      <dgm:spPr/>
      <dgm:t>
        <a:bodyPr/>
        <a:lstStyle/>
        <a:p>
          <a:endParaRPr lang="en-US"/>
        </a:p>
      </dgm:t>
    </dgm:pt>
    <dgm:pt modelId="{B0C45522-B0D6-4754-A01E-F7387F0600F5}" type="sibTrans" cxnId="{E4333B91-8FAD-4D6B-89D1-B2A90A976B33}">
      <dgm:prSet/>
      <dgm:spPr/>
      <dgm:t>
        <a:bodyPr/>
        <a:lstStyle/>
        <a:p>
          <a:endParaRPr lang="en-US"/>
        </a:p>
      </dgm:t>
    </dgm:pt>
    <dgm:pt modelId="{57E1CBA1-8C1C-4E17-BF94-7DD6294D7F21}">
      <dgm:prSet phldrT="[Text]" phldr="0" custT="0"/>
      <dgm:spPr/>
      <dgm:t>
        <a:bodyPr vert="horz" wrap="square"/>
        <a:lstStyle/>
        <a:p>
          <a:pPr>
            <a:lnSpc>
              <a:spcPct val="100000"/>
            </a:lnSpc>
            <a:spcBef>
              <a:spcPct val="0"/>
            </a:spcBef>
            <a:spcAft>
              <a:spcPct val="35000"/>
            </a:spcAft>
          </a:pPr>
          <a:r>
            <a:rPr lang="en-US"/>
            <a:t>Work-in-process inventory</a:t>
          </a:r>
        </a:p>
      </dgm:t>
    </dgm:pt>
    <dgm:pt modelId="{D5F1FB94-5EF5-49EC-A179-0824CC023830}" type="parTrans" cxnId="{262613BE-828C-46E9-8701-EAC8C56FB7BC}">
      <dgm:prSet/>
      <dgm:spPr/>
      <dgm:t>
        <a:bodyPr/>
        <a:lstStyle/>
        <a:p>
          <a:endParaRPr lang="en-US"/>
        </a:p>
      </dgm:t>
    </dgm:pt>
    <dgm:pt modelId="{ED9A785E-69E7-4847-B537-A1BD461505D2}" type="sibTrans" cxnId="{262613BE-828C-46E9-8701-EAC8C56FB7BC}">
      <dgm:prSet/>
      <dgm:spPr/>
      <dgm:t>
        <a:bodyPr/>
        <a:lstStyle/>
        <a:p>
          <a:endParaRPr lang="en-US"/>
        </a:p>
      </dgm:t>
    </dgm:pt>
    <dgm:pt modelId="{7ECAEE9C-140E-4EA5-8CD4-3BCB7D407921}">
      <dgm:prSet phldrT="[Text]" phldr="0" custT="0"/>
      <dgm:spPr/>
      <dgm:t>
        <a:bodyPr vert="horz" wrap="square"/>
        <a:lstStyle/>
        <a:p>
          <a:pPr>
            <a:lnSpc>
              <a:spcPct val="100000"/>
            </a:lnSpc>
            <a:spcBef>
              <a:spcPct val="0"/>
            </a:spcBef>
            <a:spcAft>
              <a:spcPct val="15000"/>
            </a:spcAft>
          </a:pPr>
          <a:r>
            <a:rPr lang="en-US"/>
            <a:t>This inventory is up due to production cycle.</a:t>
          </a:r>
        </a:p>
      </dgm:t>
    </dgm:pt>
    <dgm:pt modelId="{1CE67655-67DE-4728-A608-9463AC1FCE07}" type="parTrans" cxnId="{58142524-D967-457B-B01D-C9A3AC29B356}">
      <dgm:prSet/>
      <dgm:spPr/>
      <dgm:t>
        <a:bodyPr/>
        <a:lstStyle/>
        <a:p>
          <a:endParaRPr lang="en-US"/>
        </a:p>
      </dgm:t>
    </dgm:pt>
    <dgm:pt modelId="{EF5E891C-4A5A-428F-BCF3-6F79E16C15AD}" type="sibTrans" cxnId="{58142524-D967-457B-B01D-C9A3AC29B356}">
      <dgm:prSet/>
      <dgm:spPr/>
      <dgm:t>
        <a:bodyPr/>
        <a:lstStyle/>
        <a:p>
          <a:endParaRPr lang="en-US"/>
        </a:p>
      </dgm:t>
    </dgm:pt>
    <dgm:pt modelId="{723C99F3-B8A6-4CCF-8860-25D25BAB532D}">
      <dgm:prSet phldrT="[Text]" phldr="0" custT="0"/>
      <dgm:spPr/>
      <dgm:t>
        <a:bodyPr vert="horz" wrap="square"/>
        <a:lstStyle/>
        <a:p>
          <a:pPr>
            <a:lnSpc>
              <a:spcPct val="100000"/>
            </a:lnSpc>
            <a:spcBef>
              <a:spcPct val="0"/>
            </a:spcBef>
            <a:spcAft>
              <a:spcPct val="35000"/>
            </a:spcAft>
          </a:pPr>
          <a:r>
            <a:rPr lang="en-US"/>
            <a:t>Finished goods inventory</a:t>
          </a:r>
        </a:p>
      </dgm:t>
    </dgm:pt>
    <dgm:pt modelId="{97C318AF-24E7-4560-BBFA-122E42DC1410}" type="parTrans" cxnId="{FA77102A-B3FF-48AD-8D90-A4CDC3AA405B}">
      <dgm:prSet/>
      <dgm:spPr/>
      <dgm:t>
        <a:bodyPr/>
        <a:lstStyle/>
        <a:p>
          <a:endParaRPr lang="en-US"/>
        </a:p>
      </dgm:t>
    </dgm:pt>
    <dgm:pt modelId="{D92754B9-27E7-45A5-84E2-AB37F40B61E0}" type="sibTrans" cxnId="{FA77102A-B3FF-48AD-8D90-A4CDC3AA405B}">
      <dgm:prSet/>
      <dgm:spPr/>
      <dgm:t>
        <a:bodyPr/>
        <a:lstStyle/>
        <a:p>
          <a:endParaRPr lang="en-US"/>
        </a:p>
      </dgm:t>
    </dgm:pt>
    <dgm:pt modelId="{4CE7BE2C-FCAF-4E3B-8878-4CE8D8927880}">
      <dgm:prSet phldrT="[Text]" phldr="0" custT="0"/>
      <dgm:spPr/>
      <dgm:t>
        <a:bodyPr vert="horz" wrap="square"/>
        <a:lstStyle/>
        <a:p>
          <a:pPr>
            <a:lnSpc>
              <a:spcPct val="100000"/>
            </a:lnSpc>
            <a:spcBef>
              <a:spcPct val="0"/>
            </a:spcBef>
            <a:spcAft>
              <a:spcPct val="15000"/>
            </a:spcAft>
          </a:pPr>
          <a:r>
            <a:rPr lang="en-US"/>
            <a:t>Customer's demaned finished goods is uncertain and variable.</a:t>
          </a:r>
        </a:p>
      </dgm:t>
    </dgm:pt>
    <dgm:pt modelId="{A6E32D40-A4E6-464F-995E-233344F21EA1}" type="parTrans" cxnId="{737FF26F-E348-4AE9-91EC-E07341D885D3}">
      <dgm:prSet/>
      <dgm:spPr/>
      <dgm:t>
        <a:bodyPr/>
        <a:lstStyle/>
        <a:p>
          <a:endParaRPr lang="en-US"/>
        </a:p>
      </dgm:t>
    </dgm:pt>
    <dgm:pt modelId="{305E9729-D476-4D6E-98E5-BBD5637EC41D}" type="sibTrans" cxnId="{737FF26F-E348-4AE9-91EC-E07341D885D3}">
      <dgm:prSet/>
      <dgm:spPr/>
      <dgm:t>
        <a:bodyPr/>
        <a:lstStyle/>
        <a:p>
          <a:endParaRPr lang="en-US"/>
        </a:p>
      </dgm:t>
    </dgm:pt>
    <dgm:pt modelId="{8BB7C996-EF56-4298-BD15-B9F7CDB4300E}" type="pres">
      <dgm:prSet presAssocID="{1D11C957-E7BC-46BB-BE29-92D20FB191E0}" presName="cycleMatrixDiagram" presStyleCnt="0">
        <dgm:presLayoutVars>
          <dgm:chMax val="1"/>
          <dgm:dir/>
          <dgm:animLvl val="lvl"/>
          <dgm:resizeHandles val="exact"/>
        </dgm:presLayoutVars>
      </dgm:prSet>
      <dgm:spPr/>
      <dgm:t>
        <a:bodyPr/>
        <a:lstStyle/>
        <a:p>
          <a:endParaRPr lang="en-US"/>
        </a:p>
      </dgm:t>
    </dgm:pt>
    <dgm:pt modelId="{29C3E21B-79C9-4984-B8E3-8CEAC44F6016}" type="pres">
      <dgm:prSet presAssocID="{1D11C957-E7BC-46BB-BE29-92D20FB191E0}" presName="children" presStyleCnt="0"/>
      <dgm:spPr/>
    </dgm:pt>
    <dgm:pt modelId="{BE5C9E1F-0AB8-4AC2-B0F4-CF4FDFD5B000}" type="pres">
      <dgm:prSet presAssocID="{1D11C957-E7BC-46BB-BE29-92D20FB191E0}" presName="child1group" presStyleCnt="0"/>
      <dgm:spPr/>
    </dgm:pt>
    <dgm:pt modelId="{F553EB30-3088-4752-AB8E-E142BB4EE8FC}" type="pres">
      <dgm:prSet presAssocID="{1D11C957-E7BC-46BB-BE29-92D20FB191E0}" presName="child1" presStyleLbl="bgAcc1" presStyleIdx="0" presStyleCnt="4"/>
      <dgm:spPr/>
      <dgm:t>
        <a:bodyPr/>
        <a:lstStyle/>
        <a:p>
          <a:endParaRPr lang="en-US"/>
        </a:p>
      </dgm:t>
    </dgm:pt>
    <dgm:pt modelId="{12A43DF5-F96A-4E92-AC53-E67287C3D15F}" type="pres">
      <dgm:prSet presAssocID="{1D11C957-E7BC-46BB-BE29-92D20FB191E0}" presName="child1Text" presStyleLbl="bgAcc1" presStyleIdx="0" presStyleCnt="4">
        <dgm:presLayoutVars>
          <dgm:bulletEnabled val="1"/>
        </dgm:presLayoutVars>
      </dgm:prSet>
      <dgm:spPr/>
      <dgm:t>
        <a:bodyPr/>
        <a:lstStyle/>
        <a:p>
          <a:endParaRPr lang="en-US"/>
        </a:p>
      </dgm:t>
    </dgm:pt>
    <dgm:pt modelId="{61C68D52-2168-4A7A-8DFF-280BF1F8A3F7}" type="pres">
      <dgm:prSet presAssocID="{1D11C957-E7BC-46BB-BE29-92D20FB191E0}" presName="child2group" presStyleCnt="0"/>
      <dgm:spPr/>
    </dgm:pt>
    <dgm:pt modelId="{47F79206-283E-4CB9-A6D5-9AF7E64D7654}" type="pres">
      <dgm:prSet presAssocID="{1D11C957-E7BC-46BB-BE29-92D20FB191E0}" presName="child2" presStyleLbl="bgAcc1" presStyleIdx="1" presStyleCnt="4"/>
      <dgm:spPr/>
      <dgm:t>
        <a:bodyPr/>
        <a:lstStyle/>
        <a:p>
          <a:endParaRPr lang="en-US"/>
        </a:p>
      </dgm:t>
    </dgm:pt>
    <dgm:pt modelId="{00F2C974-8E38-4F75-A2ED-88C9F4A45C26}" type="pres">
      <dgm:prSet presAssocID="{1D11C957-E7BC-46BB-BE29-92D20FB191E0}" presName="child2Text" presStyleLbl="bgAcc1" presStyleIdx="1" presStyleCnt="4">
        <dgm:presLayoutVars>
          <dgm:bulletEnabled val="1"/>
        </dgm:presLayoutVars>
      </dgm:prSet>
      <dgm:spPr/>
      <dgm:t>
        <a:bodyPr/>
        <a:lstStyle/>
        <a:p>
          <a:endParaRPr lang="en-US"/>
        </a:p>
      </dgm:t>
    </dgm:pt>
    <dgm:pt modelId="{1CEDBF04-2696-40D9-B5FC-61A04EAD564A}" type="pres">
      <dgm:prSet presAssocID="{1D11C957-E7BC-46BB-BE29-92D20FB191E0}" presName="child3group" presStyleCnt="0"/>
      <dgm:spPr/>
    </dgm:pt>
    <dgm:pt modelId="{38FFBDCB-78CA-4A0C-BA8D-C10C1B7867C8}" type="pres">
      <dgm:prSet presAssocID="{1D11C957-E7BC-46BB-BE29-92D20FB191E0}" presName="child3" presStyleLbl="bgAcc1" presStyleIdx="2" presStyleCnt="4"/>
      <dgm:spPr/>
      <dgm:t>
        <a:bodyPr/>
        <a:lstStyle/>
        <a:p>
          <a:endParaRPr lang="en-US"/>
        </a:p>
      </dgm:t>
    </dgm:pt>
    <dgm:pt modelId="{FDFAA838-9089-4E4C-B260-C480AC77EDD3}" type="pres">
      <dgm:prSet presAssocID="{1D11C957-E7BC-46BB-BE29-92D20FB191E0}" presName="child3Text" presStyleLbl="bgAcc1" presStyleIdx="2" presStyleCnt="4">
        <dgm:presLayoutVars>
          <dgm:bulletEnabled val="1"/>
        </dgm:presLayoutVars>
      </dgm:prSet>
      <dgm:spPr/>
      <dgm:t>
        <a:bodyPr/>
        <a:lstStyle/>
        <a:p>
          <a:endParaRPr lang="en-US"/>
        </a:p>
      </dgm:t>
    </dgm:pt>
    <dgm:pt modelId="{980CA9B0-0A3B-4660-8D62-B096C1551DF7}" type="pres">
      <dgm:prSet presAssocID="{1D11C957-E7BC-46BB-BE29-92D20FB191E0}" presName="child4group" presStyleCnt="0"/>
      <dgm:spPr/>
    </dgm:pt>
    <dgm:pt modelId="{2A725B62-5618-4AA7-B946-1B0BD3CEA4B6}" type="pres">
      <dgm:prSet presAssocID="{1D11C957-E7BC-46BB-BE29-92D20FB191E0}" presName="child4" presStyleLbl="bgAcc1" presStyleIdx="3" presStyleCnt="4"/>
      <dgm:spPr/>
      <dgm:t>
        <a:bodyPr/>
        <a:lstStyle/>
        <a:p>
          <a:endParaRPr lang="en-US"/>
        </a:p>
      </dgm:t>
    </dgm:pt>
    <dgm:pt modelId="{D5B79851-0D4D-4DC8-BE82-91394A59A86C}" type="pres">
      <dgm:prSet presAssocID="{1D11C957-E7BC-46BB-BE29-92D20FB191E0}" presName="child4Text" presStyleLbl="bgAcc1" presStyleIdx="3" presStyleCnt="4">
        <dgm:presLayoutVars>
          <dgm:bulletEnabled val="1"/>
        </dgm:presLayoutVars>
      </dgm:prSet>
      <dgm:spPr/>
      <dgm:t>
        <a:bodyPr/>
        <a:lstStyle/>
        <a:p>
          <a:endParaRPr lang="en-US"/>
        </a:p>
      </dgm:t>
    </dgm:pt>
    <dgm:pt modelId="{6915A8BD-96B9-4CC5-9BF3-2D5348E1B43F}" type="pres">
      <dgm:prSet presAssocID="{1D11C957-E7BC-46BB-BE29-92D20FB191E0}" presName="childPlaceholder" presStyleCnt="0"/>
      <dgm:spPr/>
    </dgm:pt>
    <dgm:pt modelId="{4BC9F29C-E743-4C92-B2F8-2DBF925BEA49}" type="pres">
      <dgm:prSet presAssocID="{1D11C957-E7BC-46BB-BE29-92D20FB191E0}" presName="circle" presStyleCnt="0"/>
      <dgm:spPr/>
    </dgm:pt>
    <dgm:pt modelId="{5017126F-6EB8-4215-852E-956A1AD05994}" type="pres">
      <dgm:prSet presAssocID="{1D11C957-E7BC-46BB-BE29-92D20FB191E0}" presName="quadrant1" presStyleLbl="node1" presStyleIdx="0" presStyleCnt="4">
        <dgm:presLayoutVars>
          <dgm:chMax val="1"/>
          <dgm:bulletEnabled val="1"/>
        </dgm:presLayoutVars>
      </dgm:prSet>
      <dgm:spPr/>
      <dgm:t>
        <a:bodyPr/>
        <a:lstStyle/>
        <a:p>
          <a:endParaRPr lang="en-US"/>
        </a:p>
      </dgm:t>
    </dgm:pt>
    <dgm:pt modelId="{4255CFDE-B620-45D8-972A-1914E31C2C6E}" type="pres">
      <dgm:prSet presAssocID="{1D11C957-E7BC-46BB-BE29-92D20FB191E0}" presName="quadrant2" presStyleLbl="node1" presStyleIdx="1" presStyleCnt="4">
        <dgm:presLayoutVars>
          <dgm:chMax val="1"/>
          <dgm:bulletEnabled val="1"/>
        </dgm:presLayoutVars>
      </dgm:prSet>
      <dgm:spPr/>
      <dgm:t>
        <a:bodyPr/>
        <a:lstStyle/>
        <a:p>
          <a:endParaRPr lang="en-US"/>
        </a:p>
      </dgm:t>
    </dgm:pt>
    <dgm:pt modelId="{F94A2738-65C7-4188-8FD2-9AC7AB356459}" type="pres">
      <dgm:prSet presAssocID="{1D11C957-E7BC-46BB-BE29-92D20FB191E0}" presName="quadrant3" presStyleLbl="node1" presStyleIdx="2" presStyleCnt="4">
        <dgm:presLayoutVars>
          <dgm:chMax val="1"/>
          <dgm:bulletEnabled val="1"/>
        </dgm:presLayoutVars>
      </dgm:prSet>
      <dgm:spPr/>
      <dgm:t>
        <a:bodyPr/>
        <a:lstStyle/>
        <a:p>
          <a:endParaRPr lang="en-US"/>
        </a:p>
      </dgm:t>
    </dgm:pt>
    <dgm:pt modelId="{A84D7D64-CE37-46E2-B652-29870E39F6AE}" type="pres">
      <dgm:prSet presAssocID="{1D11C957-E7BC-46BB-BE29-92D20FB191E0}" presName="quadrant4" presStyleLbl="node1" presStyleIdx="3" presStyleCnt="4">
        <dgm:presLayoutVars>
          <dgm:chMax val="1"/>
          <dgm:bulletEnabled val="1"/>
        </dgm:presLayoutVars>
      </dgm:prSet>
      <dgm:spPr/>
      <dgm:t>
        <a:bodyPr/>
        <a:lstStyle/>
        <a:p>
          <a:endParaRPr lang="en-US"/>
        </a:p>
      </dgm:t>
    </dgm:pt>
    <dgm:pt modelId="{FE44F793-B443-4E73-B3A1-D0C0A3E0160A}" type="pres">
      <dgm:prSet presAssocID="{1D11C957-E7BC-46BB-BE29-92D20FB191E0}" presName="quadrantPlaceholder" presStyleCnt="0"/>
      <dgm:spPr/>
    </dgm:pt>
    <dgm:pt modelId="{2C1DEC17-904F-4042-AC6F-9C29EE041CA3}" type="pres">
      <dgm:prSet presAssocID="{1D11C957-E7BC-46BB-BE29-92D20FB191E0}" presName="center1" presStyleLbl="fgShp" presStyleIdx="0" presStyleCnt="2"/>
      <dgm:spPr/>
    </dgm:pt>
    <dgm:pt modelId="{C55CB28F-1E6D-4686-BB73-BAF9C4AE6EE5}" type="pres">
      <dgm:prSet presAssocID="{1D11C957-E7BC-46BB-BE29-92D20FB191E0}" presName="center2" presStyleLbl="fgShp" presStyleIdx="1" presStyleCnt="2"/>
      <dgm:spPr/>
    </dgm:pt>
  </dgm:ptLst>
  <dgm:cxnLst>
    <dgm:cxn modelId="{58142524-D967-457B-B01D-C9A3AC29B356}" srcId="{57E1CBA1-8C1C-4E17-BF94-7DD6294D7F21}" destId="{7ECAEE9C-140E-4EA5-8CD4-3BCB7D407921}" srcOrd="0" destOrd="0" parTransId="{1CE67655-67DE-4728-A608-9463AC1FCE07}" sibTransId="{EF5E891C-4A5A-428F-BCF3-6F79E16C15AD}"/>
    <dgm:cxn modelId="{175A3CCC-B922-457C-81AA-919733056BF5}" type="presOf" srcId="{1D11C957-E7BC-46BB-BE29-92D20FB191E0}" destId="{8BB7C996-EF56-4298-BD15-B9F7CDB4300E}" srcOrd="0" destOrd="0" presId="urn:microsoft.com/office/officeart/2005/8/layout/cycle4#1"/>
    <dgm:cxn modelId="{8F7EAAE4-52A1-46D7-BC42-F0D6C661B1B7}" type="presOf" srcId="{25B03307-D5B1-417A-BE6A-9D2EEBD2E46D}" destId="{47F79206-283E-4CB9-A6D5-9AF7E64D7654}" srcOrd="0" destOrd="0" presId="urn:microsoft.com/office/officeart/2005/8/layout/cycle4#1"/>
    <dgm:cxn modelId="{67AAD966-4D17-4446-AB0E-E1FE301A2629}" type="presOf" srcId="{98C8934C-B1E4-4128-889E-C309F352B5E6}" destId="{12A43DF5-F96A-4E92-AC53-E67287C3D15F}" srcOrd="1" destOrd="0" presId="urn:microsoft.com/office/officeart/2005/8/layout/cycle4#1"/>
    <dgm:cxn modelId="{59647D06-D058-4CD9-A2F3-D31FF0641074}" type="presOf" srcId="{98C8934C-B1E4-4128-889E-C309F352B5E6}" destId="{F553EB30-3088-4752-AB8E-E142BB4EE8FC}" srcOrd="0" destOrd="0" presId="urn:microsoft.com/office/officeart/2005/8/layout/cycle4#1"/>
    <dgm:cxn modelId="{E4333B91-8FAD-4D6B-89D1-B2A90A976B33}" srcId="{60D1C8C4-8827-4A16-8667-A53EA806B6A8}" destId="{25B03307-D5B1-417A-BE6A-9D2EEBD2E46D}" srcOrd="0" destOrd="0" parTransId="{1FC0D6EF-368F-4F60-897A-B490CAEB27E6}" sibTransId="{B0C45522-B0D6-4754-A01E-F7387F0600F5}"/>
    <dgm:cxn modelId="{9EA5124A-88AC-40D4-96FC-38EC3A43460F}" type="presOf" srcId="{7ECAEE9C-140E-4EA5-8CD4-3BCB7D407921}" destId="{38FFBDCB-78CA-4A0C-BA8D-C10C1B7867C8}" srcOrd="0" destOrd="0" presId="urn:microsoft.com/office/officeart/2005/8/layout/cycle4#1"/>
    <dgm:cxn modelId="{7B8C4C88-1E6F-4219-AF21-5EBCF025B7E1}" srcId="{1D11C957-E7BC-46BB-BE29-92D20FB191E0}" destId="{60D1C8C4-8827-4A16-8667-A53EA806B6A8}" srcOrd="1" destOrd="0" parTransId="{E56CF1A5-BACA-4FF1-9B7D-108462AC62D8}" sibTransId="{5F536F36-125B-41CC-8D87-D08CF47C37F0}"/>
    <dgm:cxn modelId="{737FF26F-E348-4AE9-91EC-E07341D885D3}" srcId="{723C99F3-B8A6-4CCF-8860-25D25BAB532D}" destId="{4CE7BE2C-FCAF-4E3B-8878-4CE8D8927880}" srcOrd="0" destOrd="0" parTransId="{A6E32D40-A4E6-464F-995E-233344F21EA1}" sibTransId="{305E9729-D476-4D6E-98E5-BBD5637EC41D}"/>
    <dgm:cxn modelId="{64F1535E-3E16-48FE-9266-C77650473C0A}" type="presOf" srcId="{4CE7BE2C-FCAF-4E3B-8878-4CE8D8927880}" destId="{D5B79851-0D4D-4DC8-BE82-91394A59A86C}" srcOrd="1" destOrd="0" presId="urn:microsoft.com/office/officeart/2005/8/layout/cycle4#1"/>
    <dgm:cxn modelId="{1C916062-7171-4477-B9DD-6184C91EE4B2}" type="presOf" srcId="{723C99F3-B8A6-4CCF-8860-25D25BAB532D}" destId="{A84D7D64-CE37-46E2-B652-29870E39F6AE}" srcOrd="0" destOrd="0" presId="urn:microsoft.com/office/officeart/2005/8/layout/cycle4#1"/>
    <dgm:cxn modelId="{74B2D7C1-31CD-455B-9C8B-77E24B2A3B7F}" type="presOf" srcId="{57E1CBA1-8C1C-4E17-BF94-7DD6294D7F21}" destId="{F94A2738-65C7-4188-8FD2-9AC7AB356459}" srcOrd="0" destOrd="0" presId="urn:microsoft.com/office/officeart/2005/8/layout/cycle4#1"/>
    <dgm:cxn modelId="{981D547D-BA8E-4813-94C0-63738CA6DA15}" type="presOf" srcId="{9701AA94-0343-42BB-8002-CA5E7DDB6579}" destId="{5017126F-6EB8-4215-852E-956A1AD05994}" srcOrd="0" destOrd="0" presId="urn:microsoft.com/office/officeart/2005/8/layout/cycle4#1"/>
    <dgm:cxn modelId="{1BC32AD8-6EB9-4785-9BC2-E3AEA377B375}" type="presOf" srcId="{60D1C8C4-8827-4A16-8667-A53EA806B6A8}" destId="{4255CFDE-B620-45D8-972A-1914E31C2C6E}" srcOrd="0" destOrd="0" presId="urn:microsoft.com/office/officeart/2005/8/layout/cycle4#1"/>
    <dgm:cxn modelId="{FA77102A-B3FF-48AD-8D90-A4CDC3AA405B}" srcId="{1D11C957-E7BC-46BB-BE29-92D20FB191E0}" destId="{723C99F3-B8A6-4CCF-8860-25D25BAB532D}" srcOrd="3" destOrd="0" parTransId="{97C318AF-24E7-4560-BBFA-122E42DC1410}" sibTransId="{D92754B9-27E7-45A5-84E2-AB37F40B61E0}"/>
    <dgm:cxn modelId="{0492AC06-CCF5-4B5E-9475-21E14A328A9C}" type="presOf" srcId="{25B03307-D5B1-417A-BE6A-9D2EEBD2E46D}" destId="{00F2C974-8E38-4F75-A2ED-88C9F4A45C26}" srcOrd="1" destOrd="0" presId="urn:microsoft.com/office/officeart/2005/8/layout/cycle4#1"/>
    <dgm:cxn modelId="{C6724CA0-56EF-4581-88D1-B5185FB0EEE2}" srcId="{1D11C957-E7BC-46BB-BE29-92D20FB191E0}" destId="{9701AA94-0343-42BB-8002-CA5E7DDB6579}" srcOrd="0" destOrd="0" parTransId="{992388E0-9EFF-4DD8-83CC-95524997DBC2}" sibTransId="{024DF5B9-3843-4B74-B64E-DCA5EF875250}"/>
    <dgm:cxn modelId="{262613BE-828C-46E9-8701-EAC8C56FB7BC}" srcId="{1D11C957-E7BC-46BB-BE29-92D20FB191E0}" destId="{57E1CBA1-8C1C-4E17-BF94-7DD6294D7F21}" srcOrd="2" destOrd="0" parTransId="{D5F1FB94-5EF5-49EC-A179-0824CC023830}" sibTransId="{ED9A785E-69E7-4847-B537-A1BD461505D2}"/>
    <dgm:cxn modelId="{264C316C-904C-42F3-917C-724F0EBCD888}" type="presOf" srcId="{7ECAEE9C-140E-4EA5-8CD4-3BCB7D407921}" destId="{FDFAA838-9089-4E4C-B260-C480AC77EDD3}" srcOrd="1" destOrd="0" presId="urn:microsoft.com/office/officeart/2005/8/layout/cycle4#1"/>
    <dgm:cxn modelId="{F1CCE2A7-2FA4-4741-B804-7EFA1FDCBC24}" srcId="{9701AA94-0343-42BB-8002-CA5E7DDB6579}" destId="{98C8934C-B1E4-4128-889E-C309F352B5E6}" srcOrd="0" destOrd="0" parTransId="{5775C117-1C72-45D1-907A-81BB65367A78}" sibTransId="{483DF05B-E646-4EE7-99BB-564CEC58EA52}"/>
    <dgm:cxn modelId="{4F89BC56-126D-4236-8D69-65FC2112BFD2}" type="presOf" srcId="{4CE7BE2C-FCAF-4E3B-8878-4CE8D8927880}" destId="{2A725B62-5618-4AA7-B946-1B0BD3CEA4B6}" srcOrd="0" destOrd="0" presId="urn:microsoft.com/office/officeart/2005/8/layout/cycle4#1"/>
    <dgm:cxn modelId="{94D61376-EE82-4837-AADD-FAB24DE25AAE}" type="presParOf" srcId="{8BB7C996-EF56-4298-BD15-B9F7CDB4300E}" destId="{29C3E21B-79C9-4984-B8E3-8CEAC44F6016}" srcOrd="0" destOrd="0" presId="urn:microsoft.com/office/officeart/2005/8/layout/cycle4#1"/>
    <dgm:cxn modelId="{74452BA5-36B0-43EF-BF53-1F5D27D5C7A5}" type="presParOf" srcId="{29C3E21B-79C9-4984-B8E3-8CEAC44F6016}" destId="{BE5C9E1F-0AB8-4AC2-B0F4-CF4FDFD5B000}" srcOrd="0" destOrd="0" presId="urn:microsoft.com/office/officeart/2005/8/layout/cycle4#1"/>
    <dgm:cxn modelId="{486F3E76-C67D-4D41-A1BD-01F9BB0C33F8}" type="presParOf" srcId="{BE5C9E1F-0AB8-4AC2-B0F4-CF4FDFD5B000}" destId="{F553EB30-3088-4752-AB8E-E142BB4EE8FC}" srcOrd="0" destOrd="0" presId="urn:microsoft.com/office/officeart/2005/8/layout/cycle4#1"/>
    <dgm:cxn modelId="{1C372D7C-BC54-4448-A602-95C84E4525DA}" type="presParOf" srcId="{BE5C9E1F-0AB8-4AC2-B0F4-CF4FDFD5B000}" destId="{12A43DF5-F96A-4E92-AC53-E67287C3D15F}" srcOrd="1" destOrd="0" presId="urn:microsoft.com/office/officeart/2005/8/layout/cycle4#1"/>
    <dgm:cxn modelId="{A30465E8-05FA-474A-8C51-4D045AF2CE85}" type="presParOf" srcId="{29C3E21B-79C9-4984-B8E3-8CEAC44F6016}" destId="{61C68D52-2168-4A7A-8DFF-280BF1F8A3F7}" srcOrd="1" destOrd="0" presId="urn:microsoft.com/office/officeart/2005/8/layout/cycle4#1"/>
    <dgm:cxn modelId="{0493772B-A95F-4C56-8F87-EDB4741A32D6}" type="presParOf" srcId="{61C68D52-2168-4A7A-8DFF-280BF1F8A3F7}" destId="{47F79206-283E-4CB9-A6D5-9AF7E64D7654}" srcOrd="0" destOrd="0" presId="urn:microsoft.com/office/officeart/2005/8/layout/cycle4#1"/>
    <dgm:cxn modelId="{8C272FB4-EC86-4319-AB76-B0113586D42F}" type="presParOf" srcId="{61C68D52-2168-4A7A-8DFF-280BF1F8A3F7}" destId="{00F2C974-8E38-4F75-A2ED-88C9F4A45C26}" srcOrd="1" destOrd="0" presId="urn:microsoft.com/office/officeart/2005/8/layout/cycle4#1"/>
    <dgm:cxn modelId="{A69475D0-37AA-4150-A30D-A027F5C765C7}" type="presParOf" srcId="{29C3E21B-79C9-4984-B8E3-8CEAC44F6016}" destId="{1CEDBF04-2696-40D9-B5FC-61A04EAD564A}" srcOrd="2" destOrd="0" presId="urn:microsoft.com/office/officeart/2005/8/layout/cycle4#1"/>
    <dgm:cxn modelId="{C992F00A-E1A6-45F1-9D1E-195093E1562D}" type="presParOf" srcId="{1CEDBF04-2696-40D9-B5FC-61A04EAD564A}" destId="{38FFBDCB-78CA-4A0C-BA8D-C10C1B7867C8}" srcOrd="0" destOrd="0" presId="urn:microsoft.com/office/officeart/2005/8/layout/cycle4#1"/>
    <dgm:cxn modelId="{ED897BDB-251E-4C43-80C9-CF00FB068478}" type="presParOf" srcId="{1CEDBF04-2696-40D9-B5FC-61A04EAD564A}" destId="{FDFAA838-9089-4E4C-B260-C480AC77EDD3}" srcOrd="1" destOrd="0" presId="urn:microsoft.com/office/officeart/2005/8/layout/cycle4#1"/>
    <dgm:cxn modelId="{793377BC-ED5D-4A24-9FF3-72CAB1B814DF}" type="presParOf" srcId="{29C3E21B-79C9-4984-B8E3-8CEAC44F6016}" destId="{980CA9B0-0A3B-4660-8D62-B096C1551DF7}" srcOrd="3" destOrd="0" presId="urn:microsoft.com/office/officeart/2005/8/layout/cycle4#1"/>
    <dgm:cxn modelId="{2892D740-F75D-4CBA-B34C-EBA9100CBDC6}" type="presParOf" srcId="{980CA9B0-0A3B-4660-8D62-B096C1551DF7}" destId="{2A725B62-5618-4AA7-B946-1B0BD3CEA4B6}" srcOrd="0" destOrd="0" presId="urn:microsoft.com/office/officeart/2005/8/layout/cycle4#1"/>
    <dgm:cxn modelId="{68752766-DE00-4ACC-82D2-0ABC28BCA1DB}" type="presParOf" srcId="{980CA9B0-0A3B-4660-8D62-B096C1551DF7}" destId="{D5B79851-0D4D-4DC8-BE82-91394A59A86C}" srcOrd="1" destOrd="0" presId="urn:microsoft.com/office/officeart/2005/8/layout/cycle4#1"/>
    <dgm:cxn modelId="{90592745-EDCE-4E35-8AC6-2642EFBB1A11}" type="presParOf" srcId="{29C3E21B-79C9-4984-B8E3-8CEAC44F6016}" destId="{6915A8BD-96B9-4CC5-9BF3-2D5348E1B43F}" srcOrd="4" destOrd="0" presId="urn:microsoft.com/office/officeart/2005/8/layout/cycle4#1"/>
    <dgm:cxn modelId="{5AD3EBC3-B0FF-48C3-B604-B9695D1411B0}" type="presParOf" srcId="{8BB7C996-EF56-4298-BD15-B9F7CDB4300E}" destId="{4BC9F29C-E743-4C92-B2F8-2DBF925BEA49}" srcOrd="1" destOrd="0" presId="urn:microsoft.com/office/officeart/2005/8/layout/cycle4#1"/>
    <dgm:cxn modelId="{EB728727-DC06-4B14-BA3A-EF190D707EAA}" type="presParOf" srcId="{4BC9F29C-E743-4C92-B2F8-2DBF925BEA49}" destId="{5017126F-6EB8-4215-852E-956A1AD05994}" srcOrd="0" destOrd="0" presId="urn:microsoft.com/office/officeart/2005/8/layout/cycle4#1"/>
    <dgm:cxn modelId="{DFFD2BB3-F8AB-4CA7-A3F9-B6B62604F7E2}" type="presParOf" srcId="{4BC9F29C-E743-4C92-B2F8-2DBF925BEA49}" destId="{4255CFDE-B620-45D8-972A-1914E31C2C6E}" srcOrd="1" destOrd="0" presId="urn:microsoft.com/office/officeart/2005/8/layout/cycle4#1"/>
    <dgm:cxn modelId="{A9CE6DD7-6F0B-408C-AA60-3970E82042DA}" type="presParOf" srcId="{4BC9F29C-E743-4C92-B2F8-2DBF925BEA49}" destId="{F94A2738-65C7-4188-8FD2-9AC7AB356459}" srcOrd="2" destOrd="0" presId="urn:microsoft.com/office/officeart/2005/8/layout/cycle4#1"/>
    <dgm:cxn modelId="{9553968B-DB12-48FF-AEB9-5A331898F19C}" type="presParOf" srcId="{4BC9F29C-E743-4C92-B2F8-2DBF925BEA49}" destId="{A84D7D64-CE37-46E2-B652-29870E39F6AE}" srcOrd="3" destOrd="0" presId="urn:microsoft.com/office/officeart/2005/8/layout/cycle4#1"/>
    <dgm:cxn modelId="{C857AF4A-BCBC-422D-A2A3-CA57D748137B}" type="presParOf" srcId="{4BC9F29C-E743-4C92-B2F8-2DBF925BEA49}" destId="{FE44F793-B443-4E73-B3A1-D0C0A3E0160A}" srcOrd="4" destOrd="0" presId="urn:microsoft.com/office/officeart/2005/8/layout/cycle4#1"/>
    <dgm:cxn modelId="{2E9326E0-36E5-4B4E-AF0E-DDD6B3DEC009}" type="presParOf" srcId="{8BB7C996-EF56-4298-BD15-B9F7CDB4300E}" destId="{2C1DEC17-904F-4042-AC6F-9C29EE041CA3}" srcOrd="2" destOrd="0" presId="urn:microsoft.com/office/officeart/2005/8/layout/cycle4#1"/>
    <dgm:cxn modelId="{6DD771A1-16CE-4F3D-B5A3-34B6418A9B7F}" type="presParOf" srcId="{8BB7C996-EF56-4298-BD15-B9F7CDB4300E}" destId="{C55CB28F-1E6D-4686-BB73-BAF9C4AE6EE5}" srcOrd="3" destOrd="0" presId="urn:microsoft.com/office/officeart/2005/8/layout/cycle4#1"/>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568690" cy="2295525"/>
        <a:chOff x="0" y="0"/>
        <a:chExt cx="8568690" cy="2295525"/>
      </a:xfrm>
    </dsp:grpSpPr>
    <dsp:sp modelId="{F64336A0-5BD4-4828-88F4-EACF259256AA}">
      <dsp:nvSpPr>
        <dsp:cNvPr id="4" name="Right Arrow 3"/>
        <dsp:cNvSpPr/>
      </dsp:nvSpPr>
      <dsp:spPr bwMode="white">
        <a:xfrm>
          <a:off x="3427476" y="0"/>
          <a:ext cx="5141214" cy="1093107"/>
        </a:xfrm>
        <a:prstGeom prst="rightArrow">
          <a:avLst>
            <a:gd name="adj1" fmla="val 75000"/>
            <a:gd name="adj2" fmla="val 50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vert="horz" wrap="square" lIns="11430" tIns="11430" rIns="11430" bIns="1143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en-US" sz="1800">
              <a:solidFill>
                <a:schemeClr val="bg1"/>
              </a:solidFill>
            </a:rPr>
            <a:t>T</a:t>
          </a:r>
          <a:r>
            <a:rPr lang="en-US" sz="1800">
              <a:solidFill>
                <a:schemeClr val="bg1"/>
              </a:solidFill>
            </a:rPr>
            <a:t>he amount of working capital refers total of current assets</a:t>
          </a:r>
          <a:endParaRPr lang="en-US" sz="1800">
            <a:solidFill>
              <a:schemeClr val="bg1"/>
            </a:solidFill>
          </a:endParaRPr>
        </a:p>
      </dsp:txBody>
      <dsp:txXfrm>
        <a:off x="3427476" y="0"/>
        <a:ext cx="5141214" cy="1093107"/>
      </dsp:txXfrm>
    </dsp:sp>
    <dsp:sp modelId="{3E5C28D6-E517-43C8-8FB4-28F9D62E9CD5}">
      <dsp:nvSpPr>
        <dsp:cNvPr id="3" name="Rounded Rectangle 2"/>
        <dsp:cNvSpPr/>
      </dsp:nvSpPr>
      <dsp:spPr bwMode="white">
        <a:xfrm>
          <a:off x="0" y="0"/>
          <a:ext cx="3427476" cy="1093107"/>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68580" tIns="34290" rIns="68580" bIns="342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1800" b="1">
              <a:solidFill>
                <a:schemeClr val="tx1"/>
              </a:solidFill>
              <a:sym typeface="+mn-ea"/>
            </a:rPr>
            <a:t>Gross Concept quantitative</a:t>
          </a:r>
          <a:endParaRPr lang="en-US" sz="1800" b="1">
            <a:solidFill>
              <a:schemeClr val="tx1"/>
            </a:solidFill>
            <a:sym typeface="+mn-ea"/>
          </a:endParaRPr>
        </a:p>
      </dsp:txBody>
      <dsp:txXfrm>
        <a:off x="0" y="0"/>
        <a:ext cx="3427476" cy="1093107"/>
      </dsp:txXfrm>
    </dsp:sp>
    <dsp:sp modelId="{D74634E7-CFBB-41DF-86D8-912CF6A570D6}">
      <dsp:nvSpPr>
        <dsp:cNvPr id="6" name="Right Arrow 5"/>
        <dsp:cNvSpPr/>
      </dsp:nvSpPr>
      <dsp:spPr bwMode="white">
        <a:xfrm>
          <a:off x="3427476" y="1202418"/>
          <a:ext cx="5141214" cy="1093107"/>
        </a:xfrm>
        <a:prstGeom prst="rightArrow">
          <a:avLst>
            <a:gd name="adj1" fmla="val 75000"/>
            <a:gd name="adj2" fmla="val 50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vert="horz" wrap="square" lIns="11430" tIns="11430" rIns="11430" bIns="11430" anchor="t"/>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sz="1800">
              <a:solidFill>
                <a:schemeClr val="bg1"/>
              </a:solidFill>
            </a:rPr>
            <a:t>The concept gives an idea regarding sources of financial capital</a:t>
          </a:r>
          <a:endParaRPr lang="en-US" sz="1800">
            <a:solidFill>
              <a:schemeClr val="bg1"/>
            </a:solidFill>
          </a:endParaRPr>
        </a:p>
      </dsp:txBody>
      <dsp:txXfrm>
        <a:off x="3427476" y="1202418"/>
        <a:ext cx="5141214" cy="1093107"/>
      </dsp:txXfrm>
    </dsp:sp>
    <dsp:sp modelId="{5374CFFA-4AFA-4C8B-A17E-2A83A494C838}">
      <dsp:nvSpPr>
        <dsp:cNvPr id="5" name="Rounded Rectangle 4"/>
        <dsp:cNvSpPr/>
      </dsp:nvSpPr>
      <dsp:spPr bwMode="white">
        <a:xfrm>
          <a:off x="0" y="1202418"/>
          <a:ext cx="3427476" cy="1093107"/>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68580" tIns="34290" rIns="68580" bIns="342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sz="1800" b="1">
              <a:solidFill>
                <a:schemeClr val="tx1"/>
              </a:solidFill>
              <a:sym typeface="+mn-ea"/>
            </a:rPr>
            <a:t>N</a:t>
          </a:r>
          <a:r>
            <a:rPr lang="en-US" sz="1800" b="1">
              <a:solidFill>
                <a:schemeClr val="tx1"/>
              </a:solidFill>
              <a:sym typeface="+mn-ea"/>
            </a:rPr>
            <a:t>et Concept qualitative</a:t>
          </a:r>
          <a:endParaRPr lang="en-US" sz="1800" b="1">
            <a:solidFill>
              <a:schemeClr val="tx1"/>
            </a:solidFill>
            <a:sym typeface="+mn-ea"/>
          </a:endParaRPr>
        </a:p>
      </dsp:txBody>
      <dsp:txXfrm>
        <a:off x="0" y="1202418"/>
        <a:ext cx="3427476" cy="1093107"/>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191889" cy="3224530"/>
        <a:chOff x="0" y="0"/>
        <a:chExt cx="4191889" cy="3224530"/>
      </a:xfrm>
    </dsp:grpSpPr>
    <dsp:sp modelId="{F553EB30-3088-4752-AB8E-E142BB4EE8FC}">
      <dsp:nvSpPr>
        <dsp:cNvPr id="3" name="Rounded Rectangle 2"/>
        <dsp:cNvSpPr/>
      </dsp:nvSpPr>
      <dsp:spPr bwMode="white">
        <a:xfrm>
          <a:off x="2155381" y="-1612"/>
          <a:ext cx="1592918" cy="103288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41910" tIns="41910" rIns="41910" bIns="41910" anchor="t"/>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1">
            <a:lnSpc>
              <a:spcPct val="100000"/>
            </a:lnSpc>
            <a:spcBef>
              <a:spcPct val="0"/>
            </a:spcBef>
            <a:spcAft>
              <a:spcPct val="15000"/>
            </a:spcAft>
            <a:buChar char="•"/>
          </a:pPr>
          <a:r>
            <a:rPr lang="en-US">
              <a:solidFill>
                <a:schemeClr val="dk1"/>
              </a:solidFill>
            </a:rPr>
            <a:t>Inventory is major item of c</a:t>
          </a:r>
          <a:r>
            <a:rPr lang="en-US">
              <a:solidFill>
                <a:schemeClr val="dk1"/>
              </a:solidFill>
            </a:rPr>
            <a:t>urr</a:t>
          </a:r>
          <a:r>
            <a:rPr lang="en-US">
              <a:solidFill>
                <a:schemeClr val="dk1"/>
              </a:solidFill>
            </a:rPr>
            <a:t>ent assets</a:t>
          </a:r>
          <a:endParaRPr lang="en-US">
            <a:solidFill>
              <a:schemeClr val="dk1"/>
            </a:solidFill>
          </a:endParaRPr>
        </a:p>
      </dsp:txBody>
      <dsp:txXfrm>
        <a:off x="2155381" y="-1612"/>
        <a:ext cx="1592918" cy="1032881"/>
      </dsp:txXfrm>
    </dsp:sp>
    <dsp:sp modelId="{47F79206-283E-4CB9-A6D5-9AF7E64D7654}">
      <dsp:nvSpPr>
        <dsp:cNvPr id="4" name="Rounded Rectangle 3"/>
        <dsp:cNvSpPr/>
      </dsp:nvSpPr>
      <dsp:spPr bwMode="white">
        <a:xfrm>
          <a:off x="4754352" y="-1612"/>
          <a:ext cx="1592918" cy="103288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41910" tIns="41910" rIns="41910" bIns="41910" anchor="t"/>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1">
            <a:lnSpc>
              <a:spcPct val="100000"/>
            </a:lnSpc>
            <a:spcBef>
              <a:spcPct val="0"/>
            </a:spcBef>
            <a:spcAft>
              <a:spcPct val="15000"/>
            </a:spcAft>
            <a:buChar char="•"/>
          </a:pPr>
          <a:r>
            <a:rPr lang="en-US">
              <a:solidFill>
                <a:schemeClr val="dk1"/>
              </a:solidFill>
            </a:rPr>
            <a:t>Unc</a:t>
          </a:r>
          <a:r>
            <a:rPr lang="en-US">
              <a:solidFill>
                <a:schemeClr val="dk1"/>
              </a:solidFill>
            </a:rPr>
            <a:t>ertainties about the future demand for finished goods</a:t>
          </a:r>
          <a:endParaRPr lang="en-US">
            <a:solidFill>
              <a:schemeClr val="dk1"/>
            </a:solidFill>
          </a:endParaRPr>
        </a:p>
      </dsp:txBody>
      <dsp:txXfrm>
        <a:off x="4754352" y="-1612"/>
        <a:ext cx="1592918" cy="1032881"/>
      </dsp:txXfrm>
    </dsp:sp>
    <dsp:sp modelId="{38FFBDCB-78CA-4A0C-BA8D-C10C1B7867C8}">
      <dsp:nvSpPr>
        <dsp:cNvPr id="5" name="Rounded Rectangle 4"/>
        <dsp:cNvSpPr/>
      </dsp:nvSpPr>
      <dsp:spPr bwMode="white">
        <a:xfrm>
          <a:off x="4754352" y="2193261"/>
          <a:ext cx="1592918" cy="103288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41910" tIns="41910" rIns="41910" bIns="41910" anchor="t"/>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1">
            <a:lnSpc>
              <a:spcPct val="100000"/>
            </a:lnSpc>
            <a:spcBef>
              <a:spcPct val="0"/>
            </a:spcBef>
            <a:spcAft>
              <a:spcPct val="15000"/>
            </a:spcAft>
            <a:buChar char="•"/>
          </a:pPr>
          <a:r>
            <a:rPr lang="en-US">
              <a:solidFill>
                <a:schemeClr val="dk1"/>
              </a:solidFill>
            </a:rPr>
            <a:t>This inventory is up due to production cycle.</a:t>
          </a:r>
          <a:endParaRPr lang="en-US">
            <a:solidFill>
              <a:schemeClr val="dk1"/>
            </a:solidFill>
          </a:endParaRPr>
        </a:p>
      </dsp:txBody>
      <dsp:txXfrm>
        <a:off x="4754352" y="2193261"/>
        <a:ext cx="1592918" cy="1032881"/>
      </dsp:txXfrm>
    </dsp:sp>
    <dsp:sp modelId="{2A725B62-5618-4AA7-B946-1B0BD3CEA4B6}">
      <dsp:nvSpPr>
        <dsp:cNvPr id="6" name="Rounded Rectangle 5"/>
        <dsp:cNvSpPr/>
      </dsp:nvSpPr>
      <dsp:spPr bwMode="white">
        <a:xfrm>
          <a:off x="2155381" y="2193261"/>
          <a:ext cx="1592918" cy="103288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41910" tIns="41910" rIns="41910" bIns="41910" anchor="t"/>
        <a:lstStyle>
          <a:lvl1pPr algn="l">
            <a:defRPr sz="1100"/>
          </a:lvl1pPr>
          <a:lvl2pPr marL="57150" indent="-57150" algn="l">
            <a:defRPr sz="800"/>
          </a:lvl2pPr>
          <a:lvl3pPr marL="114300" indent="-57150" algn="l">
            <a:defRPr sz="800"/>
          </a:lvl3pPr>
          <a:lvl4pPr marL="171450" indent="-57150" algn="l">
            <a:defRPr sz="800"/>
          </a:lvl4pPr>
          <a:lvl5pPr marL="228600" indent="-57150" algn="l">
            <a:defRPr sz="800"/>
          </a:lvl5pPr>
          <a:lvl6pPr marL="285750" indent="-57150" algn="l">
            <a:defRPr sz="800"/>
          </a:lvl6pPr>
          <a:lvl7pPr marL="342900" indent="-57150" algn="l">
            <a:defRPr sz="800"/>
          </a:lvl7pPr>
          <a:lvl8pPr marL="400050" indent="-57150" algn="l">
            <a:defRPr sz="800"/>
          </a:lvl8pPr>
          <a:lvl9pPr marL="457200" indent="-57150" algn="l">
            <a:defRPr sz="800"/>
          </a:lvl9pPr>
        </a:lstStyle>
        <a:p>
          <a:pPr lvl="1">
            <a:lnSpc>
              <a:spcPct val="100000"/>
            </a:lnSpc>
            <a:spcBef>
              <a:spcPct val="0"/>
            </a:spcBef>
            <a:spcAft>
              <a:spcPct val="15000"/>
            </a:spcAft>
            <a:buChar char="•"/>
          </a:pPr>
          <a:r>
            <a:rPr lang="en-US">
              <a:solidFill>
                <a:schemeClr val="dk1"/>
              </a:solidFill>
            </a:rPr>
            <a:t>Customer's demaned finished goods is uncertain and variable.</a:t>
          </a:r>
          <a:endParaRPr lang="en-US">
            <a:solidFill>
              <a:schemeClr val="dk1"/>
            </a:solidFill>
          </a:endParaRPr>
        </a:p>
      </dsp:txBody>
      <dsp:txXfrm>
        <a:off x="2155381" y="2193261"/>
        <a:ext cx="1592918" cy="1032881"/>
      </dsp:txXfrm>
    </dsp:sp>
    <dsp:sp modelId="{5017126F-6EB8-4215-852E-956A1AD05994}">
      <dsp:nvSpPr>
        <dsp:cNvPr id="7" name="Pie 6"/>
        <dsp:cNvSpPr/>
      </dsp:nvSpPr>
      <dsp:spPr bwMode="white">
        <a:xfrm>
          <a:off x="2822858" y="183798"/>
          <a:ext cx="1396221" cy="1396221"/>
        </a:xfrm>
        <a:prstGeom prst="pieWedge">
          <a:avLst/>
        </a:prstGeom>
      </dsp:spPr>
      <dsp:style>
        <a:lnRef idx="2">
          <a:schemeClr val="lt1"/>
        </a:lnRef>
        <a:fillRef idx="1">
          <a:schemeClr val="accent1"/>
        </a:fillRef>
        <a:effectRef idx="0">
          <a:scrgbClr r="0" g="0" b="0"/>
        </a:effectRef>
        <a:fontRef idx="minor">
          <a:schemeClr val="lt1"/>
        </a:fontRef>
      </dsp:style>
      <dsp:txBody>
        <a:bodyPr vert="horz" wrap="square" lIns="92456" tIns="92456" rIns="92456" bIns="92456"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a:t>Inventory</a:t>
          </a:r>
          <a:endParaRPr lang="en-US"/>
        </a:p>
      </dsp:txBody>
      <dsp:txXfrm>
        <a:off x="2822858" y="183798"/>
        <a:ext cx="1396221" cy="1396221"/>
      </dsp:txXfrm>
    </dsp:sp>
    <dsp:sp modelId="{4255CFDE-B620-45D8-972A-1914E31C2C6E}">
      <dsp:nvSpPr>
        <dsp:cNvPr id="8" name="Pie 7"/>
        <dsp:cNvSpPr/>
      </dsp:nvSpPr>
      <dsp:spPr bwMode="white">
        <a:xfrm rot="5400000">
          <a:off x="4283570" y="183798"/>
          <a:ext cx="1396221" cy="1396221"/>
        </a:xfrm>
        <a:prstGeom prst="pieWedge">
          <a:avLst/>
        </a:prstGeom>
      </dsp:spPr>
      <dsp:style>
        <a:lnRef idx="2">
          <a:schemeClr val="lt1"/>
        </a:lnRef>
        <a:fillRef idx="1">
          <a:schemeClr val="accent1"/>
        </a:fillRef>
        <a:effectRef idx="0">
          <a:scrgbClr r="0" g="0" b="0"/>
        </a:effectRef>
        <a:fontRef idx="minor">
          <a:schemeClr val="lt1"/>
        </a:fontRef>
      </dsp:style>
      <dsp:txBody>
        <a:bodyPr rot="-5400000" vert="horz" wrap="square" lIns="92456" tIns="92456" rIns="92456" bIns="92456"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a:t>Raw material inventories</a:t>
          </a:r>
          <a:endParaRPr lang="en-US"/>
        </a:p>
      </dsp:txBody>
      <dsp:txXfrm rot="5400000">
        <a:off x="4283570" y="183798"/>
        <a:ext cx="1396221" cy="1396221"/>
      </dsp:txXfrm>
    </dsp:sp>
    <dsp:sp modelId="{F94A2738-65C7-4188-8FD2-9AC7AB356459}">
      <dsp:nvSpPr>
        <dsp:cNvPr id="9" name="Pie 8"/>
        <dsp:cNvSpPr/>
      </dsp:nvSpPr>
      <dsp:spPr bwMode="white">
        <a:xfrm rot="10800000">
          <a:off x="4283570" y="1644510"/>
          <a:ext cx="1396221" cy="1396221"/>
        </a:xfrm>
        <a:prstGeom prst="pieWedge">
          <a:avLst/>
        </a:prstGeom>
      </dsp:spPr>
      <dsp:style>
        <a:lnRef idx="2">
          <a:schemeClr val="lt1"/>
        </a:lnRef>
        <a:fillRef idx="1">
          <a:schemeClr val="accent1"/>
        </a:fillRef>
        <a:effectRef idx="0">
          <a:scrgbClr r="0" g="0" b="0"/>
        </a:effectRef>
        <a:fontRef idx="minor">
          <a:schemeClr val="lt1"/>
        </a:fontRef>
      </dsp:style>
      <dsp:txBody>
        <a:bodyPr rot="10800000" vert="horz" wrap="square" lIns="92456" tIns="92456" rIns="92456" bIns="92456"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a:t>Work-in-process inventory</a:t>
          </a:r>
          <a:endParaRPr lang="en-US"/>
        </a:p>
      </dsp:txBody>
      <dsp:txXfrm rot="10800000">
        <a:off x="4283570" y="1644510"/>
        <a:ext cx="1396221" cy="1396221"/>
      </dsp:txXfrm>
    </dsp:sp>
    <dsp:sp modelId="{A84D7D64-CE37-46E2-B652-29870E39F6AE}">
      <dsp:nvSpPr>
        <dsp:cNvPr id="10" name="Pie 9"/>
        <dsp:cNvSpPr/>
      </dsp:nvSpPr>
      <dsp:spPr bwMode="white">
        <a:xfrm rot="16200000">
          <a:off x="2822858" y="1644510"/>
          <a:ext cx="1396221" cy="1396221"/>
        </a:xfrm>
        <a:prstGeom prst="pieWedge">
          <a:avLst/>
        </a:prstGeom>
      </dsp:spPr>
      <dsp:style>
        <a:lnRef idx="2">
          <a:schemeClr val="lt1"/>
        </a:lnRef>
        <a:fillRef idx="1">
          <a:schemeClr val="accent1"/>
        </a:fillRef>
        <a:effectRef idx="0">
          <a:scrgbClr r="0" g="0" b="0"/>
        </a:effectRef>
        <a:fontRef idx="minor">
          <a:schemeClr val="lt1"/>
        </a:fontRef>
      </dsp:style>
      <dsp:txBody>
        <a:bodyPr rot="5400000" vert="horz" wrap="square" lIns="92456" tIns="92456" rIns="92456" bIns="92456"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a:t>Finished goods inventory</a:t>
          </a:r>
          <a:endParaRPr lang="en-US"/>
        </a:p>
      </dsp:txBody>
      <dsp:txXfrm rot="16200000">
        <a:off x="2822858" y="1644510"/>
        <a:ext cx="1396221" cy="1396221"/>
      </dsp:txXfrm>
    </dsp:sp>
    <dsp:sp modelId="{2C1DEC17-904F-4042-AC6F-9C29EE041CA3}">
      <dsp:nvSpPr>
        <dsp:cNvPr id="11" name="Circular Arrow 10"/>
        <dsp:cNvSpPr/>
      </dsp:nvSpPr>
      <dsp:spPr bwMode="white">
        <a:xfrm>
          <a:off x="4010291" y="1322057"/>
          <a:ext cx="482067" cy="419189"/>
        </a:xfrm>
        <a:prstGeom prst="circularArrow">
          <a:avLst/>
        </a:prstGeom>
      </dsp:spPr>
      <dsp:style>
        <a:lnRef idx="2">
          <a:schemeClr val="lt1"/>
        </a:lnRef>
        <a:fillRef idx="1">
          <a:schemeClr val="accent1">
            <a:tint val="60000"/>
          </a:schemeClr>
        </a:fillRef>
        <a:effectRef idx="0">
          <a:scrgbClr r="0" g="0" b="0"/>
        </a:effectRef>
        <a:fontRef idx="minor"/>
      </dsp:style>
      <dsp:txXfrm>
        <a:off x="4010291" y="1322057"/>
        <a:ext cx="482067" cy="419189"/>
      </dsp:txXfrm>
    </dsp:sp>
    <dsp:sp modelId="{C55CB28F-1E6D-4686-BB73-BAF9C4AE6EE5}">
      <dsp:nvSpPr>
        <dsp:cNvPr id="12" name="Circular Arrow 11"/>
        <dsp:cNvSpPr/>
      </dsp:nvSpPr>
      <dsp:spPr bwMode="white">
        <a:xfrm rot="10800000">
          <a:off x="4010291" y="1483284"/>
          <a:ext cx="482067" cy="419189"/>
        </a:xfrm>
        <a:prstGeom prst="circularArrow">
          <a:avLst/>
        </a:prstGeom>
      </dsp:spPr>
      <dsp:style>
        <a:lnRef idx="2">
          <a:schemeClr val="lt1"/>
        </a:lnRef>
        <a:fillRef idx="1">
          <a:schemeClr val="accent1">
            <a:tint val="60000"/>
          </a:schemeClr>
        </a:fillRef>
        <a:effectRef idx="0">
          <a:scrgbClr r="0" g="0" b="0"/>
        </a:effectRef>
        <a:fontRef idx="minor"/>
      </dsp:style>
      <dsp:txXfrm rot="10800000">
        <a:off x="4010291" y="1483284"/>
        <a:ext cx="482067" cy="41918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rSet qsTypeId="urn:microsoft.com/office/officeart/2005/8/quickstyle/simple5"/>
        </dgm:pt>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None/>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rot="242">
            <a:off x="272253" y="831705"/>
            <a:ext cx="8520600" cy="1191300"/>
          </a:xfrm>
          <a:prstGeom prst="rect">
            <a:avLst/>
          </a:prstGeom>
        </p:spPr>
        <p:txBody>
          <a:bodyPr lIns="91425" tIns="91425" rIns="91425" bIns="91425" anchor="b" anchorCtr="0">
            <a:noAutofit/>
            <a:scene3d>
              <a:camera prst="orthographicFront"/>
              <a:lightRig rig="soft" dir="t">
                <a:rot lat="0" lon="0" rev="15600000"/>
              </a:lightRig>
            </a:scene3d>
            <a:sp3d extrusionH="57150" prstMaterial="softEdge">
              <a:bevelT w="25400" h="38100"/>
            </a:sp3d>
          </a:bodyPr>
          <a:lstStyle/>
          <a:p>
            <a:pPr lvl="0">
              <a:spcBef>
                <a:spcPts val="0"/>
              </a:spcBef>
              <a:buNone/>
            </a:pPr>
            <a:r>
              <a:rPr lang="en-GB" sz="2500">
                <a:solidFill>
                  <a:schemeClr val="accent4"/>
                </a:solidFill>
                <a:effectLst/>
                <a:latin typeface="Merriweather" panose="00000500000000000000"/>
                <a:ea typeface="Merriweather" panose="00000500000000000000"/>
                <a:cs typeface="Merriweather" panose="00000500000000000000"/>
                <a:sym typeface="Merriweather" panose="00000500000000000000"/>
              </a:rPr>
              <a:t>WORKING CAPITAL MANAGEMENT</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IN" altLang="en-GB" sz="1400">
                <a:solidFill>
                  <a:schemeClr val="tx1"/>
                </a:solidFill>
              </a:rPr>
              <a:t>K. Nithya Devi, Assistant Professor of Commerce CA, Bon secours college for Woman, Thanjavur.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650240" y="1060450"/>
            <a:ext cx="7955915" cy="2091690"/>
          </a:xfrm>
          <a:prstGeom prst="rect">
            <a:avLst/>
          </a:prstGeom>
        </p:spPr>
        <p:txBody>
          <a:bodyPr lIns="91425" tIns="91425" rIns="91425" bIns="91425" anchor="b" anchorCtr="0">
            <a:noAutofit/>
          </a:bodyPr>
          <a:lstStyle/>
          <a:p>
            <a:pPr marL="457200" lvl="0" indent="0" algn="l">
              <a:spcBef>
                <a:spcPts val="0"/>
              </a:spcBef>
              <a:buNone/>
            </a:pPr>
            <a:r>
              <a:rPr lang="en-IN" sz="1400">
                <a:solidFill>
                  <a:srgbClr val="FFFFFF"/>
                </a:solidFill>
              </a:rPr>
              <a:t/>
            </a:r>
            <a:br>
              <a:rPr lang="en-IN" sz="1400">
                <a:solidFill>
                  <a:srgbClr val="FFFFFF"/>
                </a:solidFill>
              </a:rPr>
            </a:br>
            <a:r>
              <a:rPr lang="en-IN" sz="1400">
                <a:solidFill>
                  <a:srgbClr val="FFFFFF"/>
                </a:solidFill>
              </a:rPr>
              <a:t/>
            </a:r>
            <a:br>
              <a:rPr lang="en-IN" sz="1400">
                <a:solidFill>
                  <a:srgbClr val="FFFFFF"/>
                </a:solidFill>
              </a:rPr>
            </a:br>
            <a:r>
              <a:rPr lang="en-IN" sz="1400">
                <a:solidFill>
                  <a:srgbClr val="FFFFFF"/>
                </a:solidFill>
              </a:rPr>
              <a:t/>
            </a:r>
            <a:br>
              <a:rPr lang="en-IN" sz="1400">
                <a:solidFill>
                  <a:srgbClr val="FFFFFF"/>
                </a:solidFill>
              </a:rPr>
            </a:br>
            <a:r>
              <a:rPr lang="en-IN" sz="1400">
                <a:solidFill>
                  <a:srgbClr val="FFFFFF"/>
                </a:solidFill>
              </a:rPr>
              <a:t/>
            </a:r>
            <a:br>
              <a:rPr lang="en-IN" sz="1400">
                <a:solidFill>
                  <a:srgbClr val="FFFFFF"/>
                </a:solidFill>
              </a:rPr>
            </a:br>
            <a:r>
              <a:rPr lang="en-IN" sz="1400">
                <a:solidFill>
                  <a:srgbClr val="FFFFFF"/>
                </a:solidFill>
              </a:rPr>
              <a:t/>
            </a:r>
            <a:br>
              <a:rPr lang="en-IN" sz="1400">
                <a:solidFill>
                  <a:srgbClr val="FFFFFF"/>
                </a:solidFill>
              </a:rPr>
            </a:br>
            <a:r>
              <a:rPr lang="en-IN" sz="1400">
                <a:solidFill>
                  <a:srgbClr val="FFFFFF"/>
                </a:solidFill>
              </a:rPr>
              <a:t>The term working capital management refers to the efforts of the management towards effective management of current assets and current liabilities.</a:t>
            </a:r>
            <a:br>
              <a:rPr lang="en-IN" sz="1400">
                <a:solidFill>
                  <a:srgbClr val="FFFFFF"/>
                </a:solidFill>
              </a:rPr>
            </a:br>
            <a:r>
              <a:rPr lang="en-IN" sz="1400">
                <a:solidFill>
                  <a:srgbClr val="FFFFFF"/>
                </a:solidFill>
              </a:rPr>
              <a:t/>
            </a:r>
            <a:br>
              <a:rPr lang="en-IN" sz="1400">
                <a:solidFill>
                  <a:srgbClr val="FFFFFF"/>
                </a:solidFill>
              </a:rPr>
            </a:br>
            <a:r>
              <a:rPr lang="en-IN" sz="1400">
                <a:solidFill>
                  <a:srgbClr val="FFFFFF"/>
                </a:solidFill>
              </a:rPr>
              <a:t>Working Capital is nothing but the difference between the current assets and current liabilities, working capital management apart from managing the current assets and current liabilities.</a:t>
            </a:r>
          </a:p>
        </p:txBody>
      </p:sp>
      <p:sp>
        <p:nvSpPr>
          <p:cNvPr id="2" name="Shape 60"/>
          <p:cNvSpPr txBox="1"/>
          <p:nvPr/>
        </p:nvSpPr>
        <p:spPr>
          <a:xfrm>
            <a:off x="777240" y="173355"/>
            <a:ext cx="7955915" cy="675005"/>
          </a:xfrm>
          <a:prstGeom prst="rect">
            <a:avLst/>
          </a:prstGeom>
          <a:noFill/>
          <a:ln>
            <a:noFill/>
          </a:ln>
        </p:spPr>
        <p:txBody>
          <a:bodyPr lIns="91425" tIns="91425" rIns="91425" bIns="91425" anchor="b" anchorCtr="0">
            <a:noAutofit/>
            <a:scene3d>
              <a:camera prst="orthographicFront"/>
              <a:lightRig rig="soft" dir="t">
                <a:rot lat="0" lon="0" rev="15600000"/>
              </a:lightRig>
            </a:scene3d>
            <a:sp3d extrusionH="57150" prstMaterial="softEdge">
              <a:bevelT w="25400" h="38100"/>
            </a:sp3d>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5200" b="0" i="0" u="none" strike="noStrike" cap="none">
                <a:solidFill>
                  <a:schemeClr val="dk1"/>
                </a:solidFill>
                <a:latin typeface="Arial" panose="020B0604020202020204"/>
                <a:ea typeface="Arial" panose="020B0604020202020204"/>
                <a:cs typeface="Arial" panose="020B0604020202020204"/>
                <a:sym typeface="Arial" panose="020B0604020202020204"/>
              </a:defRPr>
            </a:lvl1pPr>
            <a:lvl2pPr lvl="1" algn="ctr">
              <a:spcBef>
                <a:spcPts val="0"/>
              </a:spcBef>
              <a:buClr>
                <a:schemeClr val="dk1"/>
              </a:buClr>
              <a:buSzPct val="100000"/>
              <a:buNone/>
              <a:defRPr sz="5200">
                <a:solidFill>
                  <a:schemeClr val="dk1"/>
                </a:solidFill>
              </a:defRPr>
            </a:lvl2pPr>
            <a:lvl3pPr lvl="2" algn="ctr">
              <a:spcBef>
                <a:spcPts val="0"/>
              </a:spcBef>
              <a:buClr>
                <a:schemeClr val="dk1"/>
              </a:buClr>
              <a:buSzPct val="100000"/>
              <a:buNone/>
              <a:defRPr sz="5200">
                <a:solidFill>
                  <a:schemeClr val="dk1"/>
                </a:solidFill>
              </a:defRPr>
            </a:lvl3pPr>
            <a:lvl4pPr lvl="3" algn="ctr">
              <a:spcBef>
                <a:spcPts val="0"/>
              </a:spcBef>
              <a:buClr>
                <a:schemeClr val="dk1"/>
              </a:buClr>
              <a:buSzPct val="100000"/>
              <a:buNone/>
              <a:defRPr sz="5200">
                <a:solidFill>
                  <a:schemeClr val="dk1"/>
                </a:solidFill>
              </a:defRPr>
            </a:lvl4pPr>
            <a:lvl5pPr lvl="4" algn="ctr">
              <a:spcBef>
                <a:spcPts val="0"/>
              </a:spcBef>
              <a:buClr>
                <a:schemeClr val="dk1"/>
              </a:buClr>
              <a:buSzPct val="100000"/>
              <a:buNone/>
              <a:defRPr sz="5200">
                <a:solidFill>
                  <a:schemeClr val="dk1"/>
                </a:solidFill>
              </a:defRPr>
            </a:lvl5pPr>
            <a:lvl6pPr lvl="5" algn="ctr">
              <a:spcBef>
                <a:spcPts val="0"/>
              </a:spcBef>
              <a:buClr>
                <a:schemeClr val="dk1"/>
              </a:buClr>
              <a:buSzPct val="100000"/>
              <a:buNone/>
              <a:defRPr sz="5200">
                <a:solidFill>
                  <a:schemeClr val="dk1"/>
                </a:solidFill>
              </a:defRPr>
            </a:lvl6pPr>
            <a:lvl7pPr lvl="6" algn="ctr">
              <a:spcBef>
                <a:spcPts val="0"/>
              </a:spcBef>
              <a:buClr>
                <a:schemeClr val="dk1"/>
              </a:buClr>
              <a:buSzPct val="100000"/>
              <a:buNone/>
              <a:defRPr sz="5200">
                <a:solidFill>
                  <a:schemeClr val="dk1"/>
                </a:solidFill>
              </a:defRPr>
            </a:lvl7pPr>
            <a:lvl8pPr lvl="7" algn="ctr">
              <a:spcBef>
                <a:spcPts val="0"/>
              </a:spcBef>
              <a:buClr>
                <a:schemeClr val="dk1"/>
              </a:buClr>
              <a:buSzPct val="100000"/>
              <a:buNone/>
              <a:defRPr sz="5200">
                <a:solidFill>
                  <a:schemeClr val="dk1"/>
                </a:solidFill>
              </a:defRPr>
            </a:lvl8pPr>
            <a:lvl9pPr lvl="8" algn="ctr">
              <a:spcBef>
                <a:spcPts val="0"/>
              </a:spcBef>
              <a:buClr>
                <a:schemeClr val="dk1"/>
              </a:buClr>
              <a:buSzPct val="100000"/>
              <a:buNone/>
              <a:defRPr sz="5200">
                <a:solidFill>
                  <a:schemeClr val="dk1"/>
                </a:solidFill>
              </a:defRPr>
            </a:lvl9pPr>
          </a:lstStyle>
          <a:p>
            <a:pPr marL="457200" lvl="0" indent="0" algn="ctr">
              <a:spcBef>
                <a:spcPts val="0"/>
              </a:spcBef>
              <a:buNone/>
            </a:pPr>
            <a:r>
              <a:rPr lang="en-US" altLang="en-IN" sz="2800">
                <a:solidFill>
                  <a:schemeClr val="accent4"/>
                </a:solidFill>
                <a:effectLst/>
              </a:rPr>
              <a:t>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212925" y="459150"/>
            <a:ext cx="8520600" cy="572700"/>
          </a:xfrm>
          <a:prstGeom prst="rect">
            <a:avLst/>
          </a:prstGeom>
        </p:spPr>
        <p:txBody>
          <a:bodyPr lIns="91425" tIns="91425" rIns="91425" bIns="91425" anchor="t" anchorCtr="0">
            <a:noAutofit/>
          </a:bodyPr>
          <a:lstStyle/>
          <a:p>
            <a:pPr lvl="0" algn="ctr">
              <a:spcBef>
                <a:spcPts val="0"/>
              </a:spcBef>
              <a:buNone/>
            </a:pPr>
            <a:r>
              <a:rPr lang="en-IN" altLang="en-GB">
                <a:solidFill>
                  <a:srgbClr val="F1C232"/>
                </a:solidFill>
              </a:rPr>
              <a:t>Objectives of </a:t>
            </a:r>
            <a:r>
              <a:rPr lang="en-US" altLang="en-IN">
                <a:solidFill>
                  <a:srgbClr val="F1C232"/>
                </a:solidFill>
              </a:rPr>
              <a:t>W</a:t>
            </a:r>
            <a:r>
              <a:rPr lang="en-IN" altLang="en-GB">
                <a:solidFill>
                  <a:srgbClr val="F1C232"/>
                </a:solidFill>
              </a:rPr>
              <a:t>orking </a:t>
            </a:r>
            <a:r>
              <a:rPr lang="en-US" altLang="en-IN">
                <a:solidFill>
                  <a:srgbClr val="F1C232"/>
                </a:solidFill>
              </a:rPr>
              <a:t>C</a:t>
            </a:r>
            <a:r>
              <a:rPr lang="en-IN" altLang="en-GB">
                <a:solidFill>
                  <a:srgbClr val="F1C232"/>
                </a:solidFill>
              </a:rPr>
              <a:t>apital Management</a:t>
            </a:r>
          </a:p>
        </p:txBody>
      </p:sp>
      <p:sp>
        <p:nvSpPr>
          <p:cNvPr id="73" name="Shape 7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88900" marR="88900" lvl="0" indent="0" algn="ctr" rtl="0">
              <a:spcBef>
                <a:spcPts val="0"/>
              </a:spcBef>
              <a:spcAft>
                <a:spcPts val="0"/>
              </a:spcAft>
              <a:buNone/>
            </a:pPr>
            <a:endParaRPr lang="en-GB" sz="1100" b="1">
              <a:solidFill>
                <a:schemeClr val="accent1">
                  <a:lumMod val="60000"/>
                  <a:lumOff val="40000"/>
                </a:schemeClr>
              </a:solidFill>
            </a:endParaRPr>
          </a:p>
          <a:p>
            <a:pPr marL="88900" marR="88900" lvl="0" indent="0" algn="l" rtl="0">
              <a:spcBef>
                <a:spcPts val="0"/>
              </a:spcBef>
              <a:spcAft>
                <a:spcPts val="0"/>
              </a:spcAft>
              <a:buNone/>
            </a:pPr>
            <a:r>
              <a:rPr sz="1400" b="1">
                <a:solidFill>
                  <a:schemeClr val="accent1">
                    <a:lumMod val="60000"/>
                    <a:lumOff val="40000"/>
                  </a:schemeClr>
                </a:solidFill>
              </a:rPr>
              <a:t> Smooth Operating Cycle:</a:t>
            </a:r>
            <a:r>
              <a:rPr sz="1400">
                <a:solidFill>
                  <a:schemeClr val="tx1"/>
                </a:solidFill>
              </a:rPr>
              <a:t> The objective of working capital management is to ensure a smooth operating cycle. It means the cycle should never stop for the lack of liquidity whether it is for buying raw material, salaries, tax payments etc.</a:t>
            </a:r>
          </a:p>
          <a:p>
            <a:pPr marL="88900" marR="88900" lvl="0" indent="0" algn="l" rtl="0">
              <a:spcBef>
                <a:spcPts val="0"/>
              </a:spcBef>
              <a:spcAft>
                <a:spcPts val="0"/>
              </a:spcAft>
              <a:buNone/>
            </a:pPr>
            <a:r>
              <a:rPr sz="1400" b="1">
                <a:solidFill>
                  <a:schemeClr val="accent1">
                    <a:lumMod val="60000"/>
                    <a:lumOff val="40000"/>
                  </a:schemeClr>
                </a:solidFill>
              </a:rPr>
              <a:t> Lowest Working Capital:</a:t>
            </a:r>
            <a:r>
              <a:rPr sz="1400">
                <a:solidFill>
                  <a:schemeClr val="tx1"/>
                </a:solidFill>
              </a:rPr>
              <a:t> For achieving the smooth operating cycle, it is also important to keep the requirement of working capital at the lowest. This may be achieved by favourable credit terms with accounts payable and receivables both, faster production cycle, effective inventory management etc.</a:t>
            </a:r>
          </a:p>
          <a:p>
            <a:pPr marL="88900" marR="88900" lvl="0" indent="0" algn="l" rtl="0">
              <a:spcBef>
                <a:spcPts val="0"/>
              </a:spcBef>
              <a:spcAft>
                <a:spcPts val="0"/>
              </a:spcAft>
              <a:buNone/>
            </a:pPr>
            <a:r>
              <a:rPr sz="1400" b="1">
                <a:solidFill>
                  <a:schemeClr val="accent1">
                    <a:lumMod val="60000"/>
                    <a:lumOff val="40000"/>
                  </a:schemeClr>
                </a:solidFill>
              </a:rPr>
              <a:t> Minimize Rate of Interest:</a:t>
            </a:r>
            <a:r>
              <a:rPr sz="1400">
                <a:solidFill>
                  <a:schemeClr val="tx1"/>
                </a:solidFill>
              </a:rPr>
              <a:t> It is important to understand that the interest cost of capital is one of the major costs in any firm. The management of the firm should negotiate well with the financial institutions, select the right mode of finance, maintain optimal etc.</a:t>
            </a:r>
          </a:p>
          <a:p>
            <a:pPr marL="88900" marR="88900" lvl="0" indent="0" algn="l" rtl="0">
              <a:spcBef>
                <a:spcPts val="0"/>
              </a:spcBef>
              <a:spcAft>
                <a:spcPts val="0"/>
              </a:spcAft>
              <a:buNone/>
            </a:pPr>
            <a:r>
              <a:rPr sz="1400" b="1">
                <a:solidFill>
                  <a:schemeClr val="accent1">
                    <a:lumMod val="60000"/>
                    <a:lumOff val="40000"/>
                  </a:schemeClr>
                </a:solidFill>
              </a:rPr>
              <a:t> Optimal Return on Current Asset Investment:</a:t>
            </a:r>
            <a:r>
              <a:rPr sz="1400">
                <a:solidFill>
                  <a:schemeClr val="tx1"/>
                </a:solidFill>
              </a:rPr>
              <a:t> In many businesses facing liquidity crunch at one point of time and excess liquidity at another. This happens mostly with seasonal industries. At the time of excess liquidity, the management should have good short-term investment avenues to take benefit of the idle funds.</a:t>
            </a:r>
          </a:p>
          <a:p>
            <a:pPr marL="88900" marR="88900" lvl="0" indent="0" algn="ctr">
              <a:spcBef>
                <a:spcPts val="0"/>
              </a:spcBef>
              <a:spcAft>
                <a:spcPts val="0"/>
              </a:spcAft>
              <a:buNone/>
            </a:pPr>
            <a:endParaRPr sz="1400" b="1">
              <a:solidFill>
                <a:schemeClr val="tx1"/>
              </a:solidFill>
            </a:endParaRPr>
          </a:p>
          <a:p>
            <a:pPr lvl="0">
              <a:spcBef>
                <a:spcPts val="0"/>
              </a:spcBef>
              <a:buNone/>
            </a:pPr>
            <a:endParaRPr sz="1400" b="1">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lIns="91425" tIns="91425" rIns="91425" bIns="91425" anchor="t" anchorCtr="0">
            <a:noAutofit/>
            <a:scene3d>
              <a:camera prst="orthographicFront"/>
              <a:lightRig rig="soft" dir="t">
                <a:rot lat="0" lon="0" rev="15600000"/>
              </a:lightRig>
            </a:scene3d>
            <a:sp3d extrusionH="57150" prstMaterial="softEdge">
              <a:bevelT w="25400" h="38100"/>
            </a:sp3d>
          </a:bodyPr>
          <a:lstStyle/>
          <a:p>
            <a:pPr lvl="0" algn="ctr">
              <a:spcBef>
                <a:spcPts val="0"/>
              </a:spcBef>
              <a:buNone/>
            </a:pPr>
            <a:r>
              <a:rPr lang="en-US" altLang="en-GB">
                <a:solidFill>
                  <a:schemeClr val="accent4"/>
                </a:solidFill>
                <a:effectLst/>
              </a:rPr>
              <a:t>Concept of Working Capital Management</a:t>
            </a:r>
          </a:p>
        </p:txBody>
      </p:sp>
      <p:sp>
        <p:nvSpPr>
          <p:cNvPr id="79" name="Shape 7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US">
                <a:solidFill>
                  <a:schemeClr val="tx1"/>
                </a:solidFill>
              </a:rPr>
              <a:t>Concept of working capital management can be classified into two:</a:t>
            </a:r>
          </a:p>
          <a:p>
            <a:pPr marL="285750" lvl="0" indent="-285750">
              <a:spcBef>
                <a:spcPts val="0"/>
              </a:spcBef>
              <a:buFont typeface="Arial" panose="020B0604020202020204" pitchFamily="34" charset="0"/>
              <a:buChar char="•"/>
            </a:pPr>
            <a:endParaRPr lang="en-US">
              <a:solidFill>
                <a:schemeClr val="tx1"/>
              </a:solidFill>
            </a:endParaRPr>
          </a:p>
        </p:txBody>
      </p:sp>
      <p:graphicFrame>
        <p:nvGraphicFramePr>
          <p:cNvPr id="2" name="Diagram 0"/>
          <p:cNvGraphicFramePr/>
          <p:nvPr/>
        </p:nvGraphicFramePr>
        <p:xfrm>
          <a:off x="311150" y="2273935"/>
          <a:ext cx="8568690" cy="2295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lIns="91425" tIns="91425" rIns="91425" bIns="91425" anchor="t" anchorCtr="0">
            <a:noAutofit/>
            <a:scene3d>
              <a:camera prst="orthographicFront"/>
              <a:lightRig rig="soft" dir="t">
                <a:rot lat="0" lon="0" rev="15600000"/>
              </a:lightRig>
            </a:scene3d>
            <a:sp3d extrusionH="57150" prstMaterial="softEdge">
              <a:bevelT w="25400" h="38100"/>
            </a:sp3d>
          </a:bodyPr>
          <a:lstStyle/>
          <a:p>
            <a:pPr lvl="0" algn="ctr">
              <a:spcBef>
                <a:spcPts val="0"/>
              </a:spcBef>
              <a:buNone/>
            </a:pPr>
            <a:r>
              <a:rPr lang="en-US" altLang="en-GB" sz="1800" b="1">
                <a:solidFill>
                  <a:schemeClr val="accent4"/>
                </a:solidFill>
                <a:effectLst/>
              </a:rPr>
              <a:t>Importance of Effective Working Capital Management</a:t>
            </a:r>
          </a:p>
        </p:txBody>
      </p:sp>
      <p:sp>
        <p:nvSpPr>
          <p:cNvPr id="85" name="Shape 8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63500" lvl="0" indent="0" algn="ctr">
              <a:spcBef>
                <a:spcPts val="0"/>
              </a:spcBef>
              <a:spcAft>
                <a:spcPts val="0"/>
              </a:spcAft>
              <a:buNone/>
            </a:pPr>
            <a:r>
              <a:rPr lang="en-GB" sz="1400">
                <a:solidFill>
                  <a:srgbClr val="FFFFFF"/>
                </a:solidFill>
              </a:rPr>
              <a:t>Following are the main points that signify why it is important to take the management of working capital seriously.</a:t>
            </a:r>
          </a:p>
          <a:p>
            <a:pPr marL="63500" lvl="0" indent="0" algn="ctr">
              <a:spcBef>
                <a:spcPts val="0"/>
              </a:spcBef>
              <a:spcAft>
                <a:spcPts val="0"/>
              </a:spcAft>
              <a:buNone/>
            </a:pPr>
            <a:endParaRPr lang="en-GB" sz="1400">
              <a:solidFill>
                <a:srgbClr val="FFFFFF"/>
              </a:solidFill>
            </a:endParaRPr>
          </a:p>
          <a:p>
            <a:pPr marL="0" lvl="0" indent="0" algn="l">
              <a:spcBef>
                <a:spcPts val="0"/>
              </a:spcBef>
              <a:spcAft>
                <a:spcPts val="0"/>
              </a:spcAft>
              <a:buNone/>
            </a:pPr>
            <a:r>
              <a:rPr lang="en-GB" sz="1400">
                <a:solidFill>
                  <a:srgbClr val="FFFFFF"/>
                </a:solidFill>
              </a:rPr>
              <a:t> Ensures Higher Return on Capital</a:t>
            </a:r>
          </a:p>
          <a:p>
            <a:pPr marL="0" lvl="0" indent="0" algn="l">
              <a:spcBef>
                <a:spcPts val="0"/>
              </a:spcBef>
              <a:spcAft>
                <a:spcPts val="0"/>
              </a:spcAft>
              <a:buNone/>
            </a:pPr>
            <a:r>
              <a:rPr lang="en-GB" sz="1400">
                <a:solidFill>
                  <a:srgbClr val="FFFFFF"/>
                </a:solidFill>
              </a:rPr>
              <a:t> Improvement in Credit Profile &amp; Solvency</a:t>
            </a:r>
          </a:p>
          <a:p>
            <a:pPr marL="0" lvl="0" indent="0" algn="l">
              <a:spcBef>
                <a:spcPts val="0"/>
              </a:spcBef>
              <a:spcAft>
                <a:spcPts val="0"/>
              </a:spcAft>
              <a:buNone/>
            </a:pPr>
            <a:r>
              <a:rPr lang="en-GB" sz="1400">
                <a:solidFill>
                  <a:srgbClr val="FFFFFF"/>
                </a:solidFill>
              </a:rPr>
              <a:t> Increased Profitability</a:t>
            </a:r>
          </a:p>
          <a:p>
            <a:pPr marL="0" lvl="0" indent="0" algn="l">
              <a:spcBef>
                <a:spcPts val="0"/>
              </a:spcBef>
              <a:spcAft>
                <a:spcPts val="0"/>
              </a:spcAft>
              <a:buNone/>
            </a:pPr>
            <a:r>
              <a:rPr lang="en-GB" sz="1400">
                <a:solidFill>
                  <a:srgbClr val="FFFFFF"/>
                </a:solidFill>
              </a:rPr>
              <a:t> Better Liquidity</a:t>
            </a:r>
          </a:p>
          <a:p>
            <a:pPr marL="0" lvl="0" indent="0" algn="l">
              <a:spcBef>
                <a:spcPts val="0"/>
              </a:spcBef>
              <a:spcAft>
                <a:spcPts val="0"/>
              </a:spcAft>
              <a:buNone/>
            </a:pPr>
            <a:r>
              <a:rPr lang="en-GB" sz="1400">
                <a:solidFill>
                  <a:srgbClr val="FFFFFF"/>
                </a:solidFill>
              </a:rPr>
              <a:t> Business Value Appreciation</a:t>
            </a:r>
          </a:p>
          <a:p>
            <a:pPr marL="0" lvl="0" indent="0" algn="l">
              <a:spcBef>
                <a:spcPts val="0"/>
              </a:spcBef>
              <a:spcAft>
                <a:spcPts val="0"/>
              </a:spcAft>
              <a:buNone/>
            </a:pPr>
            <a:r>
              <a:rPr lang="en-GB" sz="1400">
                <a:solidFill>
                  <a:srgbClr val="FFFFFF"/>
                </a:solidFill>
              </a:rPr>
              <a:t> Most Suitable Financing Terms</a:t>
            </a:r>
          </a:p>
          <a:p>
            <a:pPr marL="0" lvl="0" indent="0" algn="l">
              <a:spcBef>
                <a:spcPts val="0"/>
              </a:spcBef>
              <a:spcAft>
                <a:spcPts val="0"/>
              </a:spcAft>
              <a:buNone/>
            </a:pPr>
            <a:r>
              <a:rPr lang="en-GB" sz="1400">
                <a:solidFill>
                  <a:srgbClr val="FFFFFF"/>
                </a:solidFill>
              </a:rPr>
              <a:t> Interruption Free Production</a:t>
            </a:r>
          </a:p>
          <a:p>
            <a:pPr marL="0" lvl="0" indent="0" algn="l">
              <a:spcBef>
                <a:spcPts val="0"/>
              </a:spcBef>
              <a:spcAft>
                <a:spcPts val="0"/>
              </a:spcAft>
              <a:buNone/>
            </a:pPr>
            <a:r>
              <a:rPr lang="en-GB" sz="1400">
                <a:solidFill>
                  <a:srgbClr val="FFFFFF"/>
                </a:solidFill>
              </a:rPr>
              <a:t> Readiness for Shocks and Peak Demand</a:t>
            </a:r>
          </a:p>
          <a:p>
            <a:pPr marL="0" lvl="0" indent="0" algn="l">
              <a:spcBef>
                <a:spcPts val="0"/>
              </a:spcBef>
              <a:spcAft>
                <a:spcPts val="0"/>
              </a:spcAft>
              <a:buNone/>
            </a:pPr>
            <a:r>
              <a:rPr lang="en-GB" sz="1400">
                <a:solidFill>
                  <a:srgbClr val="FFFFFF"/>
                </a:solidFill>
              </a:rPr>
              <a:t> Advantage over Competitors</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lIns="91425" tIns="91425" rIns="91425" bIns="91425" anchor="t" anchorCtr="0">
            <a:noAutofit/>
            <a:scene3d>
              <a:camera prst="orthographicFront"/>
              <a:lightRig rig="soft" dir="t">
                <a:rot lat="0" lon="0" rev="15600000"/>
              </a:lightRig>
            </a:scene3d>
            <a:sp3d extrusionH="57150" prstMaterial="softEdge">
              <a:bevelT w="25400" h="38100"/>
            </a:sp3d>
          </a:bodyPr>
          <a:lstStyle/>
          <a:p>
            <a:pPr lvl="0" algn="ctr">
              <a:spcBef>
                <a:spcPts val="0"/>
              </a:spcBef>
              <a:buNone/>
            </a:pPr>
            <a:r>
              <a:rPr lang="en-US" altLang="en-GB" sz="1800" b="1">
                <a:solidFill>
                  <a:schemeClr val="accent4"/>
                </a:solidFill>
                <a:effectLst/>
              </a:rPr>
              <a:t>Structure of Working Capital</a:t>
            </a:r>
            <a:r>
              <a:rPr lang="en-GB" b="1">
                <a:solidFill>
                  <a:schemeClr val="accent4"/>
                </a:solidFill>
                <a:effectLst/>
              </a:rPr>
              <a:t>	</a:t>
            </a:r>
          </a:p>
        </p:txBody>
      </p:sp>
      <p:sp>
        <p:nvSpPr>
          <p:cNvPr id="91" name="Shape 9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0" lvl="0" indent="0" algn="l">
              <a:spcBef>
                <a:spcPts val="0"/>
              </a:spcBef>
              <a:spcAft>
                <a:spcPts val="0"/>
              </a:spcAft>
              <a:buNone/>
            </a:pPr>
            <a:r>
              <a:rPr lang="en-GB">
                <a:solidFill>
                  <a:srgbClr val="FFFFFF"/>
                </a:solidFill>
              </a:rPr>
              <a:t>The </a:t>
            </a:r>
            <a:r>
              <a:rPr lang="en-US" altLang="en-GB">
                <a:solidFill>
                  <a:srgbClr val="FFFFFF"/>
                </a:solidFill>
              </a:rPr>
              <a:t>fo</a:t>
            </a:r>
            <a:r>
              <a:rPr lang="en-GB">
                <a:solidFill>
                  <a:srgbClr val="FFFFFF"/>
                </a:solidFill>
              </a:rPr>
              <a:t>llowing points relat</a:t>
            </a:r>
            <a:r>
              <a:rPr lang="en-US" altLang="en-GB">
                <a:solidFill>
                  <a:srgbClr val="FFFFFF"/>
                </a:solidFill>
              </a:rPr>
              <a:t>ed</a:t>
            </a:r>
            <a:r>
              <a:rPr lang="en-GB">
                <a:solidFill>
                  <a:srgbClr val="FFFFFF"/>
                </a:solidFill>
              </a:rPr>
              <a:t> to various elements of working capital deserves:</a:t>
            </a:r>
          </a:p>
          <a:p>
            <a:pPr marL="0" lvl="0" indent="0" algn="l">
              <a:spcBef>
                <a:spcPts val="0"/>
              </a:spcBef>
              <a:spcAft>
                <a:spcPts val="0"/>
              </a:spcAft>
              <a:buNone/>
            </a:pPr>
            <a:endParaRPr lang="en-GB">
              <a:solidFill>
                <a:srgbClr val="FFFFFF"/>
              </a:solidFill>
            </a:endParaRPr>
          </a:p>
          <a:p>
            <a:pPr marL="0" lvl="0" indent="0" algn="l">
              <a:spcBef>
                <a:spcPts val="0"/>
              </a:spcBef>
              <a:spcAft>
                <a:spcPts val="0"/>
              </a:spcAft>
              <a:buNone/>
            </a:pPr>
            <a:endParaRPr lang="en-GB">
              <a:solidFill>
                <a:srgbClr val="FFFFFF"/>
              </a:solidFill>
            </a:endParaRPr>
          </a:p>
          <a:p>
            <a:pPr marL="0" lvl="0" indent="0" algn="l">
              <a:spcBef>
                <a:spcPts val="0"/>
              </a:spcBef>
              <a:spcAft>
                <a:spcPts val="0"/>
              </a:spcAft>
              <a:buNone/>
            </a:pPr>
            <a:endParaRPr lang="en-GB">
              <a:solidFill>
                <a:srgbClr val="FFFFFF"/>
              </a:solidFill>
            </a:endParaRPr>
          </a:p>
          <a:p>
            <a:pPr lvl="0">
              <a:spcBef>
                <a:spcPts val="0"/>
              </a:spcBef>
              <a:buNone/>
            </a:pPr>
            <a:endParaRPr>
              <a:solidFill>
                <a:srgbClr val="FFFFFF"/>
              </a:solidFill>
            </a:endParaRPr>
          </a:p>
          <a:p>
            <a:pPr marL="88900" marR="88900" lvl="0" indent="0" algn="ctr">
              <a:spcBef>
                <a:spcPts val="0"/>
              </a:spcBef>
              <a:spcAft>
                <a:spcPts val="0"/>
              </a:spcAft>
              <a:buNone/>
            </a:pPr>
            <a:endParaRPr lang="en-GB" sz="1400">
              <a:solidFill>
                <a:srgbClr val="FFFFFF"/>
              </a:solidFill>
            </a:endParaRPr>
          </a:p>
          <a:p>
            <a:pPr lvl="0">
              <a:spcBef>
                <a:spcPts val="0"/>
              </a:spcBef>
              <a:buNone/>
            </a:pPr>
            <a:endParaRPr/>
          </a:p>
          <a:p>
            <a:pPr marL="0" lvl="0" indent="0" algn="l">
              <a:spcBef>
                <a:spcPts val="0"/>
              </a:spcBef>
              <a:spcAft>
                <a:spcPts val="0"/>
              </a:spcAft>
              <a:buNone/>
            </a:pPr>
            <a:endParaRPr lang="en-GB" sz="1100" b="1">
              <a:solidFill>
                <a:srgbClr val="FFFFFF"/>
              </a:solidFill>
            </a:endParaRPr>
          </a:p>
          <a:p>
            <a:pPr lvl="0">
              <a:spcBef>
                <a:spcPts val="0"/>
              </a:spcBef>
              <a:buNone/>
            </a:pPr>
            <a:endParaRPr>
              <a:solidFill>
                <a:srgbClr val="FFFFFF"/>
              </a:solidFill>
            </a:endParaRPr>
          </a:p>
        </p:txBody>
      </p:sp>
      <p:graphicFrame>
        <p:nvGraphicFramePr>
          <p:cNvPr id="3" name="Diagram 2"/>
          <p:cNvGraphicFramePr/>
          <p:nvPr/>
        </p:nvGraphicFramePr>
        <p:xfrm>
          <a:off x="508000" y="1639570"/>
          <a:ext cx="8502650" cy="32245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404</Words>
  <Application>WPS Presentation</Application>
  <PresentationFormat>On-screen Show (16:9)</PresentationFormat>
  <Paragraphs>44</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Merriweather</vt:lpstr>
      <vt:lpstr>simple-dark-2</vt:lpstr>
      <vt:lpstr>WORKING CAPITAL MANAGEMENT</vt:lpstr>
      <vt:lpstr>     The term working capital management refers to the efforts of the management towards effective management of current assets and current liabilities.  Working Capital is nothing but the difference between the current assets and current liabilities, working capital management apart from managing the current assets and current liabilities.</vt:lpstr>
      <vt:lpstr>Objectives of Working Capital Management</vt:lpstr>
      <vt:lpstr>Concept of Working Capital Management</vt:lpstr>
      <vt:lpstr>Importance of Effective Working Capital Management</vt:lpstr>
      <vt:lpstr>Structure of Working Capital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CAPITAL MANAGEMENT</dc:title>
  <dc:creator>user</dc:creator>
  <cp:lastModifiedBy>user</cp:lastModifiedBy>
  <cp:revision>73</cp:revision>
  <dcterms:created xsi:type="dcterms:W3CDTF">2020-05-21T17:05:00Z</dcterms:created>
  <dcterms:modified xsi:type="dcterms:W3CDTF">2020-05-22T15:35:16Z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1033-11.2.0.9363</vt:lpwstr>
  </property>
</Properties>
</file>