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3"/>
  </p:notes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</p:sldIdLst>
  <p:sldSz cx="9144000" cy="5143500" type="screen16x9"/>
  <p:notesSz cx="6858000" cy="9144000"/>
  <p:embeddedFontLst>
    <p:embeddedFont>
      <p:font typeface="Bree Serif" charset="0"/>
      <p:regular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86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/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defRPr sz="1800">
                <a:solidFill>
                  <a:schemeClr val="lt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-GB" sz="1000">
                <a:solidFill>
                  <a:schemeClr val="lt2"/>
                </a:solidFill>
              </a:rPr>
              <a:pPr lvl="0" algn="r">
                <a:spcBef>
                  <a:spcPts val="0"/>
                </a:spcBef>
                <a:buNone/>
              </a:pPr>
              <a:t>‹#›</a:t>
            </a:fld>
            <a:endParaRPr lang="en-GB" sz="1000">
              <a:solidFill>
                <a:schemeClr val="lt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Factors Influencing Working Capital Requireme</a:t>
            </a:r>
            <a:r>
              <a:rPr lang="en-US" altLang="en-GB"/>
              <a:t>nts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171450" lvl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500">
                <a:solidFill>
                  <a:schemeClr val="tx1"/>
                </a:solidFill>
              </a:rPr>
              <a:t>Nature of busines</a:t>
            </a:r>
          </a:p>
          <a:p>
            <a:pPr marL="171450" lvl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500">
                <a:solidFill>
                  <a:schemeClr val="tx1"/>
                </a:solidFill>
              </a:rPr>
              <a:t>Conditions of supply</a:t>
            </a:r>
          </a:p>
          <a:p>
            <a:pPr marL="171450" lvl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GB" sz="1500">
                <a:solidFill>
                  <a:schemeClr val="tx1"/>
                </a:solidFill>
              </a:rPr>
              <a:t>Production Policy</a:t>
            </a:r>
          </a:p>
          <a:p>
            <a:pPr marL="171450" lvl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500">
                <a:solidFill>
                  <a:schemeClr val="tx1"/>
                </a:solidFill>
              </a:rPr>
              <a:t>Seasonal Operations</a:t>
            </a:r>
            <a:endParaRPr lang="en-US" altLang="en-GB" sz="1500">
              <a:solidFill>
                <a:schemeClr val="tx1"/>
              </a:solidFill>
            </a:endParaRPr>
          </a:p>
          <a:p>
            <a:pPr marL="171450" lvl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500">
                <a:solidFill>
                  <a:schemeClr val="tx1"/>
                </a:solidFill>
              </a:rPr>
              <a:t>Credit Availability</a:t>
            </a:r>
            <a:endParaRPr lang="en-US" altLang="en-GB" sz="1500">
              <a:solidFill>
                <a:schemeClr val="tx1"/>
              </a:solidFill>
            </a:endParaRPr>
          </a:p>
          <a:p>
            <a:pPr marL="171450" lvl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500">
                <a:solidFill>
                  <a:schemeClr val="tx1"/>
                </a:solidFill>
              </a:rPr>
              <a:t>Credit policy of enterprises</a:t>
            </a:r>
            <a:endParaRPr lang="en-US" altLang="en-GB" sz="1500">
              <a:solidFill>
                <a:schemeClr val="tx1"/>
              </a:solidFill>
            </a:endParaRPr>
          </a:p>
          <a:p>
            <a:pPr marL="171450" lvl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500">
                <a:solidFill>
                  <a:schemeClr val="tx1"/>
                </a:solidFill>
              </a:rPr>
              <a:t>Growth and expansion</a:t>
            </a:r>
            <a:endParaRPr lang="en-US" altLang="en-GB" sz="1500">
              <a:solidFill>
                <a:schemeClr val="tx1"/>
              </a:solidFill>
            </a:endParaRPr>
          </a:p>
          <a:p>
            <a:pPr marL="171450" lvl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500">
                <a:solidFill>
                  <a:schemeClr val="tx1"/>
                </a:solidFill>
              </a:rPr>
              <a:t>Price level change</a:t>
            </a:r>
            <a:endParaRPr lang="en-US" altLang="en-GB" sz="1500">
              <a:solidFill>
                <a:schemeClr val="tx1"/>
              </a:solidFill>
            </a:endParaRPr>
          </a:p>
          <a:p>
            <a:pPr marL="171450" lvl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500">
                <a:solidFill>
                  <a:schemeClr val="tx1"/>
                </a:solidFill>
              </a:rPr>
              <a:t>Circulation of working capital</a:t>
            </a:r>
            <a:endParaRPr lang="en-US" altLang="en-GB" sz="1500">
              <a:solidFill>
                <a:schemeClr val="tx1"/>
              </a:solidFill>
            </a:endParaRPr>
          </a:p>
          <a:p>
            <a:pPr marL="171450" lvl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GB" sz="1500">
                <a:solidFill>
                  <a:schemeClr val="tx1"/>
                </a:solidFill>
              </a:rPr>
              <a:t>Volume of Sale</a:t>
            </a:r>
          </a:p>
          <a:p>
            <a:pPr marL="171450" lvl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500">
                <a:solidFill>
                  <a:schemeClr val="tx1"/>
                </a:solidFill>
              </a:rPr>
              <a:t>Liquidity and profitability</a:t>
            </a:r>
          </a:p>
          <a:p>
            <a:pPr marL="171450" lvl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GB" sz="1500">
                <a:solidFill>
                  <a:schemeClr val="tx1"/>
                </a:solidFill>
              </a:rPr>
              <a:t>Management ability</a:t>
            </a:r>
            <a:endParaRPr lang="en-GB" altLang="en-GB" sz="1500">
              <a:solidFill>
                <a:schemeClr val="tx1"/>
              </a:solidFill>
            </a:endParaRPr>
          </a:p>
          <a:p>
            <a:pPr marL="171450" lvl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GB" sz="1500">
                <a:solidFill>
                  <a:schemeClr val="tx1"/>
                </a:solidFill>
              </a:rPr>
              <a:t>External Environment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GB" sz="1500"/>
          </a:p>
          <a:p>
            <a:pPr lvl="0">
              <a:spcBef>
                <a:spcPts val="0"/>
              </a:spcBef>
              <a:buNone/>
            </a:pPr>
            <a:endParaRPr sz="15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311785" y="1166495"/>
            <a:ext cx="8520430" cy="173228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285750" marR="8890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 may be an unwise dividend policy</a:t>
            </a:r>
            <a:r>
              <a:rPr lang="en-US"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8890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 funds may be invested in non-current assets</a:t>
            </a:r>
            <a:r>
              <a:rPr lang="en-US"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marR="8890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management may fail to accumulate</a:t>
            </a:r>
            <a:r>
              <a:rPr lang="en-US"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funds necessary for meeting debentures on maturity.</a:t>
            </a:r>
          </a:p>
          <a:p>
            <a:pPr marL="285750" marR="8890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Increasing price may necessitat bigger investments in inventories and fixed asset.</a:t>
            </a:r>
          </a:p>
          <a:p>
            <a:pPr marL="0" marR="88900" lvl="0" indent="0" algn="l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Bef>
                <a:spcPts val="0"/>
              </a:spcBef>
              <a:buNone/>
            </a:pPr>
            <a:endParaRPr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438150"/>
            <a:ext cx="8520600" cy="4130725"/>
          </a:xfrm>
        </p:spPr>
        <p:txBody>
          <a:bodyPr/>
          <a:lstStyle/>
          <a:p>
            <a:pPr algn="ctr"/>
            <a:r>
              <a:rPr lang="en-US" sz="4000" dirty="0" smtClean="0"/>
              <a:t>Thank you</a:t>
            </a:r>
          </a:p>
          <a:p>
            <a:pPr algn="ctr"/>
            <a:r>
              <a:rPr lang="en-US" sz="4000" dirty="0" smtClean="0"/>
              <a:t>Ms. </a:t>
            </a:r>
            <a:r>
              <a:rPr lang="en-US" sz="4000" dirty="0" err="1" smtClean="0"/>
              <a:t>Nithya</a:t>
            </a:r>
            <a:r>
              <a:rPr lang="en-US" sz="4000" dirty="0" smtClean="0"/>
              <a:t> Devi</a:t>
            </a:r>
          </a:p>
          <a:p>
            <a:pPr algn="ctr"/>
            <a:r>
              <a:rPr lang="en-US" sz="4000" dirty="0" smtClean="0"/>
              <a:t>Asst. Prof. of Commerce (CA)</a:t>
            </a:r>
          </a:p>
          <a:p>
            <a:pPr algn="ctr"/>
            <a:r>
              <a:rPr lang="en-US" sz="4000" dirty="0" smtClean="0"/>
              <a:t>Bon Secours College for Women, </a:t>
            </a:r>
            <a:r>
              <a:rPr lang="en-US" sz="4000" dirty="0" err="1" smtClean="0"/>
              <a:t>Thajavur</a:t>
            </a:r>
            <a:endParaRPr lang="en-US" sz="40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-GB" sz="2000" b="1">
                <a:solidFill>
                  <a:schemeClr val="accent4"/>
                </a:solidFill>
                <a:effectLst/>
                <a:sym typeface="+mn-ea"/>
              </a:rPr>
              <a:t>Nature of busines</a:t>
            </a:r>
            <a:r>
              <a:rPr lang="en-US" altLang="en-GB" sz="2000" b="1">
                <a:solidFill>
                  <a:schemeClr val="accent4"/>
                </a:solidFill>
                <a:effectLst/>
                <a:sym typeface="+mn-ea"/>
              </a:rPr>
              <a:t>s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311785" y="1152525"/>
            <a:ext cx="8520430" cy="105537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l">
              <a:spcBef>
                <a:spcPts val="0"/>
              </a:spcBef>
              <a:buNone/>
            </a:pPr>
            <a:r>
              <a:rPr lang="en-US" sz="1400">
                <a:solidFill>
                  <a:schemeClr val="tx1"/>
                </a:solidFill>
              </a:rPr>
              <a:t>Concerns in public utility services need less working capitals. Example, if a concern is engaged in electric supply, need less current assets.</a:t>
            </a:r>
          </a:p>
        </p:txBody>
      </p:sp>
      <p:sp>
        <p:nvSpPr>
          <p:cNvPr id="2" name="Text Box 0"/>
          <p:cNvSpPr txBox="1"/>
          <p:nvPr/>
        </p:nvSpPr>
        <p:spPr>
          <a:xfrm>
            <a:off x="3302000" y="2418080"/>
            <a:ext cx="2540000" cy="398780"/>
          </a:xfrm>
          <a:prstGeom prst="rect">
            <a:avLst/>
          </a:prstGeom>
          <a:noFill/>
        </p:spPr>
        <p:txBody>
          <a:bodyPr wrap="square" rtlCol="0" anchor="t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2000">
                <a:solidFill>
                  <a:schemeClr val="accent4"/>
                </a:solidFill>
              </a:rPr>
              <a:t>Conditions of </a:t>
            </a:r>
            <a:r>
              <a:rPr lang="en-US" sz="2000">
                <a:solidFill>
                  <a:schemeClr val="accent4"/>
                </a:solidFill>
                <a:effectLst/>
              </a:rPr>
              <a:t>supply</a:t>
            </a:r>
          </a:p>
        </p:txBody>
      </p:sp>
      <p:sp>
        <p:nvSpPr>
          <p:cNvPr id="3" name="Shape 103"/>
          <p:cNvSpPr txBox="1"/>
          <p:nvPr/>
        </p:nvSpPr>
        <p:spPr>
          <a:xfrm>
            <a:off x="311785" y="3108325"/>
            <a:ext cx="8647430" cy="10845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buNone/>
              <a:defRPr sz="1800" b="0" i="0" u="none" strike="noStrike" cap="none">
                <a:solidFill>
                  <a:schemeClr val="l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None/>
              <a:defRPr sz="1400" b="0" i="0" u="none" strike="noStrike" cap="none">
                <a:solidFill>
                  <a:schemeClr val="l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None/>
              <a:defRPr sz="1400" b="0" i="0" u="none" strike="noStrike" cap="none">
                <a:solidFill>
                  <a:schemeClr val="l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None/>
              <a:defRPr sz="1400" b="0" i="0" u="none" strike="noStrike" cap="none">
                <a:solidFill>
                  <a:schemeClr val="l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None/>
              <a:defRPr sz="1400" b="0" i="0" u="none" strike="noStrike" cap="none">
                <a:solidFill>
                  <a:schemeClr val="l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None/>
              <a:defRPr sz="1400" b="0" i="0" u="none" strike="noStrike" cap="none">
                <a:solidFill>
                  <a:schemeClr val="l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None/>
              <a:defRPr sz="1400" b="0" i="0" u="none" strike="noStrike" cap="none">
                <a:solidFill>
                  <a:schemeClr val="l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None/>
              <a:defRPr sz="1400" b="0" i="0" u="none" strike="noStrike" cap="none">
                <a:solidFill>
                  <a:schemeClr val="l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None/>
              <a:defRPr sz="1400" b="0" i="0" u="none" strike="noStrike" cap="none">
                <a:solidFill>
                  <a:schemeClr val="l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lvl="0" algn="l">
              <a:spcBef>
                <a:spcPts val="0"/>
              </a:spcBef>
              <a:buNone/>
            </a:pPr>
            <a:r>
              <a:rPr lang="en-US" sz="1400">
                <a:solidFill>
                  <a:schemeClr val="tx1"/>
                </a:solidFill>
              </a:rPr>
              <a:t>The supply of inventory prompt and adequate, less funds will be needed.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-US" altLang="en-GB" sz="2000">
                <a:solidFill>
                  <a:schemeClr val="accent4"/>
                </a:solidFill>
                <a:effectLst/>
                <a:sym typeface="+mn-ea"/>
              </a:rPr>
              <a:t>Production Policy</a:t>
            </a:r>
          </a:p>
        </p:txBody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311785" y="1152525"/>
            <a:ext cx="8520430" cy="93281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>
                <a:solidFill>
                  <a:schemeClr val="tx1"/>
                </a:solidFill>
              </a:rPr>
              <a:t>In case of seasonal flutuation sales, production will fluctuate accordingly and utilise requirments of working capital will also fluctuate.</a:t>
            </a:r>
          </a:p>
        </p:txBody>
      </p:sp>
      <p:sp>
        <p:nvSpPr>
          <p:cNvPr id="3" name="Text Box 0"/>
          <p:cNvSpPr txBox="1"/>
          <p:nvPr/>
        </p:nvSpPr>
        <p:spPr>
          <a:xfrm>
            <a:off x="3649345" y="2418080"/>
            <a:ext cx="2552065" cy="398780"/>
          </a:xfrm>
          <a:prstGeom prst="rect">
            <a:avLst/>
          </a:prstGeom>
          <a:noFill/>
        </p:spPr>
        <p:txBody>
          <a:bodyPr wrap="none" rtlCol="0" anchor="t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l"/>
            <a:r>
              <a:rPr lang="en-GB" sz="2000">
                <a:solidFill>
                  <a:schemeClr val="accent4"/>
                </a:solidFill>
                <a:effectLst/>
                <a:sym typeface="+mn-ea"/>
              </a:rPr>
              <a:t>Seasonal Operations</a:t>
            </a:r>
          </a:p>
        </p:txBody>
      </p:sp>
      <p:sp>
        <p:nvSpPr>
          <p:cNvPr id="2" name="Shape 110"/>
          <p:cNvSpPr txBox="1"/>
          <p:nvPr/>
        </p:nvSpPr>
        <p:spPr>
          <a:xfrm>
            <a:off x="554355" y="2920365"/>
            <a:ext cx="8520430" cy="73279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buNone/>
              <a:defRPr sz="1800" b="0" i="0" u="none" strike="noStrike" cap="none">
                <a:solidFill>
                  <a:schemeClr val="l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None/>
              <a:defRPr sz="1400" b="0" i="0" u="none" strike="noStrike" cap="none">
                <a:solidFill>
                  <a:schemeClr val="l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None/>
              <a:defRPr sz="1400" b="0" i="0" u="none" strike="noStrike" cap="none">
                <a:solidFill>
                  <a:schemeClr val="l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None/>
              <a:defRPr sz="1400" b="0" i="0" u="none" strike="noStrike" cap="none">
                <a:solidFill>
                  <a:schemeClr val="l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None/>
              <a:defRPr sz="1400" b="0" i="0" u="none" strike="noStrike" cap="none">
                <a:solidFill>
                  <a:schemeClr val="l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None/>
              <a:defRPr sz="1400" b="0" i="0" u="none" strike="noStrike" cap="none">
                <a:solidFill>
                  <a:schemeClr val="l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None/>
              <a:defRPr sz="1400" b="0" i="0" u="none" strike="noStrike" cap="none">
                <a:solidFill>
                  <a:schemeClr val="l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None/>
              <a:defRPr sz="1400" b="0" i="0" u="none" strike="noStrike" cap="none">
                <a:solidFill>
                  <a:schemeClr val="l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None/>
              <a:defRPr sz="1400" b="0" i="0" u="none" strike="noStrike" cap="none">
                <a:solidFill>
                  <a:schemeClr val="l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lvl="0">
              <a:spcBef>
                <a:spcPts val="0"/>
              </a:spcBef>
              <a:buNone/>
            </a:pPr>
            <a:r>
              <a:rPr>
                <a:solidFill>
                  <a:schemeClr val="tx1"/>
                </a:solidFill>
              </a:rPr>
              <a:t>It is not always possib</a:t>
            </a:r>
            <a:r>
              <a:rPr lang="en-US">
                <a:solidFill>
                  <a:schemeClr val="tx1"/>
                </a:solidFill>
              </a:rPr>
              <a:t>le</a:t>
            </a:r>
            <a:r>
              <a:rPr>
                <a:solidFill>
                  <a:schemeClr val="tx1"/>
                </a:solidFill>
              </a:rPr>
              <a:t> shift the burden of production and sale to slack</a:t>
            </a:r>
            <a:r>
              <a:rPr lang="en-US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-GB">
                <a:solidFill>
                  <a:schemeClr val="accent4"/>
                </a:solidFill>
                <a:effectLst/>
                <a:sym typeface="+mn-ea"/>
              </a:rPr>
              <a:t>Credit Availability</a:t>
            </a:r>
          </a:p>
        </p:txBody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311785" y="1152525"/>
            <a:ext cx="8520430" cy="108394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>
                <a:solidFill>
                  <a:schemeClr val="tx1"/>
                </a:solidFill>
              </a:rPr>
              <a:t>If </a:t>
            </a:r>
            <a:r>
              <a:rPr>
                <a:solidFill>
                  <a:schemeClr val="tx1"/>
                </a:solidFill>
              </a:rPr>
              <a:t>credit facility is avai</a:t>
            </a:r>
            <a:r>
              <a:rPr lang="en-US">
                <a:solidFill>
                  <a:schemeClr val="tx1"/>
                </a:solidFill>
              </a:rPr>
              <a:t>lability</a:t>
            </a:r>
            <a:r>
              <a:rPr>
                <a:solidFill>
                  <a:schemeClr val="tx1"/>
                </a:solidFill>
              </a:rPr>
              <a:t> from banks and suppliers on favourable term conditions, less working capital will be needed.</a:t>
            </a:r>
          </a:p>
        </p:txBody>
      </p:sp>
      <p:sp>
        <p:nvSpPr>
          <p:cNvPr id="3" name="Shape 115"/>
          <p:cNvSpPr txBox="1"/>
          <p:nvPr/>
        </p:nvSpPr>
        <p:spPr>
          <a:xfrm>
            <a:off x="445770" y="2040890"/>
            <a:ext cx="8520430" cy="65849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pPr lvl="0" algn="ctr">
              <a:spcBef>
                <a:spcPts val="0"/>
              </a:spcBef>
              <a:buNone/>
            </a:pPr>
            <a:r>
              <a:rPr lang="en-GB">
                <a:solidFill>
                  <a:schemeClr val="accent4"/>
                </a:solidFill>
                <a:effectLst/>
                <a:sym typeface="+mn-ea"/>
              </a:rPr>
              <a:t>Credit policy of enterprises</a:t>
            </a:r>
          </a:p>
        </p:txBody>
      </p:sp>
      <p:sp>
        <p:nvSpPr>
          <p:cNvPr id="2" name="Shape 116"/>
          <p:cNvSpPr txBox="1"/>
          <p:nvPr/>
        </p:nvSpPr>
        <p:spPr>
          <a:xfrm>
            <a:off x="438785" y="2870835"/>
            <a:ext cx="8520430" cy="88963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buNone/>
              <a:defRPr sz="1800" b="0" i="0" u="none" strike="noStrike" cap="none">
                <a:solidFill>
                  <a:schemeClr val="l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None/>
              <a:defRPr sz="1400" b="0" i="0" u="none" strike="noStrike" cap="none">
                <a:solidFill>
                  <a:schemeClr val="l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None/>
              <a:defRPr sz="1400" b="0" i="0" u="none" strike="noStrike" cap="none">
                <a:solidFill>
                  <a:schemeClr val="l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None/>
              <a:defRPr sz="1400" b="0" i="0" u="none" strike="noStrike" cap="none">
                <a:solidFill>
                  <a:schemeClr val="l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None/>
              <a:defRPr sz="1400" b="0" i="0" u="none" strike="noStrike" cap="none">
                <a:solidFill>
                  <a:schemeClr val="l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None/>
              <a:defRPr sz="1400" b="0" i="0" u="none" strike="noStrike" cap="none">
                <a:solidFill>
                  <a:schemeClr val="l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None/>
              <a:defRPr sz="1400" b="0" i="0" u="none" strike="noStrike" cap="none">
                <a:solidFill>
                  <a:schemeClr val="l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None/>
              <a:defRPr sz="1400" b="0" i="0" u="none" strike="noStrike" cap="none">
                <a:solidFill>
                  <a:schemeClr val="l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None/>
              <a:defRPr sz="1400" b="0" i="0" u="none" strike="noStrike" cap="none">
                <a:solidFill>
                  <a:schemeClr val="l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lvl="0">
              <a:spcBef>
                <a:spcPts val="0"/>
              </a:spcBef>
              <a:buNone/>
            </a:pPr>
            <a:r>
              <a:rPr>
                <a:solidFill>
                  <a:schemeClr val="tx1"/>
                </a:solidFill>
              </a:rPr>
              <a:t>In some enterp</a:t>
            </a:r>
            <a:r>
              <a:rPr lang="en-US">
                <a:solidFill>
                  <a:schemeClr val="tx1"/>
                </a:solidFill>
              </a:rPr>
              <a:t>ries</a:t>
            </a:r>
            <a:r>
              <a:rPr>
                <a:solidFill>
                  <a:schemeClr val="tx1"/>
                </a:solidFill>
              </a:rPr>
              <a:t> most of the sale is at cash and even it is recei</a:t>
            </a:r>
            <a:r>
              <a:rPr lang="en-US">
                <a:solidFill>
                  <a:schemeClr val="tx1"/>
                </a:solidFill>
              </a:rPr>
              <a:t>ved</a:t>
            </a:r>
            <a:r>
              <a:rPr>
                <a:solidFill>
                  <a:schemeClr val="tx1"/>
                </a:solidFill>
              </a:rPr>
              <a:t> advance while, in other sales is at credit and paym</a:t>
            </a:r>
            <a:r>
              <a:rPr lang="en-US">
                <a:solidFill>
                  <a:schemeClr val="tx1"/>
                </a:solidFill>
              </a:rPr>
              <a:t>ent</a:t>
            </a:r>
            <a:r>
              <a:rPr>
                <a:solidFill>
                  <a:schemeClr val="tx1"/>
                </a:solidFill>
              </a:rPr>
              <a:t> received only after a month or two</a:t>
            </a:r>
            <a:r>
              <a:rPr lang="en-US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-GB">
                <a:solidFill>
                  <a:schemeClr val="accent4"/>
                </a:solidFill>
                <a:effectLst/>
                <a:sym typeface="+mn-ea"/>
              </a:rPr>
              <a:t>Growth and expansion</a:t>
            </a:r>
          </a:p>
        </p:txBody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311785" y="1152525"/>
            <a:ext cx="8520430" cy="88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88900" marR="8890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>
                <a:solidFill>
                  <a:schemeClr val="tx1"/>
                </a:solidFill>
              </a:rPr>
              <a:t>It is difficult to precisely determine the relationship between volume of sales and the working capital needs.</a:t>
            </a:r>
          </a:p>
        </p:txBody>
      </p:sp>
      <p:sp>
        <p:nvSpPr>
          <p:cNvPr id="3" name="Shape 121"/>
          <p:cNvSpPr txBox="1"/>
          <p:nvPr/>
        </p:nvSpPr>
        <p:spPr>
          <a:xfrm>
            <a:off x="489585" y="1743075"/>
            <a:ext cx="8520430" cy="49974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pPr lvl="0" algn="ctr">
              <a:spcBef>
                <a:spcPts val="0"/>
              </a:spcBef>
              <a:buNone/>
            </a:pPr>
            <a:r>
              <a:rPr lang="en-GB">
                <a:solidFill>
                  <a:schemeClr val="accent4"/>
                </a:solidFill>
                <a:effectLst/>
                <a:sym typeface="+mn-ea"/>
              </a:rPr>
              <a:t>Price level change</a:t>
            </a:r>
          </a:p>
        </p:txBody>
      </p:sp>
      <p:sp>
        <p:nvSpPr>
          <p:cNvPr id="2" name="Shape 122"/>
          <p:cNvSpPr txBox="1"/>
          <p:nvPr/>
        </p:nvSpPr>
        <p:spPr>
          <a:xfrm>
            <a:off x="438785" y="2510790"/>
            <a:ext cx="8520430" cy="492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buNone/>
              <a:defRPr sz="1800" b="0" i="0" u="none" strike="noStrike" cap="none">
                <a:solidFill>
                  <a:schemeClr val="l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None/>
              <a:defRPr sz="1400" b="0" i="0" u="none" strike="noStrike" cap="none">
                <a:solidFill>
                  <a:schemeClr val="l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None/>
              <a:defRPr sz="1400" b="0" i="0" u="none" strike="noStrike" cap="none">
                <a:solidFill>
                  <a:schemeClr val="l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None/>
              <a:defRPr sz="1400" b="0" i="0" u="none" strike="noStrike" cap="none">
                <a:solidFill>
                  <a:schemeClr val="l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None/>
              <a:defRPr sz="1400" b="0" i="0" u="none" strike="noStrike" cap="none">
                <a:solidFill>
                  <a:schemeClr val="l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None/>
              <a:defRPr sz="1400" b="0" i="0" u="none" strike="noStrike" cap="none">
                <a:solidFill>
                  <a:schemeClr val="l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None/>
              <a:defRPr sz="1400" b="0" i="0" u="none" strike="noStrike" cap="none">
                <a:solidFill>
                  <a:schemeClr val="l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None/>
              <a:defRPr sz="1400" b="0" i="0" u="none" strike="noStrike" cap="none">
                <a:solidFill>
                  <a:schemeClr val="l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None/>
              <a:defRPr sz="1400" b="0" i="0" u="none" strike="noStrike" cap="none">
                <a:solidFill>
                  <a:schemeClr val="l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88900" marR="8890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GB" sz="1400">
                <a:solidFill>
                  <a:schemeClr val="tx1"/>
                </a:solidFill>
              </a:rPr>
              <a:t>With the </a:t>
            </a:r>
            <a:r>
              <a:rPr lang="en-GB" sz="1400">
                <a:solidFill>
                  <a:schemeClr val="tx1"/>
                </a:solidFill>
              </a:rPr>
              <a:t>increase in price level more and mre working capital will be needed for the same magnitude of current assets.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-GB">
                <a:solidFill>
                  <a:schemeClr val="accent4"/>
                </a:solidFill>
                <a:effectLst/>
                <a:sym typeface="+mn-ea"/>
              </a:rPr>
              <a:t>Circulation of working capital</a:t>
            </a:r>
          </a:p>
        </p:txBody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311785" y="1152525"/>
            <a:ext cx="8520430" cy="95377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>
                <a:solidFill>
                  <a:schemeClr val="tx1"/>
                </a:solidFill>
              </a:rPr>
              <a:t>Less working capital will be needed with the increase in circulation of working capital and vice-versa</a:t>
            </a:r>
          </a:p>
        </p:txBody>
      </p:sp>
      <p:sp>
        <p:nvSpPr>
          <p:cNvPr id="2" name="Shape 127"/>
          <p:cNvSpPr txBox="1"/>
          <p:nvPr/>
        </p:nvSpPr>
        <p:spPr>
          <a:xfrm>
            <a:off x="503555" y="2061845"/>
            <a:ext cx="8520430" cy="54483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pPr lvl="0" algn="ctr">
              <a:spcBef>
                <a:spcPts val="0"/>
              </a:spcBef>
              <a:buNone/>
            </a:pPr>
            <a:r>
              <a:rPr lang="en-US" altLang="en-GB">
                <a:solidFill>
                  <a:schemeClr val="accent4"/>
                </a:solidFill>
                <a:effectLst/>
                <a:sym typeface="+mn-ea"/>
              </a:rPr>
              <a:t>Volume of Sale</a:t>
            </a:r>
          </a:p>
        </p:txBody>
      </p:sp>
      <p:sp>
        <p:nvSpPr>
          <p:cNvPr id="3" name="Shape 128"/>
          <p:cNvSpPr txBox="1"/>
          <p:nvPr/>
        </p:nvSpPr>
        <p:spPr>
          <a:xfrm>
            <a:off x="438785" y="2776855"/>
            <a:ext cx="8520430" cy="939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buNone/>
              <a:defRPr sz="1800" b="0" i="0" u="none" strike="noStrike" cap="none">
                <a:solidFill>
                  <a:schemeClr val="l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None/>
              <a:defRPr sz="1400" b="0" i="0" u="none" strike="noStrike" cap="none">
                <a:solidFill>
                  <a:schemeClr val="l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None/>
              <a:defRPr sz="1400" b="0" i="0" u="none" strike="noStrike" cap="none">
                <a:solidFill>
                  <a:schemeClr val="l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None/>
              <a:defRPr sz="1400" b="0" i="0" u="none" strike="noStrike" cap="none">
                <a:solidFill>
                  <a:schemeClr val="l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None/>
              <a:defRPr sz="1400" b="0" i="0" u="none" strike="noStrike" cap="none">
                <a:solidFill>
                  <a:schemeClr val="l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None/>
              <a:defRPr sz="1400" b="0" i="0" u="none" strike="noStrike" cap="none">
                <a:solidFill>
                  <a:schemeClr val="l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None/>
              <a:defRPr sz="1400" b="0" i="0" u="none" strike="noStrike" cap="none">
                <a:solidFill>
                  <a:schemeClr val="l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None/>
              <a:defRPr sz="1400" b="0" i="0" u="none" strike="noStrike" cap="none">
                <a:solidFill>
                  <a:schemeClr val="l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None/>
              <a:defRPr sz="1400" b="0" i="0" u="none" strike="noStrike" cap="none">
                <a:solidFill>
                  <a:schemeClr val="l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lvl="0">
              <a:spcBef>
                <a:spcPts val="0"/>
              </a:spcBef>
              <a:buNone/>
            </a:pPr>
            <a:r>
              <a:rPr>
                <a:solidFill>
                  <a:schemeClr val="tx1"/>
                </a:solidFill>
              </a:rPr>
              <a:t>This is directly indicated with working capital requirement, with the increase in sales more working capital is neede</a:t>
            </a:r>
            <a:r>
              <a:rPr lang="en-US">
                <a:solidFill>
                  <a:schemeClr val="tx1"/>
                </a:solidFill>
              </a:rPr>
              <a:t>d</a:t>
            </a:r>
            <a:r>
              <a:rPr>
                <a:solidFill>
                  <a:schemeClr val="tx1"/>
                </a:solidFill>
              </a:rPr>
              <a:t> for finis</a:t>
            </a:r>
            <a:r>
              <a:rPr lang="en-US">
                <a:solidFill>
                  <a:schemeClr val="tx1"/>
                </a:solidFill>
              </a:rPr>
              <a:t>h</a:t>
            </a:r>
            <a:r>
              <a:rPr>
                <a:solidFill>
                  <a:schemeClr val="tx1"/>
                </a:solidFill>
              </a:rPr>
              <a:t>ed goods</a:t>
            </a:r>
            <a:r>
              <a:rPr lang="en-US">
                <a:solidFill>
                  <a:schemeClr val="tx1"/>
                </a:solidFill>
              </a:rPr>
              <a:t>.</a:t>
            </a:r>
          </a:p>
          <a:p>
            <a:pPr lvl="0">
              <a:spcBef>
                <a:spcPts val="0"/>
              </a:spcBef>
              <a:buNone/>
            </a:pPr>
            <a:r>
              <a:rPr lang="en-US">
                <a:solidFill>
                  <a:schemeClr val="tx1"/>
                </a:solidFill>
              </a:rPr>
              <a:t>With development of financial institutions, means of communication, transport facility, etc.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title"/>
          </p:nvPr>
        </p:nvSpPr>
        <p:spPr>
          <a:xfrm>
            <a:off x="148175" y="84600"/>
            <a:ext cx="8719500" cy="486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-GB" sz="2000" b="1">
                <a:solidFill>
                  <a:schemeClr val="accent4"/>
                </a:solidFill>
                <a:effectLst/>
                <a:sym typeface="+mn-ea"/>
              </a:rPr>
              <a:t>Liquidity and profitability</a:t>
            </a:r>
            <a:br>
              <a:rPr lang="en-GB" sz="2000" b="1">
                <a:solidFill>
                  <a:schemeClr val="accent4"/>
                </a:solidFill>
                <a:effectLst/>
                <a:sym typeface="+mn-ea"/>
              </a:rPr>
            </a:br>
            <a:endParaRPr lang="en-GB" sz="2000" b="1">
              <a:solidFill>
                <a:schemeClr val="accent4"/>
              </a:solidFill>
              <a:effectLst/>
              <a:sym typeface="+mn-ea"/>
            </a:endParaRPr>
          </a:p>
        </p:txBody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311785" y="571500"/>
            <a:ext cx="8520430" cy="84391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sz="1400">
                <a:solidFill>
                  <a:srgbClr val="F3F3F3"/>
                </a:solidFill>
                <a:latin typeface="Arial" panose="020B0604020202020204" pitchFamily="34" charset="0"/>
                <a:ea typeface="Bree Serif" panose="02000503040000020004"/>
                <a:cs typeface="Arial" panose="020B0604020202020204" pitchFamily="34" charset="0"/>
                <a:sym typeface="Bree Serif" panose="02000503040000020004"/>
              </a:rPr>
              <a:t>There is a negative relationship between liquidity and profitability.</a:t>
            </a:r>
          </a:p>
        </p:txBody>
      </p:sp>
      <p:sp>
        <p:nvSpPr>
          <p:cNvPr id="3" name="Shape 133"/>
          <p:cNvSpPr txBox="1"/>
          <p:nvPr/>
        </p:nvSpPr>
        <p:spPr>
          <a:xfrm>
            <a:off x="274955" y="1416050"/>
            <a:ext cx="8719185" cy="68707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pPr lvl="0" algn="ctr">
              <a:spcBef>
                <a:spcPts val="0"/>
              </a:spcBef>
              <a:buNone/>
            </a:pPr>
            <a:r>
              <a:rPr lang="en-US" altLang="en-GB" sz="1800">
                <a:solidFill>
                  <a:schemeClr val="accent4"/>
                </a:solidFill>
                <a:effectLst/>
                <a:sym typeface="+mn-ea"/>
              </a:rPr>
              <a:t>Management ability</a:t>
            </a:r>
          </a:p>
        </p:txBody>
      </p:sp>
      <p:sp>
        <p:nvSpPr>
          <p:cNvPr id="2" name="Shape 134"/>
          <p:cNvSpPr txBox="1"/>
          <p:nvPr/>
        </p:nvSpPr>
        <p:spPr>
          <a:xfrm>
            <a:off x="438785" y="2103120"/>
            <a:ext cx="8520430" cy="156972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buNone/>
              <a:defRPr sz="1800" b="0" i="0" u="none" strike="noStrike" cap="none">
                <a:solidFill>
                  <a:schemeClr val="l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None/>
              <a:defRPr sz="1400" b="0" i="0" u="none" strike="noStrike" cap="none">
                <a:solidFill>
                  <a:schemeClr val="l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None/>
              <a:defRPr sz="1400" b="0" i="0" u="none" strike="noStrike" cap="none">
                <a:solidFill>
                  <a:schemeClr val="l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None/>
              <a:defRPr sz="1400" b="0" i="0" u="none" strike="noStrike" cap="none">
                <a:solidFill>
                  <a:schemeClr val="l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None/>
              <a:defRPr sz="1400" b="0" i="0" u="none" strike="noStrike" cap="none">
                <a:solidFill>
                  <a:schemeClr val="l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None/>
              <a:defRPr sz="1400" b="0" i="0" u="none" strike="noStrike" cap="none">
                <a:solidFill>
                  <a:schemeClr val="l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None/>
              <a:defRPr sz="1400" b="0" i="0" u="none" strike="noStrike" cap="none">
                <a:solidFill>
                  <a:schemeClr val="l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None/>
              <a:defRPr sz="1400" b="0" i="0" u="none" strike="noStrike" cap="none">
                <a:solidFill>
                  <a:schemeClr val="l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None/>
              <a:defRPr sz="1400" b="0" i="0" u="none" strike="noStrike" cap="none">
                <a:solidFill>
                  <a:schemeClr val="l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lvl="0">
              <a:spcBef>
                <a:spcPts val="0"/>
              </a:spcBef>
              <a:buNone/>
            </a:pPr>
            <a:r>
              <a:rPr lang="en-US" sz="1400">
                <a:solidFill>
                  <a:srgbClr val="F3F3F3"/>
                </a:solidFill>
                <a:latin typeface="Arial" panose="020B0604020202020204" pitchFamily="34" charset="0"/>
                <a:ea typeface="Bree Serif" panose="02000503040000020004"/>
                <a:cs typeface="Arial" panose="020B0604020202020204" pitchFamily="34" charset="0"/>
                <a:sym typeface="Bree Serif" panose="02000503040000020004"/>
              </a:rPr>
              <a:t>Pr</a:t>
            </a:r>
            <a:r>
              <a:rPr sz="1400">
                <a:solidFill>
                  <a:srgbClr val="F3F3F3"/>
                </a:solidFill>
                <a:latin typeface="Arial" panose="020B0604020202020204" pitchFamily="34" charset="0"/>
                <a:ea typeface="Bree Serif" panose="02000503040000020004"/>
                <a:cs typeface="Arial" panose="020B0604020202020204" pitchFamily="34" charset="0"/>
                <a:sym typeface="Bree Serif" panose="02000503040000020004"/>
              </a:rPr>
              <a:t>oper co-ordination in production and distribution of goods may reduce the requirement of working capital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-GB" sz="1800" b="1">
                <a:solidFill>
                  <a:schemeClr val="accent4"/>
                </a:solidFill>
                <a:effectLst/>
                <a:latin typeface="Arial" panose="020B0604020202020204" pitchFamily="34" charset="0"/>
                <a:ea typeface="Times New Roman" panose="02020603050405020304"/>
                <a:cs typeface="Arial" panose="020B0604020202020204" pitchFamily="34" charset="0"/>
                <a:sym typeface="Times New Roman" panose="02020603050405020304"/>
              </a:rPr>
              <a:t>Adequancy of Working Capital</a:t>
            </a:r>
          </a:p>
        </p:txBody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>
                <a:solidFill>
                  <a:srgbClr val="FFFFFF"/>
                </a:solidFill>
              </a:rPr>
              <a:t>It protects a business form the adverse of shrinkage in the values of current assets.</a:t>
            </a:r>
          </a:p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>
                <a:solidFill>
                  <a:srgbClr val="FFFFFF"/>
                </a:solidFill>
              </a:rPr>
              <a:t>It is possible to pay all the current oblig</a:t>
            </a:r>
            <a:r>
              <a:rPr lang="en-US">
                <a:solidFill>
                  <a:srgbClr val="FFFFFF"/>
                </a:solidFill>
              </a:rPr>
              <a:t>ation</a:t>
            </a:r>
            <a:r>
              <a:rPr>
                <a:solidFill>
                  <a:srgbClr val="FFFFFF"/>
                </a:solidFill>
              </a:rPr>
              <a:t> promptly and to take advantage of cash discounts.</a:t>
            </a:r>
          </a:p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>
                <a:solidFill>
                  <a:srgbClr val="FFFFFF"/>
                </a:solidFill>
              </a:rPr>
              <a:t>It ensures, to a greater extent maintenance of a company's credit standing and pr</a:t>
            </a:r>
            <a:r>
              <a:rPr lang="en-US">
                <a:solidFill>
                  <a:srgbClr val="FFFFFF"/>
                </a:solidFill>
              </a:rPr>
              <a:t>oduction</a:t>
            </a:r>
            <a:r>
              <a:rPr>
                <a:solidFill>
                  <a:srgbClr val="FFFFFF"/>
                </a:solidFill>
              </a:rPr>
              <a:t> for such emergencies as strikes, floods, fires etc.</a:t>
            </a:r>
            <a:r>
              <a:rPr lang="en-US">
                <a:solidFill>
                  <a:srgbClr val="FFFFFF"/>
                </a:solidFill>
              </a:rPr>
              <a:t>,</a:t>
            </a:r>
            <a:endParaRPr>
              <a:solidFill>
                <a:srgbClr val="FFFFFF"/>
              </a:solidFill>
            </a:endParaRPr>
          </a:p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>
                <a:solidFill>
                  <a:srgbClr val="FFFFFF"/>
                </a:solidFill>
              </a:rPr>
              <a:t>It permits the carrying of inventorie</a:t>
            </a:r>
            <a:r>
              <a:rPr lang="en-US">
                <a:solidFill>
                  <a:srgbClr val="FFFFFF"/>
                </a:solidFill>
              </a:rPr>
              <a:t>s</a:t>
            </a:r>
            <a:r>
              <a:rPr>
                <a:solidFill>
                  <a:srgbClr val="FFFFFF"/>
                </a:solidFill>
              </a:rPr>
              <a:t> level that would enable a business to serve satis</a:t>
            </a:r>
            <a:r>
              <a:rPr lang="en-US">
                <a:solidFill>
                  <a:srgbClr val="FFFFFF"/>
                </a:solidFill>
              </a:rPr>
              <a:t>fy </a:t>
            </a:r>
            <a:r>
              <a:rPr>
                <a:solidFill>
                  <a:srgbClr val="FFFFFF"/>
                </a:solidFill>
              </a:rPr>
              <a:t>the needs of its customers.</a:t>
            </a:r>
          </a:p>
          <a:p>
            <a:pPr lvl="0">
              <a:spcBef>
                <a:spcPts val="0"/>
              </a:spcBef>
              <a:buNone/>
            </a:pP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0"/>
          <p:cNvSpPr>
            <a:spLocks noGrp="1"/>
          </p:cNvSpPr>
          <p:nvPr>
            <p:ph type="body" idx="1"/>
          </p:nvPr>
        </p:nvSpPr>
        <p:spPr>
          <a:xfrm>
            <a:off x="311785" y="1037590"/>
            <a:ext cx="8520430" cy="353123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tx1"/>
                </a:solidFill>
              </a:rPr>
              <a:t>It enables a company to extend favorties credit terms to its customers.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tx1"/>
                </a:solidFill>
              </a:rPr>
              <a:t>It enables a company to operate its business more efficiently because there is no delay in obtain materials, etc., because of credit difficulties.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tx1"/>
                </a:solidFill>
              </a:rPr>
              <a:t>It enables a business to with stand period depression smoothly.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tx1"/>
                </a:solidFill>
              </a:rPr>
              <a:t>There may be operating losses or decrese retained earnings.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tx1"/>
                </a:solidFill>
              </a:rPr>
              <a:t>There may be excessive non-operating or extraordinary losses.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tx1"/>
                </a:solidFill>
              </a:rPr>
              <a:t>The management may fail to obtain funds from other sources for purposes of expansion.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-dark-2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575</Words>
  <Application>WPS Presentation</Application>
  <PresentationFormat>On-screen Show (16:9)</PresentationFormat>
  <Paragraphs>58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Bree Serif</vt:lpstr>
      <vt:lpstr>Times New Roman</vt:lpstr>
      <vt:lpstr>simple-dark-2</vt:lpstr>
      <vt:lpstr>Factors Influencing Working Capital Requirements</vt:lpstr>
      <vt:lpstr>Nature of business</vt:lpstr>
      <vt:lpstr>Production Policy</vt:lpstr>
      <vt:lpstr>Credit Availability</vt:lpstr>
      <vt:lpstr>Growth and expansion</vt:lpstr>
      <vt:lpstr>Circulation of working capital</vt:lpstr>
      <vt:lpstr>Liquidity and profitability </vt:lpstr>
      <vt:lpstr>Adequancy of Working Capital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CAPITAL MANAGEMENT</dc:title>
  <dc:creator>user</dc:creator>
  <cp:lastModifiedBy>user</cp:lastModifiedBy>
  <cp:revision>74</cp:revision>
  <dcterms:created xsi:type="dcterms:W3CDTF">2020-05-21T17:05:00Z</dcterms:created>
  <dcterms:modified xsi:type="dcterms:W3CDTF">2020-05-22T15:34:44Z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1033-11.2.0.9363</vt:lpwstr>
  </property>
</Properties>
</file>