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sldIdLst>
    <p:sldId id="256" r:id="rId2"/>
    <p:sldId id="266" r:id="rId3"/>
    <p:sldId id="257" r:id="rId4"/>
    <p:sldId id="258" r:id="rId5"/>
    <p:sldId id="259" r:id="rId6"/>
    <p:sldId id="260" r:id="rId7"/>
    <p:sldId id="261" r:id="rId8"/>
    <p:sldId id="264" r:id="rId9"/>
    <p:sldId id="267" r:id="rId10"/>
    <p:sldId id="268" r:id="rId11"/>
    <p:sldId id="269" r:id="rId12"/>
    <p:sldId id="270" r:id="rId13"/>
    <p:sldId id="27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FF"/>
    <a:srgbClr val="3333FF"/>
    <a:srgbClr val="6B010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0" d="100"/>
          <a:sy n="60" d="100"/>
        </p:scale>
        <p:origin x="-1638" y="-25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7E8A71C7-0095-4526-AAF4-CA48D8AF2F47}" type="datetimeFigureOut">
              <a:rPr lang="en-US" smtClean="0"/>
              <a:t>4/16/2020</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208D3FA1-B5F1-4518-8E1D-611822A7B08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E8A71C7-0095-4526-AAF4-CA48D8AF2F47}"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8D3FA1-B5F1-4518-8E1D-611822A7B08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E8A71C7-0095-4526-AAF4-CA48D8AF2F47}"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8D3FA1-B5F1-4518-8E1D-611822A7B08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E8A71C7-0095-4526-AAF4-CA48D8AF2F47}" type="datetimeFigureOut">
              <a:rPr lang="en-US" smtClean="0"/>
              <a:t>4/16/2020</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208D3FA1-B5F1-4518-8E1D-611822A7B08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7E8A71C7-0095-4526-AAF4-CA48D8AF2F47}" type="datetimeFigureOut">
              <a:rPr lang="en-US" smtClean="0"/>
              <a:t>4/16/2020</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208D3FA1-B5F1-4518-8E1D-611822A7B089}" type="slidenum">
              <a:rPr lang="en-US" smtClean="0"/>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7E8A71C7-0095-4526-AAF4-CA48D8AF2F47}" type="datetimeFigureOut">
              <a:rPr lang="en-US" smtClean="0"/>
              <a:t>4/16/2020</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208D3FA1-B5F1-4518-8E1D-611822A7B08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7E8A71C7-0095-4526-AAF4-CA48D8AF2F47}" type="datetimeFigureOut">
              <a:rPr lang="en-US" smtClean="0"/>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208D3FA1-B5F1-4518-8E1D-611822A7B089}" type="slidenum">
              <a:rPr lang="en-US" smtClean="0"/>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E8A71C7-0095-4526-AAF4-CA48D8AF2F47}" type="datetimeFigureOut">
              <a:rPr lang="en-US" smtClean="0"/>
              <a:t>4/16/2020</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8D3FA1-B5F1-4518-8E1D-611822A7B08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E8A71C7-0095-4526-AAF4-CA48D8AF2F47}" type="datetimeFigureOut">
              <a:rPr lang="en-US" smtClean="0"/>
              <a:t>4/16/2020</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8D3FA1-B5F1-4518-8E1D-611822A7B08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E8A71C7-0095-4526-AAF4-CA48D8AF2F47}" type="datetimeFigureOut">
              <a:rPr lang="en-US" smtClean="0"/>
              <a:t>4/16/2020</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8D3FA1-B5F1-4518-8E1D-611822A7B08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7E8A71C7-0095-4526-AAF4-CA48D8AF2F47}"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208D3FA1-B5F1-4518-8E1D-611822A7B089}" type="slidenum">
              <a:rPr lang="en-US" smtClean="0"/>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7E8A71C7-0095-4526-AAF4-CA48D8AF2F47}" type="datetimeFigureOut">
              <a:rPr lang="en-US" smtClean="0"/>
              <a:t>4/16/2020</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208D3FA1-B5F1-4518-8E1D-611822A7B089}" type="slidenum">
              <a:rPr lang="en-US" smtClean="0"/>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42910" y="1928802"/>
            <a:ext cx="7804362" cy="1569660"/>
          </a:xfrm>
          <a:prstGeom prst="rect">
            <a:avLst/>
          </a:prstGeom>
          <a:noFill/>
        </p:spPr>
        <p:txBody>
          <a:bodyPr wrap="square" rtlCol="0">
            <a:spAutoFit/>
          </a:bodyPr>
          <a:lstStyle/>
          <a:p>
            <a:pPr algn="ctr"/>
            <a:r>
              <a:rPr lang="en-IN" sz="3200" b="1" dirty="0" smtClean="0">
                <a:solidFill>
                  <a:srgbClr val="FF0000"/>
                </a:solidFill>
                <a:latin typeface="Times New Roman" pitchFamily="18" charset="0"/>
                <a:cs typeface="Times New Roman" pitchFamily="18" charset="0"/>
              </a:rPr>
              <a:t>ACCOUNTING TREATMENT ON CASUAL INCOMES &amp; INTEREST ON SECURITIES IN INCOME TAX</a:t>
            </a:r>
            <a:endParaRPr lang="en-US" sz="3200" b="1" dirty="0">
              <a:solidFill>
                <a:srgbClr val="FF0000"/>
              </a:solidFill>
              <a:latin typeface="Times New Roman" pitchFamily="18" charset="0"/>
              <a:cs typeface="Times New Roman" pitchFamily="18" charset="0"/>
            </a:endParaRPr>
          </a:p>
        </p:txBody>
      </p:sp>
      <p:sp>
        <p:nvSpPr>
          <p:cNvPr id="5" name="TextBox 4"/>
          <p:cNvSpPr txBox="1"/>
          <p:nvPr/>
        </p:nvSpPr>
        <p:spPr>
          <a:xfrm>
            <a:off x="2214546" y="5288340"/>
            <a:ext cx="6641818" cy="1569660"/>
          </a:xfrm>
          <a:prstGeom prst="rect">
            <a:avLst/>
          </a:prstGeom>
          <a:noFill/>
        </p:spPr>
        <p:txBody>
          <a:bodyPr wrap="none" rtlCol="0">
            <a:spAutoFit/>
          </a:bodyPr>
          <a:lstStyle/>
          <a:p>
            <a:r>
              <a:rPr lang="en-IN" sz="2400" b="1" dirty="0" smtClean="0">
                <a:solidFill>
                  <a:srgbClr val="00B050"/>
                </a:solidFill>
                <a:latin typeface="Times New Roman" pitchFamily="18" charset="0"/>
                <a:cs typeface="Times New Roman" pitchFamily="18" charset="0"/>
              </a:rPr>
              <a:t>DR. C. SAFFINA</a:t>
            </a:r>
          </a:p>
          <a:p>
            <a:r>
              <a:rPr lang="en-IN" sz="2400" dirty="0" smtClean="0">
                <a:solidFill>
                  <a:srgbClr val="00B050"/>
                </a:solidFill>
                <a:latin typeface="Times New Roman" pitchFamily="18" charset="0"/>
                <a:cs typeface="Times New Roman" pitchFamily="18" charset="0"/>
              </a:rPr>
              <a:t>ASSISTANT PROFESSOR OF COMMERCE (CA)</a:t>
            </a:r>
          </a:p>
          <a:p>
            <a:r>
              <a:rPr lang="en-IN" sz="2400" dirty="0" smtClean="0">
                <a:solidFill>
                  <a:srgbClr val="00B050"/>
                </a:solidFill>
                <a:latin typeface="Times New Roman" pitchFamily="18" charset="0"/>
                <a:cs typeface="Times New Roman" pitchFamily="18" charset="0"/>
              </a:rPr>
              <a:t>BON SECOURS COLLEGE FOR WOMEN</a:t>
            </a:r>
          </a:p>
          <a:p>
            <a:r>
              <a:rPr lang="en-IN" sz="2400" dirty="0" smtClean="0">
                <a:solidFill>
                  <a:srgbClr val="00B050"/>
                </a:solidFill>
                <a:latin typeface="Times New Roman" pitchFamily="18" charset="0"/>
                <a:cs typeface="Times New Roman" pitchFamily="18" charset="0"/>
              </a:rPr>
              <a:t>THANJAVUR.</a:t>
            </a:r>
            <a:endParaRPr lang="en-US" sz="2400" dirty="0">
              <a:solidFill>
                <a:srgbClr val="00B050"/>
              </a:solidFill>
              <a:latin typeface="Times New Roman" pitchFamily="18" charset="0"/>
              <a:cs typeface="Times New Roman" pitchFamily="18" charset="0"/>
            </a:endParaRPr>
          </a:p>
        </p:txBody>
      </p:sp>
      <p:sp>
        <p:nvSpPr>
          <p:cNvPr id="6" name="TextBox 5"/>
          <p:cNvSpPr txBox="1"/>
          <p:nvPr/>
        </p:nvSpPr>
        <p:spPr>
          <a:xfrm>
            <a:off x="2143108" y="4929198"/>
            <a:ext cx="1561646" cy="369332"/>
          </a:xfrm>
          <a:prstGeom prst="rect">
            <a:avLst/>
          </a:prstGeom>
          <a:noFill/>
        </p:spPr>
        <p:txBody>
          <a:bodyPr wrap="none" rtlCol="0">
            <a:spAutoFit/>
          </a:bodyPr>
          <a:lstStyle/>
          <a:p>
            <a:r>
              <a:rPr lang="en-IN" dirty="0" smtClean="0">
                <a:latin typeface="Times New Roman" pitchFamily="18" charset="0"/>
                <a:cs typeface="Times New Roman" pitchFamily="18" charset="0"/>
              </a:rPr>
              <a:t>HOSTED BY:</a:t>
            </a:r>
            <a:endParaRPr lang="en-US"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0"/>
            <a:ext cx="9144000" cy="5878532"/>
          </a:xfrm>
          <a:prstGeom prst="rect">
            <a:avLst/>
          </a:prstGeom>
          <a:noFill/>
        </p:spPr>
        <p:txBody>
          <a:bodyPr wrap="square" rtlCol="0">
            <a:spAutoFit/>
          </a:bodyPr>
          <a:lstStyle/>
          <a:p>
            <a:r>
              <a:rPr lang="en-IN" sz="2400" dirty="0" smtClean="0">
                <a:latin typeface="Times New Roman" pitchFamily="18" charset="0"/>
                <a:cs typeface="Times New Roman" pitchFamily="18" charset="0"/>
              </a:rPr>
              <a:t>Problem no :3.</a:t>
            </a:r>
          </a:p>
          <a:p>
            <a:endParaRPr lang="en-IN" sz="3200" dirty="0" smtClean="0">
              <a:latin typeface="Times New Roman" pitchFamily="18" charset="0"/>
              <a:cs typeface="Times New Roman" pitchFamily="18" charset="0"/>
            </a:endParaRPr>
          </a:p>
          <a:p>
            <a:pPr marL="514350" indent="-514350">
              <a:buFont typeface="+mj-lt"/>
              <a:buAutoNum type="alphaLcParenR"/>
            </a:pPr>
            <a:r>
              <a:rPr lang="en-IN" sz="3200" dirty="0" smtClean="0">
                <a:latin typeface="Times New Roman" pitchFamily="18" charset="0"/>
                <a:cs typeface="Times New Roman" pitchFamily="18" charset="0"/>
              </a:rPr>
              <a:t>Investment in tax free 10% debentures in A limited (unlisted)  Rs. 1,00,000. </a:t>
            </a:r>
          </a:p>
          <a:p>
            <a:pPr marL="514350" indent="-514350">
              <a:buFont typeface="+mj-lt"/>
              <a:buAutoNum type="alphaLcParenR"/>
            </a:pPr>
            <a:r>
              <a:rPr lang="en-IN" sz="3200" dirty="0" smtClean="0">
                <a:latin typeface="Times New Roman" pitchFamily="18" charset="0"/>
                <a:cs typeface="Times New Roman" pitchFamily="18" charset="0"/>
              </a:rPr>
              <a:t>Rs. 1,000 as interest on central government bonds. </a:t>
            </a:r>
          </a:p>
          <a:p>
            <a:pPr marL="514350" indent="-514350">
              <a:buFont typeface="+mj-lt"/>
              <a:buAutoNum type="alphaLcParenR"/>
            </a:pPr>
            <a:r>
              <a:rPr lang="en-IN" sz="3200" dirty="0" smtClean="0">
                <a:latin typeface="Times New Roman" pitchFamily="18" charset="0"/>
                <a:cs typeface="Times New Roman" pitchFamily="18" charset="0"/>
              </a:rPr>
              <a:t>Rs. 2,700 has interest on tax free debentures of C limited.</a:t>
            </a:r>
          </a:p>
          <a:p>
            <a:pPr marL="514350" indent="-514350">
              <a:buFont typeface="+mj-lt"/>
              <a:buAutoNum type="alphaLcParenR"/>
            </a:pPr>
            <a:r>
              <a:rPr lang="en-IN" sz="3200" dirty="0" smtClean="0">
                <a:latin typeface="Times New Roman" pitchFamily="18" charset="0"/>
                <a:cs typeface="Times New Roman" pitchFamily="18" charset="0"/>
              </a:rPr>
              <a:t>Interest receive on debentures in Y limited </a:t>
            </a:r>
            <a:r>
              <a:rPr lang="en-IN" sz="3200" dirty="0" smtClean="0">
                <a:latin typeface="Times New Roman" pitchFamily="18" charset="0"/>
                <a:cs typeface="Times New Roman" pitchFamily="18" charset="0"/>
              </a:rPr>
              <a:t>(listed)</a:t>
            </a:r>
            <a:r>
              <a:rPr lang="en-IN" sz="3200" dirty="0" smtClean="0">
                <a:latin typeface="Times New Roman" pitchFamily="18" charset="0"/>
                <a:cs typeface="Times New Roman" pitchFamily="18" charset="0"/>
              </a:rPr>
              <a:t> Rs. 45,000.</a:t>
            </a:r>
          </a:p>
          <a:p>
            <a:r>
              <a:rPr lang="en-IN" sz="3200" dirty="0" smtClean="0">
                <a:latin typeface="Times New Roman" pitchFamily="18" charset="0"/>
                <a:cs typeface="Times New Roman" pitchFamily="18" charset="0"/>
              </a:rPr>
              <a:t>Determine Mr. James interest on securities under the head income from other sources for the assessment year 2019-20.</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863417"/>
          </a:xfrm>
          <a:prstGeom prst="rect">
            <a:avLst/>
          </a:prstGeom>
          <a:noFill/>
        </p:spPr>
        <p:txBody>
          <a:bodyPr wrap="square" rtlCol="0">
            <a:spAutoFit/>
          </a:bodyPr>
          <a:lstStyle/>
          <a:p>
            <a:r>
              <a:rPr lang="en-IN" sz="2000" dirty="0" smtClean="0">
                <a:latin typeface="Times New Roman" pitchFamily="18" charset="0"/>
                <a:cs typeface="Times New Roman" pitchFamily="18" charset="0"/>
              </a:rPr>
              <a:t>Computation of income from other sources of  Mr. James for the AY 2019-20</a:t>
            </a:r>
          </a:p>
          <a:p>
            <a:endParaRPr lang="en-IN" sz="2000" dirty="0">
              <a:latin typeface="Times New Roman" pitchFamily="18" charset="0"/>
              <a:cs typeface="Times New Roman" pitchFamily="18" charset="0"/>
            </a:endParaRPr>
          </a:p>
          <a:p>
            <a:r>
              <a:rPr lang="en-IN" sz="2000" dirty="0" smtClean="0">
                <a:latin typeface="Times New Roman" pitchFamily="18" charset="0"/>
                <a:cs typeface="Times New Roman" pitchFamily="18" charset="0"/>
              </a:rPr>
              <a:t>		Particulars			      Rs.		        Rs.</a:t>
            </a:r>
          </a:p>
          <a:p>
            <a:endParaRPr lang="en-IN" sz="2000" dirty="0">
              <a:latin typeface="Times New Roman" pitchFamily="18" charset="0"/>
              <a:cs typeface="Times New Roman" pitchFamily="18" charset="0"/>
            </a:endParaRPr>
          </a:p>
          <a:p>
            <a:r>
              <a:rPr lang="en-IN" sz="2000" dirty="0" smtClean="0">
                <a:latin typeface="Times New Roman" pitchFamily="18" charset="0"/>
                <a:cs typeface="Times New Roman" pitchFamily="18" charset="0"/>
              </a:rPr>
              <a:t>Interest on tax free 10% debentures in A limited	</a:t>
            </a:r>
          </a:p>
          <a:p>
            <a:r>
              <a:rPr lang="en-IN" sz="2000" dirty="0" smtClean="0">
                <a:latin typeface="Times New Roman" pitchFamily="18" charset="0"/>
                <a:cs typeface="Times New Roman" pitchFamily="18" charset="0"/>
              </a:rPr>
              <a:t> (unlisted) (1,00,000 x 10 / 100)	Net: 10,000				</a:t>
            </a:r>
          </a:p>
          <a:p>
            <a:r>
              <a:rPr lang="en-IN" sz="2000" dirty="0">
                <a:latin typeface="Times New Roman" pitchFamily="18" charset="0"/>
                <a:cs typeface="Times New Roman" pitchFamily="18" charset="0"/>
              </a:rPr>
              <a:t>	</a:t>
            </a:r>
            <a:r>
              <a:rPr lang="en-IN" sz="2000" dirty="0" smtClean="0">
                <a:latin typeface="Times New Roman" pitchFamily="18" charset="0"/>
                <a:cs typeface="Times New Roman" pitchFamily="18" charset="0"/>
              </a:rPr>
              <a:t>Gross : 10,000 x 100 / 100 – 10</a:t>
            </a:r>
          </a:p>
          <a:p>
            <a:r>
              <a:rPr lang="en-IN" sz="2000" dirty="0">
                <a:latin typeface="Times New Roman" pitchFamily="18" charset="0"/>
                <a:cs typeface="Times New Roman" pitchFamily="18" charset="0"/>
              </a:rPr>
              <a:t>	 </a:t>
            </a:r>
            <a:r>
              <a:rPr lang="en-IN" sz="2000" dirty="0" smtClean="0">
                <a:latin typeface="Times New Roman" pitchFamily="18" charset="0"/>
                <a:cs typeface="Times New Roman" pitchFamily="18" charset="0"/>
              </a:rPr>
              <a:t>          = 10,00,000 / 90			11,111</a:t>
            </a:r>
          </a:p>
          <a:p>
            <a:endParaRPr lang="en-IN" sz="2000" dirty="0" smtClean="0">
              <a:latin typeface="Times New Roman" pitchFamily="18" charset="0"/>
              <a:cs typeface="Times New Roman" pitchFamily="18" charset="0"/>
            </a:endParaRPr>
          </a:p>
          <a:p>
            <a:r>
              <a:rPr lang="en-IN" sz="2000" dirty="0">
                <a:latin typeface="Times New Roman" pitchFamily="18" charset="0"/>
                <a:cs typeface="Times New Roman" pitchFamily="18" charset="0"/>
              </a:rPr>
              <a:t>I</a:t>
            </a:r>
            <a:r>
              <a:rPr lang="en-IN" sz="2000" dirty="0" smtClean="0">
                <a:latin typeface="Times New Roman" pitchFamily="18" charset="0"/>
                <a:cs typeface="Times New Roman" pitchFamily="18" charset="0"/>
              </a:rPr>
              <a:t>nterest on central government bonds. (no TDS)	1,000 </a:t>
            </a:r>
          </a:p>
          <a:p>
            <a:endParaRPr lang="en-IN" sz="2000" dirty="0" smtClean="0">
              <a:latin typeface="Times New Roman" pitchFamily="18" charset="0"/>
              <a:cs typeface="Times New Roman" pitchFamily="18" charset="0"/>
            </a:endParaRPr>
          </a:p>
          <a:p>
            <a:r>
              <a:rPr lang="en-IN" sz="2000" dirty="0" smtClean="0">
                <a:latin typeface="Times New Roman" pitchFamily="18" charset="0"/>
                <a:cs typeface="Times New Roman" pitchFamily="18" charset="0"/>
              </a:rPr>
              <a:t>Interest on tax free debentures of C limited .</a:t>
            </a:r>
          </a:p>
          <a:p>
            <a:endParaRPr lang="en-IN" sz="2000" dirty="0">
              <a:latin typeface="Times New Roman" pitchFamily="18" charset="0"/>
              <a:cs typeface="Times New Roman" pitchFamily="18" charset="0"/>
            </a:endParaRPr>
          </a:p>
          <a:p>
            <a:r>
              <a:rPr lang="en-IN" sz="2000" dirty="0" smtClean="0">
                <a:latin typeface="Times New Roman" pitchFamily="18" charset="0"/>
                <a:cs typeface="Times New Roman" pitchFamily="18" charset="0"/>
              </a:rPr>
              <a:t>			2,700 x 100 / 100 - 10	3,000</a:t>
            </a:r>
          </a:p>
          <a:p>
            <a:endParaRPr lang="en-IN" sz="2000" dirty="0" smtClean="0">
              <a:latin typeface="Times New Roman" pitchFamily="18" charset="0"/>
              <a:cs typeface="Times New Roman" pitchFamily="18" charset="0"/>
            </a:endParaRPr>
          </a:p>
          <a:p>
            <a:r>
              <a:rPr lang="en-IN" sz="2000" dirty="0" smtClean="0">
                <a:latin typeface="Times New Roman" pitchFamily="18" charset="0"/>
                <a:cs typeface="Times New Roman" pitchFamily="18" charset="0"/>
              </a:rPr>
              <a:t>Interest receive on debentures in Y limited (listed)</a:t>
            </a:r>
          </a:p>
          <a:p>
            <a:r>
              <a:rPr lang="en-IN" sz="2000" dirty="0" smtClean="0">
                <a:latin typeface="Times New Roman" pitchFamily="18" charset="0"/>
                <a:cs typeface="Times New Roman" pitchFamily="18" charset="0"/>
              </a:rPr>
              <a:t>	Net:45,000</a:t>
            </a:r>
          </a:p>
          <a:p>
            <a:r>
              <a:rPr lang="en-IN" sz="2000" dirty="0">
                <a:latin typeface="Times New Roman" pitchFamily="18" charset="0"/>
                <a:cs typeface="Times New Roman" pitchFamily="18" charset="0"/>
              </a:rPr>
              <a:t>	</a:t>
            </a:r>
            <a:r>
              <a:rPr lang="en-IN" sz="2000" dirty="0" smtClean="0">
                <a:latin typeface="Times New Roman" pitchFamily="18" charset="0"/>
                <a:cs typeface="Times New Roman" pitchFamily="18" charset="0"/>
              </a:rPr>
              <a:t>Gross: 45,000 x 100 / 100 – 10		50,000</a:t>
            </a:r>
          </a:p>
          <a:p>
            <a:endParaRPr lang="en-IN" sz="2000" dirty="0">
              <a:latin typeface="Times New Roman" pitchFamily="18" charset="0"/>
              <a:cs typeface="Times New Roman" pitchFamily="18" charset="0"/>
            </a:endParaRPr>
          </a:p>
          <a:p>
            <a:r>
              <a:rPr lang="en-IN" sz="2000" dirty="0" smtClean="0">
                <a:latin typeface="Times New Roman" pitchFamily="18" charset="0"/>
                <a:cs typeface="Times New Roman" pitchFamily="18" charset="0"/>
              </a:rPr>
              <a:t>Income from other sources						65,111</a:t>
            </a:r>
            <a:endParaRPr lang="en-IN" sz="2000" dirty="0" smtClean="0">
              <a:latin typeface="Times New Roman" pitchFamily="18" charset="0"/>
              <a:cs typeface="Times New Roman" pitchFamily="18" charset="0"/>
            </a:endParaRPr>
          </a:p>
          <a:p>
            <a:endParaRPr lang="en-IN"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cxnSp>
        <p:nvCxnSpPr>
          <p:cNvPr id="4" name="Straight Connector 3"/>
          <p:cNvCxnSpPr/>
          <p:nvPr/>
        </p:nvCxnSpPr>
        <p:spPr>
          <a:xfrm flipV="1">
            <a:off x="0" y="428604"/>
            <a:ext cx="9144000" cy="71438"/>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V="1">
            <a:off x="0" y="1071546"/>
            <a:ext cx="9144000" cy="71438"/>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16200000" flipH="1">
            <a:off x="2285984" y="3357562"/>
            <a:ext cx="6000792" cy="142876"/>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16200000" flipH="1">
            <a:off x="4143372" y="3500438"/>
            <a:ext cx="6072230"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286380" y="5715016"/>
            <a:ext cx="1857388"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857232"/>
            <a:ext cx="8501154" cy="4031873"/>
          </a:xfrm>
          <a:prstGeom prst="rect">
            <a:avLst/>
          </a:prstGeom>
          <a:noFill/>
        </p:spPr>
        <p:txBody>
          <a:bodyPr wrap="square" rtlCol="0">
            <a:spAutoFit/>
          </a:bodyPr>
          <a:lstStyle/>
          <a:p>
            <a:r>
              <a:rPr lang="en-IN" sz="3200" dirty="0" smtClean="0">
                <a:latin typeface="Times New Roman" pitchFamily="18" charset="0"/>
                <a:cs typeface="Times New Roman" pitchFamily="18" charset="0"/>
              </a:rPr>
              <a:t>Note: </a:t>
            </a:r>
          </a:p>
          <a:p>
            <a:r>
              <a:rPr lang="en-IN" sz="3200" dirty="0" smtClean="0">
                <a:latin typeface="Times New Roman" pitchFamily="18" charset="0"/>
                <a:cs typeface="Times New Roman" pitchFamily="18" charset="0"/>
              </a:rPr>
              <a:t>1. Interest received indicates the net amount and it should be grossed up</a:t>
            </a:r>
          </a:p>
          <a:p>
            <a:r>
              <a:rPr lang="en-IN" sz="3200" dirty="0" smtClean="0">
                <a:latin typeface="Times New Roman" pitchFamily="18" charset="0"/>
                <a:cs typeface="Times New Roman" pitchFamily="18" charset="0"/>
              </a:rPr>
              <a:t>2. Rate of tax is 10% on  listed securities and unlisted securities.</a:t>
            </a:r>
          </a:p>
          <a:p>
            <a:r>
              <a:rPr lang="en-IN" sz="3200" dirty="0" smtClean="0">
                <a:latin typeface="Times New Roman" pitchFamily="18" charset="0"/>
                <a:cs typeface="Times New Roman" pitchFamily="18" charset="0"/>
              </a:rPr>
              <a:t>3. Gross amount of Interest  = Net amount x 100 / 100 – 10.</a:t>
            </a:r>
          </a:p>
          <a:p>
            <a:r>
              <a:rPr lang="en-IN" sz="3200" dirty="0">
                <a:latin typeface="Times New Roman" pitchFamily="18" charset="0"/>
                <a:cs typeface="Times New Roman" pitchFamily="18" charset="0"/>
              </a:rPr>
              <a:t>	</a:t>
            </a:r>
            <a:endParaRPr 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a:solidFill>
            <a:srgbClr val="002060"/>
          </a:solidFill>
        </p:spPr>
        <p:txBody>
          <a:bodyPr>
            <a:normAutofit/>
          </a:bodyPr>
          <a:lstStyle/>
          <a:p>
            <a:pPr lvl="2">
              <a:buNone/>
            </a:pPr>
            <a:endParaRPr lang="en-IN" sz="4000" b="1" dirty="0" smtClean="0">
              <a:solidFill>
                <a:srgbClr val="00B050"/>
              </a:solidFill>
              <a:latin typeface="Times New Roman" pitchFamily="18" charset="0"/>
              <a:cs typeface="Times New Roman" pitchFamily="18" charset="0"/>
            </a:endParaRPr>
          </a:p>
          <a:p>
            <a:pPr lvl="2">
              <a:buNone/>
            </a:pPr>
            <a:r>
              <a:rPr lang="en-IN" sz="4000" b="1" dirty="0">
                <a:solidFill>
                  <a:srgbClr val="00B050"/>
                </a:solidFill>
                <a:latin typeface="Times New Roman" pitchFamily="18" charset="0"/>
                <a:cs typeface="Times New Roman" pitchFamily="18" charset="0"/>
              </a:rPr>
              <a:t>	</a:t>
            </a:r>
            <a:r>
              <a:rPr lang="en-IN" sz="4000" b="1" dirty="0" smtClean="0">
                <a:solidFill>
                  <a:srgbClr val="00B050"/>
                </a:solidFill>
                <a:latin typeface="Times New Roman" pitchFamily="18" charset="0"/>
                <a:cs typeface="Times New Roman" pitchFamily="18" charset="0"/>
              </a:rPr>
              <a:t>		THANK YOU </a:t>
            </a:r>
          </a:p>
          <a:p>
            <a:pPr lvl="2">
              <a:buNone/>
            </a:pPr>
            <a:r>
              <a:rPr lang="en-IN" sz="4000" b="1" dirty="0" smtClean="0">
                <a:solidFill>
                  <a:srgbClr val="00B050"/>
                </a:solidFill>
                <a:latin typeface="Times New Roman" pitchFamily="18" charset="0"/>
                <a:cs typeface="Times New Roman" pitchFamily="18" charset="0"/>
              </a:rPr>
              <a:t>		</a:t>
            </a:r>
            <a:endParaRPr lang="en-IN" sz="4000" b="1" dirty="0" smtClean="0">
              <a:solidFill>
                <a:srgbClr val="00B050"/>
              </a:solidFill>
              <a:latin typeface="Times New Roman" pitchFamily="18" charset="0"/>
              <a:cs typeface="Times New Roman" pitchFamily="18" charset="0"/>
            </a:endParaRPr>
          </a:p>
          <a:p>
            <a:pPr lvl="2">
              <a:buNone/>
            </a:pPr>
            <a:r>
              <a:rPr lang="en-IN" sz="2800" b="1" dirty="0" smtClean="0">
                <a:solidFill>
                  <a:srgbClr val="00B050"/>
                </a:solidFill>
                <a:latin typeface="Times New Roman" pitchFamily="18" charset="0"/>
                <a:cs typeface="Times New Roman" pitchFamily="18" charset="0"/>
              </a:rPr>
              <a:t>		suggestions can be send to </a:t>
            </a:r>
          </a:p>
          <a:p>
            <a:pPr lvl="2">
              <a:buNone/>
            </a:pPr>
            <a:r>
              <a:rPr lang="en-IN" sz="4000" b="1" dirty="0" smtClean="0">
                <a:solidFill>
                  <a:srgbClr val="00B050"/>
                </a:solidFill>
                <a:latin typeface="Times New Roman" pitchFamily="18" charset="0"/>
                <a:cs typeface="Times New Roman" pitchFamily="18" charset="0"/>
              </a:rPr>
              <a:t>                 </a:t>
            </a:r>
            <a:r>
              <a:rPr lang="en-IN" sz="3600" b="1" dirty="0" smtClean="0">
                <a:solidFill>
                  <a:srgbClr val="00B050"/>
                </a:solidFill>
                <a:latin typeface="Times New Roman" pitchFamily="18" charset="0"/>
                <a:cs typeface="Times New Roman" pitchFamily="18" charset="0"/>
              </a:rPr>
              <a:t>dr.</a:t>
            </a:r>
            <a:r>
              <a:rPr lang="en-IN" sz="3600" b="1" dirty="0" smtClean="0">
                <a:solidFill>
                  <a:srgbClr val="00B050"/>
                </a:solidFill>
                <a:latin typeface="Times New Roman" pitchFamily="18" charset="0"/>
                <a:cs typeface="Times New Roman" pitchFamily="18" charset="0"/>
              </a:rPr>
              <a:t>saffina@gmail.com</a:t>
            </a:r>
            <a:endParaRPr lang="en-US" sz="3600" b="1" dirty="0">
              <a:solidFill>
                <a:srgbClr val="0070C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rot="10068483" flipV="1">
            <a:off x="399765" y="1935396"/>
            <a:ext cx="8827944" cy="3046988"/>
          </a:xfrm>
          <a:prstGeom prst="rect">
            <a:avLst/>
          </a:prstGeom>
          <a:noFill/>
        </p:spPr>
        <p:txBody>
          <a:bodyPr wrap="square" rtlCol="0">
            <a:spAutoFit/>
          </a:bodyPr>
          <a:lstStyle/>
          <a:p>
            <a:r>
              <a:rPr lang="en-IN" sz="4800" dirty="0" smtClean="0">
                <a:latin typeface="Times New Roman" pitchFamily="18" charset="0"/>
                <a:cs typeface="Times New Roman" pitchFamily="18" charset="0"/>
              </a:rPr>
              <a:t>Problems relating to Winnings from lotteries, crossword puzzles, other games of any sort of gambling or betting</a:t>
            </a:r>
            <a:endParaRPr lang="en-US" sz="4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214290"/>
            <a:ext cx="9144000" cy="6617196"/>
          </a:xfrm>
          <a:prstGeom prst="rect">
            <a:avLst/>
          </a:prstGeom>
          <a:noFill/>
        </p:spPr>
        <p:txBody>
          <a:bodyPr wrap="square" rtlCol="0">
            <a:spAutoFit/>
          </a:bodyPr>
          <a:lstStyle/>
          <a:p>
            <a:r>
              <a:rPr lang="en-IN" sz="2000" dirty="0" smtClean="0">
                <a:latin typeface="Times New Roman" pitchFamily="18" charset="0"/>
                <a:cs typeface="Times New Roman" pitchFamily="18" charset="0"/>
              </a:rPr>
              <a:t>PROBLEM </a:t>
            </a:r>
            <a:r>
              <a:rPr lang="en-IN" sz="2000" dirty="0">
                <a:latin typeface="Times New Roman" pitchFamily="18" charset="0"/>
                <a:cs typeface="Times New Roman" pitchFamily="18" charset="0"/>
              </a:rPr>
              <a:t>1</a:t>
            </a:r>
            <a:r>
              <a:rPr lang="en-IN" sz="2000" dirty="0" smtClean="0">
                <a:latin typeface="Times New Roman" pitchFamily="18" charset="0"/>
                <a:cs typeface="Times New Roman" pitchFamily="18" charset="0"/>
              </a:rPr>
              <a:t>:</a:t>
            </a:r>
          </a:p>
          <a:p>
            <a:endParaRPr lang="en-IN" sz="2000" dirty="0" smtClean="0">
              <a:latin typeface="Times New Roman" pitchFamily="18" charset="0"/>
              <a:cs typeface="Times New Roman" pitchFamily="18" charset="0"/>
            </a:endParaRPr>
          </a:p>
          <a:p>
            <a:r>
              <a:rPr lang="en-IN" sz="2400" dirty="0" smtClean="0">
                <a:latin typeface="Times New Roman" pitchFamily="18" charset="0"/>
                <a:cs typeface="Times New Roman" pitchFamily="18" charset="0"/>
              </a:rPr>
              <a:t>Compute ‘Income from other sources ’from the following information for the financial year 2018-19:</a:t>
            </a:r>
          </a:p>
          <a:p>
            <a:endParaRPr lang="en-IN" sz="2400" dirty="0" smtClean="0">
              <a:latin typeface="Times New Roman" pitchFamily="18" charset="0"/>
              <a:cs typeface="Times New Roman" pitchFamily="18" charset="0"/>
            </a:endParaRPr>
          </a:p>
          <a:p>
            <a:pPr marL="342900" indent="-342900">
              <a:buAutoNum type="alphaLcParenR"/>
            </a:pPr>
            <a:r>
              <a:rPr lang="en-IN" sz="2400" dirty="0" smtClean="0">
                <a:latin typeface="Times New Roman" pitchFamily="18" charset="0"/>
                <a:cs typeface="Times New Roman" pitchFamily="18" charset="0"/>
              </a:rPr>
              <a:t>Amounts won from:					     Rs.</a:t>
            </a:r>
          </a:p>
          <a:p>
            <a:pPr marL="342900" indent="-342900"/>
            <a:r>
              <a:rPr lang="en-IN" sz="2400" dirty="0" smtClean="0">
                <a:latin typeface="Times New Roman" pitchFamily="18" charset="0"/>
                <a:cs typeface="Times New Roman" pitchFamily="18" charset="0"/>
              </a:rPr>
              <a:t>	  Lottery</a:t>
            </a:r>
            <a:r>
              <a:rPr lang="en-US" sz="2400" dirty="0" smtClean="0">
                <a:latin typeface="Times New Roman" pitchFamily="18" charset="0"/>
                <a:cs typeface="Times New Roman" pitchFamily="18" charset="0"/>
              </a:rPr>
              <a:t>							 70,000</a:t>
            </a:r>
          </a:p>
          <a:p>
            <a:pPr marL="800100" lvl="1" indent="-342900"/>
            <a:r>
              <a:rPr lang="en-IN" sz="2400" dirty="0" smtClean="0">
                <a:latin typeface="Times New Roman" pitchFamily="18" charset="0"/>
                <a:cs typeface="Times New Roman" pitchFamily="18" charset="0"/>
              </a:rPr>
              <a:t>Betting on House Racing					   7,000</a:t>
            </a:r>
          </a:p>
          <a:p>
            <a:pPr marL="800100" lvl="1" indent="-342900"/>
            <a:endParaRPr lang="en-IN" sz="2400" dirty="0" smtClean="0">
              <a:latin typeface="Times New Roman" pitchFamily="18" charset="0"/>
              <a:cs typeface="Times New Roman" pitchFamily="18" charset="0"/>
            </a:endParaRPr>
          </a:p>
          <a:p>
            <a:pPr marL="342900" indent="-342900"/>
            <a:r>
              <a:rPr lang="en-IN" sz="2400" dirty="0" smtClean="0">
                <a:latin typeface="Times New Roman" pitchFamily="18" charset="0"/>
                <a:cs typeface="Times New Roman" pitchFamily="18" charset="0"/>
              </a:rPr>
              <a:t>b) Amounts received from:</a:t>
            </a:r>
          </a:p>
          <a:p>
            <a:pPr marL="800100" lvl="1" indent="-342900"/>
            <a:r>
              <a:rPr lang="en-IN" sz="2400" dirty="0" smtClean="0">
                <a:latin typeface="Times New Roman" pitchFamily="18" charset="0"/>
                <a:cs typeface="Times New Roman" pitchFamily="18" charset="0"/>
              </a:rPr>
              <a:t>Lottery							 63,000</a:t>
            </a:r>
          </a:p>
          <a:p>
            <a:pPr marL="800100" lvl="1" indent="-342900"/>
            <a:r>
              <a:rPr lang="en-IN" sz="2400" dirty="0" smtClean="0">
                <a:latin typeface="Times New Roman" pitchFamily="18" charset="0"/>
                <a:cs typeface="Times New Roman" pitchFamily="18" charset="0"/>
              </a:rPr>
              <a:t>Betting on Horse Racing					 42,000</a:t>
            </a:r>
          </a:p>
          <a:p>
            <a:pPr marL="800100" lvl="1" indent="-342900"/>
            <a:endParaRPr lang="en-IN" sz="2400" dirty="0" smtClean="0">
              <a:latin typeface="Times New Roman" pitchFamily="18" charset="0"/>
              <a:cs typeface="Times New Roman" pitchFamily="18" charset="0"/>
            </a:endParaRPr>
          </a:p>
          <a:p>
            <a:pPr marL="342900" lvl="1" indent="-342900"/>
            <a:r>
              <a:rPr lang="en-IN" sz="2400" dirty="0" smtClean="0">
                <a:latin typeface="Times New Roman" pitchFamily="18" charset="0"/>
                <a:cs typeface="Times New Roman" pitchFamily="18" charset="0"/>
              </a:rPr>
              <a:t>c) Income from:</a:t>
            </a:r>
          </a:p>
          <a:p>
            <a:pPr marL="342900" indent="-342900"/>
            <a:r>
              <a:rPr lang="en-IN" sz="2400" dirty="0" smtClean="0">
                <a:latin typeface="Times New Roman" pitchFamily="18" charset="0"/>
                <a:cs typeface="Times New Roman" pitchFamily="18" charset="0"/>
              </a:rPr>
              <a:t>	  Lottery</a:t>
            </a:r>
            <a:r>
              <a:rPr lang="en-IN" sz="2400" dirty="0">
                <a:latin typeface="Times New Roman" pitchFamily="18" charset="0"/>
                <a:cs typeface="Times New Roman" pitchFamily="18" charset="0"/>
              </a:rPr>
              <a:t>	</a:t>
            </a:r>
            <a:r>
              <a:rPr lang="en-IN" sz="2400" dirty="0" smtClean="0">
                <a:latin typeface="Times New Roman" pitchFamily="18" charset="0"/>
                <a:cs typeface="Times New Roman" pitchFamily="18" charset="0"/>
              </a:rPr>
              <a:t>						   3,500</a:t>
            </a:r>
          </a:p>
          <a:p>
            <a:pPr marL="800100" lvl="1" indent="-342900"/>
            <a:r>
              <a:rPr lang="en-IN" sz="2400" dirty="0" smtClean="0">
                <a:latin typeface="Times New Roman" pitchFamily="18" charset="0"/>
                <a:cs typeface="Times New Roman" pitchFamily="18" charset="0"/>
              </a:rPr>
              <a:t>Betting on Horse Racing				</a:t>
            </a:r>
            <a:r>
              <a:rPr lang="en-IN" sz="2400" dirty="0">
                <a:latin typeface="Times New Roman" pitchFamily="18" charset="0"/>
                <a:cs typeface="Times New Roman" pitchFamily="18" charset="0"/>
              </a:rPr>
              <a:t>	 </a:t>
            </a:r>
            <a:r>
              <a:rPr lang="en-IN" sz="2400" dirty="0" smtClean="0">
                <a:latin typeface="Times New Roman" pitchFamily="18" charset="0"/>
                <a:cs typeface="Times New Roman" pitchFamily="18" charset="0"/>
              </a:rPr>
              <a:t>  1,000</a:t>
            </a:r>
            <a:endParaRPr lang="en-IN" sz="2400" dirty="0">
              <a:latin typeface="Times New Roman" pitchFamily="18" charset="0"/>
              <a:cs typeface="Times New Roman" pitchFamily="18" charset="0"/>
            </a:endParaRPr>
          </a:p>
          <a:p>
            <a:pPr marL="800100" lvl="1" indent="-342900"/>
            <a:endParaRPr lang="en-IN" sz="2400" dirty="0" smtClean="0">
              <a:latin typeface="Times New Roman" pitchFamily="18" charset="0"/>
              <a:cs typeface="Times New Roman" pitchFamily="18" charset="0"/>
            </a:endParaRPr>
          </a:p>
          <a:p>
            <a:pPr marL="800100" lvl="1" indent="-342900"/>
            <a:endParaRPr lang="en-IN" sz="2400" dirty="0" smtClean="0">
              <a:latin typeface="Times New Roman" pitchFamily="18" charset="0"/>
              <a:cs typeface="Times New Roman" pitchFamily="18" charset="0"/>
            </a:endParaRPr>
          </a:p>
        </p:txBody>
      </p:sp>
      <p:cxnSp>
        <p:nvCxnSpPr>
          <p:cNvPr id="5" name="Straight Connector 4"/>
          <p:cNvCxnSpPr/>
          <p:nvPr/>
        </p:nvCxnSpPr>
        <p:spPr>
          <a:xfrm rot="5400000">
            <a:off x="4071934" y="4000504"/>
            <a:ext cx="4714908"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285728"/>
            <a:ext cx="8643998" cy="7017306"/>
          </a:xfrm>
          <a:prstGeom prst="rect">
            <a:avLst/>
          </a:prstGeom>
          <a:noFill/>
        </p:spPr>
        <p:txBody>
          <a:bodyPr wrap="square" rtlCol="0">
            <a:spAutoFit/>
          </a:bodyPr>
          <a:lstStyle/>
          <a:p>
            <a:r>
              <a:rPr lang="en-IN" dirty="0" smtClean="0">
                <a:latin typeface="Times New Roman" pitchFamily="18" charset="0"/>
                <a:cs typeface="Times New Roman" pitchFamily="18" charset="0"/>
              </a:rPr>
              <a:t>Solution:</a:t>
            </a:r>
          </a:p>
          <a:p>
            <a:r>
              <a:rPr lang="en-IN" dirty="0" smtClean="0">
                <a:latin typeface="Times New Roman" pitchFamily="18" charset="0"/>
                <a:cs typeface="Times New Roman" pitchFamily="18" charset="0"/>
              </a:rPr>
              <a:t>Computation of Income from other sources for the previous year 2018-19</a:t>
            </a:r>
          </a:p>
          <a:p>
            <a:endParaRPr lang="en-IN" dirty="0">
              <a:latin typeface="Times New Roman" pitchFamily="18" charset="0"/>
              <a:cs typeface="Times New Roman" pitchFamily="18" charset="0"/>
            </a:endParaRPr>
          </a:p>
          <a:p>
            <a:r>
              <a:rPr lang="en-IN" dirty="0" smtClean="0">
                <a:latin typeface="Times New Roman" pitchFamily="18" charset="0"/>
                <a:cs typeface="Times New Roman" pitchFamily="18" charset="0"/>
              </a:rPr>
              <a:t>		Particulars					Rs.</a:t>
            </a:r>
          </a:p>
          <a:p>
            <a:endParaRPr lang="en-IN" dirty="0">
              <a:latin typeface="Times New Roman" pitchFamily="18" charset="0"/>
              <a:cs typeface="Times New Roman" pitchFamily="18" charset="0"/>
            </a:endParaRPr>
          </a:p>
          <a:p>
            <a:pPr marL="400050" indent="-400050">
              <a:buAutoNum type="romanUcPeriod"/>
            </a:pPr>
            <a:r>
              <a:rPr lang="en-IN" dirty="0" smtClean="0">
                <a:latin typeface="Times New Roman" pitchFamily="18" charset="0"/>
                <a:cs typeface="Times New Roman" pitchFamily="18" charset="0"/>
              </a:rPr>
              <a:t>Winnings from lottery				</a:t>
            </a:r>
            <a:r>
              <a:rPr lang="en-IN" dirty="0" smtClean="0">
                <a:latin typeface="Times New Roman" pitchFamily="18" charset="0"/>
                <a:cs typeface="Times New Roman" pitchFamily="18" charset="0"/>
              </a:rPr>
              <a:t> 70,000</a:t>
            </a:r>
            <a:endParaRPr lang="en-IN" dirty="0" smtClean="0">
              <a:latin typeface="Times New Roman" pitchFamily="18" charset="0"/>
              <a:cs typeface="Times New Roman" pitchFamily="18" charset="0"/>
            </a:endParaRPr>
          </a:p>
          <a:p>
            <a:pPr marL="400050" indent="-400050"/>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	Winnings from betting on Horse Racing	</a:t>
            </a:r>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 </a:t>
            </a:r>
            <a:r>
              <a:rPr lang="en-IN" dirty="0" smtClean="0">
                <a:latin typeface="Times New Roman" pitchFamily="18" charset="0"/>
                <a:cs typeface="Times New Roman" pitchFamily="18" charset="0"/>
              </a:rPr>
              <a:t> 7,000 </a:t>
            </a:r>
            <a:r>
              <a:rPr lang="en-IN" dirty="0" smtClean="0">
                <a:latin typeface="Times New Roman" pitchFamily="18" charset="0"/>
                <a:cs typeface="Times New Roman" pitchFamily="18" charset="0"/>
              </a:rPr>
              <a:t>	              77,000</a:t>
            </a:r>
          </a:p>
          <a:p>
            <a:pPr marL="400050" indent="-400050"/>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										</a:t>
            </a:r>
          </a:p>
          <a:p>
            <a:pPr marL="400050" indent="-400050"/>
            <a:r>
              <a:rPr lang="en-IN" dirty="0" smtClean="0">
                <a:latin typeface="Times New Roman" pitchFamily="18" charset="0"/>
                <a:cs typeface="Times New Roman" pitchFamily="18" charset="0"/>
              </a:rPr>
              <a:t>II.	Amount received from lottery:							Net: Rs. 63,000</a:t>
            </a:r>
          </a:p>
          <a:p>
            <a:pPr marL="1314450" lvl="2" indent="-400050"/>
            <a:r>
              <a:rPr lang="en-IN" dirty="0" smtClean="0">
                <a:latin typeface="Times New Roman" pitchFamily="18" charset="0"/>
                <a:cs typeface="Times New Roman" pitchFamily="18" charset="0"/>
              </a:rPr>
              <a:t>Gross: 63,000 x 100/100-30			90,000</a:t>
            </a:r>
          </a:p>
          <a:p>
            <a:pPr marL="1314450" lvl="2" indent="-400050"/>
            <a:r>
              <a:rPr lang="en-IN" dirty="0" smtClean="0">
                <a:latin typeface="Times New Roman" pitchFamily="18" charset="0"/>
                <a:cs typeface="Times New Roman" pitchFamily="18" charset="0"/>
              </a:rPr>
              <a:t>Amount received from betting on Horse racing:</a:t>
            </a:r>
          </a:p>
          <a:p>
            <a:pPr marL="1314450" lvl="2" indent="-400050"/>
            <a:r>
              <a:rPr lang="en-IN" dirty="0" smtClean="0">
                <a:latin typeface="Times New Roman" pitchFamily="18" charset="0"/>
                <a:cs typeface="Times New Roman" pitchFamily="18" charset="0"/>
              </a:rPr>
              <a:t>Net: Rs. 42,000</a:t>
            </a:r>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			</a:t>
            </a:r>
          </a:p>
          <a:p>
            <a:pPr marL="1314450" lvl="2" indent="-400050"/>
            <a:r>
              <a:rPr lang="en-IN" dirty="0" smtClean="0">
                <a:latin typeface="Times New Roman" pitchFamily="18" charset="0"/>
                <a:cs typeface="Times New Roman" pitchFamily="18" charset="0"/>
              </a:rPr>
              <a:t>Gross: 42,000 x 100/100-30			</a:t>
            </a:r>
            <a:r>
              <a:rPr lang="en-IN" dirty="0" smtClean="0">
                <a:latin typeface="Times New Roman" pitchFamily="18" charset="0"/>
                <a:cs typeface="Times New Roman" pitchFamily="18" charset="0"/>
              </a:rPr>
              <a:t>60,000	           1,50,000</a:t>
            </a:r>
          </a:p>
          <a:p>
            <a:pPr marL="1314450" lvl="2" indent="-400050"/>
            <a:r>
              <a:rPr lang="en-IN" dirty="0" smtClean="0">
                <a:latin typeface="Times New Roman" pitchFamily="18" charset="0"/>
                <a:cs typeface="Times New Roman" pitchFamily="18" charset="0"/>
              </a:rPr>
              <a:t>	</a:t>
            </a:r>
          </a:p>
          <a:p>
            <a:pPr marL="1314450" lvl="2" indent="-400050"/>
            <a:endParaRPr lang="en-IN" dirty="0" smtClean="0">
              <a:latin typeface="Times New Roman" pitchFamily="18" charset="0"/>
              <a:cs typeface="Times New Roman" pitchFamily="18" charset="0"/>
            </a:endParaRPr>
          </a:p>
          <a:p>
            <a:pPr marL="400050" indent="-400050"/>
            <a:r>
              <a:rPr lang="en-IN" dirty="0" smtClean="0">
                <a:latin typeface="Times New Roman" pitchFamily="18" charset="0"/>
                <a:cs typeface="Times New Roman" pitchFamily="18" charset="0"/>
              </a:rPr>
              <a:t>III.	Income from Lottery				  3,500</a:t>
            </a:r>
          </a:p>
          <a:p>
            <a:pPr marL="400050" indent="-400050"/>
            <a:r>
              <a:rPr lang="en-IN" dirty="0" smtClean="0">
                <a:latin typeface="Times New Roman" pitchFamily="18" charset="0"/>
                <a:cs typeface="Times New Roman" pitchFamily="18" charset="0"/>
              </a:rPr>
              <a:t>	Income from betting on Horse racing		</a:t>
            </a:r>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 1,000                      4,500</a:t>
            </a:r>
          </a:p>
          <a:p>
            <a:pPr marL="400050" indent="-400050"/>
            <a:r>
              <a:rPr lang="en-IN" dirty="0">
                <a:latin typeface="Times New Roman" pitchFamily="18" charset="0"/>
                <a:cs typeface="Times New Roman" pitchFamily="18" charset="0"/>
              </a:rPr>
              <a:t>	</a:t>
            </a:r>
            <a:endParaRPr lang="en-IN" dirty="0" smtClean="0">
              <a:latin typeface="Times New Roman" pitchFamily="18" charset="0"/>
              <a:cs typeface="Times New Roman" pitchFamily="18" charset="0"/>
            </a:endParaRPr>
          </a:p>
          <a:p>
            <a:pPr marL="400050" indent="-400050"/>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Income from other sources				            2,31,500</a:t>
            </a:r>
          </a:p>
          <a:p>
            <a:pPr marL="400050" indent="-400050"/>
            <a:endParaRPr lang="en-IN" dirty="0" smtClean="0">
              <a:latin typeface="Times New Roman" pitchFamily="18" charset="0"/>
              <a:cs typeface="Times New Roman" pitchFamily="18" charset="0"/>
            </a:endParaRPr>
          </a:p>
          <a:p>
            <a:endParaRPr lang="en-IN" dirty="0">
              <a:latin typeface="Times New Roman" pitchFamily="18" charset="0"/>
              <a:cs typeface="Times New Roman" pitchFamily="18" charset="0"/>
            </a:endParaRPr>
          </a:p>
          <a:p>
            <a:endParaRPr lang="en-IN"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cxnSp>
        <p:nvCxnSpPr>
          <p:cNvPr id="4" name="Straight Connector 3"/>
          <p:cNvCxnSpPr/>
          <p:nvPr/>
        </p:nvCxnSpPr>
        <p:spPr>
          <a:xfrm flipV="1">
            <a:off x="0" y="1000108"/>
            <a:ext cx="8715404" cy="71438"/>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0" y="1500174"/>
            <a:ext cx="864396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16200000" flipH="1">
            <a:off x="3071802" y="3571876"/>
            <a:ext cx="5214974" cy="71438"/>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7143768" y="5715016"/>
            <a:ext cx="142876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5400000">
            <a:off x="4679951" y="3678239"/>
            <a:ext cx="5214180"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5643570" y="2214554"/>
            <a:ext cx="300039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5400000">
            <a:off x="6000760" y="3714752"/>
            <a:ext cx="528641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5643570" y="4572008"/>
            <a:ext cx="300039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5715008" y="5715016"/>
            <a:ext cx="150019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0" y="6286520"/>
            <a:ext cx="8643966"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14282" y="142852"/>
            <a:ext cx="8929718" cy="6309420"/>
          </a:xfrm>
          <a:prstGeom prst="rect">
            <a:avLst/>
          </a:prstGeom>
          <a:noFill/>
        </p:spPr>
        <p:txBody>
          <a:bodyPr wrap="square" rtlCol="0">
            <a:spAutoFit/>
          </a:bodyPr>
          <a:lstStyle/>
          <a:p>
            <a:r>
              <a:rPr lang="en-IN" sz="2000" dirty="0" smtClean="0">
                <a:latin typeface="Times New Roman" pitchFamily="18" charset="0"/>
                <a:cs typeface="Times New Roman" pitchFamily="18" charset="0"/>
              </a:rPr>
              <a:t>NOTES:</a:t>
            </a:r>
          </a:p>
          <a:p>
            <a:endParaRPr lang="en-IN" sz="2000" dirty="0">
              <a:latin typeface="Times New Roman" pitchFamily="18" charset="0"/>
              <a:cs typeface="Times New Roman" pitchFamily="18" charset="0"/>
            </a:endParaRPr>
          </a:p>
          <a:p>
            <a:pPr marL="342900" indent="-342900">
              <a:buAutoNum type="arabicParenR"/>
            </a:pPr>
            <a:r>
              <a:rPr lang="en-IN" sz="2800" dirty="0" smtClean="0">
                <a:latin typeface="Times New Roman" pitchFamily="18" charset="0"/>
                <a:cs typeface="Times New Roman" pitchFamily="18" charset="0"/>
              </a:rPr>
              <a:t>When ‘</a:t>
            </a:r>
            <a:r>
              <a:rPr lang="en-IN" sz="2800" dirty="0" smtClean="0">
                <a:solidFill>
                  <a:srgbClr val="FF0000"/>
                </a:solidFill>
                <a:latin typeface="Times New Roman" pitchFamily="18" charset="0"/>
                <a:cs typeface="Times New Roman" pitchFamily="18" charset="0"/>
              </a:rPr>
              <a:t>Amounts won</a:t>
            </a:r>
            <a:r>
              <a:rPr lang="en-IN" sz="2800" dirty="0" smtClean="0">
                <a:latin typeface="Times New Roman" pitchFamily="18" charset="0"/>
                <a:cs typeface="Times New Roman" pitchFamily="18" charset="0"/>
              </a:rPr>
              <a:t>’ are given in relation to lottery and betting on horse races, they represent gross amounts. </a:t>
            </a:r>
            <a:r>
              <a:rPr lang="en-IN" sz="2800" dirty="0" smtClean="0">
                <a:solidFill>
                  <a:srgbClr val="FF0000"/>
                </a:solidFill>
                <a:latin typeface="Times New Roman" pitchFamily="18" charset="0"/>
                <a:cs typeface="Times New Roman" pitchFamily="18" charset="0"/>
              </a:rPr>
              <a:t>Grossing up  is not </a:t>
            </a:r>
            <a:r>
              <a:rPr lang="en-IN" sz="2800" dirty="0" smtClean="0">
                <a:latin typeface="Times New Roman" pitchFamily="18" charset="0"/>
                <a:cs typeface="Times New Roman" pitchFamily="18" charset="0"/>
              </a:rPr>
              <a:t>needed.</a:t>
            </a:r>
          </a:p>
          <a:p>
            <a:pPr marL="342900" indent="-342900"/>
            <a:endParaRPr lang="en-IN" sz="2800" dirty="0" smtClean="0">
              <a:latin typeface="Times New Roman" pitchFamily="18" charset="0"/>
              <a:cs typeface="Times New Roman" pitchFamily="18" charset="0"/>
            </a:endParaRPr>
          </a:p>
          <a:p>
            <a:pPr marL="342900" indent="-342900">
              <a:buAutoNum type="arabicParenR" startAt="2"/>
            </a:pPr>
            <a:r>
              <a:rPr lang="en-IN" sz="2800" dirty="0" smtClean="0">
                <a:latin typeface="Times New Roman" pitchFamily="18" charset="0"/>
                <a:cs typeface="Times New Roman" pitchFamily="18" charset="0"/>
              </a:rPr>
              <a:t>When ‘</a:t>
            </a:r>
            <a:r>
              <a:rPr lang="en-IN" sz="2800" dirty="0" smtClean="0">
                <a:solidFill>
                  <a:srgbClr val="7030A0"/>
                </a:solidFill>
                <a:latin typeface="Times New Roman" pitchFamily="18" charset="0"/>
                <a:cs typeface="Times New Roman" pitchFamily="18" charset="0"/>
              </a:rPr>
              <a:t>Amounts received</a:t>
            </a:r>
            <a:r>
              <a:rPr lang="en-IN" sz="2800" dirty="0" smtClean="0">
                <a:latin typeface="Times New Roman" pitchFamily="18" charset="0"/>
                <a:cs typeface="Times New Roman" pitchFamily="18" charset="0"/>
              </a:rPr>
              <a:t>’ are given in relation to lottery and betting on horse races, they represent ‘Net’ amounts. </a:t>
            </a:r>
            <a:r>
              <a:rPr lang="en-IN" sz="2800" dirty="0" smtClean="0">
                <a:solidFill>
                  <a:srgbClr val="7030A0"/>
                </a:solidFill>
                <a:latin typeface="Times New Roman" pitchFamily="18" charset="0"/>
                <a:cs typeface="Times New Roman" pitchFamily="18" charset="0"/>
              </a:rPr>
              <a:t>Grossing up is required </a:t>
            </a:r>
            <a:r>
              <a:rPr lang="en-IN" sz="2800" dirty="0" smtClean="0">
                <a:latin typeface="Times New Roman" pitchFamily="18" charset="0"/>
                <a:cs typeface="Times New Roman" pitchFamily="18" charset="0"/>
              </a:rPr>
              <a:t>at the rate applicable to the previous year concerned.</a:t>
            </a:r>
          </a:p>
          <a:p>
            <a:pPr marL="342900" indent="-342900">
              <a:buAutoNum type="arabicParenR" startAt="2"/>
            </a:pPr>
            <a:endParaRPr lang="en-IN" sz="2800" dirty="0">
              <a:latin typeface="Times New Roman" pitchFamily="18" charset="0"/>
              <a:cs typeface="Times New Roman" pitchFamily="18" charset="0"/>
            </a:endParaRPr>
          </a:p>
          <a:p>
            <a:pPr marL="342900" indent="-342900">
              <a:buAutoNum type="arabicParenR" startAt="2"/>
            </a:pPr>
            <a:r>
              <a:rPr lang="en-IN" sz="2800" dirty="0" smtClean="0">
                <a:latin typeface="Times New Roman" pitchFamily="18" charset="0"/>
                <a:cs typeface="Times New Roman" pitchFamily="18" charset="0"/>
              </a:rPr>
              <a:t>When the income is less than Rs. 10,000 in case of lotteries and Rs. 5,000 in case of income from betting on horse racing, grossing up can be ignored.</a:t>
            </a:r>
          </a:p>
          <a:p>
            <a:pPr marL="342900" indent="-342900">
              <a:buAutoNum type="arabicParenR"/>
            </a:pP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117693"/>
            <a:ext cx="8929718" cy="6740307"/>
          </a:xfrm>
          <a:prstGeom prst="rect">
            <a:avLst/>
          </a:prstGeom>
          <a:noFill/>
        </p:spPr>
        <p:txBody>
          <a:bodyPr wrap="square" rtlCol="0">
            <a:spAutoFit/>
          </a:bodyPr>
          <a:lstStyle/>
          <a:p>
            <a:r>
              <a:rPr lang="en-IN" dirty="0" smtClean="0">
                <a:latin typeface="Times New Roman" pitchFamily="18" charset="0"/>
                <a:cs typeface="Times New Roman" pitchFamily="18" charset="0"/>
              </a:rPr>
              <a:t>Problem : 2</a:t>
            </a:r>
          </a:p>
          <a:p>
            <a:endParaRPr lang="en-IN" dirty="0" smtClean="0">
              <a:latin typeface="Times New Roman" pitchFamily="18" charset="0"/>
              <a:cs typeface="Times New Roman" pitchFamily="18" charset="0"/>
            </a:endParaRPr>
          </a:p>
          <a:p>
            <a:r>
              <a:rPr lang="en-IN" dirty="0" smtClean="0">
                <a:latin typeface="Times New Roman" pitchFamily="18" charset="0"/>
                <a:cs typeface="Times New Roman" pitchFamily="18" charset="0"/>
              </a:rPr>
              <a:t> Mr. X owns horses at Bangalore and Delhi. The horses run in races at the Respective race courses. During the year 2018-19, Mr. X submits the following information.</a:t>
            </a:r>
          </a:p>
          <a:p>
            <a:endParaRPr lang="en-IN" dirty="0">
              <a:latin typeface="Times New Roman" pitchFamily="18" charset="0"/>
              <a:cs typeface="Times New Roman" pitchFamily="18" charset="0"/>
            </a:endParaRPr>
          </a:p>
          <a:p>
            <a:r>
              <a:rPr lang="en-IN" dirty="0" smtClean="0">
                <a:latin typeface="Times New Roman" pitchFamily="18" charset="0"/>
                <a:cs typeface="Times New Roman" pitchFamily="18" charset="0"/>
              </a:rPr>
              <a:t>								Rs.  </a:t>
            </a:r>
          </a:p>
          <a:p>
            <a:r>
              <a:rPr lang="en-IN" dirty="0" smtClean="0">
                <a:latin typeface="Times New Roman" pitchFamily="18" charset="0"/>
                <a:cs typeface="Times New Roman" pitchFamily="18" charset="0"/>
              </a:rPr>
              <a:t> a) Expenses on race horses at Bangalore				4,00,000</a:t>
            </a:r>
          </a:p>
          <a:p>
            <a:endParaRPr lang="en-IN" dirty="0" smtClean="0">
              <a:latin typeface="Times New Roman" pitchFamily="18" charset="0"/>
              <a:cs typeface="Times New Roman" pitchFamily="18" charset="0"/>
            </a:endParaRPr>
          </a:p>
          <a:p>
            <a:r>
              <a:rPr lang="en-IN" dirty="0" smtClean="0">
                <a:latin typeface="Times New Roman" pitchFamily="18" charset="0"/>
                <a:cs typeface="Times New Roman" pitchFamily="18" charset="0"/>
              </a:rPr>
              <a:t> b) Expenses on race horses at Delhi					6,00,000</a:t>
            </a:r>
          </a:p>
          <a:p>
            <a:endParaRPr lang="en-IN" dirty="0" smtClean="0">
              <a:latin typeface="Times New Roman" pitchFamily="18" charset="0"/>
              <a:cs typeface="Times New Roman" pitchFamily="18" charset="0"/>
            </a:endParaRPr>
          </a:p>
          <a:p>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c) Stake money earned by horses at:</a:t>
            </a:r>
          </a:p>
          <a:p>
            <a:r>
              <a:rPr lang="en-IN" dirty="0">
                <a:latin typeface="Times New Roman" pitchFamily="18" charset="0"/>
                <a:cs typeface="Times New Roman" pitchFamily="18" charset="0"/>
              </a:rPr>
              <a:t>	</a:t>
            </a:r>
            <a:r>
              <a:rPr lang="en-IN" dirty="0" err="1" smtClean="0">
                <a:latin typeface="Times New Roman" pitchFamily="18" charset="0"/>
                <a:cs typeface="Times New Roman" pitchFamily="18" charset="0"/>
              </a:rPr>
              <a:t>i</a:t>
            </a:r>
            <a:r>
              <a:rPr lang="en-IN" dirty="0" smtClean="0">
                <a:latin typeface="Times New Roman" pitchFamily="18" charset="0"/>
                <a:cs typeface="Times New Roman" pitchFamily="18" charset="0"/>
              </a:rPr>
              <a:t>) Bangalore						5,00,000</a:t>
            </a:r>
          </a:p>
          <a:p>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ii) Delhi							3,00,000</a:t>
            </a:r>
          </a:p>
          <a:p>
            <a:endParaRPr lang="en-IN" dirty="0" smtClean="0">
              <a:latin typeface="Times New Roman" pitchFamily="18" charset="0"/>
              <a:cs typeface="Times New Roman" pitchFamily="18" charset="0"/>
            </a:endParaRPr>
          </a:p>
          <a:p>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d) Mr. X received Rs, 1,26,000 on betting during horse races at</a:t>
            </a:r>
          </a:p>
          <a:p>
            <a:r>
              <a:rPr lang="en-IN" dirty="0" smtClean="0">
                <a:latin typeface="Times New Roman" pitchFamily="18" charset="0"/>
                <a:cs typeface="Times New Roman" pitchFamily="18" charset="0"/>
              </a:rPr>
              <a:t>      Bangalore	</a:t>
            </a:r>
          </a:p>
          <a:p>
            <a:r>
              <a:rPr lang="en-IN" dirty="0" smtClean="0">
                <a:latin typeface="Times New Roman" pitchFamily="18" charset="0"/>
                <a:cs typeface="Times New Roman" pitchFamily="18" charset="0"/>
              </a:rPr>
              <a:t>							</a:t>
            </a:r>
          </a:p>
          <a:p>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e) X also received Rs. 49,000 as lottery winnings and his winnings </a:t>
            </a:r>
          </a:p>
          <a:p>
            <a:r>
              <a:rPr lang="en-IN" dirty="0" smtClean="0">
                <a:latin typeface="Times New Roman" pitchFamily="18" charset="0"/>
                <a:cs typeface="Times New Roman" pitchFamily="18" charset="0"/>
              </a:rPr>
              <a:t>      from card games were Rs. 20,000 during the year.				</a:t>
            </a:r>
          </a:p>
          <a:p>
            <a:endParaRPr lang="en-IN" dirty="0">
              <a:latin typeface="Times New Roman" pitchFamily="18" charset="0"/>
              <a:cs typeface="Times New Roman" pitchFamily="18" charset="0"/>
            </a:endParaRPr>
          </a:p>
          <a:p>
            <a:r>
              <a:rPr lang="en-IN" dirty="0" smtClean="0">
                <a:latin typeface="Times New Roman" pitchFamily="18" charset="0"/>
                <a:cs typeface="Times New Roman" pitchFamily="18" charset="0"/>
              </a:rPr>
              <a:t>Compute the income from other sources of </a:t>
            </a:r>
            <a:r>
              <a:rPr lang="en-IN" dirty="0" err="1" smtClean="0">
                <a:latin typeface="Times New Roman" pitchFamily="18" charset="0"/>
                <a:cs typeface="Times New Roman" pitchFamily="18" charset="0"/>
              </a:rPr>
              <a:t>Mr.X</a:t>
            </a:r>
            <a:r>
              <a:rPr lang="en-IN" dirty="0" smtClean="0">
                <a:latin typeface="Times New Roman" pitchFamily="18" charset="0"/>
                <a:cs typeface="Times New Roman" pitchFamily="18" charset="0"/>
              </a:rPr>
              <a:t> for the assessment </a:t>
            </a:r>
          </a:p>
          <a:p>
            <a:r>
              <a:rPr lang="en-IN" dirty="0" smtClean="0">
                <a:latin typeface="Times New Roman" pitchFamily="18" charset="0"/>
                <a:cs typeface="Times New Roman" pitchFamily="18" charset="0"/>
              </a:rPr>
              <a:t>Year 2019-20.</a:t>
            </a:r>
          </a:p>
          <a:p>
            <a:endParaRPr lang="en-IN"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cxnSp>
        <p:nvCxnSpPr>
          <p:cNvPr id="4" name="Straight Connector 3"/>
          <p:cNvCxnSpPr/>
          <p:nvPr/>
        </p:nvCxnSpPr>
        <p:spPr>
          <a:xfrm rot="16200000" flipH="1">
            <a:off x="4822033" y="3964785"/>
            <a:ext cx="4572032" cy="7143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 y="0"/>
            <a:ext cx="9144000" cy="5909310"/>
          </a:xfrm>
          <a:prstGeom prst="rect">
            <a:avLst/>
          </a:prstGeom>
          <a:noFill/>
        </p:spPr>
        <p:txBody>
          <a:bodyPr wrap="square" rtlCol="0">
            <a:spAutoFit/>
          </a:bodyPr>
          <a:lstStyle/>
          <a:p>
            <a:r>
              <a:rPr lang="en-IN" dirty="0" smtClean="0">
                <a:latin typeface="Times New Roman" pitchFamily="18" charset="0"/>
                <a:cs typeface="Times New Roman" pitchFamily="18" charset="0"/>
              </a:rPr>
              <a:t>Computation of Income from other sources of Mr. </a:t>
            </a:r>
            <a:r>
              <a:rPr lang="en-IN" dirty="0" err="1" smtClean="0">
                <a:latin typeface="Times New Roman" pitchFamily="18" charset="0"/>
                <a:cs typeface="Times New Roman" pitchFamily="18" charset="0"/>
              </a:rPr>
              <a:t>X.for</a:t>
            </a:r>
            <a:r>
              <a:rPr lang="en-IN" dirty="0" smtClean="0">
                <a:latin typeface="Times New Roman" pitchFamily="18" charset="0"/>
                <a:cs typeface="Times New Roman" pitchFamily="18" charset="0"/>
              </a:rPr>
              <a:t> the Assessment  year 2019-20	</a:t>
            </a:r>
            <a:r>
              <a:rPr lang="en-IN" dirty="0" smtClean="0">
                <a:latin typeface="Times New Roman" pitchFamily="18" charset="0"/>
                <a:cs typeface="Times New Roman" pitchFamily="18" charset="0"/>
              </a:rPr>
              <a:t>Particulars					 Rs		</a:t>
            </a:r>
            <a:r>
              <a:rPr lang="en-IN" dirty="0" err="1" smtClean="0">
                <a:latin typeface="Times New Roman" pitchFamily="18" charset="0"/>
                <a:cs typeface="Times New Roman" pitchFamily="18" charset="0"/>
              </a:rPr>
              <a:t>Rs</a:t>
            </a:r>
            <a:endParaRPr lang="en-IN" dirty="0" smtClean="0">
              <a:latin typeface="Times New Roman" pitchFamily="18" charset="0"/>
              <a:cs typeface="Times New Roman" pitchFamily="18" charset="0"/>
            </a:endParaRPr>
          </a:p>
          <a:p>
            <a:pPr marL="400050" indent="-400050">
              <a:buAutoNum type="romanLcParenR"/>
            </a:pPr>
            <a:endParaRPr lang="en-IN" dirty="0" smtClean="0">
              <a:latin typeface="Times New Roman" pitchFamily="18" charset="0"/>
              <a:cs typeface="Times New Roman" pitchFamily="18" charset="0"/>
            </a:endParaRPr>
          </a:p>
          <a:p>
            <a:pPr marL="400050" indent="-400050">
              <a:buAutoNum type="romanLcParenR"/>
            </a:pPr>
            <a:r>
              <a:rPr lang="en-IN" dirty="0" smtClean="0">
                <a:latin typeface="Times New Roman" pitchFamily="18" charset="0"/>
                <a:cs typeface="Times New Roman" pitchFamily="18" charset="0"/>
              </a:rPr>
              <a:t>Income from maintenance of horses:</a:t>
            </a:r>
          </a:p>
          <a:p>
            <a:pPr marL="400050" indent="-400050"/>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Stake money earned at Bangalore					5,00,000	</a:t>
            </a:r>
            <a:endParaRPr lang="en-IN" dirty="0">
              <a:latin typeface="Times New Roman" pitchFamily="18" charset="0"/>
              <a:cs typeface="Times New Roman" pitchFamily="18" charset="0"/>
            </a:endParaRPr>
          </a:p>
          <a:p>
            <a:pPr marL="400050" indent="-400050"/>
            <a:r>
              <a:rPr lang="en-IN" dirty="0" smtClean="0">
                <a:latin typeface="Times New Roman" pitchFamily="18" charset="0"/>
                <a:cs typeface="Times New Roman" pitchFamily="18" charset="0"/>
              </a:rPr>
              <a:t>	Stake money earned at Delhi					3,00,000</a:t>
            </a:r>
          </a:p>
          <a:p>
            <a:pPr marL="400050" indent="-400050"/>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								 8,00,000</a:t>
            </a:r>
          </a:p>
          <a:p>
            <a:pPr marL="400050" indent="-400050"/>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less: Expenses: </a:t>
            </a:r>
          </a:p>
          <a:p>
            <a:pPr marL="400050" indent="-400050"/>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At Bangalore				       4,00,000</a:t>
            </a:r>
          </a:p>
          <a:p>
            <a:r>
              <a:rPr lang="en-IN" dirty="0" smtClean="0">
                <a:latin typeface="Times New Roman" pitchFamily="18" charset="0"/>
                <a:cs typeface="Times New Roman" pitchFamily="18" charset="0"/>
              </a:rPr>
              <a:t>	At Delhi					       6,00,000	10,00,000</a:t>
            </a:r>
          </a:p>
          <a:p>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        Loss from maintenance of horses carried</a:t>
            </a:r>
          </a:p>
          <a:p>
            <a:r>
              <a:rPr lang="en-IN" dirty="0" smtClean="0">
                <a:latin typeface="Times New Roman" pitchFamily="18" charset="0"/>
                <a:cs typeface="Times New Roman" pitchFamily="18" charset="0"/>
              </a:rPr>
              <a:t>         forward for 4 year			   	      -2,00,000	        NIL</a:t>
            </a:r>
          </a:p>
          <a:p>
            <a:endParaRPr lang="en-IN" dirty="0" smtClean="0">
              <a:latin typeface="Times New Roman" pitchFamily="18" charset="0"/>
              <a:cs typeface="Times New Roman" pitchFamily="18" charset="0"/>
            </a:endParaRPr>
          </a:p>
          <a:p>
            <a:pPr marL="400050" indent="-400050">
              <a:buAutoNum type="romanLcParenR" startAt="2"/>
            </a:pPr>
            <a:r>
              <a:rPr lang="en-IN" dirty="0" smtClean="0">
                <a:latin typeface="Times New Roman" pitchFamily="18" charset="0"/>
                <a:cs typeface="Times New Roman" pitchFamily="18" charset="0"/>
              </a:rPr>
              <a:t>Casual income:</a:t>
            </a:r>
          </a:p>
          <a:p>
            <a:pPr marL="400050" indent="-400050"/>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Income from betting on horses: Net: Rs. 1,26,000</a:t>
            </a:r>
          </a:p>
          <a:p>
            <a:pPr marL="400050" indent="-400050"/>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Gross Amount: 1,26,000 x 100/100-30		    1,80,000		</a:t>
            </a:r>
          </a:p>
          <a:p>
            <a:pPr marL="400050" indent="-400050"/>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 Lottery winnings : Net Rs.  49,000</a:t>
            </a:r>
          </a:p>
          <a:p>
            <a:pPr marL="400050" indent="-400050"/>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Gross Amount: 49,000 x 100/100-30              70,000</a:t>
            </a:r>
          </a:p>
          <a:p>
            <a:pPr marL="400050" indent="-400050"/>
            <a:r>
              <a:rPr lang="en-IN" dirty="0">
                <a:latin typeface="Times New Roman" pitchFamily="18" charset="0"/>
                <a:cs typeface="Times New Roman" pitchFamily="18" charset="0"/>
              </a:rPr>
              <a:t>	</a:t>
            </a:r>
            <a:r>
              <a:rPr lang="en-IN" dirty="0" smtClean="0">
                <a:latin typeface="Times New Roman" pitchFamily="18" charset="0"/>
                <a:cs typeface="Times New Roman" pitchFamily="18" charset="0"/>
              </a:rPr>
              <a:t> Income from card games 		 20,000	       90,000	2,70,000</a:t>
            </a:r>
          </a:p>
          <a:p>
            <a:pPr marL="400050" indent="-400050"/>
            <a:r>
              <a:rPr lang="en-IN" dirty="0">
                <a:latin typeface="Times New Roman" pitchFamily="18" charset="0"/>
                <a:cs typeface="Times New Roman" pitchFamily="18" charset="0"/>
              </a:rPr>
              <a:t>	</a:t>
            </a:r>
          </a:p>
          <a:p>
            <a:pPr marL="400050" indent="-400050"/>
            <a:r>
              <a:rPr lang="en-IN" dirty="0" smtClean="0">
                <a:latin typeface="Times New Roman" pitchFamily="18" charset="0"/>
                <a:cs typeface="Times New Roman" pitchFamily="18" charset="0"/>
              </a:rPr>
              <a:t>	Income from other sources					2,70,000</a:t>
            </a:r>
          </a:p>
        </p:txBody>
      </p:sp>
      <p:cxnSp>
        <p:nvCxnSpPr>
          <p:cNvPr id="6" name="Straight Connector 5"/>
          <p:cNvCxnSpPr/>
          <p:nvPr/>
        </p:nvCxnSpPr>
        <p:spPr>
          <a:xfrm>
            <a:off x="0" y="357166"/>
            <a:ext cx="9144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0" y="642918"/>
            <a:ext cx="9144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2501104" y="3713946"/>
            <a:ext cx="628652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4036227" y="3679021"/>
            <a:ext cx="6286520" cy="71438"/>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143768" y="1714488"/>
            <a:ext cx="200023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643570" y="3071810"/>
            <a:ext cx="150019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5643570" y="3929066"/>
            <a:ext cx="157163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5643570" y="5286388"/>
            <a:ext cx="157163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7215206" y="5286388"/>
            <a:ext cx="192879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7215205" y="3071810"/>
            <a:ext cx="1928795"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7215206" y="6143644"/>
            <a:ext cx="1928794"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285728"/>
            <a:ext cx="8143932" cy="1569660"/>
          </a:xfrm>
          <a:prstGeom prst="rect">
            <a:avLst/>
          </a:prstGeom>
        </p:spPr>
        <p:txBody>
          <a:bodyPr wrap="square">
            <a:spAutoFit/>
          </a:bodyPr>
          <a:lstStyle/>
          <a:p>
            <a:pPr marL="400050" indent="-400050"/>
            <a:endParaRPr lang="en-IN" sz="3200" b="1" dirty="0">
              <a:latin typeface="Times New Roman" pitchFamily="18" charset="0"/>
              <a:cs typeface="Times New Roman" pitchFamily="18" charset="0"/>
            </a:endParaRPr>
          </a:p>
          <a:p>
            <a:pPr marL="400050" indent="-400050"/>
            <a:r>
              <a:rPr lang="en-IN" sz="3200" b="1" dirty="0" smtClean="0">
                <a:latin typeface="Times New Roman" pitchFamily="18" charset="0"/>
                <a:cs typeface="Times New Roman" pitchFamily="18" charset="0"/>
              </a:rPr>
              <a:t>Stake Money :</a:t>
            </a:r>
          </a:p>
          <a:p>
            <a:pPr marL="400050" indent="-400050"/>
            <a:r>
              <a:rPr lang="en-IN" sz="3200" b="1" dirty="0" smtClean="0">
                <a:latin typeface="Times New Roman" pitchFamily="18" charset="0"/>
                <a:cs typeface="Times New Roman" pitchFamily="18" charset="0"/>
              </a:rPr>
              <a:t>    </a:t>
            </a:r>
            <a:endParaRPr lang="en-IN" sz="3200" dirty="0" smtClean="0">
              <a:latin typeface="Times New Roman" pitchFamily="18" charset="0"/>
              <a:cs typeface="Times New Roman" pitchFamily="18" charset="0"/>
            </a:endParaRPr>
          </a:p>
        </p:txBody>
      </p:sp>
      <p:sp>
        <p:nvSpPr>
          <p:cNvPr id="4" name="Rectangle 3"/>
          <p:cNvSpPr/>
          <p:nvPr/>
        </p:nvSpPr>
        <p:spPr>
          <a:xfrm>
            <a:off x="285720" y="1571612"/>
            <a:ext cx="7786742" cy="4832092"/>
          </a:xfrm>
          <a:prstGeom prst="rect">
            <a:avLst/>
          </a:prstGeom>
        </p:spPr>
        <p:txBody>
          <a:bodyPr wrap="square">
            <a:spAutoFit/>
          </a:bodyPr>
          <a:lstStyle/>
          <a:p>
            <a:pPr algn="just"/>
            <a:r>
              <a:rPr lang="en-US" sz="2800" b="1"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Income</a:t>
            </a:r>
            <a:r>
              <a:rPr lang="en-US" sz="2800" dirty="0">
                <a:latin typeface="Times New Roman" pitchFamily="18" charset="0"/>
                <a:cs typeface="Times New Roman" pitchFamily="18" charset="0"/>
              </a:rPr>
              <a:t> by way of stake </a:t>
            </a:r>
            <a:r>
              <a:rPr lang="en-US" sz="2800" dirty="0" smtClean="0">
                <a:latin typeface="Times New Roman" pitchFamily="18" charset="0"/>
                <a:cs typeface="Times New Roman" pitchFamily="18" charset="0"/>
              </a:rPr>
              <a:t>money means</a:t>
            </a:r>
            <a:r>
              <a:rPr lang="en-US" sz="2800" dirty="0">
                <a:latin typeface="Times New Roman" pitchFamily="18" charset="0"/>
                <a:cs typeface="Times New Roman" pitchFamily="18" charset="0"/>
              </a:rPr>
              <a:t> the gross amount of prize money received on a race horse or race horses by the owner thereof on account of the horse or horses or any one or more of the horses winning or being placed second or in any lower position in horse </a:t>
            </a:r>
            <a:r>
              <a:rPr lang="en-US" sz="2800" dirty="0" smtClean="0">
                <a:latin typeface="Times New Roman" pitchFamily="18" charset="0"/>
                <a:cs typeface="Times New Roman" pitchFamily="18" charset="0"/>
              </a:rPr>
              <a:t>races</a:t>
            </a:r>
            <a:endParaRPr lang="en-IN" sz="2800" dirty="0">
              <a:latin typeface="Times New Roman" pitchFamily="18" charset="0"/>
              <a:cs typeface="Times New Roman" pitchFamily="18" charset="0"/>
            </a:endParaRPr>
          </a:p>
          <a:p>
            <a:pPr algn="just"/>
            <a:endParaRPr lang="en-IN" sz="2800" dirty="0" smtClean="0">
              <a:latin typeface="Times New Roman" pitchFamily="18" charset="0"/>
              <a:cs typeface="Times New Roman" pitchFamily="18" charset="0"/>
            </a:endParaRPr>
          </a:p>
          <a:p>
            <a:pPr algn="just"/>
            <a:r>
              <a:rPr lang="en-IN" sz="2800" dirty="0" smtClean="0">
                <a:latin typeface="Times New Roman" pitchFamily="18" charset="0"/>
                <a:cs typeface="Times New Roman" pitchFamily="18" charset="0"/>
              </a:rPr>
              <a:t> </a:t>
            </a:r>
            <a:r>
              <a:rPr lang="en-IN" sz="2800" b="1" dirty="0" smtClean="0">
                <a:latin typeface="Times New Roman" pitchFamily="18" charset="0"/>
                <a:cs typeface="Times New Roman" pitchFamily="18" charset="0"/>
              </a:rPr>
              <a:t>NOTE: Expenditure on horse maintenance can be set off only against stake money. It cannot be set off against any other income.</a:t>
            </a:r>
          </a:p>
          <a:p>
            <a:pPr algn="just"/>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18288304" flipH="1">
            <a:off x="1725794" y="1415251"/>
            <a:ext cx="5598173" cy="2862322"/>
          </a:xfrm>
          <a:prstGeom prst="rect">
            <a:avLst/>
          </a:prstGeom>
          <a:noFill/>
        </p:spPr>
        <p:txBody>
          <a:bodyPr wrap="square" rtlCol="0">
            <a:spAutoFit/>
          </a:bodyPr>
          <a:lstStyle/>
          <a:p>
            <a:r>
              <a:rPr lang="en-IN" sz="6000" dirty="0" smtClean="0">
                <a:latin typeface="Times New Roman" pitchFamily="18" charset="0"/>
                <a:cs typeface="Times New Roman" pitchFamily="18" charset="0"/>
              </a:rPr>
              <a:t>INTEREST </a:t>
            </a:r>
          </a:p>
          <a:p>
            <a:r>
              <a:rPr lang="en-IN" sz="6000" dirty="0">
                <a:latin typeface="Times New Roman" pitchFamily="18" charset="0"/>
                <a:cs typeface="Times New Roman" pitchFamily="18" charset="0"/>
              </a:rPr>
              <a:t>	 </a:t>
            </a:r>
            <a:r>
              <a:rPr lang="en-IN" sz="6000" dirty="0" smtClean="0">
                <a:latin typeface="Times New Roman" pitchFamily="18" charset="0"/>
                <a:cs typeface="Times New Roman" pitchFamily="18" charset="0"/>
              </a:rPr>
              <a:t> ON SECURITIES</a:t>
            </a:r>
            <a:endParaRPr lang="en-US" sz="6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211</TotalTime>
  <Words>389</Words>
  <Application>Microsoft Office PowerPoint</Application>
  <PresentationFormat>On-screen Show (4:3)</PresentationFormat>
  <Paragraphs>136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Trek</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Anton</dc:creator>
  <cp:lastModifiedBy>Anton</cp:lastModifiedBy>
  <cp:revision>34</cp:revision>
  <dcterms:created xsi:type="dcterms:W3CDTF">2020-04-16T05:15:01Z</dcterms:created>
  <dcterms:modified xsi:type="dcterms:W3CDTF">2020-04-16T08:46:41Z</dcterms:modified>
</cp:coreProperties>
</file>