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6" r:id="rId19"/>
    <p:sldId id="275"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E00C0"/>
    <a:srgbClr val="05169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02"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804067-1CD4-438B-9286-044B01C908AC}" type="datetimeFigureOut">
              <a:rPr lang="en-US" smtClean="0"/>
              <a:t>5/19/2020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74884F-2D5C-4102-9D76-A9C81007DA9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lum bright="40000"/>
          </a:blip>
          <a:srcRect/>
          <a:stretch>
            <a:fillRect/>
          </a:stretch>
        </p:blipFill>
        <p:spPr bwMode="auto">
          <a:xfrm>
            <a:off x="152400" y="152400"/>
            <a:ext cx="8763000" cy="6477000"/>
          </a:xfrm>
          <a:prstGeom prst="rect">
            <a:avLst/>
          </a:prstGeom>
          <a:ln w="228600" cap="sq" cmpd="thickThin">
            <a:solidFill>
              <a:srgbClr val="000000"/>
            </a:solidFill>
            <a:prstDash val="solid"/>
            <a:miter lim="800000"/>
          </a:ln>
          <a:effectLst>
            <a:innerShdw blurRad="76200">
              <a:srgbClr val="000000"/>
            </a:innerShdw>
          </a:effectLst>
        </p:spPr>
      </p:pic>
      <p:sp>
        <p:nvSpPr>
          <p:cNvPr id="2" name="Title 1"/>
          <p:cNvSpPr>
            <a:spLocks noGrp="1"/>
          </p:cNvSpPr>
          <p:nvPr>
            <p:ph type="ctrTitle"/>
          </p:nvPr>
        </p:nvSpPr>
        <p:spPr>
          <a:xfrm>
            <a:off x="914400" y="2209800"/>
            <a:ext cx="7772400" cy="1470025"/>
          </a:xfrm>
        </p:spPr>
        <p:txBody>
          <a:bodyPr>
            <a:normAutofit/>
          </a:bodyPr>
          <a:lstStyle/>
          <a:p>
            <a:r>
              <a:rPr lang="en-US" sz="7200" b="1" dirty="0" smtClean="0">
                <a:ln>
                  <a:solidFill>
                    <a:schemeClr val="accent2"/>
                  </a:solidFill>
                </a:ln>
                <a:solidFill>
                  <a:schemeClr val="bg2">
                    <a:lumMod val="90000"/>
                  </a:schemeClr>
                </a:solidFill>
                <a:latin typeface="Andalus" pitchFamily="18" charset="-78"/>
                <a:cs typeface="Andalus" pitchFamily="18" charset="-78"/>
              </a:rPr>
              <a:t>Income from Salary</a:t>
            </a:r>
            <a:endParaRPr lang="en-US" sz="7200" b="1" dirty="0">
              <a:ln>
                <a:solidFill>
                  <a:schemeClr val="accent2"/>
                </a:solidFill>
              </a:ln>
              <a:solidFill>
                <a:schemeClr val="bg2">
                  <a:lumMod val="90000"/>
                </a:schemeClr>
              </a:solidFill>
              <a:latin typeface="Andalus" pitchFamily="18" charset="-78"/>
              <a:cs typeface="Andalus" pitchFamily="18" charset="-78"/>
            </a:endParaRPr>
          </a:p>
        </p:txBody>
      </p:sp>
      <p:sp>
        <p:nvSpPr>
          <p:cNvPr id="3" name="Subtitle 2"/>
          <p:cNvSpPr>
            <a:spLocks noGrp="1"/>
          </p:cNvSpPr>
          <p:nvPr>
            <p:ph type="subTitle" idx="1"/>
          </p:nvPr>
        </p:nvSpPr>
        <p:spPr>
          <a:xfrm>
            <a:off x="2514600" y="3962400"/>
            <a:ext cx="6324600" cy="2590800"/>
          </a:xfrm>
        </p:spPr>
        <p:txBody>
          <a:bodyPr>
            <a:normAutofit fontScale="85000" lnSpcReduction="10000"/>
          </a:bodyPr>
          <a:lstStyle/>
          <a:p>
            <a:pPr algn="r"/>
            <a:r>
              <a:rPr lang="en-US" b="1" dirty="0" smtClean="0">
                <a:solidFill>
                  <a:srgbClr val="FF0000"/>
                </a:solidFill>
                <a:latin typeface="Andalus" pitchFamily="18" charset="-78"/>
                <a:cs typeface="Andalus" pitchFamily="18" charset="-78"/>
              </a:rPr>
              <a:t>Coordinator</a:t>
            </a:r>
          </a:p>
          <a:p>
            <a:pPr algn="r"/>
            <a:r>
              <a:rPr lang="en-US" b="1" dirty="0" smtClean="0">
                <a:solidFill>
                  <a:schemeClr val="tx1"/>
                </a:solidFill>
                <a:latin typeface="Andalus" pitchFamily="18" charset="-78"/>
                <a:cs typeface="Andalus" pitchFamily="18" charset="-78"/>
              </a:rPr>
              <a:t>Dr. D. Heena Cowsar</a:t>
            </a:r>
          </a:p>
          <a:p>
            <a:pPr algn="r"/>
            <a:r>
              <a:rPr lang="en-US" b="1" dirty="0" smtClean="0">
                <a:solidFill>
                  <a:schemeClr val="tx1"/>
                </a:solidFill>
                <a:latin typeface="Andalus" pitchFamily="18" charset="-78"/>
                <a:cs typeface="Andalus" pitchFamily="18" charset="-78"/>
              </a:rPr>
              <a:t>Assistant professor of Commerce</a:t>
            </a:r>
          </a:p>
          <a:p>
            <a:pPr algn="r"/>
            <a:r>
              <a:rPr lang="en-US" b="1" dirty="0" smtClean="0">
                <a:solidFill>
                  <a:schemeClr val="tx1"/>
                </a:solidFill>
                <a:latin typeface="Andalus" pitchFamily="18" charset="-78"/>
                <a:cs typeface="Andalus" pitchFamily="18" charset="-78"/>
              </a:rPr>
              <a:t>Bon Secours College for Women, Thanjavur</a:t>
            </a:r>
          </a:p>
          <a:p>
            <a:pPr algn="r"/>
            <a:r>
              <a:rPr lang="en-US" b="1" dirty="0" smtClean="0">
                <a:solidFill>
                  <a:schemeClr val="tx1"/>
                </a:solidFill>
                <a:latin typeface="Andalus" pitchFamily="18" charset="-78"/>
                <a:cs typeface="Andalus" pitchFamily="18" charset="-78"/>
              </a:rPr>
              <a:t>Affiliated to Bharathidasan University</a:t>
            </a:r>
            <a:endParaRPr lang="en-US" b="1" dirty="0">
              <a:solidFill>
                <a:schemeClr val="tx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34400" cy="457200"/>
          </a:xfrm>
        </p:spPr>
        <p:txBody>
          <a:bodyPr>
            <a:normAutofit fontScale="90000"/>
          </a:bodyPr>
          <a:lstStyle/>
          <a:p>
            <a:r>
              <a:rPr lang="en-US" dirty="0" smtClean="0">
                <a:latin typeface="Andalus" pitchFamily="18" charset="-78"/>
                <a:cs typeface="Andalus" pitchFamily="18" charset="-78"/>
              </a:rPr>
              <a:t>Slide </a:t>
            </a:r>
            <a:r>
              <a:rPr lang="en-US" dirty="0" smtClean="0">
                <a:latin typeface="Andalus" pitchFamily="18" charset="-78"/>
                <a:cs typeface="Andalus" pitchFamily="18" charset="-78"/>
              </a:rPr>
              <a:t>11: House Rent Allowance (HRA)</a:t>
            </a:r>
            <a:endParaRPr lang="en-US" dirty="0"/>
          </a:p>
        </p:txBody>
      </p:sp>
      <p:sp>
        <p:nvSpPr>
          <p:cNvPr id="3" name="Content Placeholder 2"/>
          <p:cNvSpPr>
            <a:spLocks noGrp="1"/>
          </p:cNvSpPr>
          <p:nvPr>
            <p:ph idx="1"/>
          </p:nvPr>
        </p:nvSpPr>
        <p:spPr>
          <a:xfrm>
            <a:off x="0" y="685800"/>
            <a:ext cx="9144000" cy="6172200"/>
          </a:xfrm>
        </p:spPr>
        <p:txBody>
          <a:bodyPr>
            <a:normAutofit/>
          </a:bodyPr>
          <a:lstStyle/>
          <a:p>
            <a:pPr marL="0" indent="0" algn="just">
              <a:buNone/>
            </a:pPr>
            <a:r>
              <a:rPr lang="en-US" sz="2000" b="1" dirty="0" smtClean="0">
                <a:latin typeface="Andalus" pitchFamily="18" charset="-78"/>
                <a:cs typeface="Andalus" pitchFamily="18" charset="-78"/>
              </a:rPr>
              <a:t>Meaning: </a:t>
            </a:r>
            <a:r>
              <a:rPr lang="en-US" sz="2000" dirty="0" smtClean="0">
                <a:latin typeface="Andalus" pitchFamily="18" charset="-78"/>
                <a:cs typeface="Andalus" pitchFamily="18" charset="-78"/>
              </a:rPr>
              <a:t>The employer does not provide rent- free accommodation, but instead makes a provision to pay some amount in cash, so that the employee may be compensated to some extent as far as rent is concerned. The amount of cash paid is known as House Rent Allowance. 	Out of the total H.R.A. received, an amount equal to the minimum of the following three items is exempted from tax u/s 10(13A).</a:t>
            </a:r>
          </a:p>
          <a:p>
            <a:pPr marL="0" indent="0" algn="ctr">
              <a:buNone/>
            </a:pPr>
            <a:r>
              <a:rPr lang="en-US" sz="2400" b="1" dirty="0" smtClean="0"/>
              <a:t>Taxable/ Exempted HRA</a:t>
            </a:r>
          </a:p>
          <a:p>
            <a:pPr marL="0" indent="0">
              <a:buNone/>
            </a:pPr>
            <a:endParaRPr lang="en-US" sz="2400" dirty="0" smtClean="0"/>
          </a:p>
          <a:p>
            <a:pPr marL="0" indent="0">
              <a:buNone/>
            </a:pPr>
            <a:endParaRPr lang="en-US" dirty="0"/>
          </a:p>
        </p:txBody>
      </p:sp>
      <p:graphicFrame>
        <p:nvGraphicFramePr>
          <p:cNvPr id="4" name="Table 3"/>
          <p:cNvGraphicFramePr>
            <a:graphicFrameLocks noGrp="1"/>
          </p:cNvGraphicFramePr>
          <p:nvPr/>
        </p:nvGraphicFramePr>
        <p:xfrm>
          <a:off x="304800" y="2895600"/>
          <a:ext cx="8534402" cy="3312161"/>
        </p:xfrm>
        <a:graphic>
          <a:graphicData uri="http://schemas.openxmlformats.org/drawingml/2006/table">
            <a:tbl>
              <a:tblPr firstRow="1" bandRow="1">
                <a:tableStyleId>{5940675A-B579-460E-94D1-54222C63F5DA}</a:tableStyleId>
              </a:tblPr>
              <a:tblGrid>
                <a:gridCol w="3200400"/>
                <a:gridCol w="914400"/>
                <a:gridCol w="3459481"/>
                <a:gridCol w="960121"/>
              </a:tblGrid>
              <a:tr h="602733">
                <a:tc gridSpan="2">
                  <a:txBody>
                    <a:bodyPr/>
                    <a:lstStyle/>
                    <a:p>
                      <a:pPr algn="ctr"/>
                      <a:r>
                        <a:rPr lang="en-US" dirty="0" smtClean="0">
                          <a:latin typeface="Andalus" pitchFamily="18" charset="-78"/>
                          <a:cs typeface="Andalus" pitchFamily="18" charset="-78"/>
                        </a:rPr>
                        <a:t>Taxable HRA</a:t>
                      </a:r>
                      <a:endParaRPr lang="en-US" dirty="0">
                        <a:latin typeface="Andalus" pitchFamily="18" charset="-78"/>
                        <a:cs typeface="Andalus" pitchFamily="18" charset="-78"/>
                      </a:endParaRPr>
                    </a:p>
                  </a:txBody>
                  <a:tcPr anchor="ctr"/>
                </a:tc>
                <a:tc hMerge="1">
                  <a:txBody>
                    <a:bodyPr/>
                    <a:lstStyle/>
                    <a:p>
                      <a:endParaRPr lang="en-US" dirty="0"/>
                    </a:p>
                  </a:txBody>
                  <a:tcPr/>
                </a:tc>
                <a:tc gridSpan="2">
                  <a:txBody>
                    <a:bodyPr/>
                    <a:lstStyle/>
                    <a:p>
                      <a:pPr algn="ctr"/>
                      <a:r>
                        <a:rPr lang="en-US" dirty="0" smtClean="0">
                          <a:latin typeface="Andalus" pitchFamily="18" charset="-78"/>
                          <a:cs typeface="Andalus" pitchFamily="18" charset="-78"/>
                        </a:rPr>
                        <a:t>Least of the following are</a:t>
                      </a:r>
                      <a:r>
                        <a:rPr lang="en-US" baseline="0" dirty="0" smtClean="0">
                          <a:latin typeface="Andalus" pitchFamily="18" charset="-78"/>
                          <a:cs typeface="Andalus" pitchFamily="18" charset="-78"/>
                        </a:rPr>
                        <a:t> the </a:t>
                      </a:r>
                      <a:r>
                        <a:rPr lang="en-US" dirty="0" smtClean="0">
                          <a:latin typeface="Andalus" pitchFamily="18" charset="-78"/>
                          <a:cs typeface="Andalus" pitchFamily="18" charset="-78"/>
                        </a:rPr>
                        <a:t>Exempted</a:t>
                      </a:r>
                      <a:r>
                        <a:rPr lang="en-US" baseline="0" dirty="0" smtClean="0">
                          <a:latin typeface="Andalus" pitchFamily="18" charset="-78"/>
                          <a:cs typeface="Andalus" pitchFamily="18" charset="-78"/>
                        </a:rPr>
                        <a:t> HRA</a:t>
                      </a:r>
                      <a:endParaRPr lang="en-US" dirty="0">
                        <a:latin typeface="Andalus" pitchFamily="18" charset="-78"/>
                        <a:cs typeface="Andalus" pitchFamily="18" charset="-78"/>
                      </a:endParaRPr>
                    </a:p>
                  </a:txBody>
                  <a:tcPr anchor="ctr"/>
                </a:tc>
                <a:tc hMerge="1">
                  <a:txBody>
                    <a:bodyPr/>
                    <a:lstStyle/>
                    <a:p>
                      <a:endParaRPr lang="en-US" dirty="0"/>
                    </a:p>
                  </a:txBody>
                  <a:tcPr/>
                </a:tc>
              </a:tr>
              <a:tr h="419043">
                <a:tc>
                  <a:txBody>
                    <a:bodyPr/>
                    <a:lstStyle/>
                    <a:p>
                      <a:r>
                        <a:rPr lang="en-US" dirty="0" smtClean="0">
                          <a:latin typeface="Andalus" pitchFamily="18" charset="-78"/>
                          <a:cs typeface="Andalus" pitchFamily="18" charset="-78"/>
                        </a:rPr>
                        <a:t>Actual HRA received</a:t>
                      </a:r>
                      <a:endParaRPr lang="en-US" dirty="0">
                        <a:latin typeface="Andalus" pitchFamily="18" charset="-78"/>
                        <a:cs typeface="Andalus" pitchFamily="18" charset="-78"/>
                      </a:endParaRPr>
                    </a:p>
                  </a:txBody>
                  <a:tcPr/>
                </a:tc>
                <a:tc>
                  <a:txBody>
                    <a:bodyPr/>
                    <a:lstStyle/>
                    <a:p>
                      <a:pPr algn="ctr"/>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Actual HRA</a:t>
                      </a:r>
                      <a:endParaRPr lang="en-US" dirty="0">
                        <a:latin typeface="Andalus" pitchFamily="18" charset="-78"/>
                        <a:cs typeface="Andalus" pitchFamily="18" charset="-78"/>
                      </a:endParaRPr>
                    </a:p>
                  </a:txBody>
                  <a:tcPr/>
                </a:tc>
                <a:tc>
                  <a:txBody>
                    <a:bodyPr/>
                    <a:lstStyle/>
                    <a:p>
                      <a:pPr algn="ctr"/>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r>
              <a:tr h="419043">
                <a:tc>
                  <a:txBody>
                    <a:bodyPr/>
                    <a:lstStyle/>
                    <a:p>
                      <a:r>
                        <a:rPr lang="en-US" dirty="0" smtClean="0">
                          <a:latin typeface="Andalus" pitchFamily="18" charset="-78"/>
                          <a:cs typeface="Andalus" pitchFamily="18" charset="-78"/>
                        </a:rPr>
                        <a:t>Less: Exempted</a:t>
                      </a:r>
                      <a:r>
                        <a:rPr lang="en-US" baseline="0" dirty="0" smtClean="0">
                          <a:latin typeface="Andalus" pitchFamily="18" charset="-78"/>
                          <a:cs typeface="Andalus" pitchFamily="18" charset="-78"/>
                        </a:rPr>
                        <a:t> amount of </a:t>
                      </a:r>
                      <a:r>
                        <a:rPr lang="en-US" dirty="0" smtClean="0">
                          <a:latin typeface="Andalus" pitchFamily="18" charset="-78"/>
                          <a:cs typeface="Andalus" pitchFamily="18" charset="-78"/>
                        </a:rPr>
                        <a:t>HRA</a:t>
                      </a:r>
                      <a:endParaRPr lang="en-US" dirty="0">
                        <a:latin typeface="Andalus" pitchFamily="18" charset="-78"/>
                        <a:cs typeface="Andalus" pitchFamily="18" charset="-78"/>
                      </a:endParaRPr>
                    </a:p>
                  </a:txBody>
                  <a:tcPr/>
                </a:tc>
                <a:tc>
                  <a:txBody>
                    <a:bodyPr/>
                    <a:lstStyle/>
                    <a:p>
                      <a:pPr algn="ctr"/>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Rent Paid-</a:t>
                      </a:r>
                      <a:r>
                        <a:rPr lang="en-US" baseline="0" dirty="0" smtClean="0">
                          <a:latin typeface="Andalus" pitchFamily="18" charset="-78"/>
                          <a:cs typeface="Andalus" pitchFamily="18" charset="-78"/>
                        </a:rPr>
                        <a:t> 10% of salary*</a:t>
                      </a:r>
                      <a:endParaRPr lang="en-US" dirty="0">
                        <a:latin typeface="Andalus" pitchFamily="18" charset="-78"/>
                        <a:cs typeface="Andalus" pitchFamily="18" charset="-78"/>
                      </a:endParaRPr>
                    </a:p>
                  </a:txBody>
                  <a:tcPr/>
                </a:tc>
                <a:tc>
                  <a:txBody>
                    <a:bodyPr/>
                    <a:lstStyle/>
                    <a:p>
                      <a:pPr algn="ctr"/>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r>
              <a:tr h="419043">
                <a:tc>
                  <a:txBody>
                    <a:bodyPr/>
                    <a:lstStyle/>
                    <a:p>
                      <a:r>
                        <a:rPr lang="en-US" dirty="0" smtClean="0">
                          <a:latin typeface="Andalus" pitchFamily="18" charset="-78"/>
                          <a:cs typeface="Andalus" pitchFamily="18" charset="-78"/>
                        </a:rPr>
                        <a:t>Taxable HRA</a:t>
                      </a:r>
                      <a:endParaRPr lang="en-US" dirty="0">
                        <a:latin typeface="Andalus" pitchFamily="18" charset="-78"/>
                        <a:cs typeface="Andalus" pitchFamily="18" charset="-78"/>
                      </a:endParaRPr>
                    </a:p>
                  </a:txBody>
                  <a:tcPr/>
                </a:tc>
                <a:tc>
                  <a:txBody>
                    <a:bodyPr/>
                    <a:lstStyle/>
                    <a:p>
                      <a:pPr algn="ctr"/>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40% or 50% of Salary**</a:t>
                      </a:r>
                      <a:endParaRPr lang="en-US" dirty="0">
                        <a:latin typeface="Andalus" pitchFamily="18" charset="-78"/>
                        <a:cs typeface="Andalus" pitchFamily="18" charset="-78"/>
                      </a:endParaRPr>
                    </a:p>
                  </a:txBody>
                  <a:tcPr/>
                </a:tc>
                <a:tc>
                  <a:txBody>
                    <a:bodyPr/>
                    <a:lstStyle/>
                    <a:p>
                      <a:pPr algn="ctr"/>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r>
              <a:tr h="419043">
                <a:tc>
                  <a:txBody>
                    <a:bodyPr/>
                    <a:lstStyle/>
                    <a:p>
                      <a:endParaRPr lang="en-US" dirty="0">
                        <a:latin typeface="Andalus" pitchFamily="18" charset="-78"/>
                        <a:cs typeface="Andalus" pitchFamily="18" charset="-78"/>
                      </a:endParaRPr>
                    </a:p>
                  </a:txBody>
                  <a:tcPr/>
                </a:tc>
                <a:tc>
                  <a:txBody>
                    <a:bodyPr/>
                    <a:lstStyle/>
                    <a:p>
                      <a:endParaRPr lang="en-US">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Which ever </a:t>
                      </a:r>
                      <a:r>
                        <a:rPr lang="en-US" dirty="0" smtClean="0">
                          <a:latin typeface="Andalus" pitchFamily="18" charset="-78"/>
                          <a:cs typeface="Andalus" pitchFamily="18" charset="-78"/>
                        </a:rPr>
                        <a:t>less </a:t>
                      </a:r>
                      <a:r>
                        <a:rPr lang="en-US" dirty="0" smtClean="0">
                          <a:latin typeface="Andalus" pitchFamily="18" charset="-78"/>
                          <a:cs typeface="Andalus" pitchFamily="18" charset="-78"/>
                        </a:rPr>
                        <a:t>is exempted</a:t>
                      </a:r>
                      <a:endParaRPr lang="en-US" dirty="0">
                        <a:latin typeface="Andalus" pitchFamily="18" charset="-78"/>
                        <a:cs typeface="Andalus" pitchFamily="18" charset="-78"/>
                      </a:endParaRPr>
                    </a:p>
                  </a:txBody>
                  <a:tcPr/>
                </a:tc>
                <a:tc>
                  <a:txBody>
                    <a:bodyPr/>
                    <a:lstStyle/>
                    <a:p>
                      <a:pPr algn="ctr"/>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r>
              <a:tr h="1033256">
                <a:tc gridSpan="4">
                  <a:txBody>
                    <a:bodyPr/>
                    <a:lstStyle/>
                    <a:p>
                      <a:r>
                        <a:rPr lang="en-US" b="1" dirty="0" smtClean="0">
                          <a:latin typeface="Andalus" pitchFamily="18" charset="-78"/>
                          <a:cs typeface="Andalus" pitchFamily="18" charset="-78"/>
                        </a:rPr>
                        <a:t>Note: </a:t>
                      </a:r>
                    </a:p>
                    <a:p>
                      <a:r>
                        <a:rPr lang="en-US" dirty="0" smtClean="0">
                          <a:latin typeface="Andalus" pitchFamily="18" charset="-78"/>
                          <a:cs typeface="Andalus" pitchFamily="18" charset="-78"/>
                        </a:rPr>
                        <a:t>*Salary= Basic Pay + DA (forming part)+ Fixed Percentage of Commission</a:t>
                      </a:r>
                    </a:p>
                    <a:p>
                      <a:r>
                        <a:rPr lang="en-US" dirty="0" smtClean="0">
                          <a:latin typeface="Andalus" pitchFamily="18" charset="-78"/>
                          <a:cs typeface="Andalus" pitchFamily="18" charset="-78"/>
                        </a:rPr>
                        <a:t>** 50%</a:t>
                      </a:r>
                      <a:r>
                        <a:rPr lang="en-US" baseline="0" dirty="0" smtClean="0">
                          <a:latin typeface="Andalus" pitchFamily="18" charset="-78"/>
                          <a:cs typeface="Andalus" pitchFamily="18" charset="-78"/>
                        </a:rPr>
                        <a:t> of Salary for Delhi, Mumbai, </a:t>
                      </a:r>
                      <a:r>
                        <a:rPr lang="en-US" baseline="0" dirty="0" err="1" smtClean="0">
                          <a:latin typeface="Andalus" pitchFamily="18" charset="-78"/>
                          <a:cs typeface="Andalus" pitchFamily="18" charset="-78"/>
                        </a:rPr>
                        <a:t>Kolkatta</a:t>
                      </a:r>
                      <a:r>
                        <a:rPr lang="en-US" baseline="0" dirty="0" smtClean="0">
                          <a:latin typeface="Andalus" pitchFamily="18" charset="-78"/>
                          <a:cs typeface="Andalus" pitchFamily="18" charset="-78"/>
                        </a:rPr>
                        <a:t> and Chennai and 40% in others</a:t>
                      </a:r>
                      <a:endParaRPr lang="en-US" dirty="0">
                        <a:latin typeface="Andalus" pitchFamily="18" charset="-78"/>
                        <a:cs typeface="Andalus" pitchFamily="18" charset="-78"/>
                      </a:endParaRPr>
                    </a:p>
                  </a:txBody>
                  <a:tcPr/>
                </a:tc>
                <a:tc hMerge="1">
                  <a:txBody>
                    <a:bodyPr/>
                    <a:lstStyle/>
                    <a:p>
                      <a:endParaRPr lang="en-US" dirty="0"/>
                    </a:p>
                  </a:txBody>
                  <a:tcPr/>
                </a:tc>
                <a:tc hMerge="1">
                  <a:txBody>
                    <a:bodyPr/>
                    <a:lstStyle/>
                    <a:p>
                      <a:endParaRPr lang="en-US" dirty="0"/>
                    </a:p>
                  </a:txBody>
                  <a:tcPr/>
                </a:tc>
                <a:tc hMerge="1">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487362"/>
          </a:xfrm>
        </p:spPr>
        <p:txBody>
          <a:bodyPr>
            <a:normAutofit fontScale="90000"/>
          </a:bodyPr>
          <a:lstStyle/>
          <a:p>
            <a:r>
              <a:rPr lang="en-US" dirty="0" smtClean="0">
                <a:latin typeface="Andalus" pitchFamily="18" charset="-78"/>
                <a:cs typeface="Andalus" pitchFamily="18" charset="-78"/>
              </a:rPr>
              <a:t>Slide </a:t>
            </a:r>
            <a:r>
              <a:rPr lang="en-US" dirty="0" smtClean="0">
                <a:latin typeface="Andalus" pitchFamily="18" charset="-78"/>
                <a:cs typeface="Andalus" pitchFamily="18" charset="-78"/>
              </a:rPr>
              <a:t>12: Entertainment Allowances</a:t>
            </a:r>
            <a:endParaRPr lang="en-US" dirty="0"/>
          </a:p>
        </p:txBody>
      </p:sp>
      <p:sp>
        <p:nvSpPr>
          <p:cNvPr id="3" name="Content Placeholder 2"/>
          <p:cNvSpPr>
            <a:spLocks noGrp="1"/>
          </p:cNvSpPr>
          <p:nvPr>
            <p:ph idx="1"/>
          </p:nvPr>
        </p:nvSpPr>
        <p:spPr>
          <a:xfrm>
            <a:off x="0" y="533400"/>
            <a:ext cx="9144000" cy="5592763"/>
          </a:xfrm>
        </p:spPr>
        <p:txBody>
          <a:bodyPr>
            <a:normAutofit/>
          </a:bodyPr>
          <a:lstStyle/>
          <a:p>
            <a:pPr marL="0" indent="0" algn="just"/>
            <a:r>
              <a:rPr lang="en-US" sz="1800" dirty="0" smtClean="0">
                <a:latin typeface="Andalus" pitchFamily="18" charset="-78"/>
                <a:cs typeface="Andalus" pitchFamily="18" charset="-78"/>
              </a:rPr>
              <a:t>It is an amount paid to the employees for the purpose of hospitality of the customers. </a:t>
            </a:r>
          </a:p>
          <a:p>
            <a:pPr marL="0" indent="0" algn="just"/>
            <a:r>
              <a:rPr lang="en-US" sz="1800" dirty="0" smtClean="0">
                <a:latin typeface="Andalus" pitchFamily="18" charset="-78"/>
                <a:cs typeface="Andalus" pitchFamily="18" charset="-78"/>
              </a:rPr>
              <a:t>Government </a:t>
            </a:r>
            <a:r>
              <a:rPr lang="en-US" sz="1800" dirty="0" smtClean="0">
                <a:latin typeface="Andalus" pitchFamily="18" charset="-78"/>
                <a:cs typeface="Andalus" pitchFamily="18" charset="-78"/>
              </a:rPr>
              <a:t>employees can claim tax exemption for the </a:t>
            </a:r>
            <a:r>
              <a:rPr lang="en-US" sz="1800" b="1" dirty="0" smtClean="0">
                <a:latin typeface="Andalus" pitchFamily="18" charset="-78"/>
                <a:cs typeface="Andalus" pitchFamily="18" charset="-78"/>
              </a:rPr>
              <a:t>entertainment allowance</a:t>
            </a:r>
            <a:r>
              <a:rPr lang="en-US" sz="1800" dirty="0" smtClean="0">
                <a:latin typeface="Andalus" pitchFamily="18" charset="-78"/>
                <a:cs typeface="Andalus" pitchFamily="18" charset="-78"/>
              </a:rPr>
              <a:t> under section 16 (</a:t>
            </a:r>
            <a:r>
              <a:rPr lang="en-US" sz="1800" dirty="0" smtClean="0">
                <a:latin typeface="Andalus" pitchFamily="18" charset="-78"/>
                <a:cs typeface="Andalus" pitchFamily="18" charset="-78"/>
              </a:rPr>
              <a:t>ii)</a:t>
            </a:r>
            <a:r>
              <a:rPr lang="en-US" sz="1800" dirty="0" smtClean="0">
                <a:latin typeface="Andalus" pitchFamily="18" charset="-78"/>
                <a:cs typeface="Andalus" pitchFamily="18" charset="-78"/>
              </a:rPr>
              <a:t> </a:t>
            </a:r>
            <a:r>
              <a:rPr lang="en-US" sz="1800" dirty="0" smtClean="0">
                <a:latin typeface="Andalus" pitchFamily="18" charset="-78"/>
                <a:cs typeface="Andalus" pitchFamily="18" charset="-78"/>
              </a:rPr>
              <a:t>This </a:t>
            </a:r>
            <a:r>
              <a:rPr lang="en-US" sz="1800" dirty="0" smtClean="0">
                <a:latin typeface="Andalus" pitchFamily="18" charset="-78"/>
                <a:cs typeface="Andalus" pitchFamily="18" charset="-78"/>
              </a:rPr>
              <a:t>deduction is allowed only to a Government </a:t>
            </a:r>
            <a:r>
              <a:rPr lang="en-US" sz="1800" dirty="0" smtClean="0">
                <a:latin typeface="Andalus" pitchFamily="18" charset="-78"/>
                <a:cs typeface="Andalus" pitchFamily="18" charset="-78"/>
              </a:rPr>
              <a:t>employee.</a:t>
            </a:r>
          </a:p>
          <a:p>
            <a:pPr marL="0" indent="0" algn="just"/>
            <a:r>
              <a:rPr lang="en-US" sz="1800" dirty="0" smtClean="0">
                <a:latin typeface="Andalus" pitchFamily="18" charset="-78"/>
                <a:cs typeface="Andalus" pitchFamily="18" charset="-78"/>
              </a:rPr>
              <a:t>Non-Government </a:t>
            </a:r>
            <a:r>
              <a:rPr lang="en-US" sz="1800" dirty="0" smtClean="0">
                <a:latin typeface="Andalus" pitchFamily="18" charset="-78"/>
                <a:cs typeface="Andalus" pitchFamily="18" charset="-78"/>
              </a:rPr>
              <a:t>employees shall not be eligible for any deduction on account of any entertainment allowance received by </a:t>
            </a:r>
            <a:r>
              <a:rPr lang="en-US" sz="1800" dirty="0" smtClean="0">
                <a:latin typeface="Andalus" pitchFamily="18" charset="-78"/>
                <a:cs typeface="Andalus" pitchFamily="18" charset="-78"/>
              </a:rPr>
              <a:t>them.</a:t>
            </a:r>
          </a:p>
          <a:p>
            <a:pPr marL="0" indent="0" algn="just"/>
            <a:r>
              <a:rPr lang="en-US" sz="1800" dirty="0" smtClean="0">
                <a:latin typeface="Andalus" pitchFamily="18" charset="-78"/>
                <a:cs typeface="Andalus" pitchFamily="18" charset="-78"/>
              </a:rPr>
              <a:t>In </a:t>
            </a:r>
            <a:r>
              <a:rPr lang="en-US" sz="1800" dirty="0" smtClean="0">
                <a:latin typeface="Andalus" pitchFamily="18" charset="-78"/>
                <a:cs typeface="Andalus" pitchFamily="18" charset="-78"/>
              </a:rPr>
              <a:t>case of </a:t>
            </a:r>
            <a:r>
              <a:rPr lang="en-US" sz="1800" b="1" dirty="0" smtClean="0">
                <a:latin typeface="Andalus" pitchFamily="18" charset="-78"/>
                <a:cs typeface="Andalus" pitchFamily="18" charset="-78"/>
              </a:rPr>
              <a:t>entertainment allowance</a:t>
            </a:r>
            <a:r>
              <a:rPr lang="en-US" sz="1800" dirty="0" smtClean="0">
                <a:latin typeface="Andalus" pitchFamily="18" charset="-78"/>
                <a:cs typeface="Andalus" pitchFamily="18" charset="-78"/>
              </a:rPr>
              <a:t>, </a:t>
            </a:r>
            <a:r>
              <a:rPr lang="en-US" sz="1800" dirty="0" smtClean="0">
                <a:latin typeface="Andalus" pitchFamily="18" charset="-78"/>
                <a:cs typeface="Andalus" pitchFamily="18" charset="-78"/>
              </a:rPr>
              <a:t>an Assessee </a:t>
            </a:r>
            <a:r>
              <a:rPr lang="en-US" sz="1800" b="1" dirty="0" smtClean="0">
                <a:latin typeface="Andalus" pitchFamily="18" charset="-78"/>
                <a:cs typeface="Andalus" pitchFamily="18" charset="-78"/>
              </a:rPr>
              <a:t>is not </a:t>
            </a:r>
            <a:r>
              <a:rPr lang="en-US" sz="1800" dirty="0" smtClean="0">
                <a:latin typeface="Andalus" pitchFamily="18" charset="-78"/>
                <a:cs typeface="Andalus" pitchFamily="18" charset="-78"/>
              </a:rPr>
              <a:t>entitled to any </a:t>
            </a:r>
            <a:r>
              <a:rPr lang="en-US" sz="1800" b="1" dirty="0" smtClean="0">
                <a:latin typeface="Andalus" pitchFamily="18" charset="-78"/>
                <a:cs typeface="Andalus" pitchFamily="18" charset="-78"/>
              </a:rPr>
              <a:t>exemption</a:t>
            </a:r>
            <a:r>
              <a:rPr lang="en-US" sz="1800" dirty="0" smtClean="0">
                <a:latin typeface="Andalus" pitchFamily="18" charset="-78"/>
                <a:cs typeface="Andalus" pitchFamily="18" charset="-78"/>
              </a:rPr>
              <a:t> but he is </a:t>
            </a:r>
            <a:r>
              <a:rPr lang="en-US" sz="1800" b="1" dirty="0" smtClean="0">
                <a:latin typeface="Andalus" pitchFamily="18" charset="-78"/>
                <a:cs typeface="Andalus" pitchFamily="18" charset="-78"/>
              </a:rPr>
              <a:t>entitled to a deduction under section 16(ii) </a:t>
            </a:r>
            <a:r>
              <a:rPr lang="en-US" sz="1800" dirty="0" smtClean="0">
                <a:latin typeface="Andalus" pitchFamily="18" charset="-78"/>
                <a:cs typeface="Andalus" pitchFamily="18" charset="-78"/>
              </a:rPr>
              <a:t>from gross salary. </a:t>
            </a:r>
            <a:endParaRPr lang="en-US" sz="1800" dirty="0" smtClean="0">
              <a:latin typeface="Andalus" pitchFamily="18" charset="-78"/>
              <a:cs typeface="Andalus" pitchFamily="18" charset="-78"/>
            </a:endParaRPr>
          </a:p>
          <a:p>
            <a:pPr marL="0" indent="0" algn="just"/>
            <a:r>
              <a:rPr lang="en-US" sz="1800" dirty="0" smtClean="0">
                <a:latin typeface="Andalus" pitchFamily="18" charset="-78"/>
                <a:cs typeface="Andalus" pitchFamily="18" charset="-78"/>
              </a:rPr>
              <a:t>Therefore</a:t>
            </a:r>
            <a:r>
              <a:rPr lang="en-US" sz="1800" dirty="0" smtClean="0">
                <a:latin typeface="Andalus" pitchFamily="18" charset="-78"/>
                <a:cs typeface="Andalus" pitchFamily="18" charset="-78"/>
              </a:rPr>
              <a:t>, the entire entertainment allowance received by any employee is </a:t>
            </a:r>
            <a:r>
              <a:rPr lang="en-US" sz="1800" b="1" dirty="0" smtClean="0">
                <a:latin typeface="Andalus" pitchFamily="18" charset="-78"/>
                <a:cs typeface="Andalus" pitchFamily="18" charset="-78"/>
              </a:rPr>
              <a:t>added in computation of the gross salary. </a:t>
            </a:r>
            <a:endParaRPr lang="en-US" sz="1800" b="1" dirty="0" smtClean="0">
              <a:latin typeface="Andalus" pitchFamily="18" charset="-78"/>
              <a:cs typeface="Andalus" pitchFamily="18" charset="-78"/>
            </a:endParaRPr>
          </a:p>
          <a:p>
            <a:pPr marL="0" indent="0" algn="just"/>
            <a:r>
              <a:rPr lang="en-US" sz="1800" dirty="0" smtClean="0">
                <a:latin typeface="Andalus" pitchFamily="18" charset="-78"/>
                <a:cs typeface="Andalus" pitchFamily="18" charset="-78"/>
              </a:rPr>
              <a:t>The Government employee is, then, entitled to deduction from gross salary under section 16(ii) on account of such entertainment allowance to the extent of </a:t>
            </a:r>
            <a:r>
              <a:rPr lang="en-US" sz="1800" b="1" i="1" dirty="0" smtClean="0">
                <a:latin typeface="Andalus" pitchFamily="18" charset="-78"/>
                <a:cs typeface="Andalus" pitchFamily="18" charset="-78"/>
              </a:rPr>
              <a:t>minimum of the following 3 limits</a:t>
            </a:r>
            <a:r>
              <a:rPr lang="en-US" sz="1800" dirty="0" smtClean="0">
                <a:latin typeface="Andalus" pitchFamily="18" charset="-78"/>
                <a:cs typeface="Andalus" pitchFamily="18" charset="-78"/>
              </a:rPr>
              <a:t>.</a:t>
            </a:r>
          </a:p>
          <a:p>
            <a:pPr marL="0" indent="0">
              <a:buNone/>
            </a:pPr>
            <a:endParaRPr lang="en-US" dirty="0" smtClean="0"/>
          </a:p>
          <a:p>
            <a:pPr marL="0" indent="0">
              <a:buNone/>
            </a:pPr>
            <a:endParaRPr lang="en-US" dirty="0" smtClean="0"/>
          </a:p>
          <a:p>
            <a:pPr>
              <a:buNone/>
            </a:pPr>
            <a:endParaRPr lang="en-US" dirty="0"/>
          </a:p>
        </p:txBody>
      </p:sp>
      <p:graphicFrame>
        <p:nvGraphicFramePr>
          <p:cNvPr id="5" name="Table 4"/>
          <p:cNvGraphicFramePr>
            <a:graphicFrameLocks noGrp="1"/>
          </p:cNvGraphicFramePr>
          <p:nvPr/>
        </p:nvGraphicFramePr>
        <p:xfrm>
          <a:off x="1" y="3962400"/>
          <a:ext cx="9143999" cy="2758440"/>
        </p:xfrm>
        <a:graphic>
          <a:graphicData uri="http://schemas.openxmlformats.org/drawingml/2006/table">
            <a:tbl>
              <a:tblPr firstRow="1" bandRow="1">
                <a:tableStyleId>{5940675A-B579-460E-94D1-54222C63F5DA}</a:tableStyleId>
              </a:tblPr>
              <a:tblGrid>
                <a:gridCol w="4689229"/>
                <a:gridCol w="1094154"/>
                <a:gridCol w="3360616"/>
              </a:tblGrid>
              <a:tr h="304800">
                <a:tc gridSpan="2">
                  <a:txBody>
                    <a:bodyPr/>
                    <a:lstStyle/>
                    <a:p>
                      <a:r>
                        <a:rPr lang="en-US" b="1" dirty="0" smtClean="0">
                          <a:latin typeface="Andalus" pitchFamily="18" charset="-78"/>
                          <a:cs typeface="Andalus" pitchFamily="18" charset="-78"/>
                        </a:rPr>
                        <a:t>For G</a:t>
                      </a:r>
                      <a:r>
                        <a:rPr lang="en-US" b="1" dirty="0" smtClean="0">
                          <a:latin typeface="Andalus" pitchFamily="18" charset="-78"/>
                          <a:cs typeface="Andalus" pitchFamily="18" charset="-78"/>
                        </a:rPr>
                        <a:t>overnment </a:t>
                      </a:r>
                      <a:r>
                        <a:rPr lang="en-US" b="1" dirty="0" smtClean="0">
                          <a:latin typeface="Andalus" pitchFamily="18" charset="-78"/>
                          <a:cs typeface="Andalus" pitchFamily="18" charset="-78"/>
                        </a:rPr>
                        <a:t>Employee</a:t>
                      </a:r>
                      <a:endParaRPr lang="en-US" b="1" dirty="0">
                        <a:latin typeface="Andalus" pitchFamily="18" charset="-78"/>
                        <a:cs typeface="Andalus" pitchFamily="18" charset="-78"/>
                      </a:endParaRPr>
                    </a:p>
                  </a:txBody>
                  <a:tcPr/>
                </a:tc>
                <a:tc hMerge="1">
                  <a:txBody>
                    <a:bodyPr/>
                    <a:lstStyle/>
                    <a:p>
                      <a:endParaRPr lang="en-US" dirty="0"/>
                    </a:p>
                  </a:txBody>
                  <a:tcPr/>
                </a:tc>
                <a:tc>
                  <a:txBody>
                    <a:bodyPr/>
                    <a:lstStyle/>
                    <a:p>
                      <a:r>
                        <a:rPr lang="en-US" b="1" dirty="0" smtClean="0">
                          <a:latin typeface="Andalus" pitchFamily="18" charset="-78"/>
                          <a:cs typeface="Andalus" pitchFamily="18" charset="-78"/>
                        </a:rPr>
                        <a:t>For Non Government Employee</a:t>
                      </a:r>
                      <a:endParaRPr lang="en-US" b="1" dirty="0">
                        <a:latin typeface="Andalus" pitchFamily="18" charset="-78"/>
                        <a:cs typeface="Andalus" pitchFamily="18" charset="-78"/>
                      </a:endParaRPr>
                    </a:p>
                  </a:txBody>
                  <a:tcPr/>
                </a:tc>
              </a:tr>
              <a:tr h="370840">
                <a:tc>
                  <a:txBody>
                    <a:bodyPr/>
                    <a:lstStyle/>
                    <a:p>
                      <a:pPr marL="0" indent="0">
                        <a:buNone/>
                      </a:pPr>
                      <a:r>
                        <a:rPr lang="en-US" dirty="0" smtClean="0">
                          <a:latin typeface="Andalus" pitchFamily="18" charset="-78"/>
                          <a:cs typeface="Andalus" pitchFamily="18" charset="-78"/>
                        </a:rPr>
                        <a:t>Actual entertainment allowance received during the previous year.</a:t>
                      </a:r>
                      <a:endParaRPr lang="en-US" dirty="0" smtClean="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c rowSpan="4">
                  <a:txBody>
                    <a:bodyPr/>
                    <a:lstStyle/>
                    <a:p>
                      <a:pPr>
                        <a:buFont typeface="Arial" pitchFamily="34" charset="0"/>
                        <a:buChar char="•"/>
                      </a:pPr>
                      <a:r>
                        <a:rPr lang="en-US" dirty="0" smtClean="0">
                          <a:latin typeface="Andalus" pitchFamily="18" charset="-78"/>
                          <a:cs typeface="Andalus" pitchFamily="18" charset="-78"/>
                        </a:rPr>
                        <a:t>No Deductions U/S 16(II)</a:t>
                      </a:r>
                    </a:p>
                    <a:p>
                      <a:pPr>
                        <a:buFont typeface="Arial" pitchFamily="34" charset="0"/>
                        <a:buChar char="•"/>
                      </a:pPr>
                      <a:r>
                        <a:rPr lang="en-US" baseline="0" dirty="0" smtClean="0">
                          <a:latin typeface="Andalus" pitchFamily="18" charset="-78"/>
                          <a:cs typeface="Andalus" pitchFamily="18" charset="-78"/>
                        </a:rPr>
                        <a:t> </a:t>
                      </a:r>
                      <a:r>
                        <a:rPr lang="en-US" dirty="0" smtClean="0">
                          <a:latin typeface="Andalus" pitchFamily="18" charset="-78"/>
                          <a:cs typeface="Andalus" pitchFamily="18" charset="-78"/>
                        </a:rPr>
                        <a:t>Full Gross amount is taxable</a:t>
                      </a:r>
                      <a:endParaRPr lang="en-US" dirty="0">
                        <a:latin typeface="Andalus" pitchFamily="18" charset="-78"/>
                        <a:cs typeface="Andalus" pitchFamily="18" charset="-78"/>
                      </a:endParaRPr>
                    </a:p>
                  </a:txBody>
                  <a:tcPr/>
                </a:tc>
              </a:tr>
              <a:tr h="556260">
                <a:tc>
                  <a:txBody>
                    <a:bodyPr/>
                    <a:lstStyle/>
                    <a:p>
                      <a:pPr marL="0" indent="0">
                        <a:buNone/>
                      </a:pPr>
                      <a:r>
                        <a:rPr lang="en-US" dirty="0" smtClean="0">
                          <a:latin typeface="Andalus" pitchFamily="18" charset="-78"/>
                          <a:cs typeface="Andalus" pitchFamily="18" charset="-78"/>
                        </a:rPr>
                        <a:t>20% of his salary exclusive of any allowance, benefit or other perquisite.</a:t>
                      </a:r>
                      <a:endParaRPr lang="en-US" dirty="0" smtClean="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c vMerge="1">
                  <a:txBody>
                    <a:bodyPr/>
                    <a:lstStyle/>
                    <a:p>
                      <a:endParaRPr lang="en-US" dirty="0"/>
                    </a:p>
                  </a:txBody>
                  <a:tcPr/>
                </a:tc>
              </a:tr>
              <a:tr h="370840">
                <a:tc>
                  <a:txBody>
                    <a:bodyPr/>
                    <a:lstStyle/>
                    <a:p>
                      <a:r>
                        <a:rPr lang="en-US" dirty="0" smtClean="0">
                          <a:latin typeface="Andalus" pitchFamily="18" charset="-78"/>
                          <a:cs typeface="Andalus" pitchFamily="18" charset="-78"/>
                        </a:rPr>
                        <a:t>Absolute limit </a:t>
                      </a:r>
                      <a:endParaRPr lang="en-US"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Rs. 5000</a:t>
                      </a:r>
                      <a:endParaRPr lang="en-US" dirty="0">
                        <a:latin typeface="Andalus" pitchFamily="18" charset="-78"/>
                        <a:cs typeface="Andalus" pitchFamily="18" charset="-78"/>
                      </a:endParaRPr>
                    </a:p>
                  </a:txBody>
                  <a:tcPr/>
                </a:tc>
                <a:tc vMerge="1">
                  <a:txBody>
                    <a:bodyPr/>
                    <a:lstStyle/>
                    <a:p>
                      <a:endParaRPr lang="en-US" dirty="0"/>
                    </a:p>
                  </a:txBody>
                  <a:tcPr/>
                </a:tc>
              </a:tr>
              <a:tr h="370840">
                <a:tc>
                  <a:txBody>
                    <a:bodyPr/>
                    <a:lstStyle/>
                    <a:p>
                      <a:r>
                        <a:rPr lang="en-US" dirty="0" smtClean="0">
                          <a:latin typeface="Andalus" pitchFamily="18" charset="-78"/>
                          <a:cs typeface="Andalus" pitchFamily="18" charset="-78"/>
                        </a:rPr>
                        <a:t>Which ever less is exempted</a:t>
                      </a:r>
                      <a:endParaRPr lang="en-US" dirty="0">
                        <a:latin typeface="Andalus" pitchFamily="18" charset="-78"/>
                        <a:cs typeface="Andalus" pitchFamily="18" charset="-78"/>
                      </a:endParaRPr>
                    </a:p>
                  </a:txBody>
                  <a:tcPr/>
                </a:tc>
                <a:tc>
                  <a:txBody>
                    <a:bodyPr/>
                    <a:lstStyle/>
                    <a:p>
                      <a:pPr algn="ctr"/>
                      <a:r>
                        <a:rPr lang="en-US" dirty="0" smtClean="0">
                          <a:latin typeface="Andalus" pitchFamily="18" charset="-78"/>
                          <a:cs typeface="Andalus" pitchFamily="18" charset="-78"/>
                        </a:rPr>
                        <a:t>xxx</a:t>
                      </a:r>
                      <a:endParaRPr lang="en-US" dirty="0">
                        <a:latin typeface="Andalus" pitchFamily="18" charset="-78"/>
                        <a:cs typeface="Andalus" pitchFamily="18" charset="-78"/>
                      </a:endParaRPr>
                    </a:p>
                  </a:txBody>
                  <a:tcPr/>
                </a:tc>
                <a:tc vMerge="1">
                  <a:txBody>
                    <a:bodyPr/>
                    <a:lstStyle/>
                    <a:p>
                      <a:endParaRPr lang="en-US" dirty="0"/>
                    </a:p>
                  </a:txBody>
                  <a:tcPr/>
                </a:tc>
              </a:tr>
              <a:tr h="370840">
                <a:tc gridSpan="3">
                  <a:txBody>
                    <a:bodyPr/>
                    <a:lstStyle/>
                    <a:p>
                      <a:r>
                        <a:rPr lang="en-US" dirty="0" smtClean="0">
                          <a:latin typeface="Andalus" pitchFamily="18" charset="-78"/>
                          <a:cs typeface="Andalus" pitchFamily="18" charset="-78"/>
                        </a:rPr>
                        <a:t>Note: Only Basic Salary pay is to be considered</a:t>
                      </a:r>
                      <a:endParaRPr lang="en-US" dirty="0">
                        <a:latin typeface="Andalus" pitchFamily="18" charset="-78"/>
                        <a:cs typeface="Andalus" pitchFamily="18" charset="-78"/>
                      </a:endParaRPr>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0"/>
            <a:ext cx="4953000" cy="457200"/>
          </a:xfrm>
        </p:spPr>
        <p:txBody>
          <a:bodyPr>
            <a:normAutofit fontScale="90000"/>
          </a:bodyPr>
          <a:lstStyle/>
          <a:p>
            <a:r>
              <a:rPr lang="en-US" sz="3200" b="1" dirty="0" smtClean="0">
                <a:latin typeface="Andalus" pitchFamily="18" charset="-78"/>
                <a:cs typeface="Andalus" pitchFamily="18" charset="-78"/>
              </a:rPr>
              <a:t>Slide </a:t>
            </a:r>
            <a:r>
              <a:rPr lang="en-US" sz="3200" b="1" dirty="0" smtClean="0">
                <a:latin typeface="Andalus" pitchFamily="18" charset="-78"/>
                <a:cs typeface="Andalus" pitchFamily="18" charset="-78"/>
              </a:rPr>
              <a:t>13: Gratuity Sec10(10)</a:t>
            </a:r>
            <a:endParaRPr lang="en-US" sz="3200" b="1" dirty="0"/>
          </a:p>
        </p:txBody>
      </p:sp>
      <p:sp>
        <p:nvSpPr>
          <p:cNvPr id="3" name="Content Placeholder 2"/>
          <p:cNvSpPr>
            <a:spLocks noGrp="1"/>
          </p:cNvSpPr>
          <p:nvPr>
            <p:ph idx="1"/>
          </p:nvPr>
        </p:nvSpPr>
        <p:spPr>
          <a:xfrm>
            <a:off x="0" y="457200"/>
            <a:ext cx="9144000" cy="6400800"/>
          </a:xfrm>
        </p:spPr>
        <p:txBody>
          <a:bodyPr>
            <a:normAutofit/>
          </a:bodyPr>
          <a:lstStyle/>
          <a:p>
            <a:pPr algn="just"/>
            <a:r>
              <a:rPr lang="en-US" sz="1800" dirty="0" smtClean="0">
                <a:latin typeface="Andalus" pitchFamily="18" charset="-78"/>
                <a:cs typeface="Andalus" pitchFamily="18" charset="-78"/>
              </a:rPr>
              <a:t>Gratuity is a payment made by the employer to an employee in appreciation of the past services rendered by the employee. </a:t>
            </a:r>
            <a:endParaRPr lang="en-US" sz="1800" dirty="0" smtClean="0">
              <a:latin typeface="Andalus" pitchFamily="18" charset="-78"/>
              <a:cs typeface="Andalus" pitchFamily="18" charset="-78"/>
            </a:endParaRPr>
          </a:p>
          <a:p>
            <a:pPr algn="just"/>
            <a:r>
              <a:rPr lang="en-US" sz="1800" dirty="0" smtClean="0">
                <a:latin typeface="Andalus" pitchFamily="18" charset="-78"/>
                <a:cs typeface="Andalus" pitchFamily="18" charset="-78"/>
              </a:rPr>
              <a:t>Gratuity </a:t>
            </a:r>
            <a:r>
              <a:rPr lang="en-US" sz="1800" dirty="0" smtClean="0">
                <a:latin typeface="Andalus" pitchFamily="18" charset="-78"/>
                <a:cs typeface="Andalus" pitchFamily="18" charset="-78"/>
              </a:rPr>
              <a:t>can either be received by:</a:t>
            </a:r>
          </a:p>
          <a:p>
            <a:pPr indent="346075" algn="just">
              <a:buNone/>
            </a:pPr>
            <a:r>
              <a:rPr lang="en-US" sz="1800" dirty="0" smtClean="0">
                <a:latin typeface="Andalus" pitchFamily="18" charset="-78"/>
                <a:cs typeface="Andalus" pitchFamily="18" charset="-78"/>
              </a:rPr>
              <a:t>(a) the </a:t>
            </a:r>
            <a:r>
              <a:rPr lang="en-US" sz="1800" dirty="0" smtClean="0">
                <a:latin typeface="Andalus" pitchFamily="18" charset="-78"/>
                <a:cs typeface="Andalus" pitchFamily="18" charset="-78"/>
              </a:rPr>
              <a:t>employee himself at the time of his retirement; or</a:t>
            </a:r>
          </a:p>
          <a:p>
            <a:pPr indent="346075" algn="just">
              <a:buNone/>
            </a:pPr>
            <a:r>
              <a:rPr lang="en-US" sz="1800" dirty="0" smtClean="0">
                <a:latin typeface="Andalus" pitchFamily="18" charset="-78"/>
                <a:cs typeface="Andalus" pitchFamily="18" charset="-78"/>
              </a:rPr>
              <a:t>(b)the </a:t>
            </a:r>
            <a:r>
              <a:rPr lang="en-US" sz="1800" dirty="0" smtClean="0">
                <a:latin typeface="Andalus" pitchFamily="18" charset="-78"/>
                <a:cs typeface="Andalus" pitchFamily="18" charset="-78"/>
              </a:rPr>
              <a:t>legal heir on the event of the death of the employee.</a:t>
            </a:r>
          </a:p>
          <a:p>
            <a:pPr algn="just"/>
            <a:r>
              <a:rPr lang="en-US" sz="1800" b="1" dirty="0" smtClean="0">
                <a:latin typeface="Andalus" pitchFamily="18" charset="-78"/>
                <a:cs typeface="Andalus" pitchFamily="18" charset="-78"/>
              </a:rPr>
              <a:t>Gratuity received by an employee </a:t>
            </a:r>
            <a:r>
              <a:rPr lang="en-US" sz="1800" dirty="0" smtClean="0">
                <a:latin typeface="Andalus" pitchFamily="18" charset="-78"/>
                <a:cs typeface="Andalus" pitchFamily="18" charset="-78"/>
              </a:rPr>
              <a:t>on his retirement is </a:t>
            </a:r>
            <a:r>
              <a:rPr lang="en-US" sz="1800" b="1" dirty="0" smtClean="0">
                <a:latin typeface="Andalus" pitchFamily="18" charset="-78"/>
                <a:cs typeface="Andalus" pitchFamily="18" charset="-78"/>
              </a:rPr>
              <a:t>taxable</a:t>
            </a:r>
            <a:r>
              <a:rPr lang="en-US" sz="1800" dirty="0" smtClean="0">
                <a:latin typeface="Andalus" pitchFamily="18" charset="-78"/>
                <a:cs typeface="Andalus" pitchFamily="18" charset="-78"/>
              </a:rPr>
              <a:t> under the head </a:t>
            </a:r>
            <a:r>
              <a:rPr lang="en-US" sz="1800" b="1" dirty="0" smtClean="0">
                <a:latin typeface="Andalus" pitchFamily="18" charset="-78"/>
                <a:cs typeface="Andalus" pitchFamily="18" charset="-78"/>
              </a:rPr>
              <a:t>"Salary</a:t>
            </a:r>
            <a:r>
              <a:rPr lang="en-US" sz="1800" dirty="0" smtClean="0">
                <a:latin typeface="Andalus" pitchFamily="18" charset="-78"/>
                <a:cs typeface="Andalus" pitchFamily="18" charset="-78"/>
              </a:rPr>
              <a:t>" whereas </a:t>
            </a:r>
            <a:r>
              <a:rPr lang="en-US" sz="1800" b="1" dirty="0" smtClean="0">
                <a:latin typeface="Andalus" pitchFamily="18" charset="-78"/>
                <a:cs typeface="Andalus" pitchFamily="18" charset="-78"/>
              </a:rPr>
              <a:t>gratuity received by the legal heir </a:t>
            </a:r>
            <a:r>
              <a:rPr lang="en-US" sz="1800" dirty="0" smtClean="0">
                <a:latin typeface="Andalus" pitchFamily="18" charset="-78"/>
                <a:cs typeface="Andalus" pitchFamily="18" charset="-78"/>
              </a:rPr>
              <a:t>of the deceased employee shall be taxable under the head </a:t>
            </a:r>
            <a:r>
              <a:rPr lang="en-US" sz="1800" b="1" dirty="0" smtClean="0">
                <a:latin typeface="Andalus" pitchFamily="18" charset="-78"/>
                <a:cs typeface="Andalus" pitchFamily="18" charset="-78"/>
              </a:rPr>
              <a:t>"Income from other sources".</a:t>
            </a:r>
          </a:p>
          <a:p>
            <a:pPr algn="just"/>
            <a:r>
              <a:rPr lang="en-US" sz="1800" dirty="0" smtClean="0">
                <a:latin typeface="Andalus" pitchFamily="18" charset="-78"/>
                <a:cs typeface="Andalus" pitchFamily="18" charset="-78"/>
              </a:rPr>
              <a:t>However, in both the above cases, according to section 10(10) gratuity is exempt </a:t>
            </a:r>
            <a:r>
              <a:rPr lang="en-US" sz="1800" dirty="0" smtClean="0">
                <a:latin typeface="Andalus" pitchFamily="18" charset="-78"/>
                <a:cs typeface="Andalus" pitchFamily="18" charset="-78"/>
              </a:rPr>
              <a:t>up to </a:t>
            </a:r>
            <a:r>
              <a:rPr lang="en-US" sz="1800" dirty="0" smtClean="0">
                <a:latin typeface="Andalus" pitchFamily="18" charset="-78"/>
                <a:cs typeface="Andalus" pitchFamily="18" charset="-78"/>
              </a:rPr>
              <a:t>a certain limit. Therefore, in case gratuity is received by employee, salary would include only that part of the gratuity which is not exempt under section 10(10) </a:t>
            </a:r>
            <a:r>
              <a:rPr lang="en-US" sz="1800" dirty="0" smtClean="0">
                <a:latin typeface="Andalus" pitchFamily="18" charset="-78"/>
                <a:cs typeface="Andalus" pitchFamily="18" charset="-78"/>
              </a:rPr>
              <a:t>is </a:t>
            </a:r>
            <a:r>
              <a:rPr lang="en-US" sz="1800" dirty="0" smtClean="0">
                <a:latin typeface="Andalus" pitchFamily="18" charset="-78"/>
                <a:cs typeface="Andalus" pitchFamily="18" charset="-78"/>
              </a:rPr>
              <a:t>discussed in the </a:t>
            </a:r>
            <a:r>
              <a:rPr lang="en-US" sz="1800" dirty="0" smtClean="0">
                <a:latin typeface="Andalus" pitchFamily="18" charset="-78"/>
                <a:cs typeface="Andalus" pitchFamily="18" charset="-78"/>
              </a:rPr>
              <a:t>Table</a:t>
            </a:r>
            <a:endParaRPr lang="en-US" sz="1800" dirty="0" smtClean="0">
              <a:latin typeface="Andalus" pitchFamily="18" charset="-78"/>
              <a:cs typeface="Andalus" pitchFamily="18" charset="-78"/>
            </a:endParaRPr>
          </a:p>
          <a:p>
            <a:pPr>
              <a:buNone/>
            </a:pPr>
            <a:r>
              <a:rPr lang="en-US" dirty="0" smtClean="0"/>
              <a:t/>
            </a:r>
            <a:br>
              <a:rPr lang="en-US" dirty="0" smtClean="0"/>
            </a:br>
            <a:endParaRPr lang="en-US" dirty="0"/>
          </a:p>
        </p:txBody>
      </p:sp>
      <p:graphicFrame>
        <p:nvGraphicFramePr>
          <p:cNvPr id="5" name="Table 4"/>
          <p:cNvGraphicFramePr>
            <a:graphicFrameLocks noGrp="1"/>
          </p:cNvGraphicFramePr>
          <p:nvPr/>
        </p:nvGraphicFramePr>
        <p:xfrm>
          <a:off x="152399" y="3962400"/>
          <a:ext cx="8763002" cy="2832650"/>
        </p:xfrm>
        <a:graphic>
          <a:graphicData uri="http://schemas.openxmlformats.org/drawingml/2006/table">
            <a:tbl>
              <a:tblPr firstRow="1" bandRow="1">
                <a:tableStyleId>{5940675A-B579-460E-94D1-54222C63F5DA}</a:tableStyleId>
              </a:tblPr>
              <a:tblGrid>
                <a:gridCol w="1282390"/>
                <a:gridCol w="2603811"/>
                <a:gridCol w="1143000"/>
                <a:gridCol w="2743200"/>
                <a:gridCol w="990601"/>
              </a:tblGrid>
              <a:tr h="311042">
                <a:tc rowSpan="5">
                  <a:txBody>
                    <a:bodyPr/>
                    <a:lstStyle/>
                    <a:p>
                      <a:r>
                        <a:rPr lang="en-US" sz="1400" b="1" i="1" kern="1200" dirty="0" smtClean="0">
                          <a:solidFill>
                            <a:schemeClr val="tx1"/>
                          </a:solidFill>
                          <a:latin typeface="Andalus" pitchFamily="18" charset="-78"/>
                          <a:ea typeface="+mn-ea"/>
                          <a:cs typeface="Andalus" pitchFamily="18" charset="-78"/>
                        </a:rPr>
                        <a:t>Government employees &amp; employees of local authority</a:t>
                      </a:r>
                      <a:endParaRPr lang="en-US" sz="1400" b="1" dirty="0">
                        <a:latin typeface="Andalus" pitchFamily="18" charset="-78"/>
                        <a:cs typeface="Andalus" pitchFamily="18" charset="-78"/>
                      </a:endParaRPr>
                    </a:p>
                  </a:txBody>
                  <a:tcPr/>
                </a:tc>
                <a:tc gridSpan="4">
                  <a:txBody>
                    <a:bodyPr/>
                    <a:lstStyle/>
                    <a:p>
                      <a:pPr algn="ctr"/>
                      <a:r>
                        <a:rPr lang="en-US" sz="1400" b="1" dirty="0" smtClean="0">
                          <a:latin typeface="Andalus" pitchFamily="18" charset="-78"/>
                          <a:cs typeface="Andalus" pitchFamily="18" charset="-78"/>
                        </a:rPr>
                        <a:t>Non Government Employees:   Least of the following Exempted</a:t>
                      </a:r>
                      <a:endParaRPr lang="en-US" sz="1400" b="1" dirty="0">
                        <a:latin typeface="Andalus" pitchFamily="18" charset="-78"/>
                        <a:cs typeface="Andalus" pitchFamily="18" charset="-78"/>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83148">
                <a:tc vMerge="1">
                  <a:txBody>
                    <a:bodyPr/>
                    <a:lstStyle/>
                    <a:p>
                      <a:endParaRPr lang="en-US" dirty="0"/>
                    </a:p>
                  </a:txBody>
                  <a:tcPr/>
                </a:tc>
                <a:tc gridSpan="2">
                  <a:txBody>
                    <a:bodyPr/>
                    <a:lstStyle/>
                    <a:p>
                      <a:pPr algn="ctr"/>
                      <a:r>
                        <a:rPr lang="en-US" sz="1400" b="1" i="1" dirty="0">
                          <a:latin typeface="Andalus" pitchFamily="18" charset="-78"/>
                          <a:cs typeface="Andalus" pitchFamily="18" charset="-78"/>
                        </a:rPr>
                        <a:t>Employees covered under Gratuity Act</a:t>
                      </a:r>
                      <a:r>
                        <a:rPr lang="en-US" sz="1400" b="1" i="1" dirty="0" smtClean="0">
                          <a:latin typeface="Andalus" pitchFamily="18" charset="-78"/>
                          <a:cs typeface="Andalus" pitchFamily="18" charset="-78"/>
                        </a:rPr>
                        <a:t>.</a:t>
                      </a:r>
                      <a:endParaRPr lang="en-US" sz="1400" b="1" dirty="0">
                        <a:latin typeface="Andalus" pitchFamily="18" charset="-78"/>
                        <a:cs typeface="Andalus" pitchFamily="18" charset="-78"/>
                      </a:endParaRPr>
                    </a:p>
                  </a:txBody>
                  <a:tcPr anchor="ctr"/>
                </a:tc>
                <a:tc hMerge="1">
                  <a:txBody>
                    <a:bodyPr/>
                    <a:lstStyle/>
                    <a:p>
                      <a:pPr algn="ctr"/>
                      <a:endParaRPr lang="en-US" sz="1300" b="0" dirty="0">
                        <a:latin typeface="Segoe"/>
                      </a:endParaRPr>
                    </a:p>
                  </a:txBody>
                  <a:tcPr/>
                </a:tc>
                <a:tc gridSpan="2">
                  <a:txBody>
                    <a:bodyPr/>
                    <a:lstStyle/>
                    <a:p>
                      <a:pPr algn="ctr"/>
                      <a:r>
                        <a:rPr lang="en-US" sz="1400" b="1" i="1" dirty="0">
                          <a:latin typeface="Andalus" pitchFamily="18" charset="-78"/>
                          <a:cs typeface="Andalus" pitchFamily="18" charset="-78"/>
                        </a:rPr>
                        <a:t>Employees </a:t>
                      </a:r>
                      <a:r>
                        <a:rPr lang="en-US" sz="1400" b="1" i="1" dirty="0" smtClean="0">
                          <a:latin typeface="Andalus" pitchFamily="18" charset="-78"/>
                          <a:cs typeface="Andalus" pitchFamily="18" charset="-78"/>
                        </a:rPr>
                        <a:t>not covered </a:t>
                      </a:r>
                      <a:r>
                        <a:rPr lang="en-US" sz="1400" b="1" i="1" dirty="0">
                          <a:latin typeface="Andalus" pitchFamily="18" charset="-78"/>
                          <a:cs typeface="Andalus" pitchFamily="18" charset="-78"/>
                        </a:rPr>
                        <a:t>under Gratuity Act.</a:t>
                      </a:r>
                      <a:endParaRPr lang="en-US" sz="1400" b="1" dirty="0">
                        <a:latin typeface="Andalus" pitchFamily="18" charset="-78"/>
                        <a:cs typeface="Andalus" pitchFamily="18" charset="-78"/>
                      </a:endParaRPr>
                    </a:p>
                  </a:txBody>
                  <a:tcPr anchor="ctr"/>
                </a:tc>
                <a:tc hMerge="1">
                  <a:txBody>
                    <a:bodyPr/>
                    <a:lstStyle/>
                    <a:p>
                      <a:pPr algn="ctr"/>
                      <a:endParaRPr lang="en-US" sz="1300" b="0" dirty="0">
                        <a:latin typeface="Segoe"/>
                      </a:endParaRPr>
                    </a:p>
                  </a:txBody>
                  <a:tcPr/>
                </a:tc>
              </a:tr>
              <a:tr h="314797">
                <a:tc vMerge="1">
                  <a:txBody>
                    <a:bodyPr/>
                    <a:lstStyle/>
                    <a:p>
                      <a:endParaRPr lang="en-US" dirty="0"/>
                    </a:p>
                  </a:txBody>
                  <a:tcPr/>
                </a:tc>
                <a:tc>
                  <a:txBody>
                    <a:bodyPr/>
                    <a:lstStyle/>
                    <a:p>
                      <a:r>
                        <a:rPr lang="en-US" sz="1400" b="1" dirty="0" smtClean="0">
                          <a:latin typeface="Andalus" pitchFamily="18" charset="-78"/>
                          <a:cs typeface="Andalus" pitchFamily="18" charset="-78"/>
                        </a:rPr>
                        <a:t>Actual Gratuity received</a:t>
                      </a:r>
                      <a:endParaRPr lang="en-US" sz="1400" b="1" dirty="0">
                        <a:latin typeface="Andalus" pitchFamily="18" charset="-78"/>
                        <a:cs typeface="Andalus" pitchFamily="18"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Andalus" pitchFamily="18" charset="-78"/>
                          <a:cs typeface="Andalus" pitchFamily="18" charset="-78"/>
                        </a:rPr>
                        <a:t>xxx</a:t>
                      </a:r>
                    </a:p>
                  </a:txBody>
                  <a:tcPr/>
                </a:tc>
                <a:tc>
                  <a:txBody>
                    <a:bodyPr/>
                    <a:lstStyle/>
                    <a:p>
                      <a:r>
                        <a:rPr lang="en-US" sz="1400" b="1" dirty="0" smtClean="0">
                          <a:latin typeface="Andalus" pitchFamily="18" charset="-78"/>
                          <a:cs typeface="Andalus" pitchFamily="18" charset="-78"/>
                        </a:rPr>
                        <a:t>Actual Gratuity received</a:t>
                      </a:r>
                      <a:endParaRPr lang="en-US" sz="1400" b="1" dirty="0">
                        <a:latin typeface="Andalus" pitchFamily="18" charset="-78"/>
                        <a:cs typeface="Andalus" pitchFamily="18" charset="-78"/>
                      </a:endParaRPr>
                    </a:p>
                  </a:txBody>
                  <a:tcPr/>
                </a:tc>
                <a:tc>
                  <a:txBody>
                    <a:bodyPr/>
                    <a:lstStyle/>
                    <a:p>
                      <a:pPr algn="ctr"/>
                      <a:r>
                        <a:rPr lang="en-US" sz="1400" b="1" dirty="0" smtClean="0">
                          <a:latin typeface="Andalus" pitchFamily="18" charset="-78"/>
                          <a:cs typeface="Andalus" pitchFamily="18" charset="-78"/>
                        </a:rPr>
                        <a:t>xxx</a:t>
                      </a:r>
                      <a:endParaRPr lang="en-US" sz="1400" b="1" dirty="0">
                        <a:latin typeface="Andalus" pitchFamily="18" charset="-78"/>
                        <a:cs typeface="Andalus" pitchFamily="18" charset="-78"/>
                      </a:endParaRPr>
                    </a:p>
                  </a:txBody>
                  <a:tcPr/>
                </a:tc>
              </a:tr>
              <a:tr h="31479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Andalus" pitchFamily="18" charset="-78"/>
                          <a:cs typeface="Andalus" pitchFamily="18" charset="-78"/>
                        </a:rPr>
                        <a:t>Absolute limit (Rs. )</a:t>
                      </a:r>
                    </a:p>
                  </a:txBody>
                  <a:tcPr/>
                </a:tc>
                <a:tc>
                  <a:txBody>
                    <a:bodyPr/>
                    <a:lstStyle/>
                    <a:p>
                      <a:pPr algn="ctr"/>
                      <a:r>
                        <a:rPr lang="en-US" sz="1400" b="1" dirty="0" smtClean="0">
                          <a:latin typeface="Andalus" pitchFamily="18" charset="-78"/>
                          <a:cs typeface="Andalus" pitchFamily="18" charset="-78"/>
                        </a:rPr>
                        <a:t>1000000</a:t>
                      </a:r>
                      <a:endParaRPr lang="en-US" sz="1400" b="1"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Andalus" pitchFamily="18" charset="-78"/>
                          <a:cs typeface="Andalus" pitchFamily="18" charset="-78"/>
                        </a:rPr>
                        <a:t>Absolute limit </a:t>
                      </a:r>
                      <a:r>
                        <a:rPr lang="en-US" sz="1400" b="1" dirty="0" smtClean="0">
                          <a:latin typeface="Andalus" pitchFamily="18" charset="-78"/>
                          <a:cs typeface="Andalus" pitchFamily="18" charset="-78"/>
                        </a:rPr>
                        <a:t>(Rs. )</a:t>
                      </a:r>
                      <a:endParaRPr lang="en-US" sz="1400" b="1" dirty="0" smtClean="0">
                        <a:latin typeface="Andalus" pitchFamily="18" charset="-78"/>
                        <a:cs typeface="Andalus" pitchFamily="18" charset="-78"/>
                      </a:endParaRPr>
                    </a:p>
                  </a:txBody>
                  <a:tcPr/>
                </a:tc>
                <a:tc>
                  <a:txBody>
                    <a:bodyPr/>
                    <a:lstStyle/>
                    <a:p>
                      <a:pPr algn="ctr"/>
                      <a:r>
                        <a:rPr lang="en-US" sz="1400" b="1" dirty="0" smtClean="0">
                          <a:latin typeface="Andalus" pitchFamily="18" charset="-78"/>
                          <a:cs typeface="Andalus" pitchFamily="18" charset="-78"/>
                        </a:rPr>
                        <a:t>1000000</a:t>
                      </a:r>
                      <a:endParaRPr lang="en-US" sz="1400" b="1" dirty="0">
                        <a:latin typeface="Andalus" pitchFamily="18" charset="-78"/>
                        <a:cs typeface="Andalus" pitchFamily="18" charset="-78"/>
                      </a:endParaRPr>
                    </a:p>
                  </a:txBody>
                  <a:tcPr/>
                </a:tc>
              </a:tr>
              <a:tr h="318110">
                <a:tc vMerge="1">
                  <a:txBody>
                    <a:bodyPr/>
                    <a:lstStyle/>
                    <a:p>
                      <a:endParaRPr lang="en-US" dirty="0"/>
                    </a:p>
                  </a:txBody>
                  <a:tcPr/>
                </a:tc>
                <a:tc rowSpan="2">
                  <a:txBody>
                    <a:bodyPr/>
                    <a:lstStyle/>
                    <a:p>
                      <a:r>
                        <a:rPr lang="en-US" sz="1400" b="1" dirty="0" smtClean="0">
                          <a:latin typeface="Andalus" pitchFamily="18" charset="-78"/>
                          <a:cs typeface="Andalus" pitchFamily="18" charset="-78"/>
                        </a:rPr>
                        <a:t>15 days salary *for every</a:t>
                      </a:r>
                      <a:r>
                        <a:rPr lang="en-US" sz="1400" b="1" baseline="0" dirty="0" smtClean="0">
                          <a:latin typeface="Andalus" pitchFamily="18" charset="-78"/>
                          <a:cs typeface="Andalus" pitchFamily="18" charset="-78"/>
                        </a:rPr>
                        <a:t> year of completed services</a:t>
                      </a:r>
                      <a:endParaRPr lang="en-US" sz="1400" b="1" dirty="0">
                        <a:latin typeface="Andalus" pitchFamily="18" charset="-78"/>
                        <a:cs typeface="Andalus" pitchFamily="18" charset="-78"/>
                      </a:endParaRPr>
                    </a:p>
                  </a:txBody>
                  <a:tcPr/>
                </a:tc>
                <a:tc rowSpan="2">
                  <a:txBody>
                    <a:bodyPr/>
                    <a:lstStyle/>
                    <a:p>
                      <a:pPr algn="ctr"/>
                      <a:r>
                        <a:rPr lang="en-US" sz="1400" b="1" dirty="0" smtClean="0">
                          <a:latin typeface="Andalus" pitchFamily="18" charset="-78"/>
                          <a:cs typeface="Andalus" pitchFamily="18" charset="-78"/>
                        </a:rPr>
                        <a:t>xxx</a:t>
                      </a:r>
                      <a:endParaRPr lang="en-US" sz="1400" b="1" dirty="0">
                        <a:latin typeface="Andalus" pitchFamily="18" charset="-78"/>
                        <a:cs typeface="Andalus" pitchFamily="18" charset="-78"/>
                      </a:endParaRPr>
                    </a:p>
                  </a:txBody>
                  <a:tcPr/>
                </a:tc>
                <a:tc rowSpan="2">
                  <a:txBody>
                    <a:bodyPr/>
                    <a:lstStyle/>
                    <a:p>
                      <a:r>
                        <a:rPr lang="en-US" sz="1400" b="1" dirty="0" smtClean="0">
                          <a:latin typeface="Andalus" pitchFamily="18" charset="-78"/>
                          <a:cs typeface="Andalus" pitchFamily="18" charset="-78"/>
                        </a:rPr>
                        <a:t>½ Months Average Salary* for every year of completed service</a:t>
                      </a:r>
                      <a:endParaRPr lang="en-US" sz="1400" b="1" dirty="0">
                        <a:latin typeface="Andalus" pitchFamily="18" charset="-78"/>
                        <a:cs typeface="Andalus" pitchFamily="18" charset="-78"/>
                      </a:endParaRPr>
                    </a:p>
                  </a:txBody>
                  <a:tcPr/>
                </a:tc>
                <a:tc rowSpan="2">
                  <a:txBody>
                    <a:bodyPr/>
                    <a:lstStyle/>
                    <a:p>
                      <a:pPr algn="ctr"/>
                      <a:r>
                        <a:rPr lang="en-US" sz="1400" b="1" dirty="0" smtClean="0">
                          <a:latin typeface="Andalus" pitchFamily="18" charset="-78"/>
                          <a:cs typeface="Andalus" pitchFamily="18" charset="-78"/>
                        </a:rPr>
                        <a:t>xxx</a:t>
                      </a:r>
                      <a:endParaRPr lang="en-US" sz="1400" b="1" dirty="0">
                        <a:latin typeface="Andalus" pitchFamily="18" charset="-78"/>
                        <a:cs typeface="Andalus" pitchFamily="18" charset="-78"/>
                      </a:endParaRPr>
                    </a:p>
                  </a:txBody>
                  <a:tcPr/>
                </a:tc>
              </a:tr>
              <a:tr h="232784">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0" kern="1200" dirty="0" smtClean="0">
                          <a:solidFill>
                            <a:schemeClr val="tx1"/>
                          </a:solidFill>
                          <a:latin typeface="Andalus" pitchFamily="18" charset="-78"/>
                          <a:ea typeface="+mn-ea"/>
                          <a:cs typeface="Andalus" pitchFamily="18" charset="-78"/>
                        </a:rPr>
                        <a:t>Fully Exempt</a:t>
                      </a:r>
                      <a:endParaRPr lang="en-US" sz="1400" b="1" dirty="0" smtClean="0">
                        <a:latin typeface="Andalus" pitchFamily="18" charset="-78"/>
                        <a:cs typeface="Andalus" pitchFamily="18" charset="-78"/>
                      </a:endParaRPr>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61070">
                <a:tc vMerge="1">
                  <a:txBody>
                    <a:bodyPr/>
                    <a:lstStyle/>
                    <a:p>
                      <a:endParaRPr lang="en-US" dirty="0"/>
                    </a:p>
                  </a:txBody>
                  <a:tcPr/>
                </a:tc>
                <a:tc>
                  <a:txBody>
                    <a:bodyPr/>
                    <a:lstStyle/>
                    <a:p>
                      <a:r>
                        <a:rPr lang="en-US" sz="1400" b="1" dirty="0" smtClean="0">
                          <a:latin typeface="Andalus" pitchFamily="18" charset="-78"/>
                          <a:cs typeface="Andalus" pitchFamily="18" charset="-78"/>
                        </a:rPr>
                        <a:t>Which ever less is exempted</a:t>
                      </a:r>
                      <a:endParaRPr lang="en-US" sz="1400" b="1" dirty="0">
                        <a:latin typeface="Andalus" pitchFamily="18" charset="-78"/>
                        <a:cs typeface="Andalus" pitchFamily="18" charset="-78"/>
                      </a:endParaRPr>
                    </a:p>
                  </a:txBody>
                  <a:tcPr/>
                </a:tc>
                <a:tc>
                  <a:txBody>
                    <a:bodyPr/>
                    <a:lstStyle/>
                    <a:p>
                      <a:pPr algn="ctr"/>
                      <a:r>
                        <a:rPr lang="en-US" sz="1400" b="1" dirty="0" smtClean="0">
                          <a:latin typeface="Andalus" pitchFamily="18" charset="-78"/>
                          <a:cs typeface="Andalus" pitchFamily="18" charset="-78"/>
                        </a:rPr>
                        <a:t>xxx</a:t>
                      </a:r>
                      <a:endParaRPr lang="en-US" sz="1400" b="1" dirty="0">
                        <a:latin typeface="Andalus" pitchFamily="18" charset="-78"/>
                        <a:cs typeface="Andalus" pitchFamily="18" charset="-78"/>
                      </a:endParaRPr>
                    </a:p>
                  </a:txBody>
                  <a:tcPr/>
                </a:tc>
                <a:tc>
                  <a:txBody>
                    <a:bodyPr/>
                    <a:lstStyle/>
                    <a:p>
                      <a:r>
                        <a:rPr lang="en-US" sz="1400" b="1" dirty="0" smtClean="0">
                          <a:latin typeface="Andalus" pitchFamily="18" charset="-78"/>
                          <a:cs typeface="Andalus" pitchFamily="18" charset="-78"/>
                        </a:rPr>
                        <a:t>Which ever less is exempted</a:t>
                      </a:r>
                      <a:endParaRPr lang="en-US" sz="1400" b="1" dirty="0">
                        <a:latin typeface="Andalus" pitchFamily="18" charset="-78"/>
                        <a:cs typeface="Andalus" pitchFamily="18" charset="-78"/>
                      </a:endParaRPr>
                    </a:p>
                  </a:txBody>
                  <a:tcPr/>
                </a:tc>
                <a:tc>
                  <a:txBody>
                    <a:bodyPr/>
                    <a:lstStyle/>
                    <a:p>
                      <a:pPr algn="ctr"/>
                      <a:r>
                        <a:rPr lang="en-US" sz="1400" b="1" dirty="0" smtClean="0">
                          <a:latin typeface="Andalus" pitchFamily="18" charset="-78"/>
                          <a:cs typeface="Andalus" pitchFamily="18" charset="-78"/>
                        </a:rPr>
                        <a:t>Xxx</a:t>
                      </a:r>
                      <a:endParaRPr lang="en-US" sz="1400" b="1" dirty="0">
                        <a:latin typeface="Andalus" pitchFamily="18" charset="-78"/>
                        <a:cs typeface="Andalus" pitchFamily="18" charset="-78"/>
                      </a:endParaRPr>
                    </a:p>
                  </a:txBody>
                  <a:tcPr/>
                </a:tc>
              </a:tr>
              <a:tr h="5113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Andalus" pitchFamily="18" charset="-78"/>
                          <a:cs typeface="Andalus" pitchFamily="18" charset="-78"/>
                        </a:rPr>
                        <a:t>Note: 1. Salary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latin typeface="Andalus" pitchFamily="18" charset="-78"/>
                        <a:cs typeface="Andalus" pitchFamily="18" charset="-7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Andalus" pitchFamily="18" charset="-78"/>
                          <a:cs typeface="Andalus" pitchFamily="18" charset="-78"/>
                        </a:rPr>
                        <a:t>2. </a:t>
                      </a:r>
                    </a:p>
                  </a:txBody>
                  <a:tcPr/>
                </a:tc>
                <a:tc gridSpan="2">
                  <a:txBody>
                    <a:bodyPr/>
                    <a:lstStyle/>
                    <a:p>
                      <a:r>
                        <a:rPr lang="en-US" sz="1400" b="1" dirty="0" smtClean="0">
                          <a:latin typeface="Andalus" pitchFamily="18" charset="-78"/>
                          <a:cs typeface="Andalus" pitchFamily="18" charset="-78"/>
                        </a:rPr>
                        <a:t>Last Month Salary (Basic+ DA+ % of Commission)</a:t>
                      </a:r>
                    </a:p>
                    <a:p>
                      <a:r>
                        <a:rPr lang="en-US" sz="1400" b="1" dirty="0" smtClean="0">
                          <a:latin typeface="Andalus" pitchFamily="18" charset="-78"/>
                          <a:cs typeface="Andalus" pitchFamily="18" charset="-78"/>
                        </a:rPr>
                        <a:t>*15 Days =</a:t>
                      </a:r>
                      <a:r>
                        <a:rPr lang="en-US" sz="1400" b="1" baseline="0" dirty="0" smtClean="0">
                          <a:latin typeface="Andalus" pitchFamily="18" charset="-78"/>
                          <a:cs typeface="Andalus" pitchFamily="18" charset="-78"/>
                        </a:rPr>
                        <a:t> Consider15/26 </a:t>
                      </a:r>
                      <a:endParaRPr lang="en-US" sz="1400" b="1" dirty="0">
                        <a:latin typeface="Andalus" pitchFamily="18" charset="-78"/>
                        <a:cs typeface="Andalus" pitchFamily="18" charset="-78"/>
                      </a:endParaRPr>
                    </a:p>
                  </a:txBody>
                  <a:tcPr/>
                </a:tc>
                <a:tc hMerge="1">
                  <a:txBody>
                    <a:bodyPr/>
                    <a:lstStyle/>
                    <a:p>
                      <a:pPr algn="ctr"/>
                      <a:endParaRPr lang="en-US" sz="1400" b="0" dirty="0">
                        <a:latin typeface="Andalus" pitchFamily="18" charset="-78"/>
                        <a:cs typeface="Andalus" pitchFamily="18" charset="-78"/>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Andalus" pitchFamily="18" charset="-78"/>
                          <a:cs typeface="Andalus" pitchFamily="18" charset="-78"/>
                        </a:rPr>
                        <a:t>*Average Salary:  Last 10 Months</a:t>
                      </a:r>
                      <a:r>
                        <a:rPr lang="en-US" sz="1400" b="1" baseline="0" dirty="0" smtClean="0">
                          <a:latin typeface="Andalus" pitchFamily="18" charset="-78"/>
                          <a:cs typeface="Andalus" pitchFamily="18" charset="-78"/>
                        </a:rPr>
                        <a:t> </a:t>
                      </a:r>
                      <a:r>
                        <a:rPr lang="en-US" sz="1400" b="1" dirty="0" smtClean="0">
                          <a:latin typeface="Andalus" pitchFamily="18" charset="-78"/>
                          <a:cs typeface="Andalus" pitchFamily="18" charset="-78"/>
                        </a:rPr>
                        <a:t>Salary (Basic+ DA (FP)+ % of Commission)</a:t>
                      </a:r>
                    </a:p>
                    <a:p>
                      <a:endParaRPr lang="en-US" sz="1400" b="1" dirty="0">
                        <a:latin typeface="Andalus" pitchFamily="18" charset="-78"/>
                        <a:cs typeface="Andalus" pitchFamily="18" charset="-78"/>
                      </a:endParaRPr>
                    </a:p>
                  </a:txBody>
                  <a:tcPr/>
                </a:tc>
                <a:tc hMerge="1">
                  <a:txBody>
                    <a:bodyPr/>
                    <a:lstStyle/>
                    <a:p>
                      <a:pPr algn="ctr"/>
                      <a:endParaRPr lang="en-US" sz="1400" b="0" dirty="0">
                        <a:latin typeface="Andalus" pitchFamily="18" charset="-78"/>
                        <a:cs typeface="Andalus" pitchFamily="18" charset="-78"/>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0"/>
            <a:ext cx="4419600" cy="609600"/>
          </a:xfrm>
        </p:spPr>
        <p:txBody>
          <a:bodyPr>
            <a:normAutofit fontScale="90000"/>
          </a:bodyPr>
          <a:lstStyle/>
          <a:p>
            <a:r>
              <a:rPr lang="en-US" sz="2800" b="1" dirty="0" smtClean="0">
                <a:latin typeface="Andalus" pitchFamily="18" charset="-78"/>
                <a:cs typeface="Andalus" pitchFamily="18" charset="-78"/>
              </a:rPr>
              <a:t>Slide </a:t>
            </a:r>
            <a:r>
              <a:rPr lang="en-US" sz="2800" b="1" dirty="0" smtClean="0">
                <a:latin typeface="Andalus" pitchFamily="18" charset="-78"/>
                <a:cs typeface="Andalus" pitchFamily="18" charset="-78"/>
              </a:rPr>
              <a:t>14: Pension (Sec 17 (1)(ii)</a:t>
            </a:r>
            <a:endParaRPr lang="en-US" sz="2800" b="1" dirty="0"/>
          </a:p>
        </p:txBody>
      </p:sp>
      <p:sp>
        <p:nvSpPr>
          <p:cNvPr id="3" name="Content Placeholder 2"/>
          <p:cNvSpPr>
            <a:spLocks noGrp="1"/>
          </p:cNvSpPr>
          <p:nvPr>
            <p:ph idx="1"/>
          </p:nvPr>
        </p:nvSpPr>
        <p:spPr>
          <a:xfrm>
            <a:off x="0" y="609600"/>
            <a:ext cx="9144000" cy="6248400"/>
          </a:xfrm>
        </p:spPr>
        <p:txBody>
          <a:bodyPr/>
          <a:lstStyle/>
          <a:p>
            <a:pPr algn="just"/>
            <a:r>
              <a:rPr lang="en-US" sz="1800" dirty="0" smtClean="0">
                <a:latin typeface="Andalus" pitchFamily="18" charset="-78"/>
                <a:cs typeface="Andalus" pitchFamily="18" charset="-78"/>
              </a:rPr>
              <a:t>Pension is a payment made by the employer after the retirement/death of the employee as a reward for past service.</a:t>
            </a:r>
          </a:p>
          <a:p>
            <a:pPr algn="just"/>
            <a:r>
              <a:rPr lang="en-US" sz="1800" dirty="0" smtClean="0">
                <a:latin typeface="Andalus" pitchFamily="18" charset="-78"/>
                <a:cs typeface="Andalus" pitchFamily="18" charset="-78"/>
              </a:rPr>
              <a:t>Pension is normally paid as a periodical payment on monthly basis but certain employers may also allow an employee to forgo a portion of the pension and receive a lump sum amount by surrendering such portion of pension. This is known as commutation of </a:t>
            </a:r>
            <a:r>
              <a:rPr lang="en-US" sz="1800" dirty="0" smtClean="0">
                <a:latin typeface="Andalus" pitchFamily="18" charset="-78"/>
                <a:cs typeface="Andalus" pitchFamily="18" charset="-78"/>
              </a:rPr>
              <a:t>pension.</a:t>
            </a:r>
          </a:p>
          <a:p>
            <a:pPr algn="just"/>
            <a:r>
              <a:rPr lang="en-US" sz="1800" dirty="0" smtClean="0">
                <a:latin typeface="Andalus" pitchFamily="18" charset="-78"/>
                <a:cs typeface="Andalus" pitchFamily="18" charset="-78"/>
              </a:rPr>
              <a:t>The </a:t>
            </a:r>
            <a:r>
              <a:rPr lang="en-US" sz="1800" dirty="0" smtClean="0">
                <a:latin typeface="Andalus" pitchFamily="18" charset="-78"/>
                <a:cs typeface="Andalus" pitchFamily="18" charset="-78"/>
              </a:rPr>
              <a:t>pension may be fully or partly commuted i.e. in lieu of the pension, a lump sum payment is made to the employee. </a:t>
            </a:r>
            <a:endParaRPr lang="en-US" sz="1800" dirty="0" smtClean="0">
              <a:latin typeface="Andalus" pitchFamily="18" charset="-78"/>
              <a:cs typeface="Andalus" pitchFamily="18" charset="-78"/>
            </a:endParaRPr>
          </a:p>
          <a:p>
            <a:pPr algn="just"/>
            <a:r>
              <a:rPr lang="en-US" sz="1800" dirty="0" err="1" smtClean="0">
                <a:latin typeface="Andalus" pitchFamily="18" charset="-78"/>
                <a:cs typeface="Andalus" pitchFamily="18" charset="-78"/>
              </a:rPr>
              <a:t>Uncommuted</a:t>
            </a:r>
            <a:r>
              <a:rPr lang="en-US" sz="1800" dirty="0" smtClean="0">
                <a:latin typeface="Andalus" pitchFamily="18" charset="-78"/>
                <a:cs typeface="Andalus" pitchFamily="18" charset="-78"/>
              </a:rPr>
              <a:t> pension i.e. the periodical pension: It is fully taxable </a:t>
            </a:r>
            <a:r>
              <a:rPr lang="en-US" sz="1800" dirty="0" smtClean="0">
                <a:latin typeface="Andalus" pitchFamily="18" charset="-78"/>
                <a:cs typeface="Andalus" pitchFamily="18" charset="-78"/>
              </a:rPr>
              <a:t>to both </a:t>
            </a:r>
            <a:r>
              <a:rPr lang="en-US" sz="1800" dirty="0" smtClean="0">
                <a:latin typeface="Andalus" pitchFamily="18" charset="-78"/>
                <a:cs typeface="Andalus" pitchFamily="18" charset="-78"/>
              </a:rPr>
              <a:t>government or </a:t>
            </a:r>
            <a:r>
              <a:rPr lang="en-US" sz="1800" dirty="0" smtClean="0">
                <a:latin typeface="Andalus" pitchFamily="18" charset="-78"/>
                <a:cs typeface="Andalus" pitchFamily="18" charset="-78"/>
              </a:rPr>
              <a:t>non-government. </a:t>
            </a:r>
          </a:p>
          <a:p>
            <a:pPr algn="just"/>
            <a:r>
              <a:rPr lang="en-US" sz="1800" dirty="0" smtClean="0">
                <a:latin typeface="Andalus" pitchFamily="18" charset="-78"/>
                <a:cs typeface="Andalus" pitchFamily="18" charset="-78"/>
              </a:rPr>
              <a:t>Exemption </a:t>
            </a:r>
            <a:r>
              <a:rPr lang="en-US" sz="1800" dirty="0" smtClean="0">
                <a:latin typeface="Andalus" pitchFamily="18" charset="-78"/>
                <a:cs typeface="Andalus" pitchFamily="18" charset="-78"/>
              </a:rPr>
              <a:t>of Commuted Pension U/s 10(10A)</a:t>
            </a:r>
          </a:p>
          <a:p>
            <a:pPr>
              <a:buNone/>
            </a:pPr>
            <a:endParaRPr lang="en-US" dirty="0"/>
          </a:p>
        </p:txBody>
      </p:sp>
      <p:graphicFrame>
        <p:nvGraphicFramePr>
          <p:cNvPr id="4" name="Table 3"/>
          <p:cNvGraphicFramePr>
            <a:graphicFrameLocks noGrp="1"/>
          </p:cNvGraphicFramePr>
          <p:nvPr/>
        </p:nvGraphicFramePr>
        <p:xfrm>
          <a:off x="0" y="3657600"/>
          <a:ext cx="9144000" cy="2392680"/>
        </p:xfrm>
        <a:graphic>
          <a:graphicData uri="http://schemas.openxmlformats.org/drawingml/2006/table">
            <a:tbl>
              <a:tblPr firstRow="1" bandRow="1">
                <a:tableStyleId>{5940675A-B579-460E-94D1-54222C63F5DA}</a:tableStyleId>
              </a:tblPr>
              <a:tblGrid>
                <a:gridCol w="2362200"/>
                <a:gridCol w="2971800"/>
                <a:gridCol w="3810000"/>
              </a:tblGrid>
              <a:tr h="370840">
                <a:tc>
                  <a:txBody>
                    <a:bodyPr/>
                    <a:lstStyle/>
                    <a:p>
                      <a:pPr algn="ctr"/>
                      <a:r>
                        <a:rPr lang="en-US" b="1" dirty="0" smtClean="0">
                          <a:latin typeface="Andalus" pitchFamily="18" charset="-78"/>
                          <a:cs typeface="Andalus" pitchFamily="18" charset="-78"/>
                        </a:rPr>
                        <a:t>Employee Status</a:t>
                      </a:r>
                      <a:endParaRPr lang="en-US" b="1" dirty="0">
                        <a:latin typeface="Andalus" pitchFamily="18" charset="-78"/>
                        <a:cs typeface="Andalus" pitchFamily="18" charset="-78"/>
                      </a:endParaRPr>
                    </a:p>
                  </a:txBody>
                  <a:tcPr anchor="ctr"/>
                </a:tc>
                <a:tc>
                  <a:txBody>
                    <a:bodyPr/>
                    <a:lstStyle/>
                    <a:p>
                      <a:pPr algn="ctr"/>
                      <a:r>
                        <a:rPr lang="en-US" b="1" dirty="0" smtClean="0">
                          <a:latin typeface="Andalus" pitchFamily="18" charset="-78"/>
                          <a:cs typeface="Andalus" pitchFamily="18" charset="-78"/>
                        </a:rPr>
                        <a:t>Gratuity Received / Not Received</a:t>
                      </a:r>
                      <a:endParaRPr lang="en-US" b="1" dirty="0">
                        <a:latin typeface="Andalus" pitchFamily="18" charset="-78"/>
                        <a:cs typeface="Andalus" pitchFamily="18" charset="-78"/>
                      </a:endParaRPr>
                    </a:p>
                  </a:txBody>
                  <a:tcPr anchor="ctr"/>
                </a:tc>
                <a:tc>
                  <a:txBody>
                    <a:bodyPr/>
                    <a:lstStyle/>
                    <a:p>
                      <a:pPr algn="ctr"/>
                      <a:r>
                        <a:rPr lang="en-US" b="1" dirty="0" smtClean="0">
                          <a:latin typeface="Andalus" pitchFamily="18" charset="-78"/>
                          <a:cs typeface="Andalus" pitchFamily="18" charset="-78"/>
                        </a:rPr>
                        <a:t>Exemptions related to Commuted Pension</a:t>
                      </a:r>
                      <a:endParaRPr lang="en-US" b="1" dirty="0">
                        <a:latin typeface="Andalus" pitchFamily="18" charset="-78"/>
                        <a:cs typeface="Andalus" pitchFamily="18" charset="-78"/>
                      </a:endParaRPr>
                    </a:p>
                  </a:txBody>
                  <a:tcPr anchor="ctr"/>
                </a:tc>
              </a:tr>
              <a:tr h="370840">
                <a:tc>
                  <a:txBody>
                    <a:bodyPr/>
                    <a:lstStyle/>
                    <a:p>
                      <a:pPr algn="ctr"/>
                      <a:r>
                        <a:rPr lang="en-US" b="1" dirty="0" smtClean="0">
                          <a:latin typeface="Andalus" pitchFamily="18" charset="-78"/>
                          <a:cs typeface="Andalus" pitchFamily="18" charset="-78"/>
                        </a:rPr>
                        <a:t>Government Employee</a:t>
                      </a:r>
                      <a:endParaRPr lang="en-US" b="1" dirty="0">
                        <a:latin typeface="Andalus" pitchFamily="18" charset="-78"/>
                        <a:cs typeface="Andalus" pitchFamily="18"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Andalus" pitchFamily="18" charset="-78"/>
                          <a:cs typeface="Andalus" pitchFamily="18" charset="-78"/>
                        </a:rPr>
                        <a:t>Gratuity  may received or</a:t>
                      </a:r>
                      <a:r>
                        <a:rPr lang="en-US" b="1" baseline="0" dirty="0" smtClean="0">
                          <a:latin typeface="Andalus" pitchFamily="18" charset="-78"/>
                          <a:cs typeface="Andalus" pitchFamily="18" charset="-78"/>
                        </a:rPr>
                        <a:t> may n</a:t>
                      </a:r>
                      <a:r>
                        <a:rPr lang="en-US" b="1" dirty="0" smtClean="0">
                          <a:latin typeface="Andalus" pitchFamily="18" charset="-78"/>
                          <a:cs typeface="Andalus" pitchFamily="18" charset="-78"/>
                        </a:rPr>
                        <a:t>ot received</a:t>
                      </a:r>
                    </a:p>
                  </a:txBody>
                  <a:tcPr anchor="ctr"/>
                </a:tc>
                <a:tc>
                  <a:txBody>
                    <a:bodyPr/>
                    <a:lstStyle/>
                    <a:p>
                      <a:pPr algn="ctr"/>
                      <a:r>
                        <a:rPr lang="en-US" b="1" dirty="0" smtClean="0">
                          <a:latin typeface="Andalus" pitchFamily="18" charset="-78"/>
                          <a:cs typeface="Andalus" pitchFamily="18" charset="-78"/>
                        </a:rPr>
                        <a:t>Fully Exempted</a:t>
                      </a:r>
                      <a:endParaRPr lang="en-US" b="1" dirty="0">
                        <a:latin typeface="Andalus" pitchFamily="18" charset="-78"/>
                        <a:cs typeface="Andalus" pitchFamily="18" charset="-78"/>
                      </a:endParaRPr>
                    </a:p>
                  </a:txBody>
                  <a:tcPr anchor="ctr"/>
                </a:tc>
              </a:tr>
              <a:tr h="370840">
                <a:tc rowSpan="2">
                  <a:txBody>
                    <a:bodyPr/>
                    <a:lstStyle/>
                    <a:p>
                      <a:pPr algn="ctr"/>
                      <a:r>
                        <a:rPr lang="en-US" b="1" dirty="0" smtClean="0">
                          <a:latin typeface="Andalus" pitchFamily="18" charset="-78"/>
                          <a:cs typeface="Andalus" pitchFamily="18" charset="-78"/>
                        </a:rPr>
                        <a:t>Non Government Employee</a:t>
                      </a:r>
                      <a:endParaRPr lang="en-US" b="1" dirty="0">
                        <a:latin typeface="Andalus" pitchFamily="18" charset="-78"/>
                        <a:cs typeface="Andalus" pitchFamily="18" charset="-78"/>
                      </a:endParaRPr>
                    </a:p>
                  </a:txBody>
                  <a:tcPr anchor="ctr"/>
                </a:tc>
                <a:tc>
                  <a:txBody>
                    <a:bodyPr/>
                    <a:lstStyle/>
                    <a:p>
                      <a:pPr algn="ctr"/>
                      <a:r>
                        <a:rPr lang="en-US" b="1" dirty="0" smtClean="0">
                          <a:latin typeface="Andalus" pitchFamily="18" charset="-78"/>
                          <a:cs typeface="Andalus" pitchFamily="18" charset="-78"/>
                        </a:rPr>
                        <a:t>Gratuity Received </a:t>
                      </a:r>
                      <a:endParaRPr lang="en-US" b="1" dirty="0">
                        <a:latin typeface="Andalus" pitchFamily="18" charset="-78"/>
                        <a:cs typeface="Andalus" pitchFamily="18" charset="-78"/>
                      </a:endParaRPr>
                    </a:p>
                  </a:txBody>
                  <a:tcPr anchor="ctr"/>
                </a:tc>
                <a:tc>
                  <a:txBody>
                    <a:bodyPr/>
                    <a:lstStyle/>
                    <a:p>
                      <a:pPr algn="ctr"/>
                      <a:r>
                        <a:rPr lang="en-US" b="1" dirty="0" smtClean="0">
                          <a:latin typeface="Andalus" pitchFamily="18" charset="-78"/>
                          <a:cs typeface="Andalus" pitchFamily="18" charset="-78"/>
                        </a:rPr>
                        <a:t>1/3 of the Full pension* is Exempted</a:t>
                      </a:r>
                      <a:endParaRPr lang="en-US" b="1" dirty="0">
                        <a:latin typeface="Andalus" pitchFamily="18" charset="-78"/>
                        <a:cs typeface="Andalus" pitchFamily="18" charset="-78"/>
                      </a:endParaRPr>
                    </a:p>
                  </a:txBody>
                  <a:tcPr anchor="ctr"/>
                </a:tc>
              </a:tr>
              <a:tr h="370840">
                <a:tc vMerge="1">
                  <a:txBody>
                    <a:bodyPr/>
                    <a:lstStyle/>
                    <a:p>
                      <a:endParaRPr lang="en-US" dirty="0"/>
                    </a:p>
                  </a:txBody>
                  <a:tcPr/>
                </a:tc>
                <a:tc>
                  <a:txBody>
                    <a:bodyPr/>
                    <a:lstStyle/>
                    <a:p>
                      <a:pPr algn="ctr"/>
                      <a:r>
                        <a:rPr lang="en-US" b="1" dirty="0" smtClean="0">
                          <a:latin typeface="Andalus" pitchFamily="18" charset="-78"/>
                          <a:cs typeface="Andalus" pitchFamily="18" charset="-78"/>
                        </a:rPr>
                        <a:t>Gratuity not</a:t>
                      </a:r>
                      <a:r>
                        <a:rPr lang="en-US" b="1" baseline="0" dirty="0" smtClean="0">
                          <a:latin typeface="Andalus" pitchFamily="18" charset="-78"/>
                          <a:cs typeface="Andalus" pitchFamily="18" charset="-78"/>
                        </a:rPr>
                        <a:t> r</a:t>
                      </a:r>
                      <a:r>
                        <a:rPr lang="en-US" b="1" dirty="0" smtClean="0">
                          <a:latin typeface="Andalus" pitchFamily="18" charset="-78"/>
                          <a:cs typeface="Andalus" pitchFamily="18" charset="-78"/>
                        </a:rPr>
                        <a:t>eceived </a:t>
                      </a:r>
                      <a:endParaRPr lang="en-US" b="1" dirty="0">
                        <a:latin typeface="Andalus" pitchFamily="18" charset="-78"/>
                        <a:cs typeface="Andalus" pitchFamily="18"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Andalus" pitchFamily="18" charset="-78"/>
                          <a:cs typeface="Andalus" pitchFamily="18" charset="-78"/>
                        </a:rPr>
                        <a:t>1/2 of the Full pension* is Exempted</a:t>
                      </a:r>
                    </a:p>
                  </a:txBody>
                  <a:tcPr anchor="ctr"/>
                </a:tc>
              </a:tr>
              <a:tr h="370840">
                <a:tc gridSpan="3">
                  <a:txBody>
                    <a:bodyPr/>
                    <a:lstStyle/>
                    <a:p>
                      <a:pPr algn="ctr"/>
                      <a:r>
                        <a:rPr lang="en-US" b="1" dirty="0" smtClean="0">
                          <a:latin typeface="Andalus" pitchFamily="18" charset="-78"/>
                          <a:cs typeface="Andalus" pitchFamily="18" charset="-78"/>
                        </a:rPr>
                        <a:t>Full Pension = Commuted + </a:t>
                      </a:r>
                      <a:r>
                        <a:rPr lang="en-US" b="1" dirty="0" err="1" smtClean="0">
                          <a:latin typeface="Andalus" pitchFamily="18" charset="-78"/>
                          <a:cs typeface="Andalus" pitchFamily="18" charset="-78"/>
                        </a:rPr>
                        <a:t>Uncommuted</a:t>
                      </a:r>
                      <a:r>
                        <a:rPr lang="en-US" b="1" dirty="0" smtClean="0">
                          <a:latin typeface="Andalus" pitchFamily="18" charset="-78"/>
                          <a:cs typeface="Andalus" pitchFamily="18" charset="-78"/>
                        </a:rPr>
                        <a:t> Pension.</a:t>
                      </a:r>
                      <a:endParaRPr lang="en-US" b="1" dirty="0">
                        <a:latin typeface="Andalus" pitchFamily="18" charset="-78"/>
                        <a:cs typeface="Andalus" pitchFamily="18" charset="-78"/>
                      </a:endParaRPr>
                    </a:p>
                  </a:txBody>
                  <a:tcPr anchor="ctr"/>
                </a:tc>
                <a:tc hMerge="1">
                  <a:txBody>
                    <a:bodyPr/>
                    <a:lstStyle/>
                    <a:p>
                      <a:pPr algn="ctr"/>
                      <a:endParaRPr lang="en-US" dirty="0"/>
                    </a:p>
                  </a:txBody>
                  <a:tcPr anchor="ctr"/>
                </a:tc>
                <a:tc hMerge="1">
                  <a:txBody>
                    <a:bodyPr/>
                    <a:lstStyle/>
                    <a:p>
                      <a:pPr algn="ct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0"/>
            <a:ext cx="3886200" cy="411162"/>
          </a:xfrm>
        </p:spPr>
        <p:txBody>
          <a:bodyPr>
            <a:normAutofit fontScale="90000"/>
          </a:bodyPr>
          <a:lstStyle/>
          <a:p>
            <a:pPr algn="just"/>
            <a:r>
              <a:rPr lang="en-US" sz="2800" b="1" dirty="0" smtClean="0">
                <a:latin typeface="Andalus" pitchFamily="18" charset="-78"/>
                <a:cs typeface="Andalus" pitchFamily="18" charset="-78"/>
              </a:rPr>
              <a:t>Slide 15: Leave Encashment</a:t>
            </a:r>
            <a:endParaRPr lang="en-US" sz="2800" b="1" dirty="0"/>
          </a:p>
        </p:txBody>
      </p:sp>
      <p:sp>
        <p:nvSpPr>
          <p:cNvPr id="3" name="Content Placeholder 2"/>
          <p:cNvSpPr>
            <a:spLocks noGrp="1"/>
          </p:cNvSpPr>
          <p:nvPr>
            <p:ph idx="1"/>
          </p:nvPr>
        </p:nvSpPr>
        <p:spPr>
          <a:xfrm>
            <a:off x="0" y="457200"/>
            <a:ext cx="9144000" cy="6400800"/>
          </a:xfrm>
        </p:spPr>
        <p:txBody>
          <a:bodyPr>
            <a:normAutofit/>
          </a:bodyPr>
          <a:lstStyle/>
          <a:p>
            <a:pPr algn="just"/>
            <a:r>
              <a:rPr lang="en-US" sz="1600" dirty="0" smtClean="0">
                <a:latin typeface="Andalus" pitchFamily="18" charset="-78"/>
                <a:cs typeface="Andalus" pitchFamily="18" charset="-78"/>
              </a:rPr>
              <a:t>Under </a:t>
            </a:r>
            <a:r>
              <a:rPr lang="en-US" sz="1600" dirty="0" smtClean="0">
                <a:latin typeface="Andalus" pitchFamily="18" charset="-78"/>
                <a:cs typeface="Andalus" pitchFamily="18" charset="-78"/>
              </a:rPr>
              <a:t>employment, generally, an employee is </a:t>
            </a:r>
            <a:r>
              <a:rPr lang="en-US" sz="1600" dirty="0" smtClean="0">
                <a:latin typeface="Andalus" pitchFamily="18" charset="-78"/>
                <a:cs typeface="Andalus" pitchFamily="18" charset="-78"/>
              </a:rPr>
              <a:t>granted </a:t>
            </a:r>
            <a:r>
              <a:rPr lang="en-US" sz="1600" dirty="0" smtClean="0">
                <a:latin typeface="Andalus" pitchFamily="18" charset="-78"/>
                <a:cs typeface="Andalus" pitchFamily="18" charset="-78"/>
              </a:rPr>
              <a:t>casual leaves, medical leaves and privileged leaves or earned leaves. </a:t>
            </a:r>
            <a:r>
              <a:rPr lang="en-US" sz="1600" dirty="0" smtClean="0">
                <a:latin typeface="Andalus" pitchFamily="18" charset="-78"/>
                <a:cs typeface="Andalus" pitchFamily="18" charset="-78"/>
              </a:rPr>
              <a:t>He can </a:t>
            </a:r>
            <a:r>
              <a:rPr lang="en-US" sz="1600" dirty="0" smtClean="0">
                <a:latin typeface="Andalus" pitchFamily="18" charset="-78"/>
                <a:cs typeface="Andalus" pitchFamily="18" charset="-78"/>
              </a:rPr>
              <a:t>accumulates his medical leaves and privileged leaves and can avail such leaves in subsequent </a:t>
            </a:r>
            <a:r>
              <a:rPr lang="en-US" sz="1600" dirty="0" smtClean="0">
                <a:latin typeface="Andalus" pitchFamily="18" charset="-78"/>
                <a:cs typeface="Andalus" pitchFamily="18" charset="-78"/>
              </a:rPr>
              <a:t>years.</a:t>
            </a:r>
          </a:p>
          <a:p>
            <a:pPr algn="just"/>
            <a:r>
              <a:rPr lang="en-US" sz="1600" dirty="0" smtClean="0">
                <a:latin typeface="Andalus" pitchFamily="18" charset="-78"/>
                <a:cs typeface="Andalus" pitchFamily="18" charset="-78"/>
              </a:rPr>
              <a:t>An </a:t>
            </a:r>
            <a:r>
              <a:rPr lang="en-US" sz="1600" dirty="0" smtClean="0">
                <a:latin typeface="Andalus" pitchFamily="18" charset="-78"/>
                <a:cs typeface="Andalus" pitchFamily="18" charset="-78"/>
              </a:rPr>
              <a:t>employee can even encash his accumulated privileged/earned leaves and can get salary for the said period of leave. Such receipt of salary by an employee from his employer in lieu of his accumulated leaves is called “Leave Encashment</a:t>
            </a:r>
            <a:r>
              <a:rPr lang="en-US" sz="1600" dirty="0" smtClean="0">
                <a:latin typeface="Andalus" pitchFamily="18" charset="-78"/>
                <a:cs typeface="Andalus" pitchFamily="18" charset="-78"/>
              </a:rPr>
              <a:t>”.</a:t>
            </a:r>
          </a:p>
          <a:p>
            <a:pPr algn="just"/>
            <a:r>
              <a:rPr lang="en-US" sz="1600" dirty="0" smtClean="0">
                <a:latin typeface="Andalus" pitchFamily="18" charset="-78"/>
                <a:cs typeface="Andalus" pitchFamily="18" charset="-78"/>
              </a:rPr>
              <a:t>Such encashment can be done by an employee either during the service or at the time of leaving job due to retirement or any other reason. However, in case of death of an employee, the salary for his/her accumulated leave is given to his/her legal heirs</a:t>
            </a:r>
            <a:r>
              <a:rPr lang="en-US" sz="1600" dirty="0" smtClean="0">
                <a:latin typeface="Andalus" pitchFamily="18" charset="-78"/>
                <a:cs typeface="Andalus" pitchFamily="18" charset="-78"/>
              </a:rPr>
              <a:t>.</a:t>
            </a:r>
          </a:p>
          <a:p>
            <a:pPr algn="just">
              <a:buNone/>
            </a:pPr>
            <a:endParaRPr lang="en-US" sz="1600" dirty="0">
              <a:latin typeface="Andalus" pitchFamily="18" charset="-78"/>
              <a:cs typeface="Andalus" pitchFamily="18" charset="-78"/>
            </a:endParaRPr>
          </a:p>
        </p:txBody>
      </p:sp>
      <p:pic>
        <p:nvPicPr>
          <p:cNvPr id="3074" name="Picture 2" descr="C:\Users\Allah\Desktop\Tax-Treatment-of-Leave-Encashment.jpg"/>
          <p:cNvPicPr>
            <a:picLocks noChangeAspect="1" noChangeArrowheads="1"/>
          </p:cNvPicPr>
          <p:nvPr/>
        </p:nvPicPr>
        <p:blipFill>
          <a:blip r:embed="rId2"/>
          <a:srcRect/>
          <a:stretch>
            <a:fillRect/>
          </a:stretch>
        </p:blipFill>
        <p:spPr bwMode="auto">
          <a:xfrm>
            <a:off x="228600" y="2895600"/>
            <a:ext cx="8686800" cy="35052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5943600" cy="411162"/>
          </a:xfrm>
        </p:spPr>
        <p:txBody>
          <a:bodyPr>
            <a:normAutofit/>
          </a:bodyPr>
          <a:lstStyle/>
          <a:p>
            <a:r>
              <a:rPr lang="en-US" sz="2000" b="1" dirty="0" smtClean="0">
                <a:latin typeface="Andalus" pitchFamily="18" charset="-78"/>
                <a:cs typeface="Andalus" pitchFamily="18" charset="-78"/>
              </a:rPr>
              <a:t>Slide </a:t>
            </a:r>
            <a:r>
              <a:rPr lang="en-US" sz="2000" b="1" dirty="0" smtClean="0">
                <a:latin typeface="Andalus" pitchFamily="18" charset="-78"/>
                <a:cs typeface="Andalus" pitchFamily="18" charset="-78"/>
              </a:rPr>
              <a:t>16 : How to calculate exemptions for leave Salary</a:t>
            </a:r>
            <a:endParaRPr lang="en-US" sz="2000" b="1" dirty="0"/>
          </a:p>
        </p:txBody>
      </p:sp>
      <p:graphicFrame>
        <p:nvGraphicFramePr>
          <p:cNvPr id="4" name="Content Placeholder 3"/>
          <p:cNvGraphicFramePr>
            <a:graphicFrameLocks noGrp="1"/>
          </p:cNvGraphicFramePr>
          <p:nvPr>
            <p:ph idx="1"/>
          </p:nvPr>
        </p:nvGraphicFramePr>
        <p:xfrm>
          <a:off x="228600" y="793228"/>
          <a:ext cx="8763000" cy="5074174"/>
        </p:xfrm>
        <a:graphic>
          <a:graphicData uri="http://schemas.openxmlformats.org/drawingml/2006/table">
            <a:tbl>
              <a:tblPr firstRow="1" bandRow="1">
                <a:tableStyleId>{5940675A-B579-460E-94D1-54222C63F5DA}</a:tableStyleId>
              </a:tblPr>
              <a:tblGrid>
                <a:gridCol w="2044700"/>
                <a:gridCol w="5651500"/>
                <a:gridCol w="1066800"/>
              </a:tblGrid>
              <a:tr h="855521">
                <a:tc>
                  <a:txBody>
                    <a:bodyPr/>
                    <a:lstStyle/>
                    <a:p>
                      <a:pPr algn="l"/>
                      <a:r>
                        <a:rPr lang="en-US" sz="2000" dirty="0" smtClean="0">
                          <a:latin typeface="Andalus" pitchFamily="18" charset="-78"/>
                          <a:cs typeface="Andalus" pitchFamily="18" charset="-78"/>
                        </a:rPr>
                        <a:t>For Government</a:t>
                      </a:r>
                      <a:r>
                        <a:rPr lang="en-US" sz="2000" baseline="0" dirty="0" smtClean="0">
                          <a:latin typeface="Andalus" pitchFamily="18" charset="-78"/>
                          <a:cs typeface="Andalus" pitchFamily="18" charset="-78"/>
                        </a:rPr>
                        <a:t> Employees</a:t>
                      </a:r>
                      <a:endParaRPr lang="en-US" sz="2000" dirty="0">
                        <a:latin typeface="Andalus" pitchFamily="18" charset="-78"/>
                        <a:cs typeface="Andalus" pitchFamily="18" charset="-78"/>
                      </a:endParaRPr>
                    </a:p>
                  </a:txBody>
                  <a:tcPr anchor="ctr"/>
                </a:tc>
                <a:tc gridSpan="2">
                  <a:txBody>
                    <a:bodyPr/>
                    <a:lstStyle/>
                    <a:p>
                      <a:pPr algn="l"/>
                      <a:r>
                        <a:rPr lang="en-US" sz="2000" dirty="0" smtClean="0">
                          <a:latin typeface="Andalus" pitchFamily="18" charset="-78"/>
                          <a:cs typeface="Andalus" pitchFamily="18" charset="-78"/>
                        </a:rPr>
                        <a:t>For Non</a:t>
                      </a:r>
                      <a:r>
                        <a:rPr lang="en-US" sz="2000" baseline="0" dirty="0" smtClean="0">
                          <a:latin typeface="Andalus" pitchFamily="18" charset="-78"/>
                          <a:cs typeface="Andalus" pitchFamily="18" charset="-78"/>
                        </a:rPr>
                        <a:t> Government Employees (including Local authority &amp; Public Sector Undertakings)</a:t>
                      </a:r>
                      <a:endParaRPr lang="en-US" sz="2000" dirty="0">
                        <a:latin typeface="Andalus" pitchFamily="18" charset="-78"/>
                        <a:cs typeface="Andalus" pitchFamily="18" charset="-78"/>
                      </a:endParaRPr>
                    </a:p>
                  </a:txBody>
                  <a:tcPr anchor="ctr"/>
                </a:tc>
                <a:tc hMerge="1">
                  <a:txBody>
                    <a:bodyPr/>
                    <a:lstStyle/>
                    <a:p>
                      <a:endParaRPr lang="en-US" dirty="0"/>
                    </a:p>
                  </a:txBody>
                  <a:tcPr/>
                </a:tc>
              </a:tr>
              <a:tr h="495659">
                <a:tc rowSpan="7">
                  <a:txBody>
                    <a:bodyPr/>
                    <a:lstStyle/>
                    <a:p>
                      <a:pPr algn="l"/>
                      <a:r>
                        <a:rPr lang="en-US" sz="2000" dirty="0" smtClean="0">
                          <a:latin typeface="Andalus" pitchFamily="18" charset="-78"/>
                          <a:cs typeface="Andalus" pitchFamily="18" charset="-78"/>
                        </a:rPr>
                        <a:t>Fully Exempted</a:t>
                      </a:r>
                      <a:endParaRPr lang="en-US" sz="2000" dirty="0">
                        <a:latin typeface="Andalus" pitchFamily="18" charset="-78"/>
                        <a:cs typeface="Andalus" pitchFamily="18" charset="-78"/>
                      </a:endParaRPr>
                    </a:p>
                  </a:txBody>
                  <a:tcPr anchor="ctr"/>
                </a:tc>
                <a:tc>
                  <a:txBody>
                    <a:bodyPr/>
                    <a:lstStyle/>
                    <a:p>
                      <a:pPr algn="l"/>
                      <a:r>
                        <a:rPr lang="en-US" sz="2000" dirty="0" smtClean="0">
                          <a:latin typeface="Andalus" pitchFamily="18" charset="-78"/>
                          <a:cs typeface="Andalus" pitchFamily="18" charset="-78"/>
                        </a:rPr>
                        <a:t>Actual leave Salary Received</a:t>
                      </a:r>
                      <a:endParaRPr lang="en-US" sz="2000" dirty="0">
                        <a:latin typeface="Andalus" pitchFamily="18" charset="-78"/>
                        <a:cs typeface="Andalus" pitchFamily="18" charset="-78"/>
                      </a:endParaRPr>
                    </a:p>
                  </a:txBody>
                  <a:tcPr anchor="ctr"/>
                </a:tc>
                <a:tc>
                  <a:txBody>
                    <a:bodyPr/>
                    <a:lstStyle/>
                    <a:p>
                      <a:pPr algn="ctr"/>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a:tc>
              </a:tr>
              <a:tr h="495659">
                <a:tc vMerge="1">
                  <a:txBody>
                    <a:bodyPr/>
                    <a:lstStyle/>
                    <a:p>
                      <a:endParaRPr lang="en-US" dirty="0"/>
                    </a:p>
                  </a:txBody>
                  <a:tcPr/>
                </a:tc>
                <a:tc>
                  <a:txBody>
                    <a:bodyPr/>
                    <a:lstStyle/>
                    <a:p>
                      <a:pPr algn="l"/>
                      <a:r>
                        <a:rPr lang="en-US" sz="2000" dirty="0" smtClean="0">
                          <a:latin typeface="Andalus" pitchFamily="18" charset="-78"/>
                          <a:cs typeface="Andalus" pitchFamily="18" charset="-78"/>
                        </a:rPr>
                        <a:t>10 months Average Salary</a:t>
                      </a:r>
                      <a:endParaRPr lang="en-US" sz="2000" dirty="0">
                        <a:latin typeface="Andalus" pitchFamily="18" charset="-78"/>
                        <a:cs typeface="Andalus" pitchFamily="18"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a:tc>
              </a:tr>
              <a:tr h="495659">
                <a:tc vMerge="1">
                  <a:txBody>
                    <a:bodyPr/>
                    <a:lstStyle/>
                    <a:p>
                      <a:endParaRPr lang="en-US" dirty="0"/>
                    </a:p>
                  </a:txBody>
                  <a:tcPr/>
                </a:tc>
                <a:tc>
                  <a:txBody>
                    <a:bodyPr/>
                    <a:lstStyle/>
                    <a:p>
                      <a:pPr algn="l"/>
                      <a:r>
                        <a:rPr lang="en-US" sz="2000" dirty="0" smtClean="0">
                          <a:latin typeface="Andalus" pitchFamily="18" charset="-78"/>
                          <a:cs typeface="Andalus" pitchFamily="18" charset="-78"/>
                        </a:rPr>
                        <a:t>Absolute Limit (Rs.)</a:t>
                      </a:r>
                      <a:endParaRPr lang="en-US" sz="2000" dirty="0">
                        <a:latin typeface="Andalus" pitchFamily="18" charset="-78"/>
                        <a:cs typeface="Andalus" pitchFamily="18" charset="-78"/>
                      </a:endParaRPr>
                    </a:p>
                  </a:txBody>
                  <a:tcPr anchor="ctr"/>
                </a:tc>
                <a:tc>
                  <a:txBody>
                    <a:bodyPr/>
                    <a:lstStyle/>
                    <a:p>
                      <a:pPr algn="ctr"/>
                      <a:r>
                        <a:rPr lang="en-US" sz="2000" dirty="0" smtClean="0">
                          <a:latin typeface="Andalus" pitchFamily="18" charset="-78"/>
                          <a:cs typeface="Andalus" pitchFamily="18" charset="-78"/>
                        </a:rPr>
                        <a:t>300000</a:t>
                      </a:r>
                      <a:endParaRPr lang="en-US" sz="2000" dirty="0">
                        <a:latin typeface="Andalus" pitchFamily="18" charset="-78"/>
                        <a:cs typeface="Andalus" pitchFamily="18" charset="-78"/>
                      </a:endParaRPr>
                    </a:p>
                  </a:txBody>
                  <a:tcPr/>
                </a:tc>
              </a:tr>
              <a:tr h="855521">
                <a:tc vMerge="1">
                  <a:txBody>
                    <a:bodyPr/>
                    <a:lstStyle/>
                    <a:p>
                      <a:endParaRPr lang="en-US" dirty="0"/>
                    </a:p>
                  </a:txBody>
                  <a:tcPr/>
                </a:tc>
                <a:tc>
                  <a:txBody>
                    <a:bodyPr/>
                    <a:lstStyle/>
                    <a:p>
                      <a:pPr algn="l"/>
                      <a:r>
                        <a:rPr lang="en-US" sz="2000" dirty="0" smtClean="0">
                          <a:latin typeface="Andalus" pitchFamily="18" charset="-78"/>
                          <a:cs typeface="Andalus" pitchFamily="18" charset="-78"/>
                        </a:rPr>
                        <a:t>Salary*</a:t>
                      </a:r>
                      <a:r>
                        <a:rPr lang="en-US" sz="2000" baseline="0" dirty="0" smtClean="0">
                          <a:latin typeface="Andalus" pitchFamily="18" charset="-78"/>
                          <a:cs typeface="Andalus" pitchFamily="18" charset="-78"/>
                        </a:rPr>
                        <a:t> for unutilized eligible leave </a:t>
                      </a:r>
                    </a:p>
                    <a:p>
                      <a:pPr algn="l"/>
                      <a:r>
                        <a:rPr lang="en-US" sz="2000" baseline="0" dirty="0" smtClean="0">
                          <a:latin typeface="Andalus" pitchFamily="18" charset="-78"/>
                          <a:cs typeface="Andalus" pitchFamily="18" charset="-78"/>
                        </a:rPr>
                        <a:t>(consider 30 days per year)**</a:t>
                      </a:r>
                      <a:endParaRPr lang="en-US" sz="2000" dirty="0">
                        <a:latin typeface="Andalus" pitchFamily="18" charset="-78"/>
                        <a:cs typeface="Andalus" pitchFamily="18" charset="-78"/>
                      </a:endParaRPr>
                    </a:p>
                  </a:txBody>
                  <a:tcPr anchor="ctr"/>
                </a:tc>
                <a:tc>
                  <a:txBody>
                    <a:bodyPr/>
                    <a:lstStyle/>
                    <a:p>
                      <a:pPr algn="ctr"/>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a:tc>
              </a:tr>
              <a:tr h="588498">
                <a:tc vMerge="1">
                  <a:txBody>
                    <a:bodyPr/>
                    <a:lstStyle/>
                    <a:p>
                      <a:endParaRPr lang="en-US"/>
                    </a:p>
                  </a:txBody>
                  <a:tcPr/>
                </a:tc>
                <a:tc>
                  <a:txBody>
                    <a:bodyPr/>
                    <a:lstStyle/>
                    <a:p>
                      <a:pPr algn="ctr"/>
                      <a:r>
                        <a:rPr lang="en-US" sz="2000" b="1" dirty="0" smtClean="0">
                          <a:latin typeface="Andalus" pitchFamily="18" charset="-78"/>
                          <a:cs typeface="Andalus" pitchFamily="18" charset="-78"/>
                        </a:rPr>
                        <a:t>Which ever less is exempted</a:t>
                      </a:r>
                      <a:endParaRPr lang="en-US" sz="2000" b="1" dirty="0">
                        <a:latin typeface="Andalus" pitchFamily="18" charset="-78"/>
                        <a:cs typeface="Andalus" pitchFamily="18" charset="-78"/>
                      </a:endParaRPr>
                    </a:p>
                  </a:txBody>
                  <a:tcPr anchor="ctr"/>
                </a:tc>
                <a:tc>
                  <a:txBody>
                    <a:bodyPr/>
                    <a:lstStyle/>
                    <a:p>
                      <a:pPr algn="ctr"/>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a:tc>
              </a:tr>
              <a:tr h="495659">
                <a:tc vMerge="1">
                  <a:txBody>
                    <a:bodyPr/>
                    <a:lstStyle/>
                    <a:p>
                      <a:endParaRPr lang="en-US" dirty="0"/>
                    </a:p>
                  </a:txBody>
                  <a:tcPr/>
                </a:tc>
                <a:tc gridSpan="2">
                  <a:txBody>
                    <a:bodyPr/>
                    <a:lstStyle/>
                    <a:p>
                      <a:pPr algn="l"/>
                      <a:r>
                        <a:rPr lang="en-US" sz="2000" dirty="0" smtClean="0">
                          <a:latin typeface="Andalus" pitchFamily="18" charset="-78"/>
                          <a:cs typeface="Andalus" pitchFamily="18" charset="-78"/>
                        </a:rPr>
                        <a:t>*Salary =</a:t>
                      </a:r>
                      <a:r>
                        <a:rPr lang="en-US" sz="2000" baseline="0" dirty="0" smtClean="0">
                          <a:latin typeface="Andalus" pitchFamily="18" charset="-78"/>
                          <a:cs typeface="Andalus" pitchFamily="18" charset="-78"/>
                        </a:rPr>
                        <a:t> Average Salary</a:t>
                      </a:r>
                      <a:endParaRPr lang="en-US" sz="2000" dirty="0">
                        <a:latin typeface="Andalus" pitchFamily="18" charset="-78"/>
                        <a:cs typeface="Andalus" pitchFamily="18" charset="-78"/>
                      </a:endParaRPr>
                    </a:p>
                  </a:txBody>
                  <a:tcPr anchor="ctr"/>
                </a:tc>
                <a:tc hMerge="1">
                  <a:txBody>
                    <a:bodyPr/>
                    <a:lstStyle/>
                    <a:p>
                      <a:endParaRPr lang="en-US" dirty="0"/>
                    </a:p>
                  </a:txBody>
                  <a:tcPr/>
                </a:tc>
              </a:tr>
              <a:tr h="791998">
                <a:tc vMerge="1">
                  <a:txBody>
                    <a:bodyPr/>
                    <a:lstStyle/>
                    <a:p>
                      <a:endParaRPr lang="en-US" dirty="0"/>
                    </a:p>
                  </a:txBody>
                  <a:tcPr/>
                </a:tc>
                <a:tc gridSpan="2">
                  <a:txBody>
                    <a:bodyPr/>
                    <a:lstStyle/>
                    <a:p>
                      <a:pPr algn="l"/>
                      <a:r>
                        <a:rPr lang="en-US" sz="2000" dirty="0" smtClean="0">
                          <a:latin typeface="Andalus" pitchFamily="18" charset="-78"/>
                          <a:cs typeface="Andalus" pitchFamily="18" charset="-78"/>
                        </a:rPr>
                        <a:t>** If the company gives less than 30 days then that should be considered</a:t>
                      </a:r>
                      <a:endParaRPr lang="en-US" sz="2000" dirty="0">
                        <a:latin typeface="Andalus" pitchFamily="18" charset="-78"/>
                        <a:cs typeface="Andalus" pitchFamily="18" charset="-78"/>
                      </a:endParaRPr>
                    </a:p>
                  </a:txBody>
                  <a:tcPr anchor="ctr"/>
                </a:tc>
                <a:tc h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3962400" cy="533400"/>
          </a:xfrm>
        </p:spPr>
        <p:txBody>
          <a:bodyPr>
            <a:normAutofit/>
          </a:bodyPr>
          <a:lstStyle/>
          <a:p>
            <a:pPr algn="l"/>
            <a:r>
              <a:rPr lang="en-US" sz="2400" b="1" dirty="0" smtClean="0">
                <a:latin typeface="Andalus" pitchFamily="18" charset="-78"/>
                <a:cs typeface="Andalus" pitchFamily="18" charset="-78"/>
              </a:rPr>
              <a:t>Slide </a:t>
            </a:r>
            <a:r>
              <a:rPr lang="en-US" sz="2400" b="1" dirty="0" smtClean="0">
                <a:latin typeface="Andalus" pitchFamily="18" charset="-78"/>
                <a:cs typeface="Andalus" pitchFamily="18" charset="-78"/>
              </a:rPr>
              <a:t>17: Provident Fund (PF)</a:t>
            </a:r>
            <a:endParaRPr lang="en-US" sz="2400" b="1" dirty="0"/>
          </a:p>
        </p:txBody>
      </p:sp>
      <p:sp>
        <p:nvSpPr>
          <p:cNvPr id="3" name="Content Placeholder 2"/>
          <p:cNvSpPr>
            <a:spLocks noGrp="1"/>
          </p:cNvSpPr>
          <p:nvPr>
            <p:ph idx="1"/>
          </p:nvPr>
        </p:nvSpPr>
        <p:spPr>
          <a:xfrm>
            <a:off x="0" y="685800"/>
            <a:ext cx="9144000" cy="6172200"/>
          </a:xfrm>
        </p:spPr>
        <p:txBody>
          <a:bodyPr>
            <a:normAutofit/>
          </a:bodyPr>
          <a:lstStyle/>
          <a:p>
            <a:pPr algn="just">
              <a:spcBef>
                <a:spcPts val="280"/>
              </a:spcBef>
            </a:pPr>
            <a:r>
              <a:rPr lang="en-US" sz="1600" dirty="0" smtClean="0">
                <a:latin typeface="Andalus" pitchFamily="18" charset="-78"/>
                <a:cs typeface="Andalus" pitchFamily="18" charset="-78"/>
              </a:rPr>
              <a:t>It is a scheme where employee contributes some part of money from his salary as savings in form of Provident fund.</a:t>
            </a:r>
          </a:p>
          <a:p>
            <a:pPr algn="just">
              <a:spcBef>
                <a:spcPts val="280"/>
              </a:spcBef>
            </a:pPr>
            <a:r>
              <a:rPr lang="en-US" sz="1600" dirty="0" smtClean="0">
                <a:latin typeface="Andalus" pitchFamily="18" charset="-78"/>
                <a:cs typeface="Andalus" pitchFamily="18" charset="-78"/>
              </a:rPr>
              <a:t>Similarly the employer will also contributes the corresponding the same amount towards employees Provident fund.</a:t>
            </a:r>
          </a:p>
          <a:p>
            <a:pPr algn="just">
              <a:spcBef>
                <a:spcPts val="380"/>
              </a:spcBef>
            </a:pPr>
            <a:r>
              <a:rPr lang="en-US" sz="1600" dirty="0" smtClean="0">
                <a:latin typeface="Andalus" pitchFamily="18" charset="-78"/>
                <a:cs typeface="Andalus" pitchFamily="18" charset="-78"/>
              </a:rPr>
              <a:t>The interest earned out of this contribution is also credited to his account</a:t>
            </a:r>
          </a:p>
          <a:p>
            <a:pPr algn="just">
              <a:spcBef>
                <a:spcPts val="380"/>
              </a:spcBef>
            </a:pPr>
            <a:r>
              <a:rPr lang="en-US" sz="1600" dirty="0" smtClean="0">
                <a:latin typeface="Andalus" pitchFamily="18" charset="-78"/>
                <a:cs typeface="Andalus" pitchFamily="18" charset="-78"/>
              </a:rPr>
              <a:t>Employee can also ob</a:t>
            </a:r>
            <a:r>
              <a:rPr lang="en-US" sz="1600" dirty="0" smtClean="0">
                <a:latin typeface="Andalus" pitchFamily="18" charset="-78"/>
                <a:cs typeface="Andalus" pitchFamily="18" charset="-78"/>
              </a:rPr>
              <a:t>tain </a:t>
            </a:r>
            <a:r>
              <a:rPr lang="en-US" sz="1600" dirty="0" smtClean="0">
                <a:latin typeface="Andalus" pitchFamily="18" charset="-78"/>
                <a:cs typeface="Andalus" pitchFamily="18" charset="-78"/>
              </a:rPr>
              <a:t>loan from the PF account.</a:t>
            </a:r>
          </a:p>
          <a:p>
            <a:pPr algn="just">
              <a:spcBef>
                <a:spcPts val="380"/>
              </a:spcBef>
            </a:pPr>
            <a:r>
              <a:rPr lang="en-US" sz="1600" dirty="0" smtClean="0">
                <a:latin typeface="Andalus" pitchFamily="18" charset="-78"/>
                <a:cs typeface="Andalus" pitchFamily="18" charset="-78"/>
              </a:rPr>
              <a:t>The accumulated some of money will be paid at the time of retirement</a:t>
            </a:r>
          </a:p>
          <a:p>
            <a:pPr algn="just">
              <a:spcBef>
                <a:spcPts val="380"/>
              </a:spcBef>
            </a:pPr>
            <a:r>
              <a:rPr lang="en-US" sz="1600" dirty="0" smtClean="0">
                <a:latin typeface="Andalus" pitchFamily="18" charset="-78"/>
                <a:cs typeface="Andalus" pitchFamily="18" charset="-78"/>
              </a:rPr>
              <a:t>Types of Provident fund</a:t>
            </a:r>
          </a:p>
          <a:p>
            <a:pPr lvl="1" algn="just">
              <a:spcBef>
                <a:spcPts val="380"/>
              </a:spcBef>
            </a:pPr>
            <a:r>
              <a:rPr lang="en-US" sz="1600" dirty="0" smtClean="0">
                <a:latin typeface="Andalus" pitchFamily="18" charset="-78"/>
                <a:cs typeface="Andalus" pitchFamily="18" charset="-78"/>
              </a:rPr>
              <a:t>1. Statutory Provident Fund		2. Recognised </a:t>
            </a:r>
            <a:r>
              <a:rPr lang="en-US" sz="1600" dirty="0" smtClean="0">
                <a:latin typeface="Andalus" pitchFamily="18" charset="-78"/>
                <a:cs typeface="Andalus" pitchFamily="18" charset="-78"/>
              </a:rPr>
              <a:t>Provident Fund</a:t>
            </a:r>
            <a:endParaRPr lang="en-US" sz="1600" dirty="0" smtClean="0">
              <a:latin typeface="Andalus" pitchFamily="18" charset="-78"/>
              <a:cs typeface="Andalus" pitchFamily="18" charset="-78"/>
            </a:endParaRPr>
          </a:p>
          <a:p>
            <a:pPr lvl="1" algn="just">
              <a:spcBef>
                <a:spcPts val="380"/>
              </a:spcBef>
            </a:pPr>
            <a:r>
              <a:rPr lang="en-US" sz="1600" dirty="0" smtClean="0">
                <a:latin typeface="Andalus" pitchFamily="18" charset="-78"/>
                <a:cs typeface="Andalus" pitchFamily="18" charset="-78"/>
              </a:rPr>
              <a:t>3. Unrecognised</a:t>
            </a:r>
            <a:r>
              <a:rPr lang="en-US" sz="1600" dirty="0" smtClean="0">
                <a:latin typeface="Andalus" pitchFamily="18" charset="-78"/>
                <a:cs typeface="Andalus" pitchFamily="18" charset="-78"/>
              </a:rPr>
              <a:t> Provident Fund </a:t>
            </a:r>
            <a:r>
              <a:rPr lang="en-US" sz="1600" dirty="0" smtClean="0">
                <a:latin typeface="Andalus" pitchFamily="18" charset="-78"/>
                <a:cs typeface="Andalus" pitchFamily="18" charset="-78"/>
              </a:rPr>
              <a:t>		4. Public</a:t>
            </a:r>
            <a:r>
              <a:rPr lang="en-US" sz="1600" dirty="0" smtClean="0">
                <a:latin typeface="Andalus" pitchFamily="18" charset="-78"/>
                <a:cs typeface="Andalus" pitchFamily="18" charset="-78"/>
              </a:rPr>
              <a:t> Provident Fund</a:t>
            </a:r>
            <a:r>
              <a:rPr lang="en-US" sz="1600" dirty="0" smtClean="0">
                <a:latin typeface="Andalus" pitchFamily="18" charset="-78"/>
                <a:cs typeface="Andalus" pitchFamily="18" charset="-78"/>
              </a:rPr>
              <a:t> </a:t>
            </a:r>
          </a:p>
        </p:txBody>
      </p:sp>
      <p:graphicFrame>
        <p:nvGraphicFramePr>
          <p:cNvPr id="4" name="Table 3"/>
          <p:cNvGraphicFramePr>
            <a:graphicFrameLocks noGrp="1"/>
          </p:cNvGraphicFramePr>
          <p:nvPr/>
        </p:nvGraphicFramePr>
        <p:xfrm>
          <a:off x="152400" y="3657601"/>
          <a:ext cx="8839200" cy="2804159"/>
        </p:xfrm>
        <a:graphic>
          <a:graphicData uri="http://schemas.openxmlformats.org/drawingml/2006/table">
            <a:tbl>
              <a:tblPr firstRow="1" bandRow="1">
                <a:tableStyleId>{5940675A-B579-460E-94D1-54222C63F5DA}</a:tableStyleId>
              </a:tblPr>
              <a:tblGrid>
                <a:gridCol w="4574674"/>
                <a:gridCol w="4264526"/>
              </a:tblGrid>
              <a:tr h="129539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1" u="sng" dirty="0" smtClean="0">
                          <a:latin typeface="Andalus" pitchFamily="18" charset="-78"/>
                          <a:cs typeface="Andalus" pitchFamily="18" charset="-78"/>
                        </a:rPr>
                        <a:t>Statutory PF: </a:t>
                      </a:r>
                    </a:p>
                    <a:p>
                      <a:pPr marL="0" marR="0" lvl="1"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500" dirty="0" smtClean="0">
                          <a:latin typeface="Andalus" pitchFamily="18" charset="-78"/>
                          <a:cs typeface="Andalus" pitchFamily="18" charset="-78"/>
                        </a:rPr>
                        <a:t> it is formed to promote saving habit among government employees, </a:t>
                      </a:r>
                    </a:p>
                    <a:p>
                      <a:pPr marL="0" marR="0" lvl="1"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500" dirty="0" smtClean="0">
                          <a:latin typeface="Andalus" pitchFamily="18" charset="-78"/>
                          <a:cs typeface="Andalus" pitchFamily="18" charset="-78"/>
                        </a:rPr>
                        <a:t>It is followed by Government, Semi government, railways, Local authorities, Insurance companies etc </a:t>
                      </a:r>
                    </a:p>
                  </a:txBody>
                  <a:tcPr/>
                </a:tc>
                <a:tc>
                  <a:txBody>
                    <a:bodyPr/>
                    <a:lstStyle/>
                    <a:p>
                      <a:pPr>
                        <a:lnSpc>
                          <a:spcPct val="100000"/>
                        </a:lnSpc>
                      </a:pPr>
                      <a:r>
                        <a:rPr lang="en-US" b="1" u="sng" dirty="0" smtClean="0"/>
                        <a:t>Recognised PF</a:t>
                      </a:r>
                    </a:p>
                    <a:p>
                      <a:pPr>
                        <a:lnSpc>
                          <a:spcPct val="100000"/>
                        </a:lnSpc>
                        <a:buFont typeface="Wingdings" pitchFamily="2" charset="2"/>
                        <a:buChar char="§"/>
                      </a:pPr>
                      <a:r>
                        <a:rPr lang="en-US" sz="1500" b="0" u="none" dirty="0" smtClean="0">
                          <a:latin typeface="Andalus" pitchFamily="18" charset="-78"/>
                          <a:cs typeface="Andalus" pitchFamily="18" charset="-78"/>
                        </a:rPr>
                        <a:t>It is fund maintained by industrial undertakings &amp; Banks</a:t>
                      </a:r>
                    </a:p>
                    <a:p>
                      <a:pPr>
                        <a:lnSpc>
                          <a:spcPct val="100000"/>
                        </a:lnSpc>
                        <a:buFont typeface="Wingdings" pitchFamily="2" charset="2"/>
                        <a:buChar char="§"/>
                      </a:pPr>
                      <a:r>
                        <a:rPr lang="en-US" sz="1500" b="0" u="none" dirty="0" smtClean="0">
                          <a:latin typeface="Andalus" pitchFamily="18" charset="-78"/>
                          <a:cs typeface="Andalus" pitchFamily="18" charset="-78"/>
                        </a:rPr>
                        <a:t>Both the employer &amp; Employee contribute </a:t>
                      </a:r>
                      <a:endParaRPr lang="en-US" sz="1500" b="0" u="none" dirty="0">
                        <a:latin typeface="Andalus" pitchFamily="18" charset="-78"/>
                        <a:cs typeface="Andalus" pitchFamily="18" charset="-78"/>
                      </a:endParaRPr>
                    </a:p>
                  </a:txBody>
                  <a:tcPr/>
                </a:tc>
              </a:tr>
              <a:tr h="370840">
                <a:tc>
                  <a:txBody>
                    <a:bodyPr/>
                    <a:lstStyle/>
                    <a:p>
                      <a:pPr>
                        <a:lnSpc>
                          <a:spcPct val="100000"/>
                        </a:lnSpc>
                      </a:pPr>
                      <a:r>
                        <a:rPr lang="en-US" sz="1800" b="1" u="sng" dirty="0" smtClean="0">
                          <a:latin typeface="Andalus" pitchFamily="18" charset="-78"/>
                          <a:cs typeface="Andalus" pitchFamily="18" charset="-78"/>
                        </a:rPr>
                        <a:t>Unrecognised PF:</a:t>
                      </a:r>
                    </a:p>
                    <a:p>
                      <a:pPr>
                        <a:lnSpc>
                          <a:spcPct val="100000"/>
                        </a:lnSpc>
                        <a:buFont typeface="Wingdings" pitchFamily="2" charset="2"/>
                        <a:buChar char="§"/>
                      </a:pPr>
                      <a:r>
                        <a:rPr lang="en-US" sz="1500" b="0" u="none" dirty="0" smtClean="0">
                          <a:latin typeface="Andalus" pitchFamily="18" charset="-78"/>
                          <a:cs typeface="Andalus" pitchFamily="18" charset="-78"/>
                        </a:rPr>
                        <a:t>It is not </a:t>
                      </a:r>
                      <a:r>
                        <a:rPr lang="en-US" sz="1500" b="0" u="none" dirty="0" err="1" smtClean="0">
                          <a:latin typeface="Andalus" pitchFamily="18" charset="-78"/>
                          <a:cs typeface="Andalus" pitchFamily="18" charset="-78"/>
                        </a:rPr>
                        <a:t>recognised</a:t>
                      </a:r>
                      <a:r>
                        <a:rPr lang="en-US" sz="1500" b="0" u="none" dirty="0" smtClean="0">
                          <a:latin typeface="Andalus" pitchFamily="18" charset="-78"/>
                          <a:cs typeface="Andalus" pitchFamily="18" charset="-78"/>
                        </a:rPr>
                        <a:t> by the commissioner of </a:t>
                      </a:r>
                      <a:r>
                        <a:rPr lang="en-US" sz="1500" b="0" u="none" dirty="0" err="1" smtClean="0">
                          <a:latin typeface="Andalus" pitchFamily="18" charset="-78"/>
                          <a:cs typeface="Andalus" pitchFamily="18" charset="-78"/>
                        </a:rPr>
                        <a:t>IncomeTax</a:t>
                      </a:r>
                      <a:r>
                        <a:rPr lang="en-US" sz="1500" b="0" u="none" dirty="0" smtClean="0">
                          <a:latin typeface="Andalus" pitchFamily="18" charset="-78"/>
                          <a:cs typeface="Andalus" pitchFamily="18" charset="-78"/>
                        </a:rPr>
                        <a:t>.</a:t>
                      </a:r>
                    </a:p>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500" b="0" u="none" dirty="0" smtClean="0">
                          <a:latin typeface="Andalus" pitchFamily="18" charset="-78"/>
                          <a:cs typeface="Andalus" pitchFamily="18" charset="-78"/>
                        </a:rPr>
                        <a:t>Both the employer &amp; Employee contribute </a:t>
                      </a:r>
                    </a:p>
                    <a:p>
                      <a:pPr>
                        <a:lnSpc>
                          <a:spcPct val="100000"/>
                        </a:lnSpc>
                        <a:buFont typeface="Wingdings" pitchFamily="2" charset="2"/>
                        <a:buNone/>
                      </a:pPr>
                      <a:endParaRPr lang="en-US" sz="1500" b="0" u="none" dirty="0" smtClean="0">
                        <a:latin typeface="Andalus" pitchFamily="18" charset="-78"/>
                        <a:cs typeface="Andalus" pitchFamily="18" charset="-78"/>
                      </a:endParaRPr>
                    </a:p>
                    <a:p>
                      <a:pPr>
                        <a:lnSpc>
                          <a:spcPct val="100000"/>
                        </a:lnSpc>
                      </a:pPr>
                      <a:endParaRPr lang="en-US" b="1" u="sng" dirty="0"/>
                    </a:p>
                  </a:txBody>
                  <a:tcPr/>
                </a:tc>
                <a:tc>
                  <a:txBody>
                    <a:bodyPr/>
                    <a:lstStyle/>
                    <a:p>
                      <a:pPr>
                        <a:lnSpc>
                          <a:spcPct val="100000"/>
                        </a:lnSpc>
                      </a:pPr>
                      <a:r>
                        <a:rPr lang="en-US" sz="1800" b="1" u="sng" dirty="0" smtClean="0">
                          <a:latin typeface="Andalus" pitchFamily="18" charset="-78"/>
                          <a:cs typeface="Andalus" pitchFamily="18" charset="-78"/>
                        </a:rPr>
                        <a:t>Public PF</a:t>
                      </a:r>
                    </a:p>
                    <a:p>
                      <a:pPr>
                        <a:lnSpc>
                          <a:spcPct val="100000"/>
                        </a:lnSpc>
                        <a:buFont typeface="Wingdings" pitchFamily="2" charset="2"/>
                        <a:buChar char="§"/>
                      </a:pPr>
                      <a:r>
                        <a:rPr lang="en-US" sz="1500" b="0" u="none" dirty="0" smtClean="0">
                          <a:latin typeface="Andalus" pitchFamily="18" charset="-78"/>
                          <a:cs typeface="Andalus" pitchFamily="18" charset="-78"/>
                        </a:rPr>
                        <a:t>The other 3 types of Provident fund are for salaried people, this for promoting saving habit of</a:t>
                      </a:r>
                      <a:r>
                        <a:rPr lang="en-US" sz="1500" b="0" u="none" baseline="0" dirty="0" smtClean="0">
                          <a:latin typeface="Andalus" pitchFamily="18" charset="-78"/>
                          <a:cs typeface="Andalus" pitchFamily="18" charset="-78"/>
                        </a:rPr>
                        <a:t> not salaried employees</a:t>
                      </a:r>
                      <a:r>
                        <a:rPr lang="en-US" sz="1500" b="0" u="none" dirty="0" smtClean="0">
                          <a:latin typeface="Andalus" pitchFamily="18" charset="-78"/>
                          <a:cs typeface="Andalus" pitchFamily="18" charset="-78"/>
                        </a:rPr>
                        <a:t> </a:t>
                      </a:r>
                    </a:p>
                    <a:p>
                      <a:pPr>
                        <a:lnSpc>
                          <a:spcPct val="100000"/>
                        </a:lnSpc>
                        <a:buFont typeface="Wingdings" pitchFamily="2" charset="2"/>
                        <a:buChar char="§"/>
                      </a:pPr>
                      <a:r>
                        <a:rPr lang="en-US" sz="1500" b="0" u="none" dirty="0" smtClean="0">
                          <a:latin typeface="Andalus" pitchFamily="18" charset="-78"/>
                          <a:cs typeface="Andalus" pitchFamily="18" charset="-78"/>
                        </a:rPr>
                        <a:t>This is for self employed people like doctor, lawyers, accountants, professionals etc.</a:t>
                      </a:r>
                      <a:endParaRPr lang="en-US" sz="1500" b="0" u="none"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4648200" cy="411162"/>
          </a:xfrm>
        </p:spPr>
        <p:txBody>
          <a:bodyPr>
            <a:normAutofit/>
          </a:bodyPr>
          <a:lstStyle/>
          <a:p>
            <a:r>
              <a:rPr lang="en-US" sz="2000" b="1" dirty="0" smtClean="0">
                <a:latin typeface="Andalus" pitchFamily="18" charset="-78"/>
                <a:cs typeface="Andalus" pitchFamily="18" charset="-78"/>
              </a:rPr>
              <a:t>Slide </a:t>
            </a:r>
            <a:r>
              <a:rPr lang="en-US" sz="2000" b="1" dirty="0" smtClean="0">
                <a:latin typeface="Andalus" pitchFamily="18" charset="-78"/>
                <a:cs typeface="Andalus" pitchFamily="18" charset="-78"/>
              </a:rPr>
              <a:t>18: Tax treatment of Provident fund</a:t>
            </a:r>
            <a:endParaRPr lang="en-US" sz="2000" b="1" dirty="0"/>
          </a:p>
        </p:txBody>
      </p:sp>
      <p:graphicFrame>
        <p:nvGraphicFramePr>
          <p:cNvPr id="4" name="Content Placeholder 3"/>
          <p:cNvGraphicFramePr>
            <a:graphicFrameLocks noGrp="1"/>
          </p:cNvGraphicFramePr>
          <p:nvPr>
            <p:ph idx="1"/>
          </p:nvPr>
        </p:nvGraphicFramePr>
        <p:xfrm>
          <a:off x="0" y="838199"/>
          <a:ext cx="9144000" cy="5570241"/>
        </p:xfrm>
        <a:graphic>
          <a:graphicData uri="http://schemas.openxmlformats.org/drawingml/2006/table">
            <a:tbl>
              <a:tblPr firstRow="1" bandRow="1">
                <a:tableStyleId>{5940675A-B579-460E-94D1-54222C63F5DA}</a:tableStyleId>
              </a:tblPr>
              <a:tblGrid>
                <a:gridCol w="685800"/>
                <a:gridCol w="1828800"/>
                <a:gridCol w="1295400"/>
                <a:gridCol w="1676400"/>
                <a:gridCol w="2362200"/>
                <a:gridCol w="1295400"/>
              </a:tblGrid>
              <a:tr h="311238">
                <a:tc>
                  <a:txBody>
                    <a:bodyPr/>
                    <a:lstStyle/>
                    <a:p>
                      <a:pPr algn="ctr"/>
                      <a:r>
                        <a:rPr lang="en-US" sz="1600" b="1" dirty="0" smtClean="0">
                          <a:latin typeface="Andalus" pitchFamily="18" charset="-78"/>
                          <a:cs typeface="Andalus" pitchFamily="18" charset="-78"/>
                        </a:rPr>
                        <a:t>Sl. No</a:t>
                      </a:r>
                      <a:endParaRPr lang="en-US" sz="1600" b="1" dirty="0">
                        <a:latin typeface="Andalus" pitchFamily="18" charset="-78"/>
                        <a:cs typeface="Andalus" pitchFamily="18" charset="-78"/>
                      </a:endParaRPr>
                    </a:p>
                  </a:txBody>
                  <a:tcPr/>
                </a:tc>
                <a:tc>
                  <a:txBody>
                    <a:bodyPr/>
                    <a:lstStyle/>
                    <a:p>
                      <a:pPr algn="ctr"/>
                      <a:r>
                        <a:rPr lang="en-US" sz="1600" b="1" dirty="0" smtClean="0">
                          <a:latin typeface="Andalus" pitchFamily="18" charset="-78"/>
                          <a:cs typeface="Andalus" pitchFamily="18" charset="-78"/>
                        </a:rPr>
                        <a:t>Particulars</a:t>
                      </a:r>
                      <a:endParaRPr lang="en-US" sz="1600" b="1" dirty="0">
                        <a:latin typeface="Andalus" pitchFamily="18" charset="-78"/>
                        <a:cs typeface="Andalus" pitchFamily="18" charset="-78"/>
                      </a:endParaRPr>
                    </a:p>
                  </a:txBody>
                  <a:tcPr/>
                </a:tc>
                <a:tc>
                  <a:txBody>
                    <a:bodyPr/>
                    <a:lstStyle/>
                    <a:p>
                      <a:pPr algn="ctr"/>
                      <a:r>
                        <a:rPr lang="en-US" sz="1600" b="1" dirty="0" smtClean="0">
                          <a:latin typeface="Andalus" pitchFamily="18" charset="-78"/>
                          <a:cs typeface="Andalus" pitchFamily="18" charset="-78"/>
                        </a:rPr>
                        <a:t>SPF</a:t>
                      </a:r>
                      <a:endParaRPr lang="en-US" sz="1600" b="1" dirty="0">
                        <a:latin typeface="Andalus" pitchFamily="18" charset="-78"/>
                        <a:cs typeface="Andalus" pitchFamily="18" charset="-78"/>
                      </a:endParaRPr>
                    </a:p>
                  </a:txBody>
                  <a:tcPr/>
                </a:tc>
                <a:tc>
                  <a:txBody>
                    <a:bodyPr/>
                    <a:lstStyle/>
                    <a:p>
                      <a:pPr algn="ctr"/>
                      <a:r>
                        <a:rPr lang="en-US" sz="1600" b="1" dirty="0" smtClean="0">
                          <a:latin typeface="Andalus" pitchFamily="18" charset="-78"/>
                          <a:cs typeface="Andalus" pitchFamily="18" charset="-78"/>
                        </a:rPr>
                        <a:t>RPF</a:t>
                      </a:r>
                      <a:endParaRPr lang="en-US" sz="1600" b="1" dirty="0">
                        <a:latin typeface="Andalus" pitchFamily="18" charset="-78"/>
                        <a:cs typeface="Andalus" pitchFamily="18" charset="-78"/>
                      </a:endParaRPr>
                    </a:p>
                  </a:txBody>
                  <a:tcPr/>
                </a:tc>
                <a:tc>
                  <a:txBody>
                    <a:bodyPr/>
                    <a:lstStyle/>
                    <a:p>
                      <a:pPr algn="ctr"/>
                      <a:r>
                        <a:rPr lang="en-US" sz="1600" b="1" dirty="0" smtClean="0">
                          <a:latin typeface="Andalus" pitchFamily="18" charset="-78"/>
                          <a:cs typeface="Andalus" pitchFamily="18" charset="-78"/>
                        </a:rPr>
                        <a:t>URPF</a:t>
                      </a:r>
                      <a:endParaRPr lang="en-US" sz="1600" b="1" dirty="0">
                        <a:latin typeface="Andalus" pitchFamily="18" charset="-78"/>
                        <a:cs typeface="Andalus" pitchFamily="18" charset="-78"/>
                      </a:endParaRPr>
                    </a:p>
                  </a:txBody>
                  <a:tcPr/>
                </a:tc>
                <a:tc>
                  <a:txBody>
                    <a:bodyPr/>
                    <a:lstStyle/>
                    <a:p>
                      <a:pPr algn="ctr"/>
                      <a:r>
                        <a:rPr lang="en-US" sz="1600" b="1" dirty="0" smtClean="0">
                          <a:latin typeface="Andalus" pitchFamily="18" charset="-78"/>
                          <a:cs typeface="Andalus" pitchFamily="18" charset="-78"/>
                        </a:rPr>
                        <a:t>PPF</a:t>
                      </a:r>
                      <a:endParaRPr lang="en-US" sz="1600" b="1" dirty="0">
                        <a:latin typeface="Andalus" pitchFamily="18" charset="-78"/>
                        <a:cs typeface="Andalus" pitchFamily="18" charset="-78"/>
                      </a:endParaRPr>
                    </a:p>
                  </a:txBody>
                  <a:tcPr/>
                </a:tc>
              </a:tr>
              <a:tr h="721505">
                <a:tc>
                  <a:txBody>
                    <a:bodyPr/>
                    <a:lstStyle/>
                    <a:p>
                      <a:pPr algn="ctr">
                        <a:lnSpc>
                          <a:spcPts val="1800"/>
                        </a:lnSpc>
                      </a:pPr>
                      <a:r>
                        <a:rPr lang="en-US" sz="1500" dirty="0" smtClean="0">
                          <a:latin typeface="Andalus" pitchFamily="18" charset="-78"/>
                          <a:cs typeface="Andalus" pitchFamily="18" charset="-78"/>
                        </a:rPr>
                        <a:t>1</a:t>
                      </a:r>
                      <a:endParaRPr lang="en-US" sz="1500" dirty="0">
                        <a:latin typeface="Andalus" pitchFamily="18" charset="-78"/>
                        <a:cs typeface="Andalus" pitchFamily="18" charset="-78"/>
                      </a:endParaRPr>
                    </a:p>
                  </a:txBody>
                  <a:tcPr anchor="ctr"/>
                </a:tc>
                <a:tc>
                  <a:txBody>
                    <a:bodyPr/>
                    <a:lstStyle/>
                    <a:p>
                      <a:pPr>
                        <a:lnSpc>
                          <a:spcPts val="1800"/>
                        </a:lnSpc>
                      </a:pPr>
                      <a:r>
                        <a:rPr lang="en-US" sz="1500" b="1" dirty="0" smtClean="0">
                          <a:latin typeface="Andalus" pitchFamily="18" charset="-78"/>
                          <a:cs typeface="Andalus" pitchFamily="18" charset="-78"/>
                        </a:rPr>
                        <a:t>Employees Contribution</a:t>
                      </a:r>
                      <a:endParaRPr lang="en-US" sz="1500" b="1" dirty="0">
                        <a:latin typeface="Andalus" pitchFamily="18" charset="-78"/>
                        <a:cs typeface="Andalus" pitchFamily="18" charset="-78"/>
                      </a:endParaRPr>
                    </a:p>
                  </a:txBody>
                  <a:tcPr/>
                </a:tc>
                <a:tc>
                  <a:txBody>
                    <a:bodyPr/>
                    <a:lstStyle/>
                    <a:p>
                      <a:pPr>
                        <a:lnSpc>
                          <a:spcPts val="1800"/>
                        </a:lnSpc>
                      </a:pPr>
                      <a:r>
                        <a:rPr lang="en-US" sz="1500" dirty="0" smtClean="0">
                          <a:latin typeface="Andalus" pitchFamily="18" charset="-78"/>
                          <a:cs typeface="Andalus" pitchFamily="18" charset="-78"/>
                        </a:rPr>
                        <a:t>Fully Deducted U/s 80C</a:t>
                      </a:r>
                      <a:endParaRPr lang="en-US" sz="1500" dirty="0">
                        <a:latin typeface="Andalus" pitchFamily="18" charset="-78"/>
                        <a:cs typeface="Andalus" pitchFamily="18" charset="-78"/>
                      </a:endParaRPr>
                    </a:p>
                  </a:txBody>
                  <a:tcPr/>
                </a:tc>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en-US" sz="1500" dirty="0" smtClean="0">
                          <a:latin typeface="Andalus" pitchFamily="18" charset="-78"/>
                          <a:cs typeface="Andalus" pitchFamily="18" charset="-78"/>
                        </a:rPr>
                        <a:t>Fully Deducted U/s 80C</a:t>
                      </a:r>
                    </a:p>
                    <a:p>
                      <a:pPr>
                        <a:lnSpc>
                          <a:spcPts val="1800"/>
                        </a:lnSpc>
                      </a:pPr>
                      <a:endParaRPr lang="en-US" sz="1500" dirty="0">
                        <a:latin typeface="Andalus" pitchFamily="18" charset="-78"/>
                        <a:cs typeface="Andalus" pitchFamily="18" charset="-78"/>
                      </a:endParaRPr>
                    </a:p>
                  </a:txBody>
                  <a:tcPr/>
                </a:tc>
                <a:tc>
                  <a:txBody>
                    <a:bodyPr/>
                    <a:lstStyle/>
                    <a:p>
                      <a:pPr>
                        <a:lnSpc>
                          <a:spcPts val="1800"/>
                        </a:lnSpc>
                      </a:pPr>
                      <a:r>
                        <a:rPr lang="en-US" sz="1500" dirty="0" smtClean="0">
                          <a:latin typeface="Andalus" pitchFamily="18" charset="-78"/>
                          <a:cs typeface="Andalus" pitchFamily="18" charset="-78"/>
                        </a:rPr>
                        <a:t>Deduction U/s 80C</a:t>
                      </a:r>
                      <a:r>
                        <a:rPr lang="en-US" sz="1500" baseline="0" dirty="0" smtClean="0">
                          <a:latin typeface="Andalus" pitchFamily="18" charset="-78"/>
                          <a:cs typeface="Andalus" pitchFamily="18" charset="-78"/>
                        </a:rPr>
                        <a:t> is not applicable</a:t>
                      </a:r>
                      <a:endParaRPr lang="en-US" sz="1500" dirty="0">
                        <a:latin typeface="Andalus" pitchFamily="18" charset="-78"/>
                        <a:cs typeface="Andalus" pitchFamily="18" charset="-78"/>
                      </a:endParaRPr>
                    </a:p>
                  </a:txBody>
                  <a:tcPr/>
                </a:tc>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en-US" sz="1500" dirty="0" smtClean="0">
                          <a:latin typeface="Andalus" pitchFamily="18" charset="-78"/>
                          <a:cs typeface="Andalus" pitchFamily="18" charset="-78"/>
                        </a:rPr>
                        <a:t>Fully Deducted U/s 80C</a:t>
                      </a:r>
                    </a:p>
                  </a:txBody>
                  <a:tcPr/>
                </a:tc>
              </a:tr>
              <a:tr h="933713">
                <a:tc>
                  <a:txBody>
                    <a:bodyPr/>
                    <a:lstStyle/>
                    <a:p>
                      <a:pPr algn="ctr"/>
                      <a:r>
                        <a:rPr lang="en-US" sz="1500" dirty="0" smtClean="0">
                          <a:latin typeface="Andalus" pitchFamily="18" charset="-78"/>
                          <a:cs typeface="Andalus" pitchFamily="18" charset="-78"/>
                        </a:rPr>
                        <a:t>2</a:t>
                      </a:r>
                      <a:endParaRPr lang="en-US" sz="1500" dirty="0">
                        <a:latin typeface="Andalus" pitchFamily="18" charset="-78"/>
                        <a:cs typeface="Andalus" pitchFamily="18" charset="-78"/>
                      </a:endParaRPr>
                    </a:p>
                  </a:txBody>
                  <a:tcPr anchor="ctr"/>
                </a:tc>
                <a:tc>
                  <a:txBody>
                    <a:bodyPr/>
                    <a:lstStyle/>
                    <a:p>
                      <a:r>
                        <a:rPr lang="en-US" sz="1500" b="1" dirty="0" smtClean="0">
                          <a:latin typeface="Andalus" pitchFamily="18" charset="-78"/>
                          <a:cs typeface="Andalus" pitchFamily="18" charset="-78"/>
                        </a:rPr>
                        <a:t>Employers </a:t>
                      </a:r>
                      <a:r>
                        <a:rPr lang="en-US" sz="1500" b="1" dirty="0" smtClean="0">
                          <a:latin typeface="Andalus" pitchFamily="18" charset="-78"/>
                          <a:cs typeface="Andalus" pitchFamily="18" charset="-78"/>
                        </a:rPr>
                        <a:t>Contribution</a:t>
                      </a:r>
                      <a:endParaRPr lang="en-US" sz="1500" b="1" dirty="0">
                        <a:latin typeface="Andalus" pitchFamily="18" charset="-78"/>
                        <a:cs typeface="Andalus" pitchFamily="18" charset="-78"/>
                      </a:endParaRPr>
                    </a:p>
                  </a:txBody>
                  <a:tcPr/>
                </a:tc>
                <a:tc>
                  <a:txBody>
                    <a:bodyPr/>
                    <a:lstStyle/>
                    <a:p>
                      <a:r>
                        <a:rPr lang="en-US" sz="1500" dirty="0" smtClean="0">
                          <a:latin typeface="Andalus" pitchFamily="18" charset="-78"/>
                          <a:cs typeface="Andalus" pitchFamily="18" charset="-78"/>
                        </a:rPr>
                        <a:t>Fully exempted</a:t>
                      </a:r>
                      <a:endParaRPr lang="en-US" sz="1500" dirty="0">
                        <a:latin typeface="Andalus" pitchFamily="18" charset="-78"/>
                        <a:cs typeface="Andalus" pitchFamily="18" charset="-78"/>
                      </a:endParaRPr>
                    </a:p>
                  </a:txBody>
                  <a:tcPr/>
                </a:tc>
                <a:tc>
                  <a:txBody>
                    <a:bodyPr/>
                    <a:lstStyle/>
                    <a:p>
                      <a:r>
                        <a:rPr lang="en-US" sz="1500" dirty="0" smtClean="0">
                          <a:latin typeface="Andalus" pitchFamily="18" charset="-78"/>
                          <a:cs typeface="Andalus" pitchFamily="18" charset="-78"/>
                        </a:rPr>
                        <a:t>Employers contribution over 12% of employees salary is Taxable</a:t>
                      </a:r>
                      <a:endParaRPr lang="en-US" sz="1500" dirty="0">
                        <a:latin typeface="Andalus" pitchFamily="18" charset="-78"/>
                        <a:cs typeface="Andalus" pitchFamily="18" charset="-78"/>
                      </a:endParaRPr>
                    </a:p>
                  </a:txBody>
                  <a:tcPr/>
                </a:tc>
                <a:tc>
                  <a:txBody>
                    <a:bodyPr/>
                    <a:lstStyle/>
                    <a:p>
                      <a:r>
                        <a:rPr lang="en-US" sz="1500" dirty="0" smtClean="0">
                          <a:latin typeface="Andalus" pitchFamily="18" charset="-78"/>
                          <a:cs typeface="Andalus" pitchFamily="18" charset="-78"/>
                        </a:rPr>
                        <a:t>Not Taxable</a:t>
                      </a:r>
                      <a:endParaRPr lang="en-US" sz="1500" dirty="0">
                        <a:latin typeface="Andalus" pitchFamily="18" charset="-78"/>
                        <a:cs typeface="Andalus" pitchFamily="18" charset="-78"/>
                      </a:endParaRPr>
                    </a:p>
                  </a:txBody>
                  <a:tcPr/>
                </a:tc>
                <a:tc>
                  <a:txBody>
                    <a:bodyPr/>
                    <a:lstStyle/>
                    <a:p>
                      <a:r>
                        <a:rPr lang="en-US" sz="1500" dirty="0" smtClean="0">
                          <a:latin typeface="Andalus" pitchFamily="18" charset="-78"/>
                          <a:cs typeface="Andalus" pitchFamily="18" charset="-78"/>
                        </a:rPr>
                        <a:t>No contribution by the employer</a:t>
                      </a:r>
                      <a:endParaRPr lang="en-US" sz="1500" dirty="0">
                        <a:latin typeface="Andalus" pitchFamily="18" charset="-78"/>
                        <a:cs typeface="Andalus" pitchFamily="18" charset="-78"/>
                      </a:endParaRPr>
                    </a:p>
                  </a:txBody>
                  <a:tcPr/>
                </a:tc>
              </a:tr>
              <a:tr h="754401">
                <a:tc>
                  <a:txBody>
                    <a:bodyPr/>
                    <a:lstStyle/>
                    <a:p>
                      <a:pPr algn="ctr"/>
                      <a:r>
                        <a:rPr lang="en-US" sz="1500" dirty="0" smtClean="0">
                          <a:latin typeface="Andalus" pitchFamily="18" charset="-78"/>
                          <a:cs typeface="Andalus" pitchFamily="18" charset="-78"/>
                        </a:rPr>
                        <a:t>3</a:t>
                      </a:r>
                      <a:endParaRPr lang="en-US" sz="1500" dirty="0">
                        <a:latin typeface="Andalus" pitchFamily="18" charset="-78"/>
                        <a:cs typeface="Andalus" pitchFamily="18" charset="-78"/>
                      </a:endParaRPr>
                    </a:p>
                  </a:txBody>
                  <a:tcPr anchor="ctr"/>
                </a:tc>
                <a:tc>
                  <a:txBody>
                    <a:bodyPr/>
                    <a:lstStyle/>
                    <a:p>
                      <a:r>
                        <a:rPr lang="en-US" sz="1500" b="1" dirty="0" smtClean="0">
                          <a:latin typeface="Andalus" pitchFamily="18" charset="-78"/>
                          <a:cs typeface="Andalus" pitchFamily="18" charset="-78"/>
                        </a:rPr>
                        <a:t>Interest</a:t>
                      </a:r>
                      <a:endParaRPr lang="en-US" sz="1500" b="1"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Andalus" pitchFamily="18" charset="-78"/>
                          <a:cs typeface="Andalus" pitchFamily="18" charset="-78"/>
                        </a:rPr>
                        <a:t>Fully exempted</a:t>
                      </a:r>
                    </a:p>
                    <a:p>
                      <a:endParaRPr lang="en-US" sz="1500" dirty="0">
                        <a:latin typeface="Andalus" pitchFamily="18" charset="-78"/>
                        <a:cs typeface="Andalus" pitchFamily="18" charset="-78"/>
                      </a:endParaRPr>
                    </a:p>
                  </a:txBody>
                  <a:tcPr/>
                </a:tc>
                <a:tc>
                  <a:txBody>
                    <a:bodyPr/>
                    <a:lstStyle/>
                    <a:p>
                      <a:r>
                        <a:rPr lang="en-US" sz="1500" dirty="0" smtClean="0">
                          <a:latin typeface="Andalus" pitchFamily="18" charset="-78"/>
                          <a:cs typeface="Andalus" pitchFamily="18" charset="-78"/>
                        </a:rPr>
                        <a:t>Interest over 9.5% is</a:t>
                      </a:r>
                      <a:r>
                        <a:rPr lang="en-US" sz="1500" baseline="0" dirty="0" smtClean="0">
                          <a:latin typeface="Andalus" pitchFamily="18" charset="-78"/>
                          <a:cs typeface="Andalus" pitchFamily="18" charset="-78"/>
                        </a:rPr>
                        <a:t> taxable</a:t>
                      </a:r>
                      <a:endParaRPr lang="en-US" sz="1500" dirty="0">
                        <a:latin typeface="Andalus" pitchFamily="18" charset="-78"/>
                        <a:cs typeface="Andalus" pitchFamily="18" charset="-78"/>
                      </a:endParaRPr>
                    </a:p>
                  </a:txBody>
                  <a:tcPr/>
                </a:tc>
                <a:tc>
                  <a:txBody>
                    <a:bodyPr/>
                    <a:lstStyle/>
                    <a:p>
                      <a:r>
                        <a:rPr lang="en-US" sz="1500" smtClean="0">
                          <a:latin typeface="Andalus" pitchFamily="18" charset="-78"/>
                          <a:cs typeface="Andalus" pitchFamily="18" charset="-78"/>
                        </a:rPr>
                        <a:t>Not Taxable</a:t>
                      </a:r>
                      <a:endParaRPr lang="en-US" sz="1500" dirty="0">
                        <a:latin typeface="Andalus" pitchFamily="18" charset="-78"/>
                        <a:cs typeface="Andalus" pitchFamily="18" charset="-78"/>
                      </a:endParaRPr>
                    </a:p>
                  </a:txBody>
                  <a:tcPr/>
                </a:tc>
                <a:tc>
                  <a:txBody>
                    <a:bodyPr/>
                    <a:lstStyle/>
                    <a:p>
                      <a:r>
                        <a:rPr lang="en-US" sz="1500" dirty="0" smtClean="0">
                          <a:latin typeface="Andalus" pitchFamily="18" charset="-78"/>
                          <a:cs typeface="Andalus" pitchFamily="18" charset="-78"/>
                        </a:rPr>
                        <a:t>Not Taxable</a:t>
                      </a:r>
                      <a:endParaRPr lang="en-US" sz="1500" dirty="0">
                        <a:latin typeface="Andalus" pitchFamily="18" charset="-78"/>
                        <a:cs typeface="Andalus" pitchFamily="18" charset="-78"/>
                      </a:endParaRPr>
                    </a:p>
                  </a:txBody>
                  <a:tcPr/>
                </a:tc>
              </a:tr>
              <a:tr h="1782543">
                <a:tc>
                  <a:txBody>
                    <a:bodyPr/>
                    <a:lstStyle/>
                    <a:p>
                      <a:pPr algn="ctr"/>
                      <a:r>
                        <a:rPr lang="en-US" sz="1500" dirty="0" smtClean="0">
                          <a:latin typeface="Andalus" pitchFamily="18" charset="-78"/>
                          <a:cs typeface="Andalus" pitchFamily="18" charset="-78"/>
                        </a:rPr>
                        <a:t>4</a:t>
                      </a:r>
                      <a:endParaRPr lang="en-US" sz="1500" dirty="0">
                        <a:latin typeface="Andalus" pitchFamily="18" charset="-78"/>
                        <a:cs typeface="Andalus" pitchFamily="18" charset="-78"/>
                      </a:endParaRPr>
                    </a:p>
                  </a:txBody>
                  <a:tcPr anchor="ctr"/>
                </a:tc>
                <a:tc>
                  <a:txBody>
                    <a:bodyPr/>
                    <a:lstStyle/>
                    <a:p>
                      <a:r>
                        <a:rPr lang="en-US" sz="1500" b="1" dirty="0" smtClean="0">
                          <a:latin typeface="Andalus" pitchFamily="18" charset="-78"/>
                          <a:cs typeface="Andalus" pitchFamily="18" charset="-78"/>
                        </a:rPr>
                        <a:t>Lump sum amount received on Retirement</a:t>
                      </a:r>
                      <a:endParaRPr lang="en-US" sz="1500" b="1"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Andalus" pitchFamily="18" charset="-78"/>
                          <a:cs typeface="Andalus" pitchFamily="18" charset="-78"/>
                        </a:rPr>
                        <a:t>Not Taxable</a:t>
                      </a:r>
                    </a:p>
                    <a:p>
                      <a:endParaRPr lang="en-US" sz="1500" dirty="0">
                        <a:latin typeface="Andalus" pitchFamily="18" charset="-78"/>
                        <a:cs typeface="Andalus" pitchFamily="18" charset="-78"/>
                      </a:endParaRPr>
                    </a:p>
                  </a:txBody>
                  <a:tcPr/>
                </a:tc>
                <a:tc>
                  <a:txBody>
                    <a:bodyPr/>
                    <a:lstStyle/>
                    <a:p>
                      <a:r>
                        <a:rPr lang="en-US" sz="1500" dirty="0" smtClean="0">
                          <a:latin typeface="Andalus" pitchFamily="18" charset="-78"/>
                          <a:cs typeface="Andalus" pitchFamily="18" charset="-78"/>
                        </a:rPr>
                        <a:t>Exempted *</a:t>
                      </a:r>
                      <a:endParaRPr lang="en-US" sz="1500" dirty="0">
                        <a:latin typeface="Andalus" pitchFamily="18" charset="-78"/>
                        <a:cs typeface="Andalus" pitchFamily="18" charset="-78"/>
                      </a:endParaRPr>
                    </a:p>
                  </a:txBody>
                  <a:tcPr/>
                </a:tc>
                <a:tc>
                  <a:txBody>
                    <a:bodyPr/>
                    <a:lstStyle/>
                    <a:p>
                      <a:pPr>
                        <a:lnSpc>
                          <a:spcPts val="1800"/>
                        </a:lnSpc>
                        <a:buFont typeface="Arial" pitchFamily="34" charset="0"/>
                        <a:buChar char="•"/>
                      </a:pPr>
                      <a:r>
                        <a:rPr lang="en-US" sz="1500" dirty="0" smtClean="0">
                          <a:latin typeface="Andalus" pitchFamily="18" charset="-78"/>
                          <a:cs typeface="Andalus" pitchFamily="18" charset="-78"/>
                        </a:rPr>
                        <a:t>Employees Contribution- Not taxable</a:t>
                      </a:r>
                    </a:p>
                    <a:p>
                      <a:pPr>
                        <a:lnSpc>
                          <a:spcPts val="1800"/>
                        </a:lnSpc>
                        <a:buFont typeface="Arial" pitchFamily="34" charset="0"/>
                        <a:buChar char="•"/>
                      </a:pPr>
                      <a:r>
                        <a:rPr lang="en-US" sz="1500" dirty="0" smtClean="0">
                          <a:latin typeface="Andalus" pitchFamily="18" charset="-78"/>
                          <a:cs typeface="Andalus" pitchFamily="18" charset="-78"/>
                        </a:rPr>
                        <a:t>Interest on Employees Contribution- Other sources</a:t>
                      </a:r>
                    </a:p>
                    <a:p>
                      <a:pPr marL="0" marR="0" indent="0" algn="l" defTabSz="914400" rtl="0" eaLnBrk="1" fontAlgn="auto" latinLnBrk="0" hangingPunct="1">
                        <a:lnSpc>
                          <a:spcPts val="1800"/>
                        </a:lnSpc>
                        <a:spcBef>
                          <a:spcPts val="0"/>
                        </a:spcBef>
                        <a:spcAft>
                          <a:spcPts val="0"/>
                        </a:spcAft>
                        <a:buClrTx/>
                        <a:buSzTx/>
                        <a:buFont typeface="Arial" pitchFamily="34" charset="0"/>
                        <a:buChar char="•"/>
                        <a:tabLst/>
                        <a:defRPr/>
                      </a:pPr>
                      <a:r>
                        <a:rPr lang="en-US" sz="1500" dirty="0" smtClean="0">
                          <a:latin typeface="Andalus" pitchFamily="18" charset="-78"/>
                          <a:cs typeface="Andalus" pitchFamily="18" charset="-78"/>
                        </a:rPr>
                        <a:t>Employers Contribution</a:t>
                      </a:r>
                    </a:p>
                    <a:p>
                      <a:pPr>
                        <a:lnSpc>
                          <a:spcPts val="1800"/>
                        </a:lnSpc>
                        <a:buFont typeface="Arial" pitchFamily="34" charset="0"/>
                        <a:buNone/>
                      </a:pPr>
                      <a:r>
                        <a:rPr lang="en-US" sz="1500" dirty="0" smtClean="0">
                          <a:latin typeface="Andalus" pitchFamily="18" charset="-78"/>
                          <a:cs typeface="Andalus" pitchFamily="18" charset="-78"/>
                        </a:rPr>
                        <a:t>&amp;</a:t>
                      </a:r>
                      <a:r>
                        <a:rPr lang="en-US" sz="1500" baseline="0" dirty="0" smtClean="0">
                          <a:latin typeface="Andalus" pitchFamily="18" charset="-78"/>
                          <a:cs typeface="Andalus" pitchFamily="18" charset="-78"/>
                        </a:rPr>
                        <a:t> </a:t>
                      </a:r>
                      <a:r>
                        <a:rPr lang="en-US" sz="1500" dirty="0" smtClean="0">
                          <a:latin typeface="Andalus" pitchFamily="18" charset="-78"/>
                          <a:cs typeface="Andalus" pitchFamily="18" charset="-78"/>
                        </a:rPr>
                        <a:t>Interest on it – Taxable under Salary.</a:t>
                      </a:r>
                      <a:endParaRPr lang="en-US" sz="15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Andalus" pitchFamily="18" charset="-78"/>
                          <a:cs typeface="Andalus" pitchFamily="18" charset="-78"/>
                        </a:rPr>
                        <a:t>Not Taxable</a:t>
                      </a:r>
                    </a:p>
                    <a:p>
                      <a:endParaRPr lang="en-US" sz="1500" dirty="0">
                        <a:latin typeface="Andalus" pitchFamily="18" charset="-78"/>
                        <a:cs typeface="Andalus" pitchFamily="18" charset="-78"/>
                      </a:endParaRPr>
                    </a:p>
                  </a:txBody>
                  <a:tcPr/>
                </a:tc>
              </a:tr>
              <a:tr h="754401">
                <a:tc gridSpan="6">
                  <a:txBody>
                    <a:bodyPr/>
                    <a:lstStyle/>
                    <a:p>
                      <a:r>
                        <a:rPr lang="en-US" sz="1500" dirty="0" smtClean="0">
                          <a:latin typeface="Andalus" pitchFamily="18" charset="-78"/>
                          <a:cs typeface="Andalus" pitchFamily="18" charset="-78"/>
                        </a:rPr>
                        <a:t>* Exempted to those employees who saves for a period of 5years or more</a:t>
                      </a:r>
                    </a:p>
                  </a:txBody>
                  <a:tcPr/>
                </a:tc>
                <a:tc hMerge="1">
                  <a:txBody>
                    <a:bodyPr/>
                    <a:lstStyle/>
                    <a:p>
                      <a:endParaRPr lang="en-US" sz="1500" dirty="0">
                        <a:latin typeface="Andalus" pitchFamily="18" charset="-78"/>
                        <a:cs typeface="Andalus" pitchFamily="18" charset="-78"/>
                      </a:endParaRPr>
                    </a:p>
                  </a:txBody>
                  <a:tcPr/>
                </a:tc>
                <a:tc hMerge="1">
                  <a:txBody>
                    <a:bodyPr/>
                    <a:lstStyle/>
                    <a:p>
                      <a:endParaRPr lang="en-US" sz="1500" dirty="0">
                        <a:latin typeface="Andalus" pitchFamily="18" charset="-78"/>
                        <a:cs typeface="Andalus" pitchFamily="18" charset="-78"/>
                      </a:endParaRPr>
                    </a:p>
                  </a:txBody>
                  <a:tcPr/>
                </a:tc>
                <a:tc hMerge="1">
                  <a:txBody>
                    <a:bodyPr/>
                    <a:lstStyle/>
                    <a:p>
                      <a:endParaRPr lang="en-US" sz="1500" dirty="0">
                        <a:latin typeface="Andalus" pitchFamily="18" charset="-78"/>
                        <a:cs typeface="Andalus" pitchFamily="18" charset="-78"/>
                      </a:endParaRPr>
                    </a:p>
                  </a:txBody>
                  <a:tcPr/>
                </a:tc>
                <a:tc hMerge="1">
                  <a:txBody>
                    <a:bodyPr/>
                    <a:lstStyle/>
                    <a:p>
                      <a:pPr>
                        <a:lnSpc>
                          <a:spcPts val="1800"/>
                        </a:lnSpc>
                        <a:buFont typeface="Arial" pitchFamily="34" charset="0"/>
                        <a:buNone/>
                      </a:pPr>
                      <a:endParaRPr lang="en-US" sz="1500" dirty="0">
                        <a:latin typeface="Andalus" pitchFamily="18" charset="-78"/>
                        <a:cs typeface="Andalus" pitchFamily="18" charset="-78"/>
                      </a:endParaRPr>
                    </a:p>
                  </a:txBody>
                  <a:tcPr/>
                </a:tc>
                <a:tc hMerge="1">
                  <a:txBody>
                    <a:bodyPr/>
                    <a:lstStyle/>
                    <a:p>
                      <a:endParaRPr lang="en-US" sz="1500" dirty="0">
                        <a:latin typeface="Andalus" pitchFamily="18" charset="-78"/>
                        <a:cs typeface="Andalus" pitchFamily="18" charset="-78"/>
                      </a:endParaRP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9144000" cy="6727996"/>
          </a:xfrm>
          <a:prstGeom prst="rect">
            <a:avLst/>
          </a:prstGeom>
        </p:spPr>
        <p:txBody>
          <a:bodyPr wrap="square">
            <a:spAutoFit/>
          </a:bodyPr>
          <a:lstStyle/>
          <a:p>
            <a:r>
              <a:rPr lang="en-US" sz="1400" b="1" dirty="0" smtClean="0">
                <a:latin typeface="Andalus" pitchFamily="18" charset="-78"/>
                <a:cs typeface="Andalus" pitchFamily="18" charset="-78"/>
              </a:rPr>
              <a:t>Slide 19: Deductions </a:t>
            </a:r>
            <a:r>
              <a:rPr lang="en-US" sz="1400" b="1" dirty="0" smtClean="0">
                <a:latin typeface="Andalus" pitchFamily="18" charset="-78"/>
                <a:cs typeface="Andalus" pitchFamily="18" charset="-78"/>
              </a:rPr>
              <a:t>U/s16</a:t>
            </a:r>
          </a:p>
          <a:p>
            <a:r>
              <a:rPr lang="en-US" sz="1400" dirty="0" smtClean="0">
                <a:latin typeface="Andalus" pitchFamily="18" charset="-78"/>
                <a:cs typeface="Andalus" pitchFamily="18" charset="-78"/>
              </a:rPr>
              <a:t>The income chargeable under the head “Salaries” is computed after making the following deductions under Section 16. It comprises of 3 deductions</a:t>
            </a:r>
          </a:p>
          <a:p>
            <a:pPr marL="568325" indent="1588">
              <a:buFont typeface="Wingdings" pitchFamily="2" charset="2"/>
              <a:buChar char="Ø"/>
            </a:pPr>
            <a:r>
              <a:rPr lang="en-US" sz="1400" dirty="0" smtClean="0">
                <a:latin typeface="Andalus" pitchFamily="18" charset="-78"/>
                <a:cs typeface="Andalus" pitchFamily="18" charset="-78"/>
              </a:rPr>
              <a:t>Standard Deduction ;</a:t>
            </a:r>
          </a:p>
          <a:p>
            <a:pPr marL="568325" indent="1588">
              <a:buFont typeface="Wingdings" pitchFamily="2" charset="2"/>
              <a:buChar char="Ø"/>
            </a:pPr>
            <a:r>
              <a:rPr lang="en-US" sz="1400" dirty="0" smtClean="0">
                <a:latin typeface="Andalus" pitchFamily="18" charset="-78"/>
                <a:cs typeface="Andalus" pitchFamily="18" charset="-78"/>
              </a:rPr>
              <a:t>Entertainment Allowance Deduction ; and</a:t>
            </a:r>
          </a:p>
          <a:p>
            <a:pPr marL="568325" indent="1588">
              <a:buFont typeface="Wingdings" pitchFamily="2" charset="2"/>
              <a:buChar char="Ø"/>
            </a:pPr>
            <a:r>
              <a:rPr lang="en-US" sz="1400" dirty="0" smtClean="0">
                <a:latin typeface="Andalus" pitchFamily="18" charset="-78"/>
                <a:cs typeface="Andalus" pitchFamily="18" charset="-78"/>
              </a:rPr>
              <a:t>Professional Tax .</a:t>
            </a:r>
          </a:p>
          <a:p>
            <a:r>
              <a:rPr lang="en-US" sz="1400" b="1" u="sng" dirty="0" smtClean="0">
                <a:latin typeface="Andalus" pitchFamily="18" charset="-78"/>
                <a:cs typeface="Andalus" pitchFamily="18" charset="-78"/>
              </a:rPr>
              <a:t>Standard Deduction [Sec. 16(</a:t>
            </a:r>
            <a:r>
              <a:rPr lang="en-US" sz="1400" b="1" u="sng" dirty="0" err="1" smtClean="0">
                <a:latin typeface="Andalus" pitchFamily="18" charset="-78"/>
                <a:cs typeface="Andalus" pitchFamily="18" charset="-78"/>
              </a:rPr>
              <a:t>i</a:t>
            </a:r>
            <a:r>
              <a:rPr lang="en-US" sz="1400" b="1" u="sng" dirty="0" smtClean="0">
                <a:latin typeface="Andalus" pitchFamily="18" charset="-78"/>
                <a:cs typeface="Andalus" pitchFamily="18" charset="-78"/>
              </a:rPr>
              <a:t>)/(</a:t>
            </a:r>
            <a:r>
              <a:rPr lang="en-US" sz="1400" b="1" u="sng" dirty="0" err="1" smtClean="0">
                <a:latin typeface="Andalus" pitchFamily="18" charset="-78"/>
                <a:cs typeface="Andalus" pitchFamily="18" charset="-78"/>
              </a:rPr>
              <a:t>ia</a:t>
            </a:r>
            <a:r>
              <a:rPr lang="en-US" sz="1400" b="1" u="sng" dirty="0" smtClean="0">
                <a:latin typeface="Andalus" pitchFamily="18" charset="-78"/>
                <a:cs typeface="Andalus" pitchFamily="18" charset="-78"/>
              </a:rPr>
              <a:t>)] - </a:t>
            </a:r>
            <a:r>
              <a:rPr lang="en-US" sz="1400" dirty="0" smtClean="0">
                <a:latin typeface="Andalus" pitchFamily="18" charset="-78"/>
                <a:cs typeface="Andalus" pitchFamily="18" charset="-78"/>
              </a:rPr>
              <a:t>Standard deduction is Rs. 40,000 ; or the Amount of Salary, </a:t>
            </a:r>
            <a:r>
              <a:rPr lang="en-US" sz="1400" i="1" dirty="0" smtClean="0">
                <a:latin typeface="Andalus" pitchFamily="18" charset="-78"/>
                <a:cs typeface="Andalus" pitchFamily="18" charset="-78"/>
              </a:rPr>
              <a:t>whichever is Lower.</a:t>
            </a:r>
          </a:p>
          <a:p>
            <a:r>
              <a:rPr lang="en-US" sz="1400" b="1" u="sng" dirty="0" smtClean="0">
                <a:latin typeface="Andalus" pitchFamily="18" charset="-78"/>
                <a:cs typeface="Andalus" pitchFamily="18" charset="-78"/>
              </a:rPr>
              <a:t>Entertainment Allowance </a:t>
            </a:r>
            <a:r>
              <a:rPr lang="en-US" sz="1400" b="1" u="sng" dirty="0" smtClean="0">
                <a:latin typeface="Andalus" pitchFamily="18" charset="-78"/>
                <a:cs typeface="Andalus" pitchFamily="18" charset="-78"/>
              </a:rPr>
              <a:t>Deduction</a:t>
            </a: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endParaRPr lang="en-US" sz="1400" b="1" u="sng" dirty="0" smtClean="0">
              <a:latin typeface="Andalus" pitchFamily="18" charset="-78"/>
              <a:cs typeface="Andalus" pitchFamily="18" charset="-78"/>
            </a:endParaRPr>
          </a:p>
          <a:p>
            <a:pPr marL="342900" lvl="0" indent="-342900">
              <a:spcBef>
                <a:spcPct val="20000"/>
              </a:spcBef>
              <a:buFont typeface="Arial" pitchFamily="34" charset="0"/>
              <a:buChar char="•"/>
            </a:pPr>
            <a:r>
              <a:rPr lang="en-US" sz="1400" b="1" u="sng" dirty="0" smtClean="0">
                <a:solidFill>
                  <a:prstClr val="black"/>
                </a:solidFill>
                <a:latin typeface="Andalus" pitchFamily="18" charset="-78"/>
                <a:cs typeface="Andalus" pitchFamily="18" charset="-78"/>
              </a:rPr>
              <a:t>Professional Tax- </a:t>
            </a:r>
            <a:r>
              <a:rPr lang="en-US" sz="1400" dirty="0" smtClean="0">
                <a:solidFill>
                  <a:prstClr val="black"/>
                </a:solidFill>
                <a:latin typeface="Andalus" pitchFamily="18" charset="-78"/>
                <a:cs typeface="Andalus" pitchFamily="18" charset="-78"/>
              </a:rPr>
              <a:t>Professional Tax or Tax on Employment, levied by a State under article 276 of the Constitution, is </a:t>
            </a:r>
            <a:r>
              <a:rPr lang="en-US" sz="1400" b="1" i="1" dirty="0" smtClean="0">
                <a:solidFill>
                  <a:prstClr val="black"/>
                </a:solidFill>
                <a:latin typeface="Andalus" pitchFamily="18" charset="-78"/>
                <a:cs typeface="Andalus" pitchFamily="18" charset="-78"/>
              </a:rPr>
              <a:t>Allowed as Deduction</a:t>
            </a:r>
            <a:r>
              <a:rPr lang="en-US" sz="1400" dirty="0" smtClean="0">
                <a:solidFill>
                  <a:prstClr val="black"/>
                </a:solidFill>
                <a:latin typeface="Andalus" pitchFamily="18" charset="-78"/>
                <a:cs typeface="Andalus" pitchFamily="18" charset="-78"/>
              </a:rPr>
              <a:t>.</a:t>
            </a:r>
          </a:p>
          <a:p>
            <a:pPr marL="342900" lvl="0" indent="1588">
              <a:spcBef>
                <a:spcPct val="20000"/>
              </a:spcBef>
              <a:buFont typeface="Wingdings" pitchFamily="2" charset="2"/>
              <a:buChar char="Ø"/>
            </a:pPr>
            <a:r>
              <a:rPr lang="en-US" sz="1400" i="1" dirty="0" smtClean="0">
                <a:solidFill>
                  <a:prstClr val="black"/>
                </a:solidFill>
                <a:latin typeface="Andalus" pitchFamily="18" charset="-78"/>
                <a:cs typeface="Andalus" pitchFamily="18" charset="-78"/>
              </a:rPr>
              <a:t>Deduction is available only in the year in which professional tax is paid.</a:t>
            </a:r>
            <a:endParaRPr lang="en-US" sz="1400" dirty="0" smtClean="0">
              <a:solidFill>
                <a:prstClr val="black"/>
              </a:solidFill>
              <a:latin typeface="Andalus" pitchFamily="18" charset="-78"/>
              <a:cs typeface="Andalus" pitchFamily="18" charset="-78"/>
            </a:endParaRPr>
          </a:p>
          <a:p>
            <a:pPr marL="342900" lvl="0" indent="1588">
              <a:spcBef>
                <a:spcPct val="20000"/>
              </a:spcBef>
              <a:buFont typeface="Wingdings" pitchFamily="2" charset="2"/>
              <a:buChar char="Ø"/>
            </a:pPr>
            <a:r>
              <a:rPr lang="en-US" sz="1400" i="1" dirty="0" smtClean="0">
                <a:solidFill>
                  <a:prstClr val="black"/>
                </a:solidFill>
                <a:latin typeface="Andalus" pitchFamily="18" charset="-78"/>
                <a:cs typeface="Andalus" pitchFamily="18" charset="-78"/>
              </a:rPr>
              <a:t>If the professional tax is paid by the employer on behalf of an employee, it is first included in the salary of the employee as a “perquisite” and then the same amount is allowed as deduction on account of “professional tax” from gross salary.</a:t>
            </a:r>
            <a:endParaRPr lang="en-US" sz="1400" dirty="0" smtClean="0">
              <a:solidFill>
                <a:prstClr val="black"/>
              </a:solidFill>
              <a:latin typeface="Andalus" pitchFamily="18" charset="-78"/>
              <a:cs typeface="Andalus" pitchFamily="18" charset="-78"/>
            </a:endParaRPr>
          </a:p>
          <a:p>
            <a:pPr marL="342900" lvl="0" indent="1588">
              <a:spcBef>
                <a:spcPct val="20000"/>
              </a:spcBef>
              <a:buFont typeface="Wingdings" pitchFamily="2" charset="2"/>
              <a:buChar char="Ø"/>
            </a:pPr>
            <a:r>
              <a:rPr lang="en-US" sz="1400" i="1" dirty="0" smtClean="0">
                <a:solidFill>
                  <a:prstClr val="black"/>
                </a:solidFill>
                <a:latin typeface="Andalus" pitchFamily="18" charset="-78"/>
                <a:cs typeface="Andalus" pitchFamily="18" charset="-78"/>
              </a:rPr>
              <a:t>There is no monetary ceiling under the Income-tax Act. Under article 276 of the Constitution, a State Government cannot impose more than Rs. 2,500 per annum as professional tax. Under the Income-tax Act, whatever professional tax is paid during the previous year, is deductible</a:t>
            </a:r>
            <a:r>
              <a:rPr lang="en-US" sz="1400" i="1" dirty="0" smtClean="0">
                <a:solidFill>
                  <a:prstClr val="black"/>
                </a:solidFill>
                <a:latin typeface="Andalus" pitchFamily="18" charset="-78"/>
                <a:cs typeface="Andalus" pitchFamily="18" charset="-78"/>
              </a:rPr>
              <a:t>.</a:t>
            </a:r>
            <a:endParaRPr lang="en-US" sz="1400" b="1" u="sng" dirty="0" smtClean="0">
              <a:latin typeface="Andalus" pitchFamily="18" charset="-78"/>
              <a:cs typeface="Andalus" pitchFamily="18" charset="-78"/>
            </a:endParaRPr>
          </a:p>
        </p:txBody>
      </p:sp>
      <p:graphicFrame>
        <p:nvGraphicFramePr>
          <p:cNvPr id="6" name="Table 5"/>
          <p:cNvGraphicFramePr>
            <a:graphicFrameLocks noGrp="1"/>
          </p:cNvGraphicFramePr>
          <p:nvPr/>
        </p:nvGraphicFramePr>
        <p:xfrm>
          <a:off x="304800" y="1981200"/>
          <a:ext cx="8458200" cy="2159000"/>
        </p:xfrm>
        <a:graphic>
          <a:graphicData uri="http://schemas.openxmlformats.org/drawingml/2006/table">
            <a:tbl>
              <a:tblPr firstRow="1" bandRow="1">
                <a:tableStyleId>{5940675A-B579-460E-94D1-54222C63F5DA}</a:tableStyleId>
              </a:tblPr>
              <a:tblGrid>
                <a:gridCol w="4953000"/>
                <a:gridCol w="685800"/>
                <a:gridCol w="2819400"/>
              </a:tblGrid>
              <a:tr h="370840">
                <a:tc gridSpan="2">
                  <a:txBody>
                    <a:bodyPr/>
                    <a:lstStyle/>
                    <a:p>
                      <a:pPr algn="ctr">
                        <a:lnSpc>
                          <a:spcPts val="1680"/>
                        </a:lnSpc>
                      </a:pPr>
                      <a:r>
                        <a:rPr lang="en-US" sz="1400" b="1" dirty="0" smtClean="0">
                          <a:latin typeface="Andalus" pitchFamily="18" charset="-78"/>
                          <a:cs typeface="Andalus" pitchFamily="18" charset="-78"/>
                        </a:rPr>
                        <a:t>For Government Employee</a:t>
                      </a:r>
                      <a:endParaRPr lang="en-US" sz="1400" b="1" dirty="0">
                        <a:latin typeface="Andalus" pitchFamily="18" charset="-78"/>
                        <a:cs typeface="Andalus" pitchFamily="18" charset="-78"/>
                      </a:endParaRPr>
                    </a:p>
                  </a:txBody>
                  <a:tcPr anchor="ctr"/>
                </a:tc>
                <a:tc hMerge="1">
                  <a:txBody>
                    <a:bodyPr/>
                    <a:lstStyle/>
                    <a:p>
                      <a:endParaRPr lang="en-US" dirty="0"/>
                    </a:p>
                  </a:txBody>
                  <a:tcPr/>
                </a:tc>
                <a:tc>
                  <a:txBody>
                    <a:bodyPr/>
                    <a:lstStyle/>
                    <a:p>
                      <a:pPr algn="ctr">
                        <a:lnSpc>
                          <a:spcPts val="1680"/>
                        </a:lnSpc>
                      </a:pPr>
                      <a:r>
                        <a:rPr lang="en-US" sz="1400" b="1" dirty="0" smtClean="0">
                          <a:latin typeface="Andalus" pitchFamily="18" charset="-78"/>
                          <a:cs typeface="Andalus" pitchFamily="18" charset="-78"/>
                        </a:rPr>
                        <a:t>For Non Government Employee</a:t>
                      </a:r>
                      <a:endParaRPr lang="en-US" sz="1400" b="1" dirty="0">
                        <a:latin typeface="Andalus" pitchFamily="18" charset="-78"/>
                        <a:cs typeface="Andalus" pitchFamily="18" charset="-78"/>
                      </a:endParaRPr>
                    </a:p>
                  </a:txBody>
                  <a:tcPr anchor="ctr"/>
                </a:tc>
              </a:tr>
              <a:tr h="370840">
                <a:tc>
                  <a:txBody>
                    <a:bodyPr/>
                    <a:lstStyle/>
                    <a:p>
                      <a:pPr marL="0" indent="0">
                        <a:lnSpc>
                          <a:spcPts val="1680"/>
                        </a:lnSpc>
                        <a:buNone/>
                      </a:pPr>
                      <a:r>
                        <a:rPr lang="en-US" sz="1400" dirty="0" smtClean="0">
                          <a:latin typeface="Andalus" pitchFamily="18" charset="-78"/>
                          <a:cs typeface="Andalus" pitchFamily="18" charset="-78"/>
                        </a:rPr>
                        <a:t>Actual entertainment allowance received during the previous year.</a:t>
                      </a:r>
                    </a:p>
                  </a:txBody>
                  <a:tcPr anchor="ctr"/>
                </a:tc>
                <a:tc>
                  <a:txBody>
                    <a:bodyPr/>
                    <a:lstStyle/>
                    <a:p>
                      <a:pPr algn="ctr">
                        <a:lnSpc>
                          <a:spcPts val="1680"/>
                        </a:lnSpc>
                      </a:pPr>
                      <a:r>
                        <a:rPr lang="en-US" sz="1400" dirty="0" smtClean="0">
                          <a:latin typeface="Andalus" pitchFamily="18" charset="-78"/>
                          <a:cs typeface="Andalus" pitchFamily="18" charset="-78"/>
                        </a:rPr>
                        <a:t>xxx</a:t>
                      </a:r>
                      <a:endParaRPr lang="en-US" sz="1400" dirty="0">
                        <a:latin typeface="Andalus" pitchFamily="18" charset="-78"/>
                        <a:cs typeface="Andalus" pitchFamily="18" charset="-78"/>
                      </a:endParaRPr>
                    </a:p>
                  </a:txBody>
                  <a:tcPr anchor="ctr"/>
                </a:tc>
                <a:tc rowSpan="4">
                  <a:txBody>
                    <a:bodyPr/>
                    <a:lstStyle/>
                    <a:p>
                      <a:pPr>
                        <a:lnSpc>
                          <a:spcPts val="1680"/>
                        </a:lnSpc>
                        <a:buFont typeface="Arial" pitchFamily="34" charset="0"/>
                        <a:buChar char="•"/>
                      </a:pPr>
                      <a:r>
                        <a:rPr lang="en-US" sz="1400" dirty="0" smtClean="0">
                          <a:latin typeface="Andalus" pitchFamily="18" charset="-78"/>
                          <a:cs typeface="Andalus" pitchFamily="18" charset="-78"/>
                        </a:rPr>
                        <a:t>No Deductions U/S 16(II)</a:t>
                      </a:r>
                    </a:p>
                    <a:p>
                      <a:pPr>
                        <a:lnSpc>
                          <a:spcPts val="1680"/>
                        </a:lnSpc>
                        <a:buFont typeface="Arial" pitchFamily="34" charset="0"/>
                        <a:buChar char="•"/>
                      </a:pPr>
                      <a:r>
                        <a:rPr lang="en-US" sz="1400" baseline="0" dirty="0" smtClean="0">
                          <a:latin typeface="Andalus" pitchFamily="18" charset="-78"/>
                          <a:cs typeface="Andalus" pitchFamily="18" charset="-78"/>
                        </a:rPr>
                        <a:t> </a:t>
                      </a:r>
                      <a:r>
                        <a:rPr lang="en-US" sz="1400" dirty="0" smtClean="0">
                          <a:latin typeface="Andalus" pitchFamily="18" charset="-78"/>
                          <a:cs typeface="Andalus" pitchFamily="18" charset="-78"/>
                        </a:rPr>
                        <a:t>Full Gross amount is taxable</a:t>
                      </a:r>
                      <a:endParaRPr lang="en-US" sz="1400" dirty="0">
                        <a:latin typeface="Andalus" pitchFamily="18" charset="-78"/>
                        <a:cs typeface="Andalus" pitchFamily="18" charset="-78"/>
                      </a:endParaRPr>
                    </a:p>
                  </a:txBody>
                  <a:tcPr anchor="ctr"/>
                </a:tc>
              </a:tr>
              <a:tr h="370840">
                <a:tc>
                  <a:txBody>
                    <a:bodyPr/>
                    <a:lstStyle/>
                    <a:p>
                      <a:pPr marL="0" indent="0">
                        <a:lnSpc>
                          <a:spcPts val="1680"/>
                        </a:lnSpc>
                        <a:buNone/>
                      </a:pPr>
                      <a:r>
                        <a:rPr lang="en-US" sz="1400" dirty="0" smtClean="0">
                          <a:latin typeface="Andalus" pitchFamily="18" charset="-78"/>
                          <a:cs typeface="Andalus" pitchFamily="18" charset="-78"/>
                        </a:rPr>
                        <a:t>20% of his salary exclusive of any allowance, benefit or other perquisite.</a:t>
                      </a:r>
                    </a:p>
                  </a:txBody>
                  <a:tcPr anchor="ctr"/>
                </a:tc>
                <a:tc>
                  <a:txBody>
                    <a:bodyPr/>
                    <a:lstStyle/>
                    <a:p>
                      <a:pPr algn="ctr">
                        <a:lnSpc>
                          <a:spcPts val="1680"/>
                        </a:lnSpc>
                      </a:pPr>
                      <a:r>
                        <a:rPr lang="en-US" sz="1400" dirty="0" smtClean="0">
                          <a:latin typeface="Andalus" pitchFamily="18" charset="-78"/>
                          <a:cs typeface="Andalus" pitchFamily="18" charset="-78"/>
                        </a:rPr>
                        <a:t>xxx</a:t>
                      </a:r>
                      <a:endParaRPr lang="en-US" sz="1400" dirty="0">
                        <a:latin typeface="Andalus" pitchFamily="18" charset="-78"/>
                        <a:cs typeface="Andalus" pitchFamily="18" charset="-78"/>
                      </a:endParaRPr>
                    </a:p>
                  </a:txBody>
                  <a:tcPr anchor="ctr"/>
                </a:tc>
                <a:tc vMerge="1">
                  <a:txBody>
                    <a:bodyPr/>
                    <a:lstStyle/>
                    <a:p>
                      <a:endParaRPr lang="en-US" dirty="0"/>
                    </a:p>
                  </a:txBody>
                  <a:tcPr/>
                </a:tc>
              </a:tr>
              <a:tr h="370840">
                <a:tc>
                  <a:txBody>
                    <a:bodyPr/>
                    <a:lstStyle/>
                    <a:p>
                      <a:pPr>
                        <a:lnSpc>
                          <a:spcPts val="1680"/>
                        </a:lnSpc>
                      </a:pPr>
                      <a:r>
                        <a:rPr lang="en-US" sz="1400" dirty="0" smtClean="0">
                          <a:latin typeface="Andalus" pitchFamily="18" charset="-78"/>
                          <a:cs typeface="Andalus" pitchFamily="18" charset="-78"/>
                        </a:rPr>
                        <a:t>Absolute limit (Rs. )</a:t>
                      </a:r>
                      <a:endParaRPr lang="en-US" sz="1400" dirty="0">
                        <a:latin typeface="Andalus" pitchFamily="18" charset="-78"/>
                        <a:cs typeface="Andalus" pitchFamily="18" charset="-78"/>
                      </a:endParaRPr>
                    </a:p>
                  </a:txBody>
                  <a:tcPr anchor="ctr"/>
                </a:tc>
                <a:tc>
                  <a:txBody>
                    <a:bodyPr/>
                    <a:lstStyle/>
                    <a:p>
                      <a:pPr algn="ctr">
                        <a:lnSpc>
                          <a:spcPts val="1680"/>
                        </a:lnSpc>
                      </a:pPr>
                      <a:r>
                        <a:rPr lang="en-US" sz="1400" dirty="0" smtClean="0">
                          <a:latin typeface="Andalus" pitchFamily="18" charset="-78"/>
                          <a:cs typeface="Andalus" pitchFamily="18" charset="-78"/>
                        </a:rPr>
                        <a:t>5000</a:t>
                      </a:r>
                      <a:endParaRPr lang="en-US" sz="1400" dirty="0">
                        <a:latin typeface="Andalus" pitchFamily="18" charset="-78"/>
                        <a:cs typeface="Andalus" pitchFamily="18" charset="-78"/>
                      </a:endParaRPr>
                    </a:p>
                  </a:txBody>
                  <a:tcPr anchor="ctr"/>
                </a:tc>
                <a:tc vMerge="1">
                  <a:txBody>
                    <a:bodyPr/>
                    <a:lstStyle/>
                    <a:p>
                      <a:endParaRPr lang="en-US" dirty="0"/>
                    </a:p>
                  </a:txBody>
                  <a:tcPr/>
                </a:tc>
              </a:tr>
              <a:tr h="370840">
                <a:tc>
                  <a:txBody>
                    <a:bodyPr/>
                    <a:lstStyle/>
                    <a:p>
                      <a:pPr>
                        <a:lnSpc>
                          <a:spcPts val="1680"/>
                        </a:lnSpc>
                      </a:pPr>
                      <a:r>
                        <a:rPr lang="en-US" sz="1400" dirty="0" smtClean="0">
                          <a:latin typeface="Andalus" pitchFamily="18" charset="-78"/>
                          <a:cs typeface="Andalus" pitchFamily="18" charset="-78"/>
                        </a:rPr>
                        <a:t>Which ever less is exempted</a:t>
                      </a:r>
                      <a:endParaRPr lang="en-US" sz="1400" dirty="0">
                        <a:latin typeface="Andalus" pitchFamily="18" charset="-78"/>
                        <a:cs typeface="Andalus" pitchFamily="18" charset="-78"/>
                      </a:endParaRPr>
                    </a:p>
                  </a:txBody>
                  <a:tcPr anchor="ctr"/>
                </a:tc>
                <a:tc>
                  <a:txBody>
                    <a:bodyPr/>
                    <a:lstStyle/>
                    <a:p>
                      <a:pPr algn="ctr">
                        <a:lnSpc>
                          <a:spcPts val="1680"/>
                        </a:lnSpc>
                      </a:pPr>
                      <a:r>
                        <a:rPr lang="en-US" sz="1400" dirty="0" smtClean="0">
                          <a:latin typeface="Andalus" pitchFamily="18" charset="-78"/>
                          <a:cs typeface="Andalus" pitchFamily="18" charset="-78"/>
                        </a:rPr>
                        <a:t>xxx</a:t>
                      </a:r>
                      <a:endParaRPr lang="en-US" sz="1400" dirty="0">
                        <a:latin typeface="Andalus" pitchFamily="18" charset="-78"/>
                        <a:cs typeface="Andalus" pitchFamily="18" charset="-78"/>
                      </a:endParaRPr>
                    </a:p>
                  </a:txBody>
                  <a:tcPr anchor="ctr"/>
                </a:tc>
                <a:tc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9144000" cy="1415772"/>
          </a:xfrm>
          <a:prstGeom prst="rect">
            <a:avLst/>
          </a:prstGeom>
        </p:spPr>
        <p:txBody>
          <a:bodyPr wrap="square">
            <a:spAutoFit/>
          </a:bodyPr>
          <a:lstStyle/>
          <a:p>
            <a:r>
              <a:rPr lang="en-US" b="1" dirty="0" smtClean="0">
                <a:latin typeface="Andalus" pitchFamily="18" charset="-78"/>
                <a:cs typeface="Andalus" pitchFamily="18" charset="-78"/>
              </a:rPr>
              <a:t>Slide 20: Deduction u/s </a:t>
            </a:r>
            <a:r>
              <a:rPr lang="en-US" b="1" dirty="0" smtClean="0">
                <a:latin typeface="Andalus" pitchFamily="18" charset="-78"/>
                <a:cs typeface="Andalus" pitchFamily="18" charset="-78"/>
              </a:rPr>
              <a:t>80C</a:t>
            </a:r>
          </a:p>
          <a:p>
            <a:r>
              <a:rPr lang="en-US" sz="1600" dirty="0" smtClean="0">
                <a:latin typeface="Andalus" pitchFamily="18" charset="-78"/>
                <a:cs typeface="Andalus" pitchFamily="18" charset="-78"/>
              </a:rPr>
              <a:t>Amount saved and deposited by the employee or </a:t>
            </a:r>
            <a:r>
              <a:rPr lang="en-US" sz="1600" dirty="0" smtClean="0">
                <a:latin typeface="Andalus" pitchFamily="18" charset="-78"/>
                <a:cs typeface="Andalus" pitchFamily="18" charset="-78"/>
              </a:rPr>
              <a:t>Assessee </a:t>
            </a:r>
            <a:r>
              <a:rPr lang="en-US" sz="1600" dirty="0" smtClean="0">
                <a:latin typeface="Andalus" pitchFamily="18" charset="-78"/>
                <a:cs typeface="Andalus" pitchFamily="18" charset="-78"/>
              </a:rPr>
              <a:t>in following savings schemes shall qualify for deduction u/s 80C</a:t>
            </a:r>
            <a:r>
              <a:rPr lang="en-US" sz="1600" dirty="0" smtClean="0">
                <a:latin typeface="Andalus" pitchFamily="18" charset="-78"/>
                <a:cs typeface="Andalus" pitchFamily="18" charset="-78"/>
              </a:rPr>
              <a:t>.</a:t>
            </a:r>
          </a:p>
          <a:p>
            <a:endParaRPr lang="en-US" dirty="0" smtClean="0"/>
          </a:p>
          <a:p>
            <a:endParaRPr lang="en-US" dirty="0"/>
          </a:p>
        </p:txBody>
      </p:sp>
      <p:graphicFrame>
        <p:nvGraphicFramePr>
          <p:cNvPr id="6" name="Table 5"/>
          <p:cNvGraphicFramePr>
            <a:graphicFrameLocks noGrp="1"/>
          </p:cNvGraphicFramePr>
          <p:nvPr/>
        </p:nvGraphicFramePr>
        <p:xfrm>
          <a:off x="0" y="883921"/>
          <a:ext cx="9144000" cy="5516880"/>
        </p:xfrm>
        <a:graphic>
          <a:graphicData uri="http://schemas.openxmlformats.org/drawingml/2006/table">
            <a:tbl>
              <a:tblPr firstRow="1" bandRow="1">
                <a:tableStyleId>{5940675A-B579-460E-94D1-54222C63F5DA}</a:tableStyleId>
              </a:tblPr>
              <a:tblGrid>
                <a:gridCol w="609600"/>
                <a:gridCol w="7772400"/>
                <a:gridCol w="762000"/>
              </a:tblGrid>
              <a:tr h="228600">
                <a:tc>
                  <a:txBody>
                    <a:bodyPr/>
                    <a:lstStyle/>
                    <a:p>
                      <a:r>
                        <a:rPr lang="en-US" sz="1400" dirty="0" smtClean="0">
                          <a:latin typeface="Andalus" pitchFamily="18" charset="-78"/>
                          <a:cs typeface="Andalus" pitchFamily="18" charset="-78"/>
                        </a:rPr>
                        <a:t>Sl. No</a:t>
                      </a:r>
                      <a:endParaRPr lang="en-US" sz="1400" dirty="0">
                        <a:latin typeface="Andalus" pitchFamily="18" charset="-78"/>
                        <a:cs typeface="Andalus" pitchFamily="18" charset="-78"/>
                      </a:endParaRPr>
                    </a:p>
                  </a:txBody>
                  <a:tcPr/>
                </a:tc>
                <a:tc>
                  <a:txBody>
                    <a:bodyPr/>
                    <a:lstStyle/>
                    <a:p>
                      <a:r>
                        <a:rPr lang="en-US" sz="1400" dirty="0" smtClean="0">
                          <a:latin typeface="Andalus" pitchFamily="18" charset="-78"/>
                          <a:cs typeface="Andalus" pitchFamily="18" charset="-78"/>
                        </a:rPr>
                        <a:t>Particulars</a:t>
                      </a:r>
                      <a:endParaRPr lang="en-US" sz="1400" dirty="0">
                        <a:latin typeface="Andalus" pitchFamily="18" charset="-78"/>
                        <a:cs typeface="Andalus" pitchFamily="18" charset="-78"/>
                      </a:endParaRPr>
                    </a:p>
                  </a:txBody>
                  <a:tcPr/>
                </a:tc>
                <a:tc>
                  <a:txBody>
                    <a:bodyPr/>
                    <a:lstStyle/>
                    <a:p>
                      <a:r>
                        <a:rPr lang="en-US" sz="1200" dirty="0" smtClean="0">
                          <a:latin typeface="Andalus" pitchFamily="18" charset="-78"/>
                          <a:cs typeface="Andalus" pitchFamily="18" charset="-78"/>
                        </a:rPr>
                        <a:t>Amount</a:t>
                      </a:r>
                      <a:endParaRPr lang="en-US" sz="1200" dirty="0">
                        <a:latin typeface="Andalus" pitchFamily="18" charset="-78"/>
                        <a:cs typeface="Andalus" pitchFamily="18" charset="-78"/>
                      </a:endParaRPr>
                    </a:p>
                  </a:txBody>
                  <a:tcPr/>
                </a:tc>
              </a:tr>
              <a:tr h="238760">
                <a:tc>
                  <a:txBody>
                    <a:bodyPr/>
                    <a:lstStyle/>
                    <a:p>
                      <a:r>
                        <a:rPr lang="en-US" sz="1400" dirty="0" smtClean="0">
                          <a:latin typeface="Andalus" pitchFamily="18" charset="-78"/>
                          <a:cs typeface="Andalus" pitchFamily="18" charset="-78"/>
                        </a:rPr>
                        <a:t>1</a:t>
                      </a:r>
                      <a:endParaRPr lang="en-US" sz="1400" dirty="0">
                        <a:latin typeface="Andalus" pitchFamily="18" charset="-78"/>
                        <a:cs typeface="Andalus" pitchFamily="18" charset="-78"/>
                      </a:endParaRPr>
                    </a:p>
                  </a:txBody>
                  <a:tcPr/>
                </a:tc>
                <a:tc>
                  <a:txBody>
                    <a:bodyPr/>
                    <a:lstStyle/>
                    <a:p>
                      <a:r>
                        <a:rPr lang="en-US" sz="1400" b="0" i="0" kern="1200" dirty="0" smtClean="0">
                          <a:solidFill>
                            <a:schemeClr val="tx1"/>
                          </a:solidFill>
                          <a:latin typeface="Andalus" pitchFamily="18" charset="-78"/>
                          <a:ea typeface="+mn-ea"/>
                          <a:cs typeface="Andalus" pitchFamily="18" charset="-78"/>
                        </a:rPr>
                        <a:t>Amount deposited by the employee in SPF</a:t>
                      </a:r>
                      <a:endParaRPr lang="en-US" sz="1400" dirty="0">
                        <a:latin typeface="Andalus" pitchFamily="18" charset="-78"/>
                        <a:cs typeface="Andalus" pitchFamily="18" charset="-78"/>
                      </a:endParaRPr>
                    </a:p>
                  </a:txBody>
                  <a:tcPr/>
                </a:tc>
                <a:tc>
                  <a:txBody>
                    <a:bodyPr/>
                    <a:lstStyle/>
                    <a:p>
                      <a:r>
                        <a:rPr lang="en-US" sz="1400" dirty="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62560">
                <a:tc>
                  <a:txBody>
                    <a:bodyPr/>
                    <a:lstStyle/>
                    <a:p>
                      <a:r>
                        <a:rPr lang="en-US" sz="1400" dirty="0" smtClean="0">
                          <a:latin typeface="Andalus" pitchFamily="18" charset="-78"/>
                          <a:cs typeface="Andalus" pitchFamily="18" charset="-78"/>
                        </a:rPr>
                        <a:t>2</a:t>
                      </a:r>
                      <a:endParaRPr lang="en-US" sz="1400" dirty="0">
                        <a:latin typeface="Andalus" pitchFamily="18" charset="-78"/>
                        <a:cs typeface="Andalus" pitchFamily="18" charset="-78"/>
                      </a:endParaRPr>
                    </a:p>
                  </a:txBody>
                  <a:tcPr/>
                </a:tc>
                <a:tc>
                  <a:txBody>
                    <a:bodyPr/>
                    <a:lstStyle/>
                    <a:p>
                      <a:r>
                        <a:rPr lang="en-US" sz="1400" b="0" i="0" kern="1200" dirty="0" smtClean="0">
                          <a:solidFill>
                            <a:schemeClr val="tx1"/>
                          </a:solidFill>
                          <a:latin typeface="Andalus" pitchFamily="18" charset="-78"/>
                          <a:ea typeface="+mn-ea"/>
                          <a:cs typeface="Andalus" pitchFamily="18" charset="-78"/>
                        </a:rPr>
                        <a:t>Amount deposited by the employee in RPF</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62560">
                <a:tc>
                  <a:txBody>
                    <a:bodyPr/>
                    <a:lstStyle/>
                    <a:p>
                      <a:r>
                        <a:rPr lang="en-US" sz="1400" dirty="0" smtClean="0">
                          <a:latin typeface="Andalus" pitchFamily="18" charset="-78"/>
                          <a:cs typeface="Andalus" pitchFamily="18" charset="-78"/>
                        </a:rPr>
                        <a:t>3</a:t>
                      </a:r>
                      <a:endParaRPr lang="en-US" sz="1400" dirty="0">
                        <a:latin typeface="Andalus" pitchFamily="18" charset="-78"/>
                        <a:cs typeface="Andalus" pitchFamily="18" charset="-78"/>
                      </a:endParaRPr>
                    </a:p>
                  </a:txBody>
                  <a:tcPr/>
                </a:tc>
                <a:tc>
                  <a:txBody>
                    <a:bodyPr/>
                    <a:lstStyle/>
                    <a:p>
                      <a:r>
                        <a:rPr lang="en-US" sz="1400" b="0" i="0" kern="1200" dirty="0" smtClean="0">
                          <a:solidFill>
                            <a:schemeClr val="tx1"/>
                          </a:solidFill>
                          <a:latin typeface="Andalus" pitchFamily="18" charset="-78"/>
                          <a:ea typeface="+mn-ea"/>
                          <a:cs typeface="Andalus" pitchFamily="18" charset="-78"/>
                        </a:rPr>
                        <a:t>Amount deposited by the employee in PPF </a:t>
                      </a:r>
                      <a:endParaRPr lang="en-US" sz="1400" dirty="0">
                        <a:latin typeface="Andalus" pitchFamily="18" charset="-78"/>
                        <a:cs typeface="Andalus" pitchFamily="18" charset="-78"/>
                      </a:endParaRPr>
                    </a:p>
                  </a:txBody>
                  <a:tcPr/>
                </a:tc>
                <a:tc>
                  <a:txBody>
                    <a:bodyPr/>
                    <a:lstStyle/>
                    <a:p>
                      <a:r>
                        <a:rPr lang="en-US" sz="1400" dirty="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924560">
                <a:tc>
                  <a:txBody>
                    <a:bodyPr/>
                    <a:lstStyle/>
                    <a:p>
                      <a:r>
                        <a:rPr lang="en-US" sz="1400" dirty="0" smtClean="0">
                          <a:latin typeface="Andalus" pitchFamily="18" charset="-78"/>
                          <a:cs typeface="Andalus" pitchFamily="18" charset="-78"/>
                        </a:rPr>
                        <a:t>4</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Payment of Life Insurance Premium</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latin typeface="Andalus" pitchFamily="18" charset="-78"/>
                          <a:cs typeface="Andalus" pitchFamily="18" charset="-78"/>
                        </a:rPr>
                        <a:t>20% of capital sum assured if</a:t>
                      </a:r>
                      <a:r>
                        <a:rPr lang="en-US" sz="1400" baseline="0" dirty="0" smtClean="0">
                          <a:latin typeface="Andalus" pitchFamily="18" charset="-78"/>
                          <a:cs typeface="Andalus" pitchFamily="18" charset="-78"/>
                        </a:rPr>
                        <a:t> policy is issued before 1-4-2012</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latin typeface="Andalus" pitchFamily="18" charset="-78"/>
                          <a:cs typeface="Andalus" pitchFamily="18" charset="-78"/>
                        </a:rPr>
                        <a:t>10%</a:t>
                      </a:r>
                      <a:r>
                        <a:rPr lang="en-US" sz="1400" baseline="0" dirty="0" smtClean="0">
                          <a:latin typeface="Andalus" pitchFamily="18" charset="-78"/>
                          <a:cs typeface="Andalus" pitchFamily="18" charset="-78"/>
                        </a:rPr>
                        <a:t> </a:t>
                      </a:r>
                      <a:r>
                        <a:rPr lang="en-US" sz="1400" dirty="0" smtClean="0">
                          <a:latin typeface="Andalus" pitchFamily="18" charset="-78"/>
                          <a:cs typeface="Andalus" pitchFamily="18" charset="-78"/>
                        </a:rPr>
                        <a:t>of capital sum assured if</a:t>
                      </a:r>
                      <a:r>
                        <a:rPr lang="en-US" sz="1400" baseline="0" dirty="0" smtClean="0">
                          <a:latin typeface="Andalus" pitchFamily="18" charset="-78"/>
                          <a:cs typeface="Andalus" pitchFamily="18" charset="-78"/>
                        </a:rPr>
                        <a:t> policy is issued during 2012-13</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latin typeface="Andalus" pitchFamily="18" charset="-78"/>
                          <a:cs typeface="Andalus" pitchFamily="18" charset="-78"/>
                        </a:rPr>
                        <a:t>15% </a:t>
                      </a:r>
                      <a:r>
                        <a:rPr lang="en-US" sz="1400" dirty="0" smtClean="0">
                          <a:latin typeface="Andalus" pitchFamily="18" charset="-78"/>
                          <a:cs typeface="Andalus" pitchFamily="18" charset="-78"/>
                        </a:rPr>
                        <a:t>of capital sum assured if</a:t>
                      </a:r>
                      <a:r>
                        <a:rPr lang="en-US" sz="1400" baseline="0" dirty="0" smtClean="0">
                          <a:latin typeface="Andalus" pitchFamily="18" charset="-78"/>
                          <a:cs typeface="Andalus" pitchFamily="18" charset="-78"/>
                        </a:rPr>
                        <a:t> policy is issued on or after 1-4-2013</a:t>
                      </a:r>
                      <a:endParaRPr lang="en-US" sz="1400" dirty="0" smtClean="0">
                        <a:latin typeface="Andalus" pitchFamily="18" charset="-78"/>
                        <a:cs typeface="Andalus" pitchFamily="18" charset="-78"/>
                      </a:endParaRPr>
                    </a:p>
                  </a:txBody>
                  <a:tcPr/>
                </a:tc>
                <a:tc>
                  <a:txBody>
                    <a:bodyPr/>
                    <a:lstStyle/>
                    <a:p>
                      <a:endParaRPr lang="en-US" sz="1400" dirty="0" smtClean="0">
                        <a:latin typeface="Andalus" pitchFamily="18" charset="-78"/>
                        <a:cs typeface="Andalus" pitchFamily="18" charset="-7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xxx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xxx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xxx</a:t>
                      </a:r>
                    </a:p>
                  </a:txBody>
                  <a:tcPr/>
                </a:tc>
              </a:tr>
              <a:tr h="208280">
                <a:tc>
                  <a:txBody>
                    <a:bodyPr/>
                    <a:lstStyle/>
                    <a:p>
                      <a:r>
                        <a:rPr lang="en-US" sz="1400" dirty="0" smtClean="0">
                          <a:latin typeface="Andalus" pitchFamily="18" charset="-78"/>
                          <a:cs typeface="Andalus" pitchFamily="18" charset="-78"/>
                        </a:rPr>
                        <a:t>5</a:t>
                      </a:r>
                      <a:endParaRPr lang="en-US" sz="1400" dirty="0">
                        <a:latin typeface="Andalus" pitchFamily="18" charset="-78"/>
                        <a:cs typeface="Andalus" pitchFamily="18" charset="-78"/>
                      </a:endParaRPr>
                    </a:p>
                  </a:txBody>
                  <a:tcPr/>
                </a:tc>
                <a:tc>
                  <a:txBody>
                    <a:bodyPr/>
                    <a:lstStyle/>
                    <a:p>
                      <a:r>
                        <a:rPr lang="en-US" sz="1400" dirty="0" smtClean="0">
                          <a:latin typeface="Andalus" pitchFamily="18" charset="-78"/>
                          <a:cs typeface="Andalus" pitchFamily="18" charset="-78"/>
                        </a:rPr>
                        <a:t>Contribution towards non commuted deferred</a:t>
                      </a:r>
                      <a:r>
                        <a:rPr lang="en-US" sz="1400" baseline="0" dirty="0" smtClean="0">
                          <a:latin typeface="Andalus" pitchFamily="18" charset="-78"/>
                          <a:cs typeface="Andalus" pitchFamily="18" charset="-78"/>
                        </a:rPr>
                        <a:t> annuity</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208280">
                <a:tc>
                  <a:txBody>
                    <a:bodyPr/>
                    <a:lstStyle/>
                    <a:p>
                      <a:r>
                        <a:rPr lang="en-US" sz="1400" dirty="0" smtClean="0">
                          <a:latin typeface="Andalus" pitchFamily="18" charset="-78"/>
                          <a:cs typeface="Andalus" pitchFamily="18" charset="-78"/>
                        </a:rPr>
                        <a:t>6</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Deposits made in Unit Linked Insurance Plan (ULIP)</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32080">
                <a:tc>
                  <a:txBody>
                    <a:bodyPr/>
                    <a:lstStyle/>
                    <a:p>
                      <a:r>
                        <a:rPr lang="en-US" sz="1400" dirty="0" smtClean="0">
                          <a:latin typeface="Andalus" pitchFamily="18" charset="-78"/>
                          <a:cs typeface="Andalus" pitchFamily="18" charset="-78"/>
                        </a:rPr>
                        <a:t>7</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Amount invested in National Savings Certificates—</a:t>
                      </a:r>
                      <a:r>
                        <a:rPr lang="en-US" sz="1400" dirty="0" err="1" smtClean="0">
                          <a:latin typeface="Andalus" pitchFamily="18" charset="-78"/>
                          <a:cs typeface="Andalus" pitchFamily="18" charset="-78"/>
                        </a:rPr>
                        <a:t>VIlI</a:t>
                      </a:r>
                      <a:r>
                        <a:rPr lang="en-US" sz="1400" dirty="0" smtClean="0">
                          <a:latin typeface="Andalus" pitchFamily="18" charset="-78"/>
                          <a:cs typeface="Andalus" pitchFamily="18" charset="-78"/>
                        </a:rPr>
                        <a:t> Issue or IX issue.</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208280">
                <a:tc>
                  <a:txBody>
                    <a:bodyPr/>
                    <a:lstStyle/>
                    <a:p>
                      <a:r>
                        <a:rPr lang="en-US" sz="1400" dirty="0" smtClean="0">
                          <a:latin typeface="Andalus" pitchFamily="18" charset="-78"/>
                          <a:cs typeface="Andalus" pitchFamily="18" charset="-78"/>
                        </a:rPr>
                        <a:t>8</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Amount paid to LIC under </a:t>
                      </a:r>
                      <a:r>
                        <a:rPr lang="en-US" sz="1400" dirty="0" err="1" smtClean="0">
                          <a:latin typeface="Andalus" pitchFamily="18" charset="-78"/>
                          <a:cs typeface="Andalus" pitchFamily="18" charset="-78"/>
                        </a:rPr>
                        <a:t>Jeevan</a:t>
                      </a:r>
                      <a:r>
                        <a:rPr lang="en-US" sz="1400" dirty="0" smtClean="0">
                          <a:latin typeface="Andalus" pitchFamily="18" charset="-78"/>
                          <a:cs typeface="Andalus" pitchFamily="18" charset="-78"/>
                        </a:rPr>
                        <a:t> </a:t>
                      </a:r>
                      <a:r>
                        <a:rPr lang="en-US" sz="1400" dirty="0" err="1" smtClean="0">
                          <a:latin typeface="Andalus" pitchFamily="18" charset="-78"/>
                          <a:cs typeface="Andalus" pitchFamily="18" charset="-78"/>
                        </a:rPr>
                        <a:t>Dhara</a:t>
                      </a:r>
                      <a:r>
                        <a:rPr lang="en-US" sz="1400" dirty="0" smtClean="0">
                          <a:latin typeface="Andalus" pitchFamily="18" charset="-78"/>
                          <a:cs typeface="Andalus" pitchFamily="18" charset="-78"/>
                        </a:rPr>
                        <a:t>, </a:t>
                      </a:r>
                      <a:r>
                        <a:rPr lang="en-US" sz="1400" dirty="0" err="1" smtClean="0">
                          <a:latin typeface="Andalus" pitchFamily="18" charset="-78"/>
                          <a:cs typeface="Andalus" pitchFamily="18" charset="-78"/>
                        </a:rPr>
                        <a:t>Jeevan</a:t>
                      </a:r>
                      <a:r>
                        <a:rPr lang="en-US" sz="1400" dirty="0" smtClean="0">
                          <a:latin typeface="Andalus" pitchFamily="18" charset="-78"/>
                          <a:cs typeface="Andalus" pitchFamily="18" charset="-78"/>
                        </a:rPr>
                        <a:t> </a:t>
                      </a:r>
                      <a:r>
                        <a:rPr lang="en-US" sz="1400" dirty="0" err="1" smtClean="0">
                          <a:latin typeface="Andalus" pitchFamily="18" charset="-78"/>
                          <a:cs typeface="Andalus" pitchFamily="18" charset="-78"/>
                        </a:rPr>
                        <a:t>Akshay</a:t>
                      </a:r>
                      <a:r>
                        <a:rPr lang="en-US" sz="1400" dirty="0" smtClean="0">
                          <a:latin typeface="Andalus" pitchFamily="18" charset="-78"/>
                          <a:cs typeface="Andalus" pitchFamily="18" charset="-78"/>
                        </a:rPr>
                        <a:t> Policies.</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32080">
                <a:tc>
                  <a:txBody>
                    <a:bodyPr/>
                    <a:lstStyle/>
                    <a:p>
                      <a:r>
                        <a:rPr lang="en-US" sz="1400" dirty="0" smtClean="0">
                          <a:latin typeface="Andalus" pitchFamily="18" charset="-78"/>
                          <a:cs typeface="Andalus" pitchFamily="18" charset="-78"/>
                        </a:rPr>
                        <a:t>9</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Amount deposited with National Housing Bank</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208280">
                <a:tc>
                  <a:txBody>
                    <a:bodyPr/>
                    <a:lstStyle/>
                    <a:p>
                      <a:r>
                        <a:rPr lang="en-US" sz="1400" dirty="0" smtClean="0">
                          <a:latin typeface="Andalus" pitchFamily="18" charset="-78"/>
                          <a:cs typeface="Andalus" pitchFamily="18" charset="-78"/>
                        </a:rPr>
                        <a:t>10</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Amount deposited with an authority engaged in Housing Development or Town or Rural Development.</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98120">
                <a:tc>
                  <a:txBody>
                    <a:bodyPr/>
                    <a:lstStyle/>
                    <a:p>
                      <a:r>
                        <a:rPr lang="en-US" sz="1400" dirty="0" smtClean="0">
                          <a:latin typeface="Andalus" pitchFamily="18" charset="-78"/>
                          <a:cs typeface="Andalus" pitchFamily="18" charset="-78"/>
                        </a:rPr>
                        <a:t>11</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Amount deposited or invested in Equity Linked Saving Scheme (ELSS)</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98120">
                <a:tc>
                  <a:txBody>
                    <a:bodyPr/>
                    <a:lstStyle/>
                    <a:p>
                      <a:r>
                        <a:rPr lang="en-US" sz="1400" dirty="0" smtClean="0">
                          <a:latin typeface="Andalus" pitchFamily="18" charset="-78"/>
                          <a:cs typeface="Andalus" pitchFamily="18" charset="-78"/>
                        </a:rPr>
                        <a:t>12</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Repayment of house building loan.</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98120">
                <a:tc>
                  <a:txBody>
                    <a:bodyPr/>
                    <a:lstStyle/>
                    <a:p>
                      <a:r>
                        <a:rPr lang="en-US" sz="1400" dirty="0" smtClean="0">
                          <a:latin typeface="Andalus" pitchFamily="18" charset="-78"/>
                          <a:cs typeface="Andalus" pitchFamily="18" charset="-78"/>
                        </a:rPr>
                        <a:t>13</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Payment of Tuition fees.</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98120">
                <a:tc>
                  <a:txBody>
                    <a:bodyPr/>
                    <a:lstStyle/>
                    <a:p>
                      <a:r>
                        <a:rPr lang="en-US" sz="1400" dirty="0" smtClean="0">
                          <a:latin typeface="Andalus" pitchFamily="18" charset="-78"/>
                          <a:cs typeface="Andalus" pitchFamily="18" charset="-78"/>
                        </a:rPr>
                        <a:t>14</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Amount paid as subscription to equity shares or debentures.</a:t>
                      </a:r>
                      <a:endParaRPr lang="en-US" sz="1400" dirty="0">
                        <a:latin typeface="Andalus" pitchFamily="18" charset="-78"/>
                        <a:cs typeface="Andalus" pitchFamily="18" charset="-78"/>
                      </a:endParaRPr>
                    </a:p>
                  </a:txBody>
                  <a:tcPr/>
                </a:tc>
                <a:tc>
                  <a:txBody>
                    <a:bodyPr/>
                    <a:lstStyle/>
                    <a:p>
                      <a:r>
                        <a:rPr lang="en-US" sz="140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r h="198120">
                <a:tc>
                  <a:txBody>
                    <a:bodyPr/>
                    <a:lstStyle/>
                    <a:p>
                      <a:r>
                        <a:rPr lang="en-US" sz="1400" dirty="0" smtClean="0">
                          <a:latin typeface="Andalus" pitchFamily="18" charset="-78"/>
                          <a:cs typeface="Andalus" pitchFamily="18" charset="-78"/>
                        </a:rPr>
                        <a:t>15</a:t>
                      </a:r>
                      <a:endParaRPr lang="en-US" sz="1400" dirty="0">
                        <a:latin typeface="Andalus" pitchFamily="18" charset="-78"/>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Amount paid as subscription to units of a mutual fund. </a:t>
                      </a:r>
                      <a:endParaRPr lang="en-US" sz="1400" dirty="0">
                        <a:latin typeface="Andalus" pitchFamily="18" charset="-78"/>
                        <a:cs typeface="Andalus" pitchFamily="18" charset="-78"/>
                      </a:endParaRPr>
                    </a:p>
                  </a:txBody>
                  <a:tcPr/>
                </a:tc>
                <a:tc>
                  <a:txBody>
                    <a:bodyPr/>
                    <a:lstStyle/>
                    <a:p>
                      <a:r>
                        <a:rPr lang="en-US" sz="1400" dirty="0" smtClean="0">
                          <a:latin typeface="Andalus" pitchFamily="18" charset="-78"/>
                          <a:cs typeface="Andalus" pitchFamily="18" charset="-78"/>
                        </a:rPr>
                        <a:t>xxx</a:t>
                      </a:r>
                      <a:endParaRPr lang="en-US" sz="1400" dirty="0">
                        <a:latin typeface="Andalus" pitchFamily="18" charset="-78"/>
                        <a:cs typeface="Andalus" pitchFamily="18" charset="-78"/>
                      </a:endParaRP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2462213"/>
          </a:xfrm>
          <a:prstGeom prst="rect">
            <a:avLst/>
          </a:prstGeom>
        </p:spPr>
        <p:txBody>
          <a:bodyPr wrap="square">
            <a:spAutoFit/>
          </a:bodyPr>
          <a:lstStyle/>
          <a:p>
            <a:r>
              <a:rPr lang="en-US" sz="2000" dirty="0" smtClean="0">
                <a:latin typeface="Andalus" pitchFamily="18" charset="-78"/>
                <a:cs typeface="Andalus" pitchFamily="18" charset="-78"/>
              </a:rPr>
              <a:t>Slide 1</a:t>
            </a:r>
            <a:r>
              <a:rPr lang="en-US" sz="2000" dirty="0" smtClean="0">
                <a:latin typeface="Andalus" pitchFamily="18" charset="-78"/>
                <a:cs typeface="Andalus" pitchFamily="18" charset="-78"/>
              </a:rPr>
              <a:t>: </a:t>
            </a:r>
            <a:r>
              <a:rPr lang="en-US" sz="2000" b="1" dirty="0" smtClean="0">
                <a:latin typeface="Andalus" pitchFamily="18" charset="-78"/>
                <a:cs typeface="Andalus" pitchFamily="18" charset="-78"/>
              </a:rPr>
              <a:t>Introduction</a:t>
            </a:r>
          </a:p>
          <a:p>
            <a:r>
              <a:rPr lang="en-US" sz="2000" dirty="0" smtClean="0">
                <a:latin typeface="Andalus" pitchFamily="18" charset="-78"/>
                <a:cs typeface="Andalus" pitchFamily="18" charset="-78"/>
              </a:rPr>
              <a:t> 	Tax is charged on the total income of an Assessee as per income tax act of 1961. Under Sec 5 basis for computation of total income is charged.</a:t>
            </a:r>
          </a:p>
          <a:p>
            <a:r>
              <a:rPr lang="en-US" sz="2000" dirty="0" smtClean="0">
                <a:latin typeface="Andalus" pitchFamily="18" charset="-78"/>
                <a:cs typeface="Andalus" pitchFamily="18" charset="-78"/>
              </a:rPr>
              <a:t>Salary </a:t>
            </a:r>
            <a:r>
              <a:rPr lang="en-US" sz="2000" dirty="0" smtClean="0">
                <a:latin typeface="Andalus" pitchFamily="18" charset="-78"/>
                <a:cs typeface="Andalus" pitchFamily="18" charset="-78"/>
              </a:rPr>
              <a:t>income of an employee is to be computed in accordance with the provisions laid down in sections 15, 16 and 17</a:t>
            </a:r>
            <a:r>
              <a:rPr lang="en-US" sz="2000" dirty="0" smtClean="0">
                <a:latin typeface="Andalus" pitchFamily="18" charset="-78"/>
                <a:cs typeface="Andalus" pitchFamily="18" charset="-78"/>
              </a:rPr>
              <a:t>. </a:t>
            </a:r>
            <a:endParaRPr lang="en-US" sz="2000" dirty="0" smtClean="0">
              <a:latin typeface="Andalus" pitchFamily="18" charset="-78"/>
              <a:cs typeface="Andalus" pitchFamily="18" charset="-78"/>
            </a:endParaRPr>
          </a:p>
          <a:p>
            <a:endParaRPr lang="en-US" dirty="0" smtClean="0"/>
          </a:p>
          <a:p>
            <a:r>
              <a:rPr lang="en-US" dirty="0" smtClean="0"/>
              <a:t/>
            </a:r>
            <a:br>
              <a:rPr lang="en-US" dirty="0" smtClean="0"/>
            </a:br>
            <a:endParaRPr lang="en-US" dirty="0"/>
          </a:p>
        </p:txBody>
      </p:sp>
      <p:pic>
        <p:nvPicPr>
          <p:cNvPr id="6" name="Content Placeholder 3" descr="Computation-of-Salary-Income.jpg"/>
          <p:cNvPicPr>
            <a:picLocks noGrp="1" noChangeAspect="1"/>
          </p:cNvPicPr>
          <p:nvPr>
            <p:ph idx="1"/>
          </p:nvPr>
        </p:nvPicPr>
        <p:blipFill>
          <a:blip r:embed="rId2"/>
          <a:stretch>
            <a:fillRect/>
          </a:stretch>
        </p:blipFill>
        <p:spPr>
          <a:xfrm>
            <a:off x="685800" y="1905000"/>
            <a:ext cx="7315200" cy="4715669"/>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ank slide.jpg"/>
          <p:cNvPicPr>
            <a:picLocks noChangeAspect="1"/>
          </p:cNvPicPr>
          <p:nvPr/>
        </p:nvPicPr>
        <p:blipFill>
          <a:blip r:embed="rId2"/>
          <a:stretch>
            <a:fillRect/>
          </a:stretch>
        </p:blipFill>
        <p:spPr>
          <a:xfrm>
            <a:off x="381000" y="228600"/>
            <a:ext cx="8382000" cy="62484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0"/>
            <a:ext cx="4495800" cy="563562"/>
          </a:xfrm>
        </p:spPr>
        <p:txBody>
          <a:bodyPr>
            <a:normAutofit fontScale="90000"/>
          </a:bodyPr>
          <a:lstStyle/>
          <a:p>
            <a:pPr algn="l"/>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sz="3100" dirty="0" smtClean="0">
                <a:latin typeface="Andalus" pitchFamily="18" charset="-78"/>
                <a:cs typeface="Andalus" pitchFamily="18" charset="-78"/>
              </a:rPr>
              <a:t>Slide 2:</a:t>
            </a:r>
            <a:r>
              <a:rPr lang="en-US" sz="3100" dirty="0" smtClean="0">
                <a:latin typeface="Andalus" pitchFamily="18" charset="-78"/>
                <a:cs typeface="Andalus" pitchFamily="18" charset="-78"/>
              </a:rPr>
              <a:t>How salary is defined</a:t>
            </a:r>
            <a:r>
              <a:rPr lang="en-US" dirty="0" smtClean="0"/>
              <a:t/>
            </a:r>
            <a:br>
              <a:rPr lang="en-US" dirty="0" smtClean="0"/>
            </a:br>
            <a:r>
              <a:rPr lang="en-US" dirty="0" smtClean="0">
                <a:latin typeface="Andalus" pitchFamily="18" charset="-78"/>
                <a:cs typeface="Andalus" pitchFamily="18" charset="-78"/>
              </a:rPr>
              <a:t> </a:t>
            </a:r>
            <a:endParaRPr lang="en-US" dirty="0"/>
          </a:p>
        </p:txBody>
      </p:sp>
      <p:sp>
        <p:nvSpPr>
          <p:cNvPr id="5" name="Content Placeholder 4"/>
          <p:cNvSpPr>
            <a:spLocks noGrp="1"/>
          </p:cNvSpPr>
          <p:nvPr>
            <p:ph idx="1"/>
          </p:nvPr>
        </p:nvSpPr>
        <p:spPr>
          <a:xfrm>
            <a:off x="228600" y="609600"/>
            <a:ext cx="8915400" cy="5867400"/>
          </a:xfrm>
        </p:spPr>
        <p:txBody>
          <a:bodyPr>
            <a:normAutofit fontScale="77500" lnSpcReduction="20000"/>
          </a:bodyPr>
          <a:lstStyle/>
          <a:p>
            <a:pPr>
              <a:buNone/>
            </a:pPr>
            <a:r>
              <a:rPr lang="en-US" dirty="0" smtClean="0"/>
              <a:t>T</a:t>
            </a:r>
            <a:r>
              <a:rPr lang="en-US" dirty="0" smtClean="0">
                <a:latin typeface="Andalus" pitchFamily="18" charset="-78"/>
                <a:cs typeface="Andalus" pitchFamily="18" charset="-78"/>
              </a:rPr>
              <a:t>he term salary includes </a:t>
            </a:r>
          </a:p>
          <a:p>
            <a:r>
              <a:rPr lang="en-US" dirty="0" smtClean="0">
                <a:latin typeface="Andalus" pitchFamily="18" charset="-78"/>
                <a:cs typeface="Andalus" pitchFamily="18" charset="-78"/>
              </a:rPr>
              <a:t>Wages</a:t>
            </a:r>
          </a:p>
          <a:p>
            <a:r>
              <a:rPr lang="en-US" dirty="0" smtClean="0">
                <a:latin typeface="Andalus" pitchFamily="18" charset="-78"/>
                <a:cs typeface="Andalus" pitchFamily="18" charset="-78"/>
              </a:rPr>
              <a:t>Any Annuity or Pension</a:t>
            </a:r>
          </a:p>
          <a:p>
            <a:r>
              <a:rPr lang="en-US" dirty="0" smtClean="0">
                <a:latin typeface="Andalus" pitchFamily="18" charset="-78"/>
                <a:cs typeface="Andalus" pitchFamily="18" charset="-78"/>
              </a:rPr>
              <a:t>Any Gratuity</a:t>
            </a:r>
          </a:p>
          <a:p>
            <a:r>
              <a:rPr lang="en-US" dirty="0" smtClean="0">
                <a:latin typeface="Andalus" pitchFamily="18" charset="-78"/>
                <a:cs typeface="Andalus" pitchFamily="18" charset="-78"/>
              </a:rPr>
              <a:t>Any fees, Commission, Perquisites or profit in lieu of Salary or in addition to salary</a:t>
            </a:r>
          </a:p>
          <a:p>
            <a:r>
              <a:rPr lang="en-US" dirty="0" smtClean="0">
                <a:latin typeface="Andalus" pitchFamily="18" charset="-78"/>
                <a:cs typeface="Andalus" pitchFamily="18" charset="-78"/>
              </a:rPr>
              <a:t>Any Advance salary</a:t>
            </a:r>
          </a:p>
          <a:p>
            <a:r>
              <a:rPr lang="en-US" dirty="0" smtClean="0">
                <a:latin typeface="Andalus" pitchFamily="18" charset="-78"/>
                <a:cs typeface="Andalus" pitchFamily="18" charset="-78"/>
              </a:rPr>
              <a:t>Any payment received by an employee in respect leave not availed by him during service.</a:t>
            </a:r>
          </a:p>
          <a:p>
            <a:r>
              <a:rPr lang="en-US" dirty="0" smtClean="0">
                <a:latin typeface="Andalus" pitchFamily="18" charset="-78"/>
                <a:cs typeface="Andalus" pitchFamily="18" charset="-78"/>
              </a:rPr>
              <a:t>The total sum accredited to the credit of the employee </a:t>
            </a:r>
            <a:r>
              <a:rPr lang="en-US" dirty="0" err="1" smtClean="0">
                <a:latin typeface="Andalus" pitchFamily="18" charset="-78"/>
                <a:cs typeface="Andalus" pitchFamily="18" charset="-78"/>
              </a:rPr>
              <a:t>recognised</a:t>
            </a:r>
            <a:r>
              <a:rPr lang="en-US" dirty="0" smtClean="0">
                <a:latin typeface="Andalus" pitchFamily="18" charset="-78"/>
                <a:cs typeface="Andalus" pitchFamily="18" charset="-78"/>
              </a:rPr>
              <a:t> Provident fund to the extent chargeable to tax</a:t>
            </a:r>
          </a:p>
          <a:p>
            <a:r>
              <a:rPr lang="en-US" dirty="0" smtClean="0">
                <a:latin typeface="Andalus" pitchFamily="18" charset="-78"/>
                <a:cs typeface="Andalus" pitchFamily="18" charset="-78"/>
              </a:rPr>
              <a:t>Transferred balance in a </a:t>
            </a:r>
            <a:r>
              <a:rPr lang="en-US" dirty="0" err="1" smtClean="0">
                <a:latin typeface="Andalus" pitchFamily="18" charset="-78"/>
                <a:cs typeface="Andalus" pitchFamily="18" charset="-78"/>
              </a:rPr>
              <a:t>recognised</a:t>
            </a:r>
            <a:r>
              <a:rPr lang="en-US" dirty="0" smtClean="0">
                <a:latin typeface="Andalus" pitchFamily="18" charset="-78"/>
                <a:cs typeface="Andalus" pitchFamily="18" charset="-78"/>
              </a:rPr>
              <a:t> Provident fund </a:t>
            </a:r>
            <a:r>
              <a:rPr lang="en-US" dirty="0" smtClean="0">
                <a:latin typeface="Andalus" pitchFamily="18" charset="-78"/>
                <a:cs typeface="Andalus" pitchFamily="18" charset="-78"/>
              </a:rPr>
              <a:t> to the extent it is chargeable</a:t>
            </a:r>
          </a:p>
          <a:p>
            <a:r>
              <a:rPr lang="en-US" dirty="0" smtClean="0">
                <a:latin typeface="Andalus" pitchFamily="18" charset="-78"/>
                <a:cs typeface="Andalus" pitchFamily="18" charset="-78"/>
              </a:rPr>
              <a:t>Amount credited by the central Government or any employer to the employee under notified pension schemes as mentioned in 80CCD</a:t>
            </a:r>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315200" cy="487362"/>
          </a:xfrm>
        </p:spPr>
        <p:txBody>
          <a:bodyPr>
            <a:normAutofit fontScale="90000"/>
          </a:bodyPr>
          <a:lstStyle/>
          <a:p>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solidFill>
                  <a:schemeClr val="accent2">
                    <a:lumMod val="50000"/>
                  </a:schemeClr>
                </a:solidFill>
                <a:latin typeface="Andalus" pitchFamily="18" charset="-78"/>
                <a:cs typeface="Andalus" pitchFamily="18" charset="-78"/>
              </a:rPr>
              <a:t>Slide 4:Format to compute Salary</a:t>
            </a:r>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latin typeface="Andalus" pitchFamily="18" charset="-78"/>
                <a:cs typeface="Andalus" pitchFamily="18" charset="-78"/>
              </a:rPr>
              <a:t> </a:t>
            </a:r>
            <a:endParaRPr lang="en-US" dirty="0"/>
          </a:p>
        </p:txBody>
      </p:sp>
      <p:pic>
        <p:nvPicPr>
          <p:cNvPr id="6" name="Picture 5" descr="income-under-the-5-heads-7-728.jpg"/>
          <p:cNvPicPr>
            <a:picLocks noChangeAspect="1"/>
          </p:cNvPicPr>
          <p:nvPr/>
        </p:nvPicPr>
        <p:blipFill>
          <a:blip r:embed="rId2"/>
          <a:srcRect l="10345" r="18965"/>
          <a:stretch>
            <a:fillRect/>
          </a:stretch>
        </p:blipFill>
        <p:spPr>
          <a:xfrm>
            <a:off x="0" y="685800"/>
            <a:ext cx="9144000" cy="61722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txBody>
          <a:bodyPr>
            <a:normAutofit fontScale="90000"/>
          </a:bodyPr>
          <a:lstStyle/>
          <a:p>
            <a:pPr algn="just"/>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latin typeface="Andalus" pitchFamily="18" charset="-78"/>
                <a:cs typeface="Andalus" pitchFamily="18" charset="-78"/>
              </a:rPr>
              <a:t>Slide5:</a:t>
            </a:r>
            <a:r>
              <a:rPr lang="en-US" b="1" dirty="0" smtClean="0">
                <a:latin typeface="Andalus" pitchFamily="18" charset="-78"/>
                <a:cs typeface="Andalus" pitchFamily="18" charset="-78"/>
              </a:rPr>
              <a:t>Allowances</a:t>
            </a:r>
            <a:r>
              <a:rPr lang="en-US" dirty="0" smtClean="0">
                <a:latin typeface="Andalus" pitchFamily="18" charset="-78"/>
                <a:cs typeface="Andalus" pitchFamily="18" charset="-78"/>
              </a:rPr>
              <a:t/>
            </a:r>
            <a:br>
              <a:rPr lang="en-US" dirty="0" smtClean="0">
                <a:latin typeface="Andalus" pitchFamily="18" charset="-78"/>
                <a:cs typeface="Andalus" pitchFamily="18" charset="-78"/>
              </a:rPr>
            </a:br>
            <a:endParaRPr lang="en-US" dirty="0">
              <a:latin typeface="Andalus" pitchFamily="18" charset="-78"/>
              <a:cs typeface="Andalus" pitchFamily="18" charset="-78"/>
            </a:endParaRPr>
          </a:p>
        </p:txBody>
      </p:sp>
      <p:sp>
        <p:nvSpPr>
          <p:cNvPr id="3" name="Content Placeholder 2"/>
          <p:cNvSpPr>
            <a:spLocks noGrp="1"/>
          </p:cNvSpPr>
          <p:nvPr>
            <p:ph idx="1"/>
          </p:nvPr>
        </p:nvSpPr>
        <p:spPr>
          <a:xfrm>
            <a:off x="0" y="685800"/>
            <a:ext cx="9144000" cy="4525963"/>
          </a:xfrm>
        </p:spPr>
        <p:txBody>
          <a:bodyPr>
            <a:noAutofit/>
          </a:bodyPr>
          <a:lstStyle/>
          <a:p>
            <a:pPr algn="ctr">
              <a:buNone/>
            </a:pPr>
            <a:r>
              <a:rPr lang="en-US" sz="2800" b="1" u="sng" dirty="0" smtClean="0">
                <a:solidFill>
                  <a:srgbClr val="0E00C0"/>
                </a:solidFill>
                <a:latin typeface="Andalus" pitchFamily="18" charset="-78"/>
                <a:cs typeface="Andalus" pitchFamily="18" charset="-78"/>
              </a:rPr>
              <a:t>Fully </a:t>
            </a:r>
            <a:r>
              <a:rPr lang="en-US" sz="2800" b="1" u="sng" dirty="0" smtClean="0">
                <a:solidFill>
                  <a:srgbClr val="0E00C0"/>
                </a:solidFill>
                <a:latin typeface="Andalus" pitchFamily="18" charset="-78"/>
                <a:cs typeface="Andalus" pitchFamily="18" charset="-78"/>
              </a:rPr>
              <a:t>Taxable  allowances</a:t>
            </a:r>
            <a:endParaRPr lang="en-US" sz="2800" b="1" u="sng" dirty="0" smtClean="0">
              <a:solidFill>
                <a:srgbClr val="051697"/>
              </a:solidFill>
              <a:latin typeface="Andalus" pitchFamily="18" charset="-78"/>
              <a:cs typeface="Andalus" pitchFamily="18" charset="-78"/>
            </a:endParaRPr>
          </a:p>
          <a:p>
            <a:pPr algn="ctr">
              <a:buNone/>
            </a:pPr>
            <a:endParaRPr lang="en-US" sz="28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Dearness Allowance: </a:t>
            </a:r>
            <a:r>
              <a:rPr lang="en-US" sz="2000" dirty="0" smtClean="0">
                <a:latin typeface="Andalus" pitchFamily="18" charset="-78"/>
                <a:cs typeface="Andalus" pitchFamily="18" charset="-78"/>
              </a:rPr>
              <a:t>The allowance is paid to the employees to cope with inflation.</a:t>
            </a:r>
          </a:p>
          <a:p>
            <a:pPr algn="just"/>
            <a:r>
              <a:rPr lang="en-US" sz="2000" b="1" dirty="0" smtClean="0">
                <a:latin typeface="Andalus" pitchFamily="18" charset="-78"/>
                <a:cs typeface="Andalus" pitchFamily="18" charset="-78"/>
              </a:rPr>
              <a:t>Entertainment Allowance: </a:t>
            </a:r>
            <a:r>
              <a:rPr lang="en-US" sz="2000" dirty="0" smtClean="0">
                <a:latin typeface="Andalus" pitchFamily="18" charset="-78"/>
                <a:cs typeface="Andalus" pitchFamily="18" charset="-78"/>
              </a:rPr>
              <a:t>This is an allowance that is provided to the employees to reimburse the expenses which are incurred on the hospitality.</a:t>
            </a:r>
          </a:p>
          <a:p>
            <a:pPr algn="just"/>
            <a:r>
              <a:rPr lang="en-US" sz="2000" b="1" dirty="0" smtClean="0">
                <a:latin typeface="Andalus" pitchFamily="18" charset="-78"/>
                <a:cs typeface="Andalus" pitchFamily="18" charset="-78"/>
              </a:rPr>
              <a:t>Overtime Allowance:</a:t>
            </a:r>
            <a:r>
              <a:rPr lang="en-US" sz="2000" dirty="0" smtClean="0">
                <a:latin typeface="Andalus" pitchFamily="18" charset="-78"/>
                <a:cs typeface="Andalus" pitchFamily="18" charset="-78"/>
              </a:rPr>
              <a:t> Overtime allowance is the allowance which is paid to the employees for working above the regular work hours.</a:t>
            </a:r>
          </a:p>
          <a:p>
            <a:pPr algn="just"/>
            <a:r>
              <a:rPr lang="en-US" sz="2000" b="1" dirty="0" smtClean="0">
                <a:latin typeface="Andalus" pitchFamily="18" charset="-78"/>
                <a:cs typeface="Andalus" pitchFamily="18" charset="-78"/>
              </a:rPr>
              <a:t>City Compensatory Allowance: </a:t>
            </a:r>
            <a:r>
              <a:rPr lang="en-US" sz="2000" dirty="0" smtClean="0">
                <a:latin typeface="Andalus" pitchFamily="18" charset="-78"/>
                <a:cs typeface="Andalus" pitchFamily="18" charset="-78"/>
              </a:rPr>
              <a:t>This allowance is paid to those employees who move to urban cities.</a:t>
            </a:r>
          </a:p>
          <a:p>
            <a:pPr algn="just"/>
            <a:r>
              <a:rPr lang="en-US" sz="2000" b="1" dirty="0" smtClean="0">
                <a:latin typeface="Andalus" pitchFamily="18" charset="-78"/>
                <a:cs typeface="Andalus" pitchFamily="18" charset="-78"/>
              </a:rPr>
              <a:t>Project Allowance: </a:t>
            </a:r>
            <a:r>
              <a:rPr lang="en-US" sz="2000" dirty="0" smtClean="0">
                <a:latin typeface="Andalus" pitchFamily="18" charset="-78"/>
                <a:cs typeface="Andalus" pitchFamily="18" charset="-78"/>
              </a:rPr>
              <a:t>When an employer provides an allowance to the employees to meet the project expenses.</a:t>
            </a:r>
          </a:p>
          <a:p>
            <a:pPr algn="just"/>
            <a:r>
              <a:rPr lang="en-US" sz="2000" b="1" dirty="0" smtClean="0">
                <a:latin typeface="Andalus" pitchFamily="18" charset="-78"/>
                <a:cs typeface="Andalus" pitchFamily="18" charset="-78"/>
              </a:rPr>
              <a:t>Tiffin/Meals Allowance: </a:t>
            </a:r>
            <a:r>
              <a:rPr lang="en-US" sz="2000" dirty="0" smtClean="0">
                <a:latin typeface="Andalus" pitchFamily="18" charset="-78"/>
                <a:cs typeface="Andalus" pitchFamily="18" charset="-78"/>
              </a:rPr>
              <a:t>Employees may be provided with meal allowances in some cases.</a:t>
            </a:r>
          </a:p>
          <a:p>
            <a:pPr algn="just"/>
            <a:r>
              <a:rPr lang="en-US" sz="2000" b="1" dirty="0" smtClean="0">
                <a:latin typeface="Andalus" pitchFamily="18" charset="-78"/>
                <a:cs typeface="Andalus" pitchFamily="18" charset="-78"/>
              </a:rPr>
              <a:t>Cash Allowance: </a:t>
            </a:r>
            <a:r>
              <a:rPr lang="en-US" sz="2000" dirty="0" smtClean="0">
                <a:latin typeface="Andalus" pitchFamily="18" charset="-78"/>
                <a:cs typeface="Andalus" pitchFamily="18" charset="-78"/>
              </a:rPr>
              <a:t>Employer may also provide cash allowance in some cases like for marriage or holiday purposes.</a:t>
            </a:r>
          </a:p>
          <a:p>
            <a:pPr>
              <a:buNone/>
            </a:pPr>
            <a:endParaRPr lang="en-US" sz="2000" b="1" dirty="0" smtClean="0"/>
          </a:p>
          <a:p>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latin typeface="Andalus" pitchFamily="18" charset="-78"/>
                <a:cs typeface="Andalus" pitchFamily="18" charset="-78"/>
              </a:rPr>
              <a:t>Slide </a:t>
            </a:r>
            <a:r>
              <a:rPr lang="en-US" dirty="0" smtClean="0">
                <a:latin typeface="Andalus" pitchFamily="18" charset="-78"/>
                <a:cs typeface="Andalus" pitchFamily="18" charset="-78"/>
              </a:rPr>
              <a:t>6: </a:t>
            </a:r>
            <a:r>
              <a:rPr lang="en-US" b="1" dirty="0" smtClean="0">
                <a:latin typeface="Andalus" pitchFamily="18" charset="-78"/>
                <a:cs typeface="Andalus" pitchFamily="18" charset="-78"/>
              </a:rPr>
              <a:t>Partly Taxable </a:t>
            </a:r>
            <a:r>
              <a:rPr lang="en-US" b="1" dirty="0" smtClean="0">
                <a:latin typeface="Andalus" pitchFamily="18" charset="-78"/>
                <a:cs typeface="Andalus" pitchFamily="18" charset="-78"/>
              </a:rPr>
              <a:t>allowances</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0" y="1600200"/>
            <a:ext cx="9144000" cy="4525963"/>
          </a:xfrm>
        </p:spPr>
        <p:txBody>
          <a:bodyPr>
            <a:normAutofit/>
          </a:bodyPr>
          <a:lstStyle/>
          <a:p>
            <a:pPr algn="just"/>
            <a:r>
              <a:rPr lang="en-US" b="1" dirty="0" smtClean="0">
                <a:latin typeface="Andalus" pitchFamily="18" charset="-78"/>
                <a:cs typeface="Andalus" pitchFamily="18" charset="-78"/>
              </a:rPr>
              <a:t>House Rent Allowance:</a:t>
            </a:r>
            <a:r>
              <a:rPr lang="en-US" dirty="0" smtClean="0">
                <a:latin typeface="Andalus" pitchFamily="18" charset="-78"/>
                <a:cs typeface="Andalus" pitchFamily="18" charset="-78"/>
              </a:rPr>
              <a:t> It is the allowance that an employer pays to his employee for accommodation.</a:t>
            </a:r>
          </a:p>
          <a:p>
            <a:pPr algn="just"/>
            <a:r>
              <a:rPr lang="en-US" b="1" dirty="0" smtClean="0">
                <a:latin typeface="Andalus" pitchFamily="18" charset="-78"/>
                <a:cs typeface="Andalus" pitchFamily="18" charset="-78"/>
              </a:rPr>
              <a:t>Entertainment allowance</a:t>
            </a:r>
            <a:endParaRPr lang="en-US" dirty="0" smtClean="0">
              <a:latin typeface="Andalus" pitchFamily="18" charset="-78"/>
              <a:cs typeface="Andalus" pitchFamily="18" charset="-78"/>
            </a:endParaRPr>
          </a:p>
          <a:p>
            <a:pPr algn="just"/>
            <a:r>
              <a:rPr lang="en-US" b="1" dirty="0" smtClean="0">
                <a:latin typeface="Andalus" pitchFamily="18" charset="-78"/>
                <a:cs typeface="Andalus" pitchFamily="18" charset="-78"/>
              </a:rPr>
              <a:t>Special allowances</a:t>
            </a:r>
            <a:r>
              <a:rPr lang="en-US" dirty="0" smtClean="0">
                <a:latin typeface="Andalus" pitchFamily="18" charset="-78"/>
                <a:cs typeface="Andalus" pitchFamily="18" charset="-78"/>
              </a:rPr>
              <a:t> like allowance for travel, uniform, research allowance etc.</a:t>
            </a:r>
          </a:p>
          <a:p>
            <a:pPr algn="just"/>
            <a:r>
              <a:rPr lang="en-US" b="1" dirty="0" smtClean="0">
                <a:latin typeface="Andalus" pitchFamily="18" charset="-78"/>
                <a:cs typeface="Andalus" pitchFamily="18" charset="-78"/>
              </a:rPr>
              <a:t>Special allowance to meet personal expenses </a:t>
            </a:r>
            <a:r>
              <a:rPr lang="en-US" dirty="0" smtClean="0">
                <a:latin typeface="Andalus" pitchFamily="18" charset="-78"/>
                <a:cs typeface="Andalus" pitchFamily="18" charset="-78"/>
              </a:rPr>
              <a:t>like children’s education allowance, children hostel allowance etc.</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92162"/>
          </a:xfrm>
        </p:spPr>
        <p:txBody>
          <a:bodyPr>
            <a:normAutofit/>
          </a:bodyPr>
          <a:lstStyle/>
          <a:p>
            <a:r>
              <a:rPr lang="en-US" dirty="0" smtClean="0">
                <a:latin typeface="Andalus" pitchFamily="18" charset="-78"/>
                <a:cs typeface="Andalus" pitchFamily="18" charset="-78"/>
              </a:rPr>
              <a:t>Slide </a:t>
            </a:r>
            <a:r>
              <a:rPr lang="en-US" dirty="0" smtClean="0">
                <a:latin typeface="Andalus" pitchFamily="18" charset="-78"/>
                <a:cs typeface="Andalus" pitchFamily="18" charset="-78"/>
              </a:rPr>
              <a:t>7: </a:t>
            </a:r>
            <a:r>
              <a:rPr lang="en-US" b="1" dirty="0" smtClean="0">
                <a:latin typeface="Andalus" pitchFamily="18" charset="-78"/>
                <a:cs typeface="Andalus" pitchFamily="18" charset="-78"/>
              </a:rPr>
              <a:t>Non Taxable </a:t>
            </a:r>
            <a:r>
              <a:rPr lang="en-US" b="1" dirty="0" smtClean="0">
                <a:latin typeface="Andalus" pitchFamily="18" charset="-78"/>
                <a:cs typeface="Andalus" pitchFamily="18" charset="-78"/>
              </a:rPr>
              <a:t>allowances</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457200" y="838200"/>
            <a:ext cx="8229600" cy="4525963"/>
          </a:xfrm>
        </p:spPr>
        <p:txBody>
          <a:bodyPr>
            <a:normAutofit fontScale="85000" lnSpcReduction="10000"/>
          </a:bodyPr>
          <a:lstStyle/>
          <a:p>
            <a:pPr algn="just"/>
            <a:r>
              <a:rPr lang="en-US" b="1" dirty="0" smtClean="0">
                <a:latin typeface="Andalus" pitchFamily="18" charset="-78"/>
                <a:cs typeface="Andalus" pitchFamily="18" charset="-78"/>
              </a:rPr>
              <a:t>Allowances that is paid to the Govt. servants abroad:</a:t>
            </a:r>
            <a:r>
              <a:rPr lang="en-US" dirty="0" smtClean="0">
                <a:latin typeface="Andalus" pitchFamily="18" charset="-78"/>
                <a:cs typeface="Andalus" pitchFamily="18" charset="-78"/>
              </a:rPr>
              <a:t> When the government employee of India are paid allowances when they are serving abroad.</a:t>
            </a:r>
          </a:p>
          <a:p>
            <a:pPr algn="just"/>
            <a:r>
              <a:rPr lang="en-US" b="1" dirty="0" smtClean="0">
                <a:latin typeface="Andalus" pitchFamily="18" charset="-78"/>
                <a:cs typeface="Andalus" pitchFamily="18" charset="-78"/>
              </a:rPr>
              <a:t>Sumptuary allowances: </a:t>
            </a:r>
            <a:r>
              <a:rPr lang="en-US" dirty="0" smtClean="0">
                <a:latin typeface="Andalus" pitchFamily="18" charset="-78"/>
                <a:cs typeface="Andalus" pitchFamily="18" charset="-78"/>
              </a:rPr>
              <a:t>Sumptuary allowances which are paid to the judges of HC and SC are not taxed.</a:t>
            </a:r>
          </a:p>
          <a:p>
            <a:pPr algn="just"/>
            <a:r>
              <a:rPr lang="en-US" b="1" dirty="0" smtClean="0">
                <a:latin typeface="Andalus" pitchFamily="18" charset="-78"/>
                <a:cs typeface="Andalus" pitchFamily="18" charset="-78"/>
              </a:rPr>
              <a:t>Allowance paid by UNO:</a:t>
            </a:r>
            <a:r>
              <a:rPr lang="en-US" dirty="0" smtClean="0">
                <a:latin typeface="Andalus" pitchFamily="18" charset="-78"/>
                <a:cs typeface="Andalus" pitchFamily="18" charset="-78"/>
              </a:rPr>
              <a:t> Allowances which is received by the employees of UNO are fully exempt from tax.</a:t>
            </a:r>
          </a:p>
          <a:p>
            <a:pPr algn="just"/>
            <a:r>
              <a:rPr lang="en-US" b="1" dirty="0" smtClean="0">
                <a:latin typeface="Andalus" pitchFamily="18" charset="-78"/>
                <a:cs typeface="Andalus" pitchFamily="18" charset="-78"/>
              </a:rPr>
              <a:t>Compensatory allowance paid to judges: </a:t>
            </a:r>
            <a:r>
              <a:rPr lang="en-US" dirty="0" smtClean="0">
                <a:latin typeface="Andalus" pitchFamily="18" charset="-78"/>
                <a:cs typeface="Andalus" pitchFamily="18" charset="-78"/>
              </a:rPr>
              <a:t>When a judge receives a compensatory allowance, it is also not taxable.</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latin typeface="Andalus" pitchFamily="18" charset="-78"/>
                <a:cs typeface="Andalus" pitchFamily="18" charset="-78"/>
              </a:rPr>
              <a:t>Slide 8: </a:t>
            </a:r>
            <a:r>
              <a:rPr lang="en-US" b="1" dirty="0" smtClean="0">
                <a:latin typeface="Andalus" pitchFamily="18" charset="-78"/>
                <a:cs typeface="Andalus" pitchFamily="18" charset="-78"/>
              </a:rPr>
              <a:t>Perquisites</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0" y="762000"/>
            <a:ext cx="9144000" cy="6096000"/>
          </a:xfrm>
        </p:spPr>
        <p:txBody>
          <a:bodyPr>
            <a:normAutofit fontScale="92500" lnSpcReduction="10000"/>
          </a:bodyPr>
          <a:lstStyle/>
          <a:p>
            <a:pPr marL="0" indent="0" algn="just">
              <a:buNone/>
            </a:pPr>
            <a:r>
              <a:rPr lang="en-US" b="1" dirty="0" smtClean="0">
                <a:latin typeface="Andalus" pitchFamily="18" charset="-78"/>
                <a:cs typeface="Andalus" pitchFamily="18" charset="-78"/>
              </a:rPr>
              <a:t>Perquisites</a:t>
            </a:r>
            <a:r>
              <a:rPr lang="en-US" dirty="0" smtClean="0">
                <a:latin typeface="Andalus" pitchFamily="18" charset="-78"/>
                <a:cs typeface="Andalus" pitchFamily="18" charset="-78"/>
              </a:rPr>
              <a:t> are those payments which are </a:t>
            </a:r>
            <a:r>
              <a:rPr lang="en-US" dirty="0" smtClean="0">
                <a:latin typeface="Andalus" pitchFamily="18" charset="-78"/>
                <a:cs typeface="Andalus" pitchFamily="18" charset="-78"/>
              </a:rPr>
              <a:t>received by </a:t>
            </a:r>
            <a:r>
              <a:rPr lang="en-US" dirty="0" smtClean="0">
                <a:latin typeface="Andalus" pitchFamily="18" charset="-78"/>
                <a:cs typeface="Andalus" pitchFamily="18" charset="-78"/>
              </a:rPr>
              <a:t>an employee from the employer over and above the </a:t>
            </a:r>
            <a:r>
              <a:rPr lang="en-US" dirty="0" smtClean="0">
                <a:latin typeface="Andalus" pitchFamily="18" charset="-78"/>
                <a:cs typeface="Andalus" pitchFamily="18" charset="-78"/>
              </a:rPr>
              <a:t>salary.</a:t>
            </a:r>
          </a:p>
          <a:p>
            <a:pPr marL="0" indent="0" algn="just">
              <a:buNone/>
            </a:pPr>
            <a:endParaRPr lang="en-US" dirty="0" smtClean="0">
              <a:latin typeface="Andalus" pitchFamily="18" charset="-78"/>
              <a:cs typeface="Andalus" pitchFamily="18" charset="-78"/>
            </a:endParaRPr>
          </a:p>
          <a:p>
            <a:pPr marL="0" indent="0">
              <a:buNone/>
            </a:pPr>
            <a:r>
              <a:rPr lang="en-US" b="1" u="sng" dirty="0" smtClean="0"/>
              <a:t>P</a:t>
            </a:r>
            <a:r>
              <a:rPr lang="en-US" sz="3500" b="1" u="sng" dirty="0" smtClean="0">
                <a:latin typeface="Andalus" pitchFamily="18" charset="-78"/>
                <a:cs typeface="Andalus" pitchFamily="18" charset="-78"/>
              </a:rPr>
              <a:t>erquisites </a:t>
            </a:r>
            <a:r>
              <a:rPr lang="en-US" sz="3500" b="1" u="sng" dirty="0" smtClean="0">
                <a:latin typeface="Andalus" pitchFamily="18" charset="-78"/>
                <a:cs typeface="Andalus" pitchFamily="18" charset="-78"/>
              </a:rPr>
              <a:t>that are taxable for all the </a:t>
            </a:r>
            <a:r>
              <a:rPr lang="en-US" sz="3500" b="1" u="sng" dirty="0" smtClean="0">
                <a:latin typeface="Andalus" pitchFamily="18" charset="-78"/>
                <a:cs typeface="Andalus" pitchFamily="18" charset="-78"/>
              </a:rPr>
              <a:t>employees:</a:t>
            </a:r>
          </a:p>
          <a:p>
            <a:pPr marL="0" indent="0"/>
            <a:r>
              <a:rPr lang="en-US" sz="3500" dirty="0" smtClean="0">
                <a:latin typeface="Andalus" pitchFamily="18" charset="-78"/>
                <a:cs typeface="Andalus" pitchFamily="18" charset="-78"/>
              </a:rPr>
              <a:t>Rent </a:t>
            </a:r>
            <a:r>
              <a:rPr lang="en-US" sz="3500" dirty="0" smtClean="0">
                <a:latin typeface="Andalus" pitchFamily="18" charset="-78"/>
                <a:cs typeface="Andalus" pitchFamily="18" charset="-78"/>
              </a:rPr>
              <a:t>free </a:t>
            </a:r>
            <a:r>
              <a:rPr lang="en-US" sz="3500" dirty="0" smtClean="0">
                <a:latin typeface="Andalus" pitchFamily="18" charset="-78"/>
                <a:cs typeface="Andalus" pitchFamily="18" charset="-78"/>
              </a:rPr>
              <a:t>accommodation</a:t>
            </a:r>
          </a:p>
          <a:p>
            <a:pPr marL="0" indent="0"/>
            <a:r>
              <a:rPr lang="en-US" sz="3500" dirty="0" smtClean="0">
                <a:latin typeface="Andalus" pitchFamily="18" charset="-78"/>
                <a:cs typeface="Andalus" pitchFamily="18" charset="-78"/>
              </a:rPr>
              <a:t>Club </a:t>
            </a:r>
            <a:r>
              <a:rPr lang="en-US" sz="3500" dirty="0" smtClean="0">
                <a:latin typeface="Andalus" pitchFamily="18" charset="-78"/>
                <a:cs typeface="Andalus" pitchFamily="18" charset="-78"/>
              </a:rPr>
              <a:t>fee </a:t>
            </a:r>
            <a:r>
              <a:rPr lang="en-US" sz="3500" dirty="0" smtClean="0">
                <a:latin typeface="Andalus" pitchFamily="18" charset="-78"/>
                <a:cs typeface="Andalus" pitchFamily="18" charset="-78"/>
              </a:rPr>
              <a:t>payments</a:t>
            </a:r>
          </a:p>
          <a:p>
            <a:pPr marL="0" indent="0"/>
            <a:r>
              <a:rPr lang="en-US" sz="3500" dirty="0" smtClean="0">
                <a:latin typeface="Andalus" pitchFamily="18" charset="-78"/>
                <a:cs typeface="Andalus" pitchFamily="18" charset="-78"/>
              </a:rPr>
              <a:t>Movable assets</a:t>
            </a:r>
          </a:p>
          <a:p>
            <a:pPr marL="0" indent="0"/>
            <a:r>
              <a:rPr lang="en-US" sz="3500" dirty="0" smtClean="0">
                <a:latin typeface="Andalus" pitchFamily="18" charset="-78"/>
                <a:cs typeface="Andalus" pitchFamily="18" charset="-78"/>
              </a:rPr>
              <a:t>Concession </a:t>
            </a:r>
            <a:r>
              <a:rPr lang="en-US" sz="3500" dirty="0" smtClean="0">
                <a:latin typeface="Andalus" pitchFamily="18" charset="-78"/>
                <a:cs typeface="Andalus" pitchFamily="18" charset="-78"/>
              </a:rPr>
              <a:t>in accommodation </a:t>
            </a:r>
            <a:r>
              <a:rPr lang="en-US" sz="3500" dirty="0" smtClean="0">
                <a:latin typeface="Andalus" pitchFamily="18" charset="-78"/>
                <a:cs typeface="Andalus" pitchFamily="18" charset="-78"/>
              </a:rPr>
              <a:t>rent</a:t>
            </a:r>
          </a:p>
          <a:p>
            <a:pPr marL="0" indent="0"/>
            <a:r>
              <a:rPr lang="en-US" sz="3500" dirty="0" smtClean="0">
                <a:latin typeface="Andalus" pitchFamily="18" charset="-78"/>
                <a:cs typeface="Andalus" pitchFamily="18" charset="-78"/>
              </a:rPr>
              <a:t>Interest-free loans</a:t>
            </a:r>
          </a:p>
          <a:p>
            <a:pPr marL="0" indent="0"/>
            <a:r>
              <a:rPr lang="en-US" sz="3500" dirty="0" smtClean="0">
                <a:latin typeface="Andalus" pitchFamily="18" charset="-78"/>
                <a:cs typeface="Andalus" pitchFamily="18" charset="-78"/>
              </a:rPr>
              <a:t>Educational expenses</a:t>
            </a:r>
          </a:p>
          <a:p>
            <a:pPr marL="0" indent="0"/>
            <a:r>
              <a:rPr lang="en-US" sz="3500" dirty="0" smtClean="0">
                <a:latin typeface="Andalus" pitchFamily="18" charset="-78"/>
                <a:cs typeface="Andalus" pitchFamily="18" charset="-78"/>
              </a:rPr>
              <a:t>Insurance </a:t>
            </a:r>
            <a:r>
              <a:rPr lang="en-US" sz="3500" dirty="0" smtClean="0">
                <a:latin typeface="Andalus" pitchFamily="18" charset="-78"/>
                <a:cs typeface="Andalus" pitchFamily="18" charset="-78"/>
              </a:rPr>
              <a:t>premium paid on behalf of employees</a:t>
            </a:r>
            <a:endParaRPr lang="en-US" sz="3500"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304800"/>
          </a:xfrm>
        </p:spPr>
        <p:txBody>
          <a:bodyPr>
            <a:normAutofit fontScale="90000"/>
          </a:bodyPr>
          <a:lstStyle/>
          <a:p>
            <a:pPr algn="l"/>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sz="2700" b="1" dirty="0" smtClean="0">
                <a:latin typeface="Andalus" pitchFamily="18" charset="-78"/>
                <a:cs typeface="Andalus" pitchFamily="18" charset="-78"/>
              </a:rPr>
              <a:t>Slide 9: Perquisites </a:t>
            </a:r>
            <a:r>
              <a:rPr lang="en-US" sz="2700" b="1" dirty="0" smtClean="0">
                <a:latin typeface="Andalus" pitchFamily="18" charset="-78"/>
                <a:cs typeface="Andalus" pitchFamily="18" charset="-78"/>
              </a:rPr>
              <a:t>that are taxable only to specified employees</a:t>
            </a:r>
            <a:r>
              <a:rPr lang="en-US" dirty="0" smtClean="0">
                <a:latin typeface="Andalus" pitchFamily="18" charset="-78"/>
                <a:cs typeface="Andalus" pitchFamily="18" charset="-78"/>
              </a:rPr>
              <a:t/>
            </a:r>
            <a:br>
              <a:rPr lang="en-US" dirty="0" smtClean="0">
                <a:latin typeface="Andalus" pitchFamily="18" charset="-78"/>
                <a:cs typeface="Andalus" pitchFamily="18" charset="-78"/>
              </a:rPr>
            </a:br>
            <a:endParaRPr lang="en-US" dirty="0"/>
          </a:p>
        </p:txBody>
      </p:sp>
      <p:sp>
        <p:nvSpPr>
          <p:cNvPr id="3" name="Content Placeholder 2"/>
          <p:cNvSpPr>
            <a:spLocks noGrp="1"/>
          </p:cNvSpPr>
          <p:nvPr>
            <p:ph idx="1"/>
          </p:nvPr>
        </p:nvSpPr>
        <p:spPr>
          <a:xfrm>
            <a:off x="0" y="304800"/>
            <a:ext cx="9144000" cy="4525963"/>
          </a:xfrm>
        </p:spPr>
        <p:txBody>
          <a:bodyPr/>
          <a:lstStyle/>
          <a:p>
            <a:pPr algn="just"/>
            <a:r>
              <a:rPr lang="en-US" sz="2400" dirty="0" smtClean="0">
                <a:latin typeface="Andalus" pitchFamily="18" charset="-78"/>
                <a:cs typeface="Andalus" pitchFamily="18" charset="-78"/>
              </a:rPr>
              <a:t>Free gas, electricity etc. for domestic purpose</a:t>
            </a:r>
          </a:p>
          <a:p>
            <a:pPr algn="just"/>
            <a:r>
              <a:rPr lang="en-US" sz="2400" dirty="0" smtClean="0">
                <a:latin typeface="Andalus" pitchFamily="18" charset="-78"/>
                <a:cs typeface="Andalus" pitchFamily="18" charset="-78"/>
              </a:rPr>
              <a:t>Concessional transport facility</a:t>
            </a:r>
          </a:p>
          <a:p>
            <a:pPr algn="just"/>
            <a:r>
              <a:rPr lang="en-US" sz="2400" dirty="0" smtClean="0">
                <a:latin typeface="Andalus" pitchFamily="18" charset="-78"/>
                <a:cs typeface="Andalus" pitchFamily="18" charset="-78"/>
              </a:rPr>
              <a:t>Concessional educational expenses</a:t>
            </a:r>
          </a:p>
          <a:p>
            <a:pPr algn="just"/>
            <a:r>
              <a:rPr lang="en-US" sz="2400" dirty="0" smtClean="0">
                <a:latin typeface="Andalus" pitchFamily="18" charset="-78"/>
                <a:cs typeface="Andalus" pitchFamily="18" charset="-78"/>
              </a:rPr>
              <a:t>Payment made to gardener, sweeper and attendant</a:t>
            </a:r>
            <a:r>
              <a:rPr lang="en-US" sz="2400" dirty="0" smtClean="0">
                <a:latin typeface="Andalus" pitchFamily="18" charset="-78"/>
                <a:cs typeface="Andalus" pitchFamily="18" charset="-78"/>
              </a:rPr>
              <a:t>.</a:t>
            </a:r>
          </a:p>
          <a:p>
            <a:pPr algn="ctr">
              <a:buNone/>
            </a:pPr>
            <a:r>
              <a:rPr lang="en-US" sz="2400" b="1" dirty="0" smtClean="0">
                <a:latin typeface="Andalus" pitchFamily="18" charset="-78"/>
                <a:cs typeface="Andalus" pitchFamily="18" charset="-78"/>
              </a:rPr>
              <a:t>Perquisites that are exempt from </a:t>
            </a:r>
            <a:r>
              <a:rPr lang="en-US" sz="2400" b="1" dirty="0" smtClean="0">
                <a:latin typeface="Andalus" pitchFamily="18" charset="-78"/>
                <a:cs typeface="Andalus" pitchFamily="18" charset="-78"/>
              </a:rPr>
              <a:t>tax</a:t>
            </a:r>
          </a:p>
          <a:p>
            <a:r>
              <a:rPr lang="en-US" sz="2400" dirty="0" smtClean="0">
                <a:latin typeface="Andalus" pitchFamily="18" charset="-78"/>
                <a:cs typeface="Andalus" pitchFamily="18" charset="-78"/>
              </a:rPr>
              <a:t>Medical benefits</a:t>
            </a:r>
          </a:p>
          <a:p>
            <a:r>
              <a:rPr lang="en-US" sz="2400" dirty="0" smtClean="0">
                <a:latin typeface="Andalus" pitchFamily="18" charset="-78"/>
                <a:cs typeface="Andalus" pitchFamily="18" charset="-78"/>
              </a:rPr>
              <a:t>Health Insurance Premium</a:t>
            </a:r>
          </a:p>
          <a:p>
            <a:r>
              <a:rPr lang="en-US" sz="2400" dirty="0" smtClean="0">
                <a:latin typeface="Andalus" pitchFamily="18" charset="-78"/>
                <a:cs typeface="Andalus" pitchFamily="18" charset="-78"/>
              </a:rPr>
              <a:t>Leave travel concession</a:t>
            </a:r>
          </a:p>
          <a:p>
            <a:r>
              <a:rPr lang="en-US" sz="2400" dirty="0" smtClean="0">
                <a:latin typeface="Andalus" pitchFamily="18" charset="-78"/>
                <a:cs typeface="Andalus" pitchFamily="18" charset="-78"/>
              </a:rPr>
              <a:t>Staff Welfare Scheme</a:t>
            </a:r>
          </a:p>
          <a:p>
            <a:r>
              <a:rPr lang="en-US" sz="2400" dirty="0" smtClean="0">
                <a:latin typeface="Andalus" pitchFamily="18" charset="-78"/>
                <a:cs typeface="Andalus" pitchFamily="18" charset="-78"/>
              </a:rPr>
              <a:t>Car, laptop etc. for personal use</a:t>
            </a:r>
          </a:p>
          <a:p>
            <a:pPr algn="ctr">
              <a:buNone/>
            </a:pPr>
            <a:endParaRPr lang="en-US" sz="2400" dirty="0" smtClean="0">
              <a:latin typeface="Andalus" pitchFamily="18" charset="-78"/>
              <a:cs typeface="Andalus" pitchFamily="18" charset="-78"/>
            </a:endParaRP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841</TotalTime>
  <Words>1705</Words>
  <Application>Microsoft Office PowerPoint</Application>
  <PresentationFormat>On-screen Show (4:3)</PresentationFormat>
  <Paragraphs>330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Income from Salary</vt:lpstr>
      <vt:lpstr>Slide 2</vt:lpstr>
      <vt:lpstr> Slide 2:How salary is defined  </vt:lpstr>
      <vt:lpstr> Slide 4:Format to compute Salary  </vt:lpstr>
      <vt:lpstr> Slide5:Allowances </vt:lpstr>
      <vt:lpstr>Slide 6: Partly Taxable allowances</vt:lpstr>
      <vt:lpstr>Slide 7: Non Taxable allowances</vt:lpstr>
      <vt:lpstr>  Slide 8: Perquisites  </vt:lpstr>
      <vt:lpstr> Slide 9: Perquisites that are taxable only to specified employees </vt:lpstr>
      <vt:lpstr>Slide 11: House Rent Allowance (HRA)</vt:lpstr>
      <vt:lpstr>Slide 12: Entertainment Allowances</vt:lpstr>
      <vt:lpstr>Slide 13: Gratuity Sec10(10)</vt:lpstr>
      <vt:lpstr>Slide 14: Pension (Sec 17 (1)(ii)</vt:lpstr>
      <vt:lpstr>Slide 15: Leave Encashment</vt:lpstr>
      <vt:lpstr>Slide 16 : How to calculate exemptions for leave Salary</vt:lpstr>
      <vt:lpstr>Slide 17: Provident Fund (PF)</vt:lpstr>
      <vt:lpstr>Slide 18: Tax treatment of Provident fund</vt:lpstr>
      <vt:lpstr>Slide 18</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from Salary</dc:title>
  <dc:creator>Allah</dc:creator>
  <cp:lastModifiedBy>Allah</cp:lastModifiedBy>
  <cp:revision>64</cp:revision>
  <dcterms:created xsi:type="dcterms:W3CDTF">2006-08-16T00:00:00Z</dcterms:created>
  <dcterms:modified xsi:type="dcterms:W3CDTF">2020-05-19T19:22:39Z</dcterms:modified>
</cp:coreProperties>
</file>