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65" r:id="rId2"/>
    <p:sldId id="266" r:id="rId3"/>
    <p:sldId id="257" r:id="rId4"/>
    <p:sldId id="258" r:id="rId5"/>
    <p:sldId id="259" r:id="rId6"/>
    <p:sldId id="261" r:id="rId7"/>
    <p:sldId id="260" r:id="rId8"/>
    <p:sldId id="262" r:id="rId9"/>
    <p:sldId id="263" r:id="rId10"/>
    <p:sldId id="267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81" d="100"/>
          <a:sy n="81" d="100"/>
        </p:scale>
        <p:origin x="-78" y="-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EC869D8-FA9E-45B4-8B55-06B57D861FA4}" type="doc">
      <dgm:prSet loTypeId="urn:microsoft.com/office/officeart/2005/8/layout/pyramid2" loCatId="pyramid" qsTypeId="urn:microsoft.com/office/officeart/2005/8/quickstyle/3d2" qsCatId="3D" csTypeId="urn:microsoft.com/office/officeart/2005/8/colors/accent1_2" csCatId="accent1" phldr="1"/>
      <dgm:spPr/>
    </dgm:pt>
    <dgm:pt modelId="{FEACE455-3ACD-473B-9945-D695E8D21C96}">
      <dgm:prSet phldrT="[Text]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dirty="0" smtClean="0"/>
            <a:t>LONG TERM</a:t>
          </a:r>
          <a:endParaRPr lang="en-US" dirty="0"/>
        </a:p>
      </dgm:t>
    </dgm:pt>
    <dgm:pt modelId="{51FF46A2-2278-4B9D-B65A-B3606C379921}" type="parTrans" cxnId="{8BD8BBDF-861C-4C43-8090-BD2C0C470FEE}">
      <dgm:prSet/>
      <dgm:spPr/>
      <dgm:t>
        <a:bodyPr/>
        <a:lstStyle/>
        <a:p>
          <a:endParaRPr lang="en-US"/>
        </a:p>
      </dgm:t>
    </dgm:pt>
    <dgm:pt modelId="{17CA9F59-48BC-4CE8-B526-067093200DBC}" type="sibTrans" cxnId="{8BD8BBDF-861C-4C43-8090-BD2C0C470FEE}">
      <dgm:prSet/>
      <dgm:spPr/>
      <dgm:t>
        <a:bodyPr/>
        <a:lstStyle/>
        <a:p>
          <a:endParaRPr lang="en-US"/>
        </a:p>
      </dgm:t>
    </dgm:pt>
    <dgm:pt modelId="{A40B744E-4DF1-44B6-99DD-CCDE72D114C9}">
      <dgm:prSet phldrT="[Text]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dirty="0" smtClean="0"/>
            <a:t>MEDIUM TERM</a:t>
          </a:r>
          <a:endParaRPr lang="en-US" dirty="0"/>
        </a:p>
      </dgm:t>
    </dgm:pt>
    <dgm:pt modelId="{468A4580-116D-40B8-936A-81821323D2B4}" type="parTrans" cxnId="{173EFB37-FC22-49CC-97DD-A4E83C58AFC9}">
      <dgm:prSet/>
      <dgm:spPr/>
      <dgm:t>
        <a:bodyPr/>
        <a:lstStyle/>
        <a:p>
          <a:endParaRPr lang="en-US"/>
        </a:p>
      </dgm:t>
    </dgm:pt>
    <dgm:pt modelId="{AB96E1D4-C5A1-451B-8FAE-AE67F4A9A16B}" type="sibTrans" cxnId="{173EFB37-FC22-49CC-97DD-A4E83C58AFC9}">
      <dgm:prSet/>
      <dgm:spPr/>
      <dgm:t>
        <a:bodyPr/>
        <a:lstStyle/>
        <a:p>
          <a:endParaRPr lang="en-US"/>
        </a:p>
      </dgm:t>
    </dgm:pt>
    <dgm:pt modelId="{6B943445-71B4-444B-BA67-2D4307A52400}">
      <dgm:prSet phldrT="[Text]"/>
      <dgm:spPr/>
      <dgm:t>
        <a:bodyPr/>
        <a:lstStyle/>
        <a:p>
          <a:r>
            <a:rPr lang="en-US" dirty="0" smtClean="0"/>
            <a:t>SHORT TERM</a:t>
          </a:r>
          <a:endParaRPr lang="en-US" dirty="0"/>
        </a:p>
      </dgm:t>
    </dgm:pt>
    <dgm:pt modelId="{89CBEAE6-E2DB-476B-9BAA-4AA9C0905650}" type="parTrans" cxnId="{3BCD41CC-9424-4843-B66C-5E9135421861}">
      <dgm:prSet/>
      <dgm:spPr/>
      <dgm:t>
        <a:bodyPr/>
        <a:lstStyle/>
        <a:p>
          <a:endParaRPr lang="en-US"/>
        </a:p>
      </dgm:t>
    </dgm:pt>
    <dgm:pt modelId="{53A0B25A-E22D-45B2-A506-62CB2CF29712}" type="sibTrans" cxnId="{3BCD41CC-9424-4843-B66C-5E9135421861}">
      <dgm:prSet/>
      <dgm:spPr/>
      <dgm:t>
        <a:bodyPr/>
        <a:lstStyle/>
        <a:p>
          <a:endParaRPr lang="en-US"/>
        </a:p>
      </dgm:t>
    </dgm:pt>
    <dgm:pt modelId="{EE5C4001-FF0B-47B2-80E7-92CAA41E4C68}" type="pres">
      <dgm:prSet presAssocID="{5EC869D8-FA9E-45B4-8B55-06B57D861FA4}" presName="compositeShape" presStyleCnt="0">
        <dgm:presLayoutVars>
          <dgm:dir/>
          <dgm:resizeHandles/>
        </dgm:presLayoutVars>
      </dgm:prSet>
      <dgm:spPr/>
    </dgm:pt>
    <dgm:pt modelId="{55CCD46D-9768-4A64-AF44-0F1C78590354}" type="pres">
      <dgm:prSet presAssocID="{5EC869D8-FA9E-45B4-8B55-06B57D861FA4}" presName="pyramid" presStyleLbl="node1" presStyleIdx="0" presStyleCnt="1" custLinFactNeighborX="13386" custLinFactNeighborY="-2583"/>
      <dgm:spPr/>
    </dgm:pt>
    <dgm:pt modelId="{D32CA817-B8F6-46D9-9701-44051542ADEF}" type="pres">
      <dgm:prSet presAssocID="{5EC869D8-FA9E-45B4-8B55-06B57D861FA4}" presName="theList" presStyleCnt="0"/>
      <dgm:spPr/>
    </dgm:pt>
    <dgm:pt modelId="{ED3287E8-B0D5-45DD-9212-941408AA1201}" type="pres">
      <dgm:prSet presAssocID="{FEACE455-3ACD-473B-9945-D695E8D21C96}" presName="aNode" presStyleLbl="fgAcc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BE9D627-6BC0-4499-9999-0D716852DA2A}" type="pres">
      <dgm:prSet presAssocID="{FEACE455-3ACD-473B-9945-D695E8D21C96}" presName="aSpace" presStyleCnt="0"/>
      <dgm:spPr/>
    </dgm:pt>
    <dgm:pt modelId="{34CA67DF-D5F2-415E-AA5F-0B4711342DD0}" type="pres">
      <dgm:prSet presAssocID="{A40B744E-4DF1-44B6-99DD-CCDE72D114C9}" presName="aNode" presStyleLbl="fgAcc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1AE3B42-A1E1-4CBD-89B2-51CBE35EB1EC}" type="pres">
      <dgm:prSet presAssocID="{A40B744E-4DF1-44B6-99DD-CCDE72D114C9}" presName="aSpace" presStyleCnt="0"/>
      <dgm:spPr/>
    </dgm:pt>
    <dgm:pt modelId="{7073E29F-C095-482E-A51E-C161D3071B5C}" type="pres">
      <dgm:prSet presAssocID="{6B943445-71B4-444B-BA67-2D4307A52400}" presName="aNode" presStyleLbl="fgAcc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1CE932D-2D47-4B89-A716-A6FEA2AAE56D}" type="pres">
      <dgm:prSet presAssocID="{6B943445-71B4-444B-BA67-2D4307A52400}" presName="aSpace" presStyleCnt="0"/>
      <dgm:spPr/>
    </dgm:pt>
  </dgm:ptLst>
  <dgm:cxnLst>
    <dgm:cxn modelId="{173EFB37-FC22-49CC-97DD-A4E83C58AFC9}" srcId="{5EC869D8-FA9E-45B4-8B55-06B57D861FA4}" destId="{A40B744E-4DF1-44B6-99DD-CCDE72D114C9}" srcOrd="1" destOrd="0" parTransId="{468A4580-116D-40B8-936A-81821323D2B4}" sibTransId="{AB96E1D4-C5A1-451B-8FAE-AE67F4A9A16B}"/>
    <dgm:cxn modelId="{A57AE201-C60D-406C-85B3-82CF6DCD32F0}" type="presOf" srcId="{5EC869D8-FA9E-45B4-8B55-06B57D861FA4}" destId="{EE5C4001-FF0B-47B2-80E7-92CAA41E4C68}" srcOrd="0" destOrd="0" presId="urn:microsoft.com/office/officeart/2005/8/layout/pyramid2"/>
    <dgm:cxn modelId="{4187E415-ADFA-48C6-BF45-5D9EF3040A20}" type="presOf" srcId="{6B943445-71B4-444B-BA67-2D4307A52400}" destId="{7073E29F-C095-482E-A51E-C161D3071B5C}" srcOrd="0" destOrd="0" presId="urn:microsoft.com/office/officeart/2005/8/layout/pyramid2"/>
    <dgm:cxn modelId="{2FDEB323-AFC2-411B-85A0-ED8A09698696}" type="presOf" srcId="{FEACE455-3ACD-473B-9945-D695E8D21C96}" destId="{ED3287E8-B0D5-45DD-9212-941408AA1201}" srcOrd="0" destOrd="0" presId="urn:microsoft.com/office/officeart/2005/8/layout/pyramid2"/>
    <dgm:cxn modelId="{D5FF2FA4-5CCC-4839-A00C-6A87AFE19D92}" type="presOf" srcId="{A40B744E-4DF1-44B6-99DD-CCDE72D114C9}" destId="{34CA67DF-D5F2-415E-AA5F-0B4711342DD0}" srcOrd="0" destOrd="0" presId="urn:microsoft.com/office/officeart/2005/8/layout/pyramid2"/>
    <dgm:cxn modelId="{8BD8BBDF-861C-4C43-8090-BD2C0C470FEE}" srcId="{5EC869D8-FA9E-45B4-8B55-06B57D861FA4}" destId="{FEACE455-3ACD-473B-9945-D695E8D21C96}" srcOrd="0" destOrd="0" parTransId="{51FF46A2-2278-4B9D-B65A-B3606C379921}" sibTransId="{17CA9F59-48BC-4CE8-B526-067093200DBC}"/>
    <dgm:cxn modelId="{3BCD41CC-9424-4843-B66C-5E9135421861}" srcId="{5EC869D8-FA9E-45B4-8B55-06B57D861FA4}" destId="{6B943445-71B4-444B-BA67-2D4307A52400}" srcOrd="2" destOrd="0" parTransId="{89CBEAE6-E2DB-476B-9BAA-4AA9C0905650}" sibTransId="{53A0B25A-E22D-45B2-A506-62CB2CF29712}"/>
    <dgm:cxn modelId="{7FE012E1-A326-4D20-9B6F-7EACF2AB3B8B}" type="presParOf" srcId="{EE5C4001-FF0B-47B2-80E7-92CAA41E4C68}" destId="{55CCD46D-9768-4A64-AF44-0F1C78590354}" srcOrd="0" destOrd="0" presId="urn:microsoft.com/office/officeart/2005/8/layout/pyramid2"/>
    <dgm:cxn modelId="{630ECE34-A70A-4F0F-B7B4-F2552B3EDBBA}" type="presParOf" srcId="{EE5C4001-FF0B-47B2-80E7-92CAA41E4C68}" destId="{D32CA817-B8F6-46D9-9701-44051542ADEF}" srcOrd="1" destOrd="0" presId="urn:microsoft.com/office/officeart/2005/8/layout/pyramid2"/>
    <dgm:cxn modelId="{15C09BB0-F06A-4357-A5BC-491CE48E9AF0}" type="presParOf" srcId="{D32CA817-B8F6-46D9-9701-44051542ADEF}" destId="{ED3287E8-B0D5-45DD-9212-941408AA1201}" srcOrd="0" destOrd="0" presId="urn:microsoft.com/office/officeart/2005/8/layout/pyramid2"/>
    <dgm:cxn modelId="{7400D466-C5F9-4CA5-95CB-2780828057F8}" type="presParOf" srcId="{D32CA817-B8F6-46D9-9701-44051542ADEF}" destId="{EBE9D627-6BC0-4499-9999-0D716852DA2A}" srcOrd="1" destOrd="0" presId="urn:microsoft.com/office/officeart/2005/8/layout/pyramid2"/>
    <dgm:cxn modelId="{4B0160B9-4A07-42D0-94A5-3CB336167784}" type="presParOf" srcId="{D32CA817-B8F6-46D9-9701-44051542ADEF}" destId="{34CA67DF-D5F2-415E-AA5F-0B4711342DD0}" srcOrd="2" destOrd="0" presId="urn:microsoft.com/office/officeart/2005/8/layout/pyramid2"/>
    <dgm:cxn modelId="{C943FC06-7C3C-44D4-ADAD-37954B04BE66}" type="presParOf" srcId="{D32CA817-B8F6-46D9-9701-44051542ADEF}" destId="{41AE3B42-A1E1-4CBD-89B2-51CBE35EB1EC}" srcOrd="3" destOrd="0" presId="urn:microsoft.com/office/officeart/2005/8/layout/pyramid2"/>
    <dgm:cxn modelId="{00A76E28-8F53-4836-896B-6162B96AA69F}" type="presParOf" srcId="{D32CA817-B8F6-46D9-9701-44051542ADEF}" destId="{7073E29F-C095-482E-A51E-C161D3071B5C}" srcOrd="4" destOrd="0" presId="urn:microsoft.com/office/officeart/2005/8/layout/pyramid2"/>
    <dgm:cxn modelId="{4E90B602-C204-480A-A5D6-52267CF5A2ED}" type="presParOf" srcId="{D32CA817-B8F6-46D9-9701-44051542ADEF}" destId="{61CE932D-2D47-4B89-A716-A6FEA2AAE56D}" srcOrd="5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5CCD46D-9768-4A64-AF44-0F1C78590354}">
      <dsp:nvSpPr>
        <dsp:cNvPr id="0" name=""/>
        <dsp:cNvSpPr/>
      </dsp:nvSpPr>
      <dsp:spPr>
        <a:xfrm>
          <a:off x="877260" y="0"/>
          <a:ext cx="4992113" cy="4992113"/>
        </a:xfrm>
        <a:prstGeom prst="triangl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1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D3287E8-B0D5-45DD-9212-941408AA1201}">
      <dsp:nvSpPr>
        <dsp:cNvPr id="0" name=""/>
        <dsp:cNvSpPr/>
      </dsp:nvSpPr>
      <dsp:spPr>
        <a:xfrm>
          <a:off x="2705073" y="501892"/>
          <a:ext cx="3244873" cy="1181726"/>
        </a:xfrm>
        <a:prstGeom prst="roundRect">
          <a:avLst/>
        </a:prstGeom>
        <a:solidFill>
          <a:schemeClr val="lt1"/>
        </a:solidFill>
        <a:ln w="19050" cap="rnd" cmpd="sng" algn="ctr">
          <a:solidFill>
            <a:schemeClr val="accent1"/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kern="1200" dirty="0" smtClean="0"/>
            <a:t>LONG TERM</a:t>
          </a:r>
          <a:endParaRPr lang="en-US" sz="3600" kern="1200" dirty="0"/>
        </a:p>
      </dsp:txBody>
      <dsp:txXfrm>
        <a:off x="2762760" y="559579"/>
        <a:ext cx="3129499" cy="1066352"/>
      </dsp:txXfrm>
    </dsp:sp>
    <dsp:sp modelId="{34CA67DF-D5F2-415E-AA5F-0B4711342DD0}">
      <dsp:nvSpPr>
        <dsp:cNvPr id="0" name=""/>
        <dsp:cNvSpPr/>
      </dsp:nvSpPr>
      <dsp:spPr>
        <a:xfrm>
          <a:off x="2705073" y="1831335"/>
          <a:ext cx="3244873" cy="1181726"/>
        </a:xfrm>
        <a:prstGeom prst="roundRect">
          <a:avLst/>
        </a:prstGeom>
        <a:solidFill>
          <a:schemeClr val="lt1"/>
        </a:solidFill>
        <a:ln w="19050" cap="rnd" cmpd="sng" algn="ctr">
          <a:solidFill>
            <a:schemeClr val="accent1"/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kern="1200" dirty="0" smtClean="0"/>
            <a:t>MEDIUM TERM</a:t>
          </a:r>
          <a:endParaRPr lang="en-US" sz="3600" kern="1200" dirty="0"/>
        </a:p>
      </dsp:txBody>
      <dsp:txXfrm>
        <a:off x="2762760" y="1889022"/>
        <a:ext cx="3129499" cy="1066352"/>
      </dsp:txXfrm>
    </dsp:sp>
    <dsp:sp modelId="{7073E29F-C095-482E-A51E-C161D3071B5C}">
      <dsp:nvSpPr>
        <dsp:cNvPr id="0" name=""/>
        <dsp:cNvSpPr/>
      </dsp:nvSpPr>
      <dsp:spPr>
        <a:xfrm>
          <a:off x="2705073" y="3160777"/>
          <a:ext cx="3244873" cy="1181726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kern="1200" dirty="0" smtClean="0"/>
            <a:t>SHORT TERM</a:t>
          </a:r>
          <a:endParaRPr lang="en-US" sz="3600" kern="1200" dirty="0"/>
        </a:p>
      </dsp:txBody>
      <dsp:txXfrm>
        <a:off x="2762760" y="3218464"/>
        <a:ext cx="3129499" cy="106635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24-May-20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24-May-20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24-May-20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24-May-20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24-May-20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24-May-20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24-May-20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24-May-20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24-May-20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24-May-20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24-May-20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24-May-20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24-May-20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24-May-20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24-May-20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24-May-20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24-May-20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2279487" cy="233158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0117" y="234461"/>
            <a:ext cx="8333852" cy="46669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263769" y="5205046"/>
            <a:ext cx="4114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S.JAYALAKSHMI</a:t>
            </a:r>
          </a:p>
          <a:p>
            <a:r>
              <a:rPr lang="en-US" dirty="0" smtClean="0">
                <a:ln>
                  <a:solidFill>
                    <a:sysClr val="windowText" lastClr="000000"/>
                  </a:solidFill>
                </a:ln>
                <a:solidFill>
                  <a:schemeClr val="accent1"/>
                </a:solidFill>
              </a:rPr>
              <a:t>Assistant Professor</a:t>
            </a:r>
          </a:p>
          <a:p>
            <a:r>
              <a:rPr lang="en-US" dirty="0" smtClean="0">
                <a:ln>
                  <a:solidFill>
                    <a:sysClr val="windowText" lastClr="000000"/>
                  </a:solidFill>
                </a:ln>
                <a:solidFill>
                  <a:schemeClr val="accent1"/>
                </a:solidFill>
              </a:rPr>
              <a:t>BON SECOURS COLLEGE FOR WOMEN,  THANJAVUR</a:t>
            </a:r>
            <a:r>
              <a:rPr lang="en-US" dirty="0">
                <a:solidFill>
                  <a:srgbClr val="FFFF00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53352501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0790" y="2404534"/>
            <a:ext cx="7766936" cy="1646302"/>
          </a:xfrm>
        </p:spPr>
        <p:txBody>
          <a:bodyPr/>
          <a:lstStyle/>
          <a:p>
            <a:pPr algn="ctr"/>
            <a:r>
              <a:rPr lang="en-US" sz="9600" dirty="0" smtClean="0"/>
              <a:t>THANK YOU</a:t>
            </a:r>
            <a:endParaRPr lang="en-US" sz="96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018" y="1960318"/>
            <a:ext cx="2028825" cy="2257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936503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PLANNING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429555"/>
            <a:ext cx="8596668" cy="5428445"/>
          </a:xfrm>
        </p:spPr>
        <p:txBody>
          <a:bodyPr>
            <a:normAutofit/>
          </a:bodyPr>
          <a:lstStyle/>
          <a:p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</a:rPr>
              <a:t>SYNOPSIS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400" dirty="0" smtClean="0"/>
              <a:t>MEANING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400" dirty="0" smtClean="0"/>
              <a:t>DEFINITION</a:t>
            </a:r>
            <a:endParaRPr lang="en-US" sz="2400" dirty="0"/>
          </a:p>
          <a:p>
            <a:pPr>
              <a:buFont typeface="Wingdings" panose="05000000000000000000" pitchFamily="2" charset="2"/>
              <a:buChar char="ü"/>
            </a:pPr>
            <a:r>
              <a:rPr lang="en-US" sz="2400" dirty="0"/>
              <a:t>TYPES OF </a:t>
            </a:r>
            <a:r>
              <a:rPr lang="en-US" sz="2400" dirty="0" smtClean="0"/>
              <a:t>PLANNING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400" dirty="0" smtClean="0"/>
              <a:t>OBJECTIVES</a:t>
            </a:r>
            <a:endParaRPr lang="en-US" sz="2400" dirty="0"/>
          </a:p>
          <a:p>
            <a:pPr>
              <a:buFont typeface="Wingdings" panose="05000000000000000000" pitchFamily="2" charset="2"/>
              <a:buChar char="ü"/>
            </a:pPr>
            <a:r>
              <a:rPr lang="en-US" sz="2400" dirty="0"/>
              <a:t>STEPS IN PLANNING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32655" y="2310179"/>
            <a:ext cx="4171583" cy="39030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422749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MEANING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2160590"/>
            <a:ext cx="8596668" cy="2423134"/>
          </a:xfrm>
        </p:spPr>
        <p:txBody>
          <a:bodyPr/>
          <a:lstStyle/>
          <a:p>
            <a:r>
              <a:rPr lang="en-US" sz="2400" dirty="0" smtClean="0"/>
              <a:t>Planning is deciding in advance what should be done in future.</a:t>
            </a:r>
          </a:p>
          <a:p>
            <a:r>
              <a:rPr lang="en-US" sz="2400" dirty="0" err="1" smtClean="0"/>
              <a:t>Organising</a:t>
            </a:r>
            <a:r>
              <a:rPr lang="en-US" sz="2400" dirty="0" smtClean="0"/>
              <a:t>, staffing, </a:t>
            </a:r>
            <a:r>
              <a:rPr lang="en-US" sz="2400" dirty="0" err="1" smtClean="0"/>
              <a:t>co-ordinating</a:t>
            </a:r>
            <a:r>
              <a:rPr lang="en-US" sz="2400" dirty="0" smtClean="0"/>
              <a:t> and controlling, which are the other important functions of management, succeed planning.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 smtClean="0"/>
          </a:p>
          <a:p>
            <a:endParaRPr lang="en-US" dirty="0"/>
          </a:p>
        </p:txBody>
      </p:sp>
      <p:pic>
        <p:nvPicPr>
          <p:cNvPr id="3074" name="Picture 2" descr="Planning is a vital process for any business · BUSINESSFIRS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3786" y="3812094"/>
            <a:ext cx="4381010" cy="29153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503790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442435"/>
            <a:ext cx="8596668" cy="4598928"/>
          </a:xfrm>
        </p:spPr>
        <p:txBody>
          <a:bodyPr>
            <a:normAutofit/>
          </a:bodyPr>
          <a:lstStyle/>
          <a:p>
            <a:r>
              <a:rPr lang="en-US" sz="2400" dirty="0" smtClean="0"/>
              <a:t>Planning is a concept of executive action that embodies the skills of anticipating, influencing and controlling the nature and direction of change- </a:t>
            </a:r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</a:rPr>
              <a:t>McFarland.</a:t>
            </a:r>
          </a:p>
          <a:p>
            <a:pPr marL="0" indent="0">
              <a:buNone/>
            </a:pPr>
            <a:endParaRPr lang="en-US" sz="2400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2542"/>
          <a:stretch/>
        </p:blipFill>
        <p:spPr bwMode="auto">
          <a:xfrm>
            <a:off x="1711569" y="2872154"/>
            <a:ext cx="5565531" cy="31066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662185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2164" y="256092"/>
            <a:ext cx="8596668" cy="1320800"/>
          </a:xfrm>
        </p:spPr>
        <p:txBody>
          <a:bodyPr/>
          <a:lstStyle/>
          <a:p>
            <a:r>
              <a:rPr lang="en-US" dirty="0" smtClean="0"/>
              <a:t>TYPES OF PLANNING</a:t>
            </a:r>
            <a:endParaRPr lang="en-US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74193445"/>
              </p:ext>
            </p:extLst>
          </p:nvPr>
        </p:nvGraphicFramePr>
        <p:xfrm>
          <a:off x="2032000" y="1146220"/>
          <a:ext cx="6158963" cy="49921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241577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PLANNING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365161"/>
            <a:ext cx="8596668" cy="4676202"/>
          </a:xfrm>
        </p:spPr>
        <p:txBody>
          <a:bodyPr/>
          <a:lstStyle/>
          <a:p>
            <a:pPr marL="0" lvl="0" indent="0">
              <a:buClr>
                <a:srgbClr val="F496CB">
                  <a:lumMod val="75000"/>
                </a:srgbClr>
              </a:buClr>
              <a:buNone/>
            </a:pPr>
            <a:endParaRPr lang="en-US" sz="2400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marL="457200" lvl="0" indent="-457200">
              <a:buClr>
                <a:srgbClr val="F496CB">
                  <a:lumMod val="75000"/>
                </a:srgbClr>
              </a:buClr>
              <a:buFont typeface="+mj-lt"/>
              <a:buAutoNum type="arabicParenR"/>
            </a:pPr>
            <a:r>
              <a:rPr lang="en-US" sz="2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LONG TERM PLANNING</a:t>
            </a:r>
          </a:p>
          <a:p>
            <a:pPr lvl="0">
              <a:buClr>
                <a:srgbClr val="F496CB">
                  <a:lumMod val="75000"/>
                </a:srgbClr>
              </a:buClr>
            </a:pPr>
            <a:r>
              <a:rPr lang="en-US" sz="2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Its needed in the following circumstances</a:t>
            </a:r>
          </a:p>
          <a:p>
            <a:pPr marL="400050" lvl="0" indent="-400050">
              <a:buClr>
                <a:srgbClr val="F496CB">
                  <a:lumMod val="75000"/>
                </a:srgbClr>
              </a:buClr>
              <a:buFont typeface="+mj-lt"/>
              <a:buAutoNum type="romanUcPeriod"/>
            </a:pPr>
            <a:r>
              <a:rPr lang="en-US" sz="2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Introduction of a new product</a:t>
            </a:r>
          </a:p>
          <a:p>
            <a:pPr marL="400050" lvl="0" indent="-400050">
              <a:buClr>
                <a:srgbClr val="F496CB">
                  <a:lumMod val="75000"/>
                </a:srgbClr>
              </a:buClr>
              <a:buFont typeface="+mj-lt"/>
              <a:buAutoNum type="romanUcPeriod"/>
            </a:pPr>
            <a:r>
              <a:rPr lang="en-US" sz="2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Entering a new market.</a:t>
            </a:r>
          </a:p>
          <a:p>
            <a:pPr marL="400050" lvl="0" indent="-400050">
              <a:buClr>
                <a:srgbClr val="F496CB">
                  <a:lumMod val="75000"/>
                </a:srgbClr>
              </a:buClr>
              <a:buFont typeface="+mj-lt"/>
              <a:buAutoNum type="romanUcPeriod"/>
            </a:pPr>
            <a:r>
              <a:rPr lang="en-US" sz="2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Changing the technique of production.</a:t>
            </a:r>
          </a:p>
          <a:p>
            <a:pPr marL="400050" lvl="0" indent="-400050">
              <a:buClr>
                <a:srgbClr val="F496CB">
                  <a:lumMod val="75000"/>
                </a:srgbClr>
              </a:buClr>
              <a:buFont typeface="+mj-lt"/>
              <a:buAutoNum type="romanUcPeriod"/>
            </a:pPr>
            <a:r>
              <a:rPr lang="en-US" sz="2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Increasing the scale of operation, etc.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36235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97476"/>
            <a:ext cx="8596668" cy="1320800"/>
          </a:xfrm>
        </p:spPr>
        <p:txBody>
          <a:bodyPr/>
          <a:lstStyle/>
          <a:p>
            <a:r>
              <a:rPr lang="en-US" dirty="0" smtClean="0"/>
              <a:t>TYPES OF PLANNING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857876"/>
            <a:ext cx="8596668" cy="571177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/>
              <a:t>2) MEDIUM-TERM PLANNING</a:t>
            </a:r>
          </a:p>
          <a:p>
            <a:r>
              <a:rPr lang="en-US" sz="2400" dirty="0" smtClean="0"/>
              <a:t>Its needed in the following circumstances</a:t>
            </a:r>
          </a:p>
          <a:p>
            <a:pPr marL="514350" indent="-514350">
              <a:buFont typeface="+mj-lt"/>
              <a:buAutoNum type="romanLcPeriod"/>
            </a:pPr>
            <a:r>
              <a:rPr lang="en-US" sz="2400" dirty="0" smtClean="0"/>
              <a:t>Making additions to an existing plant.</a:t>
            </a:r>
          </a:p>
          <a:p>
            <a:pPr marL="514350" indent="-514350">
              <a:buFont typeface="+mj-lt"/>
              <a:buAutoNum type="romanLcPeriod"/>
            </a:pPr>
            <a:r>
              <a:rPr lang="en-US" sz="2400" dirty="0" smtClean="0"/>
              <a:t>Expanding output from its present level.</a:t>
            </a:r>
          </a:p>
          <a:p>
            <a:pPr marL="514350" indent="-514350">
              <a:buFont typeface="+mj-lt"/>
              <a:buAutoNum type="romanLcPeriod"/>
            </a:pPr>
            <a:r>
              <a:rPr lang="en-US" sz="2400" dirty="0" smtClean="0"/>
              <a:t>Appointment of additional staff to cope with the volume of work, etc.</a:t>
            </a:r>
          </a:p>
          <a:p>
            <a:pPr marL="0" indent="0">
              <a:buNone/>
            </a:pPr>
            <a:r>
              <a:rPr lang="en-US" sz="2400" dirty="0" smtClean="0"/>
              <a:t>3) </a:t>
            </a:r>
            <a:r>
              <a:rPr lang="en-US" sz="2400" dirty="0"/>
              <a:t>SHORT-TERM </a:t>
            </a:r>
            <a:r>
              <a:rPr lang="en-US" sz="2400" dirty="0" smtClean="0"/>
              <a:t>PLANNING</a:t>
            </a:r>
          </a:p>
          <a:p>
            <a:r>
              <a:rPr lang="en-US" sz="2400" dirty="0"/>
              <a:t>Its needed in the following circumstances</a:t>
            </a:r>
          </a:p>
          <a:p>
            <a:pPr marL="514350" indent="-514350">
              <a:buFont typeface="+mj-lt"/>
              <a:buAutoNum type="romanLcPeriod"/>
            </a:pPr>
            <a:r>
              <a:rPr lang="en-US" sz="2400" dirty="0" smtClean="0"/>
              <a:t>Purchase of raw materials.</a:t>
            </a:r>
          </a:p>
          <a:p>
            <a:pPr marL="514350" indent="-514350">
              <a:buFont typeface="+mj-lt"/>
              <a:buAutoNum type="romanLcPeriod"/>
            </a:pPr>
            <a:r>
              <a:rPr lang="en-US" sz="2400" dirty="0" smtClean="0"/>
              <a:t>Arranging for employee training.</a:t>
            </a:r>
          </a:p>
          <a:p>
            <a:pPr marL="514350" indent="-514350">
              <a:buFont typeface="+mj-lt"/>
              <a:buAutoNum type="romanLcPeriod"/>
            </a:pPr>
            <a:r>
              <a:rPr lang="en-US" sz="2400" dirty="0" smtClean="0"/>
              <a:t>Provision of certain amenities for the staff with the available funds, etc.</a:t>
            </a:r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42617496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930400"/>
            <a:ext cx="8596668" cy="4663323"/>
          </a:xfrm>
        </p:spPr>
        <p:txBody>
          <a:bodyPr>
            <a:normAutofit/>
          </a:bodyPr>
          <a:lstStyle/>
          <a:p>
            <a:r>
              <a:rPr lang="en-US" sz="2400" dirty="0" smtClean="0"/>
              <a:t>Objectives are also known by certain other names- aims, goals, targets, missions, etc.</a:t>
            </a:r>
          </a:p>
          <a:p>
            <a:r>
              <a:rPr lang="en-US" sz="2400" dirty="0" smtClean="0"/>
              <a:t>The following are the some of them.</a:t>
            </a:r>
          </a:p>
          <a:p>
            <a:pPr marL="514350" indent="-514350">
              <a:buFont typeface="+mj-lt"/>
              <a:buAutoNum type="romanLcPeriod"/>
            </a:pPr>
            <a:r>
              <a:rPr lang="en-US" sz="2400" dirty="0" smtClean="0"/>
              <a:t>A higher market share.</a:t>
            </a:r>
          </a:p>
          <a:p>
            <a:pPr marL="514350" indent="-514350">
              <a:buFont typeface="+mj-lt"/>
              <a:buAutoNum type="romanLcPeriod"/>
            </a:pPr>
            <a:r>
              <a:rPr lang="en-US" sz="2400" dirty="0" smtClean="0"/>
              <a:t>Innovation.</a:t>
            </a:r>
          </a:p>
          <a:p>
            <a:pPr marL="514350" indent="-514350">
              <a:buFont typeface="+mj-lt"/>
              <a:buAutoNum type="romanLcPeriod"/>
            </a:pPr>
            <a:r>
              <a:rPr lang="en-US" sz="2400" dirty="0" smtClean="0"/>
              <a:t>Cost control.</a:t>
            </a:r>
          </a:p>
          <a:p>
            <a:pPr marL="514350" indent="-514350">
              <a:buFont typeface="+mj-lt"/>
              <a:buAutoNum type="romanLcPeriod"/>
            </a:pPr>
            <a:r>
              <a:rPr lang="en-US" sz="2400" dirty="0" smtClean="0"/>
              <a:t>Customer satisfaction.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5163026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0060" y="197476"/>
            <a:ext cx="8596668" cy="1320800"/>
          </a:xfrm>
        </p:spPr>
        <p:txBody>
          <a:bodyPr/>
          <a:lstStyle/>
          <a:p>
            <a:r>
              <a:rPr lang="en-US" dirty="0" smtClean="0"/>
              <a:t>STEPS IN PLANNING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1674" y="1275008"/>
            <a:ext cx="8049296" cy="5409127"/>
          </a:xfrm>
        </p:spPr>
      </p:pic>
    </p:spTree>
    <p:extLst>
      <p:ext uri="{BB962C8B-B14F-4D97-AF65-F5344CB8AC3E}">
        <p14:creationId xmlns:p14="http://schemas.microsoft.com/office/powerpoint/2010/main" val="2209867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F496CB"/>
      </a:accent1>
      <a:accent2>
        <a:srgbClr val="BC356F"/>
      </a:accent2>
      <a:accent3>
        <a:srgbClr val="E65331"/>
      </a:accent3>
      <a:accent4>
        <a:srgbClr val="F27E19"/>
      </a:accent4>
      <a:accent5>
        <a:srgbClr val="F2AC19"/>
      </a:accent5>
      <a:accent6>
        <a:srgbClr val="BC80E0"/>
      </a:accent6>
      <a:hlink>
        <a:srgbClr val="EF5285"/>
      </a:hlink>
      <a:folHlink>
        <a:srgbClr val="F77F90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23659B44-6E34-4CE8-8F0D-387DA7996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75</TotalTime>
  <Words>246</Words>
  <Application>Microsoft Office PowerPoint</Application>
  <PresentationFormat>Custom</PresentationFormat>
  <Paragraphs>49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Facet</vt:lpstr>
      <vt:lpstr>PowerPoint Presentation</vt:lpstr>
      <vt:lpstr>PLANNING </vt:lpstr>
      <vt:lpstr>MEANING</vt:lpstr>
      <vt:lpstr>DEFINITION</vt:lpstr>
      <vt:lpstr>TYPES OF PLANNING</vt:lpstr>
      <vt:lpstr>TYPES OF PLANNING </vt:lpstr>
      <vt:lpstr>TYPES OF PLANNING </vt:lpstr>
      <vt:lpstr>OBJECTIVES</vt:lpstr>
      <vt:lpstr>STEPS IN PLANNING</vt:lpstr>
      <vt:lpstr>THANK YOU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PLANNING</dc:title>
  <dc:creator>lenovo</dc:creator>
  <cp:lastModifiedBy>Dinesh</cp:lastModifiedBy>
  <cp:revision>13</cp:revision>
  <dcterms:created xsi:type="dcterms:W3CDTF">2020-05-23T14:15:56Z</dcterms:created>
  <dcterms:modified xsi:type="dcterms:W3CDTF">2020-05-24T07:13:31Z</dcterms:modified>
</cp:coreProperties>
</file>