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3" r:id="rId4"/>
    <p:sldId id="264" r:id="rId5"/>
    <p:sldId id="260" r:id="rId6"/>
    <p:sldId id="261" r:id="rId7"/>
    <p:sldId id="265" r:id="rId8"/>
    <p:sldId id="267" r:id="rId9"/>
    <p:sldId id="268" r:id="rId10"/>
    <p:sldId id="269" r:id="rId11"/>
    <p:sldId id="270" r:id="rId12"/>
    <p:sldId id="271" r:id="rId13"/>
    <p:sldId id="272" r:id="rId14"/>
    <p:sldId id="273"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485" autoAdjust="0"/>
    <p:restoredTop sz="94660"/>
  </p:normalViewPr>
  <p:slideViewPr>
    <p:cSldViewPr>
      <p:cViewPr varScale="1">
        <p:scale>
          <a:sx n="68" d="100"/>
          <a:sy n="68" d="100"/>
        </p:scale>
        <p:origin x="-14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1EDC3B-A3DB-4497-86D8-0D4988CD5165}"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EDC3B-A3DB-4497-86D8-0D4988CD5165}"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EDC3B-A3DB-4497-86D8-0D4988CD5165}"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EDC3B-A3DB-4497-86D8-0D4988CD5165}"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1EDC3B-A3DB-4497-86D8-0D4988CD5165}"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1EDC3B-A3DB-4497-86D8-0D4988CD5165}"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1EDC3B-A3DB-4497-86D8-0D4988CD5165}" type="datetimeFigureOut">
              <a:rPr lang="en-US" smtClean="0"/>
              <a:pPr/>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1EDC3B-A3DB-4497-86D8-0D4988CD5165}" type="datetimeFigureOut">
              <a:rPr lang="en-US" smtClean="0"/>
              <a:pPr/>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EDC3B-A3DB-4497-86D8-0D4988CD5165}" type="datetimeFigureOut">
              <a:rPr lang="en-US" smtClean="0"/>
              <a:pPr/>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1EDC3B-A3DB-4497-86D8-0D4988CD5165}"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1EDC3B-A3DB-4497-86D8-0D4988CD5165}"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1CF660-6F76-46D1-B1A3-7456830146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EDC3B-A3DB-4497-86D8-0D4988CD5165}" type="datetimeFigureOut">
              <a:rPr lang="en-US" smtClean="0"/>
              <a:pPr/>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CF660-6F76-46D1-B1A3-7456830146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extBox 3"/>
          <p:cNvSpPr txBox="1"/>
          <p:nvPr/>
        </p:nvSpPr>
        <p:spPr>
          <a:xfrm>
            <a:off x="2895600" y="533400"/>
            <a:ext cx="3429000" cy="861774"/>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5000" dirty="0" smtClean="0">
                <a:latin typeface="Times New Roman" pitchFamily="18" charset="0"/>
                <a:cs typeface="Times New Roman" pitchFamily="18" charset="0"/>
              </a:rPr>
              <a:t>Networking</a:t>
            </a:r>
            <a:r>
              <a:rPr lang="en-US" sz="4800" dirty="0" smtClean="0">
                <a:latin typeface="Times New Roman" pitchFamily="18" charset="0"/>
                <a:cs typeface="Times New Roman" pitchFamily="18" charset="0"/>
              </a:rPr>
              <a:t> </a:t>
            </a:r>
            <a:endParaRPr lang="en-US" sz="4800" dirty="0">
              <a:latin typeface="Times New Roman" pitchFamily="18" charset="0"/>
              <a:cs typeface="Times New Roman" pitchFamily="18" charset="0"/>
            </a:endParaRPr>
          </a:p>
        </p:txBody>
      </p:sp>
      <p:sp>
        <p:nvSpPr>
          <p:cNvPr id="5" name="TextBox 4"/>
          <p:cNvSpPr txBox="1"/>
          <p:nvPr/>
        </p:nvSpPr>
        <p:spPr>
          <a:xfrm>
            <a:off x="1143000" y="2209800"/>
            <a:ext cx="7086600"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dirty="0" smtClean="0">
                <a:solidFill>
                  <a:srgbClr val="FF0000"/>
                </a:solidFill>
                <a:latin typeface="Times New Roman" pitchFamily="18" charset="0"/>
                <a:cs typeface="Times New Roman" pitchFamily="18" charset="0"/>
              </a:rPr>
              <a:t>Presented </a:t>
            </a:r>
          </a:p>
          <a:p>
            <a:pPr algn="ctr"/>
            <a:r>
              <a:rPr lang="en-US" sz="2800" dirty="0" smtClean="0">
                <a:solidFill>
                  <a:srgbClr val="FF0000"/>
                </a:solidFill>
                <a:latin typeface="Times New Roman" pitchFamily="18" charset="0"/>
                <a:cs typeface="Times New Roman" pitchFamily="18" charset="0"/>
              </a:rPr>
              <a:t>By </a:t>
            </a:r>
          </a:p>
          <a:p>
            <a:pPr algn="ctr"/>
            <a:r>
              <a:rPr lang="en-US" sz="2800" dirty="0" smtClean="0">
                <a:solidFill>
                  <a:srgbClr val="FF0000"/>
                </a:solidFill>
                <a:latin typeface="Times New Roman" pitchFamily="18" charset="0"/>
                <a:cs typeface="Times New Roman" pitchFamily="18" charset="0"/>
              </a:rPr>
              <a:t>Dr. K. </a:t>
            </a:r>
            <a:r>
              <a:rPr lang="en-US" sz="2800" dirty="0" err="1" smtClean="0">
                <a:solidFill>
                  <a:srgbClr val="FF0000"/>
                </a:solidFill>
                <a:latin typeface="Times New Roman" pitchFamily="18" charset="0"/>
                <a:cs typeface="Times New Roman" pitchFamily="18" charset="0"/>
              </a:rPr>
              <a:t>Punitha</a:t>
            </a:r>
            <a:r>
              <a:rPr lang="en-US" sz="2800" dirty="0" smtClean="0">
                <a:solidFill>
                  <a:srgbClr val="FF0000"/>
                </a:solidFill>
                <a:latin typeface="Times New Roman" pitchFamily="18" charset="0"/>
                <a:cs typeface="Times New Roman" pitchFamily="18" charset="0"/>
              </a:rPr>
              <a:t> Devi</a:t>
            </a:r>
          </a:p>
          <a:p>
            <a:pPr algn="ctr"/>
            <a:r>
              <a:rPr lang="en-US" sz="2800" dirty="0" smtClean="0">
                <a:solidFill>
                  <a:srgbClr val="FF0000"/>
                </a:solidFill>
                <a:latin typeface="Times New Roman" pitchFamily="18" charset="0"/>
                <a:cs typeface="Times New Roman" pitchFamily="18" charset="0"/>
              </a:rPr>
              <a:t>Head &amp; Asst. Prof. of Commerce(CA)</a:t>
            </a:r>
          </a:p>
          <a:p>
            <a:pPr algn="ctr"/>
            <a:r>
              <a:rPr lang="en-US" sz="2800" dirty="0" smtClean="0">
                <a:solidFill>
                  <a:srgbClr val="FF0000"/>
                </a:solidFill>
                <a:latin typeface="Times New Roman" pitchFamily="18" charset="0"/>
                <a:cs typeface="Times New Roman" pitchFamily="18" charset="0"/>
              </a:rPr>
              <a:t>Bon Secours College for Women,</a:t>
            </a:r>
          </a:p>
          <a:p>
            <a:pPr algn="ctr"/>
            <a:r>
              <a:rPr lang="en-US" sz="2800" dirty="0" err="1" smtClean="0">
                <a:solidFill>
                  <a:srgbClr val="FF0000"/>
                </a:solidFill>
                <a:latin typeface="Times New Roman" pitchFamily="18" charset="0"/>
                <a:cs typeface="Times New Roman" pitchFamily="18" charset="0"/>
              </a:rPr>
              <a:t>Thanjavur</a:t>
            </a:r>
            <a:r>
              <a:rPr lang="en-US" sz="2800" dirty="0" smtClean="0">
                <a:solidFill>
                  <a:srgbClr val="FF0000"/>
                </a:solidFill>
                <a:latin typeface="Times New Roman" pitchFamily="18" charset="0"/>
                <a:cs typeface="Times New Roman" pitchFamily="18" charset="0"/>
              </a:rPr>
              <a:t>. </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lgn="just">
              <a:buNone/>
            </a:pPr>
            <a:r>
              <a:rPr lang="en-US" sz="2800" dirty="0" smtClean="0">
                <a:solidFill>
                  <a:schemeClr val="bg1"/>
                </a:solidFill>
                <a:latin typeface="Times New Roman" pitchFamily="18" charset="0"/>
                <a:cs typeface="Times New Roman" pitchFamily="18" charset="0"/>
              </a:rPr>
              <a:t>	</a:t>
            </a:r>
          </a:p>
          <a:p>
            <a:pPr algn="just">
              <a:buNone/>
            </a:pPr>
            <a:r>
              <a:rPr lang="en-US" sz="2800"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When a network is spread over wide areas, such as across cities, states or countries, it is called a </a:t>
            </a:r>
            <a:r>
              <a:rPr lang="en-US" sz="2800" dirty="0" smtClean="0">
                <a:solidFill>
                  <a:schemeClr val="bg1"/>
                </a:solidFill>
                <a:latin typeface="Times New Roman" pitchFamily="18" charset="0"/>
                <a:cs typeface="Times New Roman" pitchFamily="18" charset="0"/>
              </a:rPr>
              <a:t>Wide Area Network. Communication on a WAN takes place via telephone lines, satellites or microwave links, rather than through a physical cable.</a:t>
            </a:r>
          </a:p>
          <a:p>
            <a:pPr algn="just">
              <a:buNone/>
            </a:pPr>
            <a:endParaRPr lang="en-US" sz="2800" dirty="0" smtClean="0">
              <a:solidFill>
                <a:srgbClr val="FFFF00"/>
              </a:solidFill>
              <a:latin typeface="Times New Roman" pitchFamily="18" charset="0"/>
              <a:cs typeface="Times New Roman" pitchFamily="18" charset="0"/>
            </a:endParaRPr>
          </a:p>
          <a:p>
            <a:pPr algn="just">
              <a:buNone/>
            </a:pPr>
            <a:r>
              <a:rPr lang="en-US" sz="2800" dirty="0" smtClean="0">
                <a:solidFill>
                  <a:srgbClr val="FFFF00"/>
                </a:solidFill>
                <a:latin typeface="Times New Roman" pitchFamily="18" charset="0"/>
                <a:cs typeface="Times New Roman" pitchFamily="18" charset="0"/>
              </a:rPr>
              <a:t>Metropolitan Area Network (MAN):</a:t>
            </a:r>
          </a:p>
          <a:p>
            <a:pPr algn="just">
              <a:buNone/>
            </a:pPr>
            <a:r>
              <a:rPr lang="en-US" sz="2800"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In between LAN and WAN is the Metropolitan Area </a:t>
            </a:r>
            <a:r>
              <a:rPr lang="en-US" sz="2800" dirty="0" err="1" smtClean="0">
                <a:solidFill>
                  <a:schemeClr val="bg1"/>
                </a:solidFill>
                <a:latin typeface="Times New Roman" pitchFamily="18" charset="0"/>
                <a:cs typeface="Times New Roman" pitchFamily="18" charset="0"/>
              </a:rPr>
              <a:t>Netork</a:t>
            </a:r>
            <a:r>
              <a:rPr lang="en-US" sz="2800" dirty="0" smtClean="0">
                <a:solidFill>
                  <a:schemeClr val="bg1"/>
                </a:solidFill>
                <a:latin typeface="Times New Roman" pitchFamily="18" charset="0"/>
                <a:cs typeface="Times New Roman" pitchFamily="18" charset="0"/>
              </a:rPr>
              <a:t>. A MAN is a network that covers an entre city, but uses LAN technology. Cable television networks are examples of MANs distributing television signals. The MANs we are interested in, carry information in the form of computer signals from one computer to another.</a:t>
            </a:r>
            <a:endParaRPr lang="en-US"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blipFill>
            <a:blip r:embed="rId2"/>
            <a:tile tx="0" ty="0" sx="100000" sy="100000" flip="none" algn="tl"/>
          </a:blipFill>
        </p:spPr>
        <p:txBody>
          <a:bodyPr>
            <a:normAutofit/>
          </a:bodyPr>
          <a:lstStyle/>
          <a:p>
            <a:r>
              <a:rPr lang="en-US" dirty="0" smtClean="0">
                <a:solidFill>
                  <a:srgbClr val="FF0000"/>
                </a:solidFill>
                <a:latin typeface="Times New Roman" pitchFamily="18" charset="0"/>
                <a:cs typeface="Times New Roman" pitchFamily="18" charset="0"/>
              </a:rPr>
              <a:t>Components </a:t>
            </a:r>
            <a:r>
              <a:rPr lang="en-US" dirty="0" smtClean="0">
                <a:solidFill>
                  <a:srgbClr val="FF0000"/>
                </a:solidFill>
                <a:latin typeface="Times New Roman" pitchFamily="18" charset="0"/>
                <a:cs typeface="Times New Roman" pitchFamily="18" charset="0"/>
              </a:rPr>
              <a:t>of Network</a:t>
            </a:r>
            <a:endParaRPr lang="en-US" dirty="0">
              <a:solidFill>
                <a:srgbClr val="FF0000"/>
              </a:solidFill>
            </a:endParaRPr>
          </a:p>
        </p:txBody>
      </p:sp>
      <p:sp>
        <p:nvSpPr>
          <p:cNvPr id="3" name="Content Placeholder 2"/>
          <p:cNvSpPr>
            <a:spLocks noGrp="1"/>
          </p:cNvSpPr>
          <p:nvPr>
            <p:ph idx="1"/>
          </p:nvPr>
        </p:nvSpPr>
        <p:spPr>
          <a:xfrm>
            <a:off x="0" y="762000"/>
            <a:ext cx="9144000" cy="6096000"/>
          </a:xfrm>
          <a:blipFill>
            <a:blip r:embed="rId3"/>
            <a:tile tx="0" ty="0" sx="100000" sy="100000" flip="none" algn="tl"/>
          </a:blipFill>
        </p:spPr>
        <p:txBody>
          <a:bodyPr>
            <a:normAutofit lnSpcReduction="10000"/>
          </a:bodyPr>
          <a:lstStyle/>
          <a:p>
            <a:pPr algn="just">
              <a:buNone/>
            </a:pPr>
            <a:r>
              <a:rPr lang="en-US" sz="2800" dirty="0" smtClean="0">
                <a:solidFill>
                  <a:schemeClr val="bg1"/>
                </a:solidFill>
                <a:latin typeface="Times New Roman" pitchFamily="18" charset="0"/>
                <a:cs typeface="Times New Roman" pitchFamily="18" charset="0"/>
              </a:rPr>
              <a:t>The following are the components and features that all networks have in common:</a:t>
            </a:r>
          </a:p>
          <a:p>
            <a:pPr algn="just">
              <a:buFont typeface="Wingdings" pitchFamily="2" charset="2"/>
              <a:buChar char="v"/>
            </a:pPr>
            <a:r>
              <a:rPr lang="en-US" sz="2800" dirty="0" smtClean="0">
                <a:solidFill>
                  <a:srgbClr val="FFFF00"/>
                </a:solidFill>
                <a:latin typeface="Times New Roman" pitchFamily="18" charset="0"/>
                <a:cs typeface="Times New Roman" pitchFamily="18" charset="0"/>
              </a:rPr>
              <a:t>Server:</a:t>
            </a:r>
            <a:r>
              <a:rPr lang="en-US" sz="2800" dirty="0" smtClean="0">
                <a:solidFill>
                  <a:schemeClr val="bg1"/>
                </a:solidFill>
                <a:latin typeface="Times New Roman" pitchFamily="18" charset="0"/>
                <a:cs typeface="Times New Roman" pitchFamily="18" charset="0"/>
              </a:rPr>
              <a:t> Computers that provide shared resources to network users.</a:t>
            </a:r>
          </a:p>
          <a:p>
            <a:pPr algn="just">
              <a:buFont typeface="Wingdings" pitchFamily="2" charset="2"/>
              <a:buChar char="v"/>
            </a:pPr>
            <a:r>
              <a:rPr lang="en-US" sz="2800" dirty="0" smtClean="0">
                <a:solidFill>
                  <a:srgbClr val="FFFF00"/>
                </a:solidFill>
                <a:latin typeface="Times New Roman" pitchFamily="18" charset="0"/>
                <a:cs typeface="Times New Roman" pitchFamily="18" charset="0"/>
              </a:rPr>
              <a:t>Clients:</a:t>
            </a:r>
            <a:r>
              <a:rPr lang="en-US" sz="2800" dirty="0" smtClean="0">
                <a:solidFill>
                  <a:schemeClr val="bg1"/>
                </a:solidFill>
                <a:latin typeface="Times New Roman" pitchFamily="18" charset="0"/>
                <a:cs typeface="Times New Roman" pitchFamily="18" charset="0"/>
              </a:rPr>
              <a:t> Computers that access shared network resources provided by a server.</a:t>
            </a:r>
          </a:p>
          <a:p>
            <a:pPr algn="just">
              <a:buFont typeface="Wingdings" pitchFamily="2" charset="2"/>
              <a:buChar char="v"/>
            </a:pPr>
            <a:r>
              <a:rPr lang="en-US" sz="2800" dirty="0" smtClean="0">
                <a:solidFill>
                  <a:srgbClr val="FFFF00"/>
                </a:solidFill>
                <a:latin typeface="Times New Roman" pitchFamily="18" charset="0"/>
                <a:cs typeface="Times New Roman" pitchFamily="18" charset="0"/>
              </a:rPr>
              <a:t>Media: </a:t>
            </a:r>
            <a:r>
              <a:rPr lang="en-US" sz="2800" dirty="0" smtClean="0">
                <a:solidFill>
                  <a:schemeClr val="bg1"/>
                </a:solidFill>
                <a:latin typeface="Times New Roman" pitchFamily="18" charset="0"/>
                <a:cs typeface="Times New Roman" pitchFamily="18" charset="0"/>
              </a:rPr>
              <a:t>The way in which the computers are connected.</a:t>
            </a:r>
          </a:p>
          <a:p>
            <a:pPr algn="just">
              <a:buFont typeface="Wingdings" pitchFamily="2" charset="2"/>
              <a:buChar char="v"/>
            </a:pPr>
            <a:r>
              <a:rPr lang="en-US" sz="2800" dirty="0" smtClean="0">
                <a:solidFill>
                  <a:srgbClr val="FFFF00"/>
                </a:solidFill>
                <a:latin typeface="Times New Roman" pitchFamily="18" charset="0"/>
                <a:cs typeface="Times New Roman" pitchFamily="18" charset="0"/>
              </a:rPr>
              <a:t>Resources:</a:t>
            </a:r>
            <a:r>
              <a:rPr lang="en-US" sz="2800" dirty="0" smtClean="0">
                <a:solidFill>
                  <a:schemeClr val="bg1"/>
                </a:solidFill>
                <a:latin typeface="Times New Roman" pitchFamily="18" charset="0"/>
                <a:cs typeface="Times New Roman" pitchFamily="18" charset="0"/>
              </a:rPr>
              <a:t> Files, printers or other items to be used by network users.</a:t>
            </a:r>
          </a:p>
          <a:p>
            <a:pPr algn="just">
              <a:buNone/>
            </a:pPr>
            <a:r>
              <a:rPr lang="en-US" sz="2800" dirty="0" smtClean="0">
                <a:solidFill>
                  <a:schemeClr val="bg1"/>
                </a:solidFill>
                <a:latin typeface="Times New Roman" pitchFamily="18" charset="0"/>
                <a:cs typeface="Times New Roman" pitchFamily="18" charset="0"/>
              </a:rPr>
              <a:t>Even with these shared components, networks can be divided into two broad categories:</a:t>
            </a:r>
          </a:p>
          <a:p>
            <a:pPr algn="just">
              <a:buFont typeface="Wingdings" pitchFamily="2" charset="2"/>
              <a:buChar char="Ø"/>
            </a:pPr>
            <a:r>
              <a:rPr lang="en-US" sz="2800" dirty="0" smtClean="0">
                <a:solidFill>
                  <a:schemeClr val="bg1"/>
                </a:solidFill>
                <a:latin typeface="Times New Roman" pitchFamily="18" charset="0"/>
                <a:cs typeface="Times New Roman" pitchFamily="18" charset="0"/>
              </a:rPr>
              <a:t>Server – Based networks</a:t>
            </a:r>
          </a:p>
          <a:p>
            <a:pPr algn="just">
              <a:buFont typeface="Wingdings" pitchFamily="2" charset="2"/>
              <a:buChar char="Ø"/>
            </a:pPr>
            <a:r>
              <a:rPr lang="en-US" sz="2800" dirty="0" smtClean="0">
                <a:solidFill>
                  <a:schemeClr val="bg1"/>
                </a:solidFill>
                <a:latin typeface="Times New Roman" pitchFamily="18" charset="0"/>
                <a:cs typeface="Times New Roman" pitchFamily="18" charset="0"/>
              </a:rPr>
              <a:t>Peer-to-peer </a:t>
            </a:r>
            <a:r>
              <a:rPr lang="en-US" sz="2800" dirty="0" err="1" smtClean="0">
                <a:solidFill>
                  <a:schemeClr val="bg1"/>
                </a:solidFill>
                <a:latin typeface="Times New Roman" pitchFamily="18" charset="0"/>
                <a:cs typeface="Times New Roman" pitchFamily="18" charset="0"/>
              </a:rPr>
              <a:t>netwoks</a:t>
            </a:r>
            <a:endParaRPr lang="en-US" sz="2800" dirty="0" smtClean="0">
              <a:solidFill>
                <a:schemeClr val="bg1"/>
              </a:solidFill>
              <a:latin typeface="Times New Roman" pitchFamily="18" charset="0"/>
              <a:cs typeface="Times New Roman" pitchFamily="18" charset="0"/>
            </a:endParaRPr>
          </a:p>
          <a:p>
            <a:pPr algn="just">
              <a:buFont typeface="Wingdings" pitchFamily="2" charset="2"/>
              <a:buChar char="Ø"/>
            </a:pPr>
            <a:endParaRPr lang="en-US"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lnSpcReduction="10000"/>
          </a:bodyPr>
          <a:lstStyle/>
          <a:p>
            <a:pPr algn="just">
              <a:buNone/>
            </a:pPr>
            <a:r>
              <a:rPr lang="en-US" sz="2600" dirty="0" smtClean="0">
                <a:solidFill>
                  <a:srgbClr val="FFFF00"/>
                </a:solidFill>
                <a:latin typeface="Times New Roman" pitchFamily="18" charset="0"/>
                <a:cs typeface="Times New Roman" pitchFamily="18" charset="0"/>
              </a:rPr>
              <a:t>Server-Based network:</a:t>
            </a:r>
          </a:p>
          <a:p>
            <a:pPr algn="just">
              <a:buNone/>
            </a:pPr>
            <a:r>
              <a:rPr lang="en-US"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Most networks have a dedicated server. A dedicated server is a computer on a network that functions as a server, and is not used as a client or a workstation. A dedicated server is optimized to service requests from network clients.</a:t>
            </a:r>
            <a:endParaRPr lang="en-US" sz="2600" dirty="0" smtClean="0">
              <a:solidFill>
                <a:schemeClr val="bg1"/>
              </a:solidFill>
              <a:latin typeface="Times New Roman" pitchFamily="18" charset="0"/>
              <a:cs typeface="Times New Roman" pitchFamily="18" charset="0"/>
            </a:endParaRPr>
          </a:p>
          <a:p>
            <a:pPr algn="just">
              <a:buNone/>
            </a:pPr>
            <a:endParaRPr lang="en-US" sz="2600" dirty="0" smtClean="0">
              <a:solidFill>
                <a:schemeClr val="bg1"/>
              </a:solidFill>
              <a:latin typeface="Times New Roman" pitchFamily="18" charset="0"/>
              <a:cs typeface="Times New Roman" pitchFamily="18" charset="0"/>
            </a:endParaRPr>
          </a:p>
          <a:p>
            <a:pPr algn="just">
              <a:buNone/>
            </a:pPr>
            <a:r>
              <a:rPr lang="en-US"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Servers perform a wide variety of tasks. Usually, large networks have specialized servers for different tasks.</a:t>
            </a:r>
          </a:p>
          <a:p>
            <a:pPr algn="just">
              <a:buNone/>
            </a:pPr>
            <a:r>
              <a:rPr lang="en-US" sz="2600" dirty="0" smtClean="0">
                <a:solidFill>
                  <a:srgbClr val="FFFF00"/>
                </a:solidFill>
                <a:latin typeface="Times New Roman" pitchFamily="18" charset="0"/>
                <a:cs typeface="Times New Roman" pitchFamily="18" charset="0"/>
              </a:rPr>
              <a:t>       Examples of specialized servers are:</a:t>
            </a:r>
          </a:p>
          <a:p>
            <a:pPr algn="just">
              <a:buFont typeface="Wingdings" pitchFamily="2" charset="2"/>
              <a:buChar char="§"/>
            </a:pPr>
            <a:r>
              <a:rPr lang="en-US" sz="2600" dirty="0" smtClean="0">
                <a:solidFill>
                  <a:schemeClr val="bg1"/>
                </a:solidFill>
                <a:latin typeface="Times New Roman" pitchFamily="18" charset="0"/>
                <a:cs typeface="Times New Roman" pitchFamily="18" charset="0"/>
              </a:rPr>
              <a:t>File and print servers – manage user access and use of  file and printer resources.</a:t>
            </a:r>
          </a:p>
          <a:p>
            <a:pPr algn="just">
              <a:buFont typeface="Wingdings" pitchFamily="2" charset="2"/>
              <a:buChar char="§"/>
            </a:pPr>
            <a:r>
              <a:rPr lang="en-US" sz="2600" dirty="0" smtClean="0">
                <a:solidFill>
                  <a:schemeClr val="bg1"/>
                </a:solidFill>
                <a:latin typeface="Times New Roman" pitchFamily="18" charset="0"/>
                <a:cs typeface="Times New Roman" pitchFamily="18" charset="0"/>
              </a:rPr>
              <a:t>Application servers – make the data on the server available to clients.</a:t>
            </a:r>
          </a:p>
          <a:p>
            <a:pPr algn="just">
              <a:buFont typeface="Wingdings" pitchFamily="2" charset="2"/>
              <a:buChar char="§"/>
            </a:pPr>
            <a:r>
              <a:rPr lang="en-US" sz="2600" dirty="0" smtClean="0">
                <a:solidFill>
                  <a:schemeClr val="bg1"/>
                </a:solidFill>
                <a:latin typeface="Times New Roman" pitchFamily="18" charset="0"/>
                <a:cs typeface="Times New Roman" pitchFamily="18" charset="0"/>
              </a:rPr>
              <a:t>Mail servers – manage electronic messaging between network users.</a:t>
            </a:r>
          </a:p>
          <a:p>
            <a:pPr algn="just">
              <a:buFont typeface="Wingdings" pitchFamily="2" charset="2"/>
              <a:buChar char="§"/>
            </a:pPr>
            <a:r>
              <a:rPr lang="en-US" sz="2600" dirty="0" smtClean="0">
                <a:solidFill>
                  <a:schemeClr val="bg1"/>
                </a:solidFill>
                <a:latin typeface="Times New Roman" pitchFamily="18" charset="0"/>
                <a:cs typeface="Times New Roman" pitchFamily="18" charset="0"/>
              </a:rPr>
              <a:t>Communication servers – handle data flow and E-mail messages.</a:t>
            </a:r>
            <a:endParaRPr lang="en-US" sz="2600" dirty="0" smtClean="0">
              <a:solidFill>
                <a:schemeClr val="bg1"/>
              </a:solidFill>
              <a:latin typeface="Times New Roman" pitchFamily="18" charset="0"/>
              <a:cs typeface="Times New Roman" pitchFamily="18" charset="0"/>
            </a:endParaRPr>
          </a:p>
          <a:p>
            <a:pPr algn="just">
              <a:buFont typeface="Wingdings" pitchFamily="2" charset="2"/>
              <a:buChar char="§"/>
            </a:pPr>
            <a:endParaRPr lang="en-US"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lnSpcReduction="10000"/>
          </a:bodyPr>
          <a:lstStyle/>
          <a:p>
            <a:pPr algn="just">
              <a:buNone/>
            </a:pPr>
            <a:r>
              <a:rPr lang="en-US" sz="2600" dirty="0" smtClean="0">
                <a:solidFill>
                  <a:srgbClr val="FFFF00"/>
                </a:solidFill>
                <a:latin typeface="Times New Roman" pitchFamily="18" charset="0"/>
                <a:cs typeface="Times New Roman" pitchFamily="18" charset="0"/>
              </a:rPr>
              <a:t>Peer-to-peer Networks:</a:t>
            </a:r>
          </a:p>
          <a:p>
            <a:pPr algn="just">
              <a:buNone/>
            </a:pPr>
            <a:r>
              <a:rPr lang="en-US"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In a peer-to-peer network, there are no dedicated servers. All the computers are equal and, therefore are termed as peers. Normally each computer functions as both a client and a server.</a:t>
            </a:r>
          </a:p>
          <a:p>
            <a:pPr algn="just">
              <a:buNone/>
            </a:pPr>
            <a:r>
              <a:rPr lang="en-US"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A peer-to-peer network has the advantage of simplicity in design and maintenance. It is usually less expensive to set up as compared to server-based networks. Peer-to-peer networks are also called workgroups. The term workgroup implies a small group of users.</a:t>
            </a:r>
          </a:p>
          <a:p>
            <a:pPr algn="just">
              <a:buNone/>
            </a:pPr>
            <a:r>
              <a:rPr lang="en-US" sz="2600" dirty="0" smtClean="0">
                <a:solidFill>
                  <a:srgbClr val="FFFF00"/>
                </a:solidFill>
                <a:latin typeface="Times New Roman" pitchFamily="18" charset="0"/>
                <a:cs typeface="Times New Roman" pitchFamily="18" charset="0"/>
              </a:rPr>
              <a:t>Peer-to-peer networks are suitable for environments where:</a:t>
            </a:r>
          </a:p>
          <a:p>
            <a:pPr algn="just">
              <a:buFont typeface="Wingdings" pitchFamily="2" charset="2"/>
              <a:buChar char="v"/>
            </a:pPr>
            <a:r>
              <a:rPr lang="en-US" sz="2600" dirty="0" smtClean="0">
                <a:solidFill>
                  <a:schemeClr val="bg1"/>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There are limited users (usually 10 or less)</a:t>
            </a:r>
          </a:p>
          <a:p>
            <a:pPr algn="just">
              <a:buFont typeface="Wingdings" pitchFamily="2" charset="2"/>
              <a:buChar char="v"/>
            </a:pPr>
            <a:r>
              <a:rPr lang="en-US" sz="2600" dirty="0" smtClean="0">
                <a:solidFill>
                  <a:schemeClr val="bg1"/>
                </a:solidFill>
                <a:latin typeface="Times New Roman" pitchFamily="18" charset="0"/>
                <a:cs typeface="Times New Roman" pitchFamily="18" charset="0"/>
              </a:rPr>
              <a:t>The users are located in the same area</a:t>
            </a:r>
          </a:p>
          <a:p>
            <a:pPr algn="just">
              <a:buFont typeface="Wingdings" pitchFamily="2" charset="2"/>
              <a:buChar char="v"/>
            </a:pPr>
            <a:r>
              <a:rPr lang="en-US" sz="2600" dirty="0" smtClean="0">
                <a:solidFill>
                  <a:schemeClr val="bg1"/>
                </a:solidFill>
                <a:latin typeface="Times New Roman" pitchFamily="18" charset="0"/>
                <a:cs typeface="Times New Roman" pitchFamily="18" charset="0"/>
              </a:rPr>
              <a:t>Security is not an important issue</a:t>
            </a:r>
          </a:p>
          <a:p>
            <a:pPr algn="just">
              <a:buFont typeface="Wingdings" pitchFamily="2" charset="2"/>
              <a:buChar char="v"/>
            </a:pPr>
            <a:r>
              <a:rPr lang="en-US" sz="2600" dirty="0" smtClean="0">
                <a:solidFill>
                  <a:schemeClr val="bg1"/>
                </a:solidFill>
                <a:latin typeface="Times New Roman" pitchFamily="18" charset="0"/>
                <a:cs typeface="Times New Roman" pitchFamily="18" charset="0"/>
              </a:rPr>
              <a:t>The organization and the network have limited growth</a:t>
            </a:r>
          </a:p>
          <a:p>
            <a:pPr algn="just">
              <a:buFont typeface="Wingdings" pitchFamily="2" charset="2"/>
              <a:buChar char="v"/>
            </a:pPr>
            <a:r>
              <a:rPr lang="en-US" sz="2600" dirty="0" smtClean="0">
                <a:solidFill>
                  <a:schemeClr val="bg1"/>
                </a:solidFill>
                <a:latin typeface="Times New Roman" pitchFamily="18" charset="0"/>
                <a:cs typeface="Times New Roman" pitchFamily="18" charset="0"/>
              </a:rPr>
              <a:t>Users need to freely access data and programs that reside on other computers across the network.</a:t>
            </a:r>
          </a:p>
          <a:p>
            <a:pPr algn="just">
              <a:buFont typeface="Wingdings" pitchFamily="2" charset="2"/>
              <a:buChar char="v"/>
            </a:pPr>
            <a:endParaRPr lang="en-US"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lgn="just">
              <a:buNone/>
            </a:pPr>
            <a:r>
              <a:rPr lang="en-US" sz="2800" dirty="0" smtClean="0">
                <a:solidFill>
                  <a:schemeClr val="bg1"/>
                </a:solidFill>
                <a:latin typeface="Times New Roman" pitchFamily="18" charset="0"/>
                <a:cs typeface="Times New Roman" pitchFamily="18" charset="0"/>
              </a:rPr>
              <a:t>	In a peer-to-peer network there is no one assigned to be an administrator responsible for the entire network. Users administer their own computers. All users can share any of their resources.</a:t>
            </a:r>
          </a:p>
          <a:p>
            <a:pPr algn="ctr">
              <a:buNone/>
            </a:pPr>
            <a:endParaRPr lang="en-US" sz="2800" dirty="0" smtClean="0">
              <a:solidFill>
                <a:srgbClr val="FFFF00"/>
              </a:solidFill>
              <a:latin typeface="Times New Roman" pitchFamily="18" charset="0"/>
              <a:cs typeface="Times New Roman" pitchFamily="18" charset="0"/>
            </a:endParaRPr>
          </a:p>
          <a:p>
            <a:pPr algn="ctr">
              <a:buNone/>
            </a:pPr>
            <a:r>
              <a:rPr lang="en-US" sz="2800" dirty="0" smtClean="0">
                <a:solidFill>
                  <a:srgbClr val="FFFF00"/>
                </a:solidFill>
                <a:latin typeface="Times New Roman" pitchFamily="18" charset="0"/>
                <a:cs typeface="Times New Roman" pitchFamily="18" charset="0"/>
              </a:rPr>
              <a:t>The features of peer-to-peer and server-based networks</a:t>
            </a:r>
            <a:endParaRPr lang="en-US" sz="2800" dirty="0" smtClean="0">
              <a:solidFill>
                <a:srgbClr val="FFFF00"/>
              </a:solidFill>
              <a:latin typeface="Times New Roman" pitchFamily="18" charset="0"/>
              <a:cs typeface="Times New Roman" pitchFamily="18" charset="0"/>
            </a:endParaRPr>
          </a:p>
          <a:p>
            <a:pPr algn="just">
              <a:buNone/>
            </a:pPr>
            <a:endParaRPr lang="en-US" sz="2800" dirty="0" smtClean="0">
              <a:solidFill>
                <a:schemeClr val="bg1"/>
              </a:solidFill>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228600" y="3124200"/>
          <a:ext cx="8763000" cy="2286000"/>
        </p:xfrm>
        <a:graphic>
          <a:graphicData uri="http://schemas.openxmlformats.org/drawingml/2006/table">
            <a:tbl>
              <a:tblPr firstRow="1" bandRow="1">
                <a:tableStyleId>{5C22544A-7EE6-4342-B048-85BDC9FD1C3A}</a:tableStyleId>
              </a:tblPr>
              <a:tblGrid>
                <a:gridCol w="2921000"/>
                <a:gridCol w="2921000"/>
                <a:gridCol w="2921000"/>
              </a:tblGrid>
              <a:tr h="0">
                <a:tc>
                  <a:txBody>
                    <a:bodyPr/>
                    <a:lstStyle/>
                    <a:p>
                      <a:pPr algn="ctr"/>
                      <a:r>
                        <a:rPr lang="en-US" dirty="0" smtClean="0"/>
                        <a:t>Features</a:t>
                      </a:r>
                      <a:endParaRPr lang="en-US" dirty="0"/>
                    </a:p>
                  </a:txBody>
                  <a:tcPr/>
                </a:tc>
                <a:tc>
                  <a:txBody>
                    <a:bodyPr/>
                    <a:lstStyle/>
                    <a:p>
                      <a:pPr algn="ctr"/>
                      <a:r>
                        <a:rPr lang="en-US" dirty="0" smtClean="0"/>
                        <a:t>Peer-to-peer Network</a:t>
                      </a:r>
                      <a:endParaRPr lang="en-US" dirty="0"/>
                    </a:p>
                  </a:txBody>
                  <a:tcPr/>
                </a:tc>
                <a:tc>
                  <a:txBody>
                    <a:bodyPr/>
                    <a:lstStyle/>
                    <a:p>
                      <a:pPr algn="ctr"/>
                      <a:r>
                        <a:rPr lang="en-US" dirty="0" smtClean="0"/>
                        <a:t>Server-based Network</a:t>
                      </a:r>
                      <a:endParaRPr lang="en-US" dirty="0"/>
                    </a:p>
                  </a:txBody>
                  <a:tcPr/>
                </a:tc>
              </a:tr>
              <a:tr h="370840">
                <a:tc>
                  <a:txBody>
                    <a:bodyPr/>
                    <a:lstStyle/>
                    <a:p>
                      <a:pPr algn="ctr"/>
                      <a:r>
                        <a:rPr lang="en-US" dirty="0" smtClean="0">
                          <a:solidFill>
                            <a:schemeClr val="tx1"/>
                          </a:solidFill>
                        </a:rPr>
                        <a:t>Size</a:t>
                      </a:r>
                      <a:endParaRPr lang="en-US" dirty="0">
                        <a:solidFill>
                          <a:schemeClr val="tx1"/>
                        </a:solidFill>
                      </a:endParaRPr>
                    </a:p>
                  </a:txBody>
                  <a:tcPr/>
                </a:tc>
                <a:tc>
                  <a:txBody>
                    <a:bodyPr/>
                    <a:lstStyle/>
                    <a:p>
                      <a:r>
                        <a:rPr lang="en-US" dirty="0" smtClean="0"/>
                        <a:t>Good for up to 10 users</a:t>
                      </a:r>
                      <a:endParaRPr lang="en-US" dirty="0"/>
                    </a:p>
                  </a:txBody>
                  <a:tcPr/>
                </a:tc>
                <a:tc>
                  <a:txBody>
                    <a:bodyPr/>
                    <a:lstStyle/>
                    <a:p>
                      <a:r>
                        <a:rPr lang="en-US" dirty="0" smtClean="0"/>
                        <a:t>Limited only by</a:t>
                      </a:r>
                      <a:r>
                        <a:rPr lang="en-US" baseline="0" dirty="0" smtClean="0"/>
                        <a:t> server and network hardware</a:t>
                      </a:r>
                      <a:endParaRPr lang="en-US" dirty="0"/>
                    </a:p>
                  </a:txBody>
                  <a:tcPr/>
                </a:tc>
              </a:tr>
              <a:tr h="370840">
                <a:tc>
                  <a:txBody>
                    <a:bodyPr/>
                    <a:lstStyle/>
                    <a:p>
                      <a:pPr algn="ctr"/>
                      <a:r>
                        <a:rPr lang="en-US" dirty="0" smtClean="0"/>
                        <a:t>Security</a:t>
                      </a:r>
                      <a:endParaRPr lang="en-US" dirty="0"/>
                    </a:p>
                  </a:txBody>
                  <a:tcPr/>
                </a:tc>
                <a:tc>
                  <a:txBody>
                    <a:bodyPr/>
                    <a:lstStyle/>
                    <a:p>
                      <a:r>
                        <a:rPr lang="en-US" dirty="0" smtClean="0"/>
                        <a:t>Users are responsible for their own security</a:t>
                      </a:r>
                      <a:endParaRPr lang="en-US" dirty="0"/>
                    </a:p>
                  </a:txBody>
                  <a:tcPr/>
                </a:tc>
                <a:tc>
                  <a:txBody>
                    <a:bodyPr/>
                    <a:lstStyle/>
                    <a:p>
                      <a:r>
                        <a:rPr lang="en-US" dirty="0" smtClean="0"/>
                        <a:t>Offers extensive</a:t>
                      </a:r>
                      <a:r>
                        <a:rPr lang="en-US" baseline="0" dirty="0" smtClean="0"/>
                        <a:t> user security</a:t>
                      </a:r>
                      <a:endParaRPr lang="en-US" dirty="0"/>
                    </a:p>
                  </a:txBody>
                  <a:tcPr/>
                </a:tc>
              </a:tr>
              <a:tr h="370840">
                <a:tc>
                  <a:txBody>
                    <a:bodyPr/>
                    <a:lstStyle/>
                    <a:p>
                      <a:pPr algn="ctr"/>
                      <a:r>
                        <a:rPr lang="en-US" dirty="0" smtClean="0"/>
                        <a:t>Administration</a:t>
                      </a:r>
                      <a:endParaRPr lang="en-US" dirty="0"/>
                    </a:p>
                  </a:txBody>
                  <a:tcPr/>
                </a:tc>
                <a:tc>
                  <a:txBody>
                    <a:bodyPr/>
                    <a:lstStyle/>
                    <a:p>
                      <a:r>
                        <a:rPr lang="en-US" dirty="0" smtClean="0"/>
                        <a:t>Is administrated</a:t>
                      </a:r>
                      <a:r>
                        <a:rPr lang="en-US" baseline="0" dirty="0" smtClean="0"/>
                        <a:t> by the user of each computer</a:t>
                      </a:r>
                      <a:endParaRPr lang="en-US" dirty="0"/>
                    </a:p>
                  </a:txBody>
                  <a:tcPr/>
                </a:tc>
                <a:tc>
                  <a:txBody>
                    <a:bodyPr/>
                    <a:lstStyle/>
                    <a:p>
                      <a:r>
                        <a:rPr lang="en-US" dirty="0" smtClean="0"/>
                        <a:t>Is centrally</a:t>
                      </a:r>
                      <a:r>
                        <a:rPr lang="en-US" baseline="0" dirty="0" smtClean="0"/>
                        <a:t> administered</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lgn="ctr">
              <a:buNone/>
            </a:pPr>
            <a:endParaRPr lang="en-US" sz="7200" dirty="0" smtClean="0">
              <a:solidFill>
                <a:schemeClr val="bg1"/>
              </a:solidFill>
              <a:latin typeface="Times New Roman" pitchFamily="18" charset="0"/>
              <a:cs typeface="Times New Roman" pitchFamily="18" charset="0"/>
            </a:endParaRPr>
          </a:p>
          <a:p>
            <a:pPr algn="ctr">
              <a:buNone/>
            </a:pPr>
            <a:endParaRPr lang="en-US" sz="7200" dirty="0" smtClean="0">
              <a:solidFill>
                <a:schemeClr val="bg1"/>
              </a:solidFill>
              <a:latin typeface="Times New Roman" pitchFamily="18" charset="0"/>
              <a:cs typeface="Times New Roman" pitchFamily="18" charset="0"/>
            </a:endParaRPr>
          </a:p>
          <a:p>
            <a:pPr algn="ctr">
              <a:buNone/>
            </a:pPr>
            <a:r>
              <a:rPr lang="en-US" sz="7200" dirty="0" smtClean="0">
                <a:solidFill>
                  <a:schemeClr val="bg1"/>
                </a:solidFill>
                <a:latin typeface="Times New Roman" pitchFamily="18" charset="0"/>
                <a:cs typeface="Times New Roman" pitchFamily="18" charset="0"/>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1000274"/>
          </a:xfrm>
          <a:prstGeom prst="rect">
            <a:avLst/>
          </a:prstGeom>
          <a:blipFill>
            <a:blip r:embed="rId2"/>
            <a:tile tx="0" ty="0" sx="100000" sy="100000" flip="none" algn="tl"/>
          </a:blipFill>
        </p:spPr>
        <p:txBody>
          <a:bodyPr wrap="square">
            <a:spAutoFit/>
          </a:bodyPr>
          <a:lstStyle/>
          <a:p>
            <a:pPr algn="ctr"/>
            <a:r>
              <a:rPr lang="en-US" sz="5900" dirty="0" smtClean="0">
                <a:solidFill>
                  <a:srgbClr val="FF0000"/>
                </a:solidFill>
                <a:latin typeface="Times New Roman" pitchFamily="18" charset="0"/>
                <a:cs typeface="Times New Roman" pitchFamily="18" charset="0"/>
              </a:rPr>
              <a:t>Introduction</a:t>
            </a:r>
            <a:endParaRPr lang="en-US" sz="5900" dirty="0">
              <a:solidFill>
                <a:srgbClr val="FF0000"/>
              </a:solidFill>
              <a:latin typeface="Times New Roman" pitchFamily="18" charset="0"/>
              <a:cs typeface="Times New Roman" pitchFamily="18" charset="0"/>
            </a:endParaRPr>
          </a:p>
        </p:txBody>
      </p:sp>
      <p:sp>
        <p:nvSpPr>
          <p:cNvPr id="5" name="Rectangle 4"/>
          <p:cNvSpPr/>
          <p:nvPr/>
        </p:nvSpPr>
        <p:spPr>
          <a:xfrm>
            <a:off x="0" y="990600"/>
            <a:ext cx="9144000" cy="6093976"/>
          </a:xfrm>
          <a:prstGeom prst="rect">
            <a:avLst/>
          </a:prstGeom>
          <a:blipFill>
            <a:blip r:embed="rId3"/>
            <a:tile tx="0" ty="0" sx="100000" sy="100000" flip="none" algn="tl"/>
          </a:blipFill>
        </p:spPr>
        <p:txBody>
          <a:bodyPr wrap="square">
            <a:spAutoFit/>
          </a:bodyPr>
          <a:lstStyle/>
          <a:p>
            <a:pPr algn="just">
              <a:lnSpc>
                <a:spcPct val="150000"/>
              </a:lnSpc>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The  </a:t>
            </a:r>
            <a:r>
              <a:rPr lang="en-US" sz="2000" dirty="0" smtClean="0">
                <a:solidFill>
                  <a:schemeClr val="bg1"/>
                </a:solidFill>
                <a:latin typeface="Times New Roman" pitchFamily="18" charset="0"/>
                <a:cs typeface="Times New Roman" pitchFamily="18" charset="0"/>
              </a:rPr>
              <a:t>need of human beings to communicate gave rise to various forms of communication techniques.  Networking is one of them. Today computers are being used to send information across the globe. A stand alone computer, which is a very efficient and productive tool by itself, can be made more so by connecting it with other computers. Networking now plays a major role in computing application.	</a:t>
            </a: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r>
              <a:rPr lang="en-US" sz="2000" dirty="0" smtClean="0">
                <a:solidFill>
                  <a:schemeClr val="accent1">
                    <a:lumMod val="20000"/>
                    <a:lumOff val="80000"/>
                  </a:schemeClr>
                </a:solidFill>
                <a:latin typeface="Times New Roman" pitchFamily="18" charset="0"/>
                <a:cs typeface="Times New Roman" pitchFamily="18" charset="0"/>
              </a:rPr>
              <a:t>	A computer network, often simply referred to as a network, is a collection of computers and devices interconnected by communications channels that facilitate communications among users and allows users to share resources.</a:t>
            </a:r>
          </a:p>
          <a:p>
            <a:pPr algn="just">
              <a:lnSpc>
                <a:spcPct val="150000"/>
              </a:lnSpc>
            </a:pPr>
            <a:r>
              <a:rPr lang="en-US" sz="2000" dirty="0" smtClean="0">
                <a:solidFill>
                  <a:schemeClr val="accent1">
                    <a:lumMod val="20000"/>
                    <a:lumOff val="80000"/>
                  </a:schemeClr>
                </a:solidFill>
                <a:latin typeface="Times New Roman" pitchFamily="18" charset="0"/>
                <a:cs typeface="Times New Roman" pitchFamily="18" charset="0"/>
              </a:rPr>
              <a:t>	A computer network allows sharing of resources and information among interconnected devices.</a:t>
            </a:r>
          </a:p>
          <a:p>
            <a:pPr algn="just">
              <a:lnSpc>
                <a:spcPct val="150000"/>
              </a:lnSpc>
            </a:pPr>
            <a:r>
              <a:rPr lang="en-US" sz="2000" dirty="0" smtClean="0">
                <a:solidFill>
                  <a:schemeClr val="accent1">
                    <a:lumMod val="20000"/>
                    <a:lumOff val="80000"/>
                  </a:schemeClr>
                </a:solidFill>
                <a:latin typeface="Times New Roman" pitchFamily="18" charset="0"/>
                <a:cs typeface="Times New Roman" pitchFamily="18" charset="0"/>
              </a:rPr>
              <a:t>	In the 1960s, the Advanced Research Projects Agency (ARPA) started funding the design of the Advanced Research Projects Agency Network (ARPANET) for the United States Department of Defense.</a:t>
            </a:r>
            <a:endParaRPr lang="en-US" sz="2000" dirty="0">
              <a:solidFill>
                <a:schemeClr val="accent1">
                  <a:lumMod val="20000"/>
                  <a:lumOff val="8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1000274"/>
          </a:xfrm>
          <a:prstGeom prst="rect">
            <a:avLst/>
          </a:prstGeom>
          <a:blipFill>
            <a:blip r:embed="rId2"/>
            <a:tile tx="0" ty="0" sx="100000" sy="100000" flip="none" algn="tl"/>
          </a:blipFill>
        </p:spPr>
        <p:txBody>
          <a:bodyPr wrap="square">
            <a:spAutoFit/>
          </a:bodyPr>
          <a:lstStyle/>
          <a:p>
            <a:pPr algn="ctr"/>
            <a:r>
              <a:rPr lang="en-US" sz="5900" dirty="0" smtClean="0">
                <a:solidFill>
                  <a:srgbClr val="FF0000"/>
                </a:solidFill>
                <a:latin typeface="Times New Roman" pitchFamily="18" charset="0"/>
                <a:cs typeface="Times New Roman" pitchFamily="18" charset="0"/>
              </a:rPr>
              <a:t>Communication</a:t>
            </a:r>
            <a:endParaRPr lang="en-US" sz="5900" dirty="0">
              <a:solidFill>
                <a:srgbClr val="FF0000"/>
              </a:solidFill>
              <a:latin typeface="Times New Roman" pitchFamily="18" charset="0"/>
              <a:cs typeface="Times New Roman" pitchFamily="18" charset="0"/>
            </a:endParaRPr>
          </a:p>
        </p:txBody>
      </p:sp>
      <p:sp>
        <p:nvSpPr>
          <p:cNvPr id="5" name="Rectangle 4"/>
          <p:cNvSpPr/>
          <p:nvPr/>
        </p:nvSpPr>
        <p:spPr>
          <a:xfrm>
            <a:off x="0" y="990600"/>
            <a:ext cx="9144000" cy="11172289"/>
          </a:xfrm>
          <a:prstGeom prst="rect">
            <a:avLst/>
          </a:prstGeom>
          <a:blipFill>
            <a:blip r:embed="rId3"/>
            <a:tile tx="0" ty="0" sx="100000" sy="100000" flip="none" algn="tl"/>
          </a:blipFill>
        </p:spPr>
        <p:txBody>
          <a:bodyPr wrap="square">
            <a:spAutoFit/>
          </a:bodyPr>
          <a:lstStyle/>
          <a:p>
            <a:pPr>
              <a:lnSpc>
                <a:spcPct val="150000"/>
              </a:lnSpc>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Communication is the transfer of information from one place to another. The process of communication essentially involves the following three components.</a:t>
            </a:r>
          </a:p>
          <a:p>
            <a:pPr>
              <a:lnSpc>
                <a:spcPct val="150000"/>
              </a:lnSpc>
              <a:buFont typeface="Wingdings" pitchFamily="2" charset="2"/>
              <a:buChar char="v"/>
            </a:pPr>
            <a:r>
              <a:rPr lang="en-US" sz="2000" dirty="0" smtClean="0">
                <a:solidFill>
                  <a:schemeClr val="bg1"/>
                </a:solidFill>
                <a:latin typeface="Times New Roman" pitchFamily="18" charset="0"/>
                <a:cs typeface="Times New Roman" pitchFamily="18" charset="0"/>
              </a:rPr>
              <a:t>Sender: The component from where the information is transferred.</a:t>
            </a:r>
          </a:p>
          <a:p>
            <a:pPr>
              <a:lnSpc>
                <a:spcPct val="150000"/>
              </a:lnSpc>
              <a:buFont typeface="Wingdings" pitchFamily="2" charset="2"/>
              <a:buChar char="v"/>
            </a:pPr>
            <a:r>
              <a:rPr lang="en-US" sz="2000" dirty="0" smtClean="0">
                <a:solidFill>
                  <a:schemeClr val="bg1"/>
                </a:solidFill>
                <a:latin typeface="Times New Roman" pitchFamily="18" charset="0"/>
                <a:cs typeface="Times New Roman" pitchFamily="18" charset="0"/>
              </a:rPr>
              <a:t>Receiver: The component to which the information is transferred.</a:t>
            </a:r>
          </a:p>
          <a:p>
            <a:pPr>
              <a:lnSpc>
                <a:spcPct val="150000"/>
              </a:lnSpc>
              <a:buFont typeface="Wingdings" pitchFamily="2" charset="2"/>
              <a:buChar char="v"/>
            </a:pPr>
            <a:r>
              <a:rPr lang="en-US" sz="2000" dirty="0" smtClean="0">
                <a:solidFill>
                  <a:schemeClr val="bg1"/>
                </a:solidFill>
                <a:latin typeface="Times New Roman" pitchFamily="18" charset="0"/>
                <a:cs typeface="Times New Roman" pitchFamily="18" charset="0"/>
              </a:rPr>
              <a:t>Medium: The component through which the information is transferred.</a:t>
            </a:r>
          </a:p>
          <a:p>
            <a:pPr>
              <a:lnSpc>
                <a:spcPct val="150000"/>
              </a:lnSpc>
            </a:pPr>
            <a:r>
              <a:rPr lang="en-US" sz="2000" dirty="0" smtClean="0">
                <a:solidFill>
                  <a:schemeClr val="bg1"/>
                </a:solidFill>
                <a:latin typeface="Times New Roman" pitchFamily="18" charset="0"/>
                <a:cs typeface="Times New Roman" pitchFamily="18" charset="0"/>
              </a:rPr>
              <a:t>In our day-to-day lives we come across various forms of communication.</a:t>
            </a: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r>
              <a:rPr lang="en-US" sz="2000" dirty="0" smtClean="0">
                <a:solidFill>
                  <a:schemeClr val="bg1"/>
                </a:solidFill>
                <a:latin typeface="Times New Roman" pitchFamily="18" charset="0"/>
                <a:cs typeface="Times New Roman" pitchFamily="18" charset="0"/>
              </a:rPr>
              <a:t>Every form of communication involves a sender, a receiver and a medium </a:t>
            </a:r>
            <a:r>
              <a:rPr lang="en-US" sz="2000" dirty="0" err="1" smtClean="0">
                <a:solidFill>
                  <a:schemeClr val="bg1"/>
                </a:solidFill>
                <a:latin typeface="Times New Roman" pitchFamily="18" charset="0"/>
                <a:cs typeface="Times New Roman" pitchFamily="18" charset="0"/>
              </a:rPr>
              <a:t>connectng</a:t>
            </a:r>
            <a:r>
              <a:rPr lang="en-US" sz="2000" dirty="0" smtClean="0">
                <a:solidFill>
                  <a:schemeClr val="bg1"/>
                </a:solidFill>
                <a:latin typeface="Times New Roman" pitchFamily="18" charset="0"/>
                <a:cs typeface="Times New Roman" pitchFamily="18" charset="0"/>
              </a:rPr>
              <a:t> them.</a:t>
            </a: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smtClean="0">
              <a:solidFill>
                <a:schemeClr val="bg1"/>
              </a:solidFill>
              <a:latin typeface="Times New Roman" pitchFamily="18" charset="0"/>
              <a:cs typeface="Times New Roman" pitchFamily="18" charset="0"/>
            </a:endParaRPr>
          </a:p>
          <a:p>
            <a:pPr>
              <a:lnSpc>
                <a:spcPct val="150000"/>
              </a:lnSpc>
            </a:pPr>
            <a:endParaRPr lang="en-US" sz="2000" dirty="0">
              <a:solidFill>
                <a:schemeClr val="bg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4"/>
          <a:srcRect/>
          <a:stretch>
            <a:fillRect/>
          </a:stretch>
        </p:blipFill>
        <p:spPr bwMode="auto">
          <a:xfrm>
            <a:off x="1371600" y="4419600"/>
            <a:ext cx="5638800" cy="160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0710624"/>
          </a:xfrm>
          <a:prstGeom prst="rect">
            <a:avLst/>
          </a:prstGeom>
          <a:blipFill>
            <a:blip r:embed="rId2"/>
            <a:tile tx="0" ty="0" sx="100000" sy="100000" flip="none" algn="tl"/>
          </a:blipFill>
        </p:spPr>
        <p:txBody>
          <a:bodyPr wrap="square">
            <a:spAutoFit/>
          </a:bodyPr>
          <a:lstStyle/>
          <a:p>
            <a:pPr algn="just">
              <a:lnSpc>
                <a:spcPct val="150000"/>
              </a:lnSpc>
            </a:pPr>
            <a:r>
              <a:rPr lang="en-US" sz="2000" dirty="0" smtClean="0">
                <a:solidFill>
                  <a:schemeClr val="accent1">
                    <a:lumMod val="20000"/>
                    <a:lumOff val="80000"/>
                  </a:schemeClr>
                </a:solidFill>
                <a:latin typeface="Times New Roman" pitchFamily="18" charset="0"/>
                <a:cs typeface="Times New Roman" pitchFamily="18" charset="0"/>
              </a:rPr>
              <a:t>	The form of communication that is becoming popular these days is communication between computers. In this form of communication, the sender and receiver are both computers and the medium through which the information is transferred may be electromagnetic waves, cables or other such physical media.</a:t>
            </a: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r>
              <a:rPr lang="en-US" sz="2000" dirty="0" smtClean="0">
                <a:solidFill>
                  <a:schemeClr val="accent1">
                    <a:lumMod val="20000"/>
                    <a:lumOff val="80000"/>
                  </a:schemeClr>
                </a:solidFill>
                <a:latin typeface="Times New Roman" pitchFamily="18" charset="0"/>
                <a:cs typeface="Times New Roman" pitchFamily="18" charset="0"/>
              </a:rPr>
              <a:t>	The need of human beings to communication gave rise to various forms of communication techniques. Networking is one of them. Today computers are being used to send information across the globe. A standalone computer, which is a very efficient and productive tool by itself, can be made more so by connecting it with other computers. Networking now plays a major role in computing applications. </a:t>
            </a: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smtClean="0">
              <a:solidFill>
                <a:schemeClr val="accent1">
                  <a:lumMod val="20000"/>
                  <a:lumOff val="80000"/>
                </a:schemeClr>
              </a:solidFill>
              <a:latin typeface="Times New Roman" pitchFamily="18" charset="0"/>
              <a:cs typeface="Times New Roman" pitchFamily="18" charset="0"/>
            </a:endParaRPr>
          </a:p>
          <a:p>
            <a:pPr algn="just">
              <a:lnSpc>
                <a:spcPct val="150000"/>
              </a:lnSpc>
            </a:pPr>
            <a:endParaRPr lang="en-US" sz="2000" dirty="0">
              <a:solidFill>
                <a:schemeClr val="accent1">
                  <a:lumMod val="20000"/>
                  <a:lumOff val="80000"/>
                </a:schemeClr>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srcRect/>
          <a:stretch>
            <a:fillRect/>
          </a:stretch>
        </p:blipFill>
        <p:spPr bwMode="auto">
          <a:xfrm>
            <a:off x="457200" y="2005013"/>
            <a:ext cx="7315200" cy="23383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47801"/>
          </a:xfrm>
          <a:blipFill>
            <a:blip r:embed="rId2"/>
            <a:tile tx="0" ty="0" sx="100000" sy="100000" flip="none" algn="tl"/>
          </a:blipFill>
        </p:spPr>
        <p:txBody>
          <a:bodyPr>
            <a:normAutofit/>
          </a:bodyPr>
          <a:lstStyle/>
          <a:p>
            <a:r>
              <a:rPr lang="en-US" sz="2800" dirty="0" smtClean="0">
                <a:solidFill>
                  <a:srgbClr val="FF0000"/>
                </a:solidFill>
                <a:latin typeface="Times New Roman" pitchFamily="18" charset="0"/>
                <a:cs typeface="Times New Roman" pitchFamily="18" charset="0"/>
              </a:rPr>
              <a:t>Why Network exists?</a:t>
            </a:r>
            <a:endParaRPr lang="en-US" sz="2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0" y="1447800"/>
            <a:ext cx="9144000" cy="5410200"/>
          </a:xfrm>
          <a:blipFill>
            <a:blip r:embed="rId3"/>
            <a:tile tx="0" ty="0" sx="100000" sy="100000" flip="none" algn="tl"/>
          </a:blipFill>
        </p:spPr>
        <p:txBody>
          <a:bodyPr>
            <a:normAutofit/>
          </a:bodyPr>
          <a:lstStyle/>
          <a:p>
            <a:pPr algn="just"/>
            <a:r>
              <a:rPr lang="en-US" sz="2800" dirty="0" smtClean="0">
                <a:solidFill>
                  <a:schemeClr val="bg1"/>
                </a:solidFill>
                <a:latin typeface="Times New Roman" pitchFamily="18" charset="0"/>
                <a:cs typeface="Times New Roman" pitchFamily="18" charset="0"/>
              </a:rPr>
              <a:t>	During 80’s, the concept of desktop computers working independently was very popular. This was, and still is called the stand-alone environment.</a:t>
            </a:r>
          </a:p>
          <a:p>
            <a:pPr algn="just"/>
            <a:r>
              <a:rPr lang="en-US" sz="2800" dirty="0" smtClean="0">
                <a:solidFill>
                  <a:schemeClr val="bg1"/>
                </a:solidFill>
                <a:latin typeface="Times New Roman" pitchFamily="18" charset="0"/>
                <a:cs typeface="Times New Roman" pitchFamily="18" charset="0"/>
              </a:rPr>
              <a:t>	</a:t>
            </a:r>
          </a:p>
          <a:p>
            <a:pPr algn="just"/>
            <a:r>
              <a:rPr lang="en-US" sz="2800" dirty="0" smtClean="0">
                <a:solidFill>
                  <a:schemeClr val="bg1"/>
                </a:solidFill>
                <a:latin typeface="Times New Roman" pitchFamily="18" charset="0"/>
                <a:cs typeface="Times New Roman" pitchFamily="18" charset="0"/>
              </a:rPr>
              <a:t>	Slowly, businessmen all over the world began to realize that information was useful only when it was communicated between human beings. The process of distributing and processing information among individuals, each with an independent  desktop computer being slow and prone to error, led to the concept of connecting computers together to form computer networks.</a:t>
            </a:r>
            <a:endParaRPr lang="en-US" sz="28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a:blipFill>
            <a:blip r:embed="rId2"/>
            <a:tile tx="0" ty="0" sx="100000" sy="100000" flip="none" algn="tl"/>
          </a:blipFill>
        </p:spPr>
        <p:txBody>
          <a:bodyPr>
            <a:normAutofit fontScale="90000"/>
          </a:bodyPr>
          <a:lstStyle/>
          <a:p>
            <a:r>
              <a:rPr lang="en-US" dirty="0" smtClean="0">
                <a:solidFill>
                  <a:srgbClr val="FF0000"/>
                </a:solidFill>
              </a:rPr>
              <a:t>Computer Networks</a:t>
            </a:r>
            <a:endParaRPr lang="en-US" dirty="0">
              <a:solidFill>
                <a:srgbClr val="FF0000"/>
              </a:solidFill>
            </a:endParaRPr>
          </a:p>
        </p:txBody>
      </p:sp>
      <p:sp>
        <p:nvSpPr>
          <p:cNvPr id="3" name="Content Placeholder 2"/>
          <p:cNvSpPr>
            <a:spLocks noGrp="1"/>
          </p:cNvSpPr>
          <p:nvPr>
            <p:ph idx="1"/>
          </p:nvPr>
        </p:nvSpPr>
        <p:spPr>
          <a:xfrm>
            <a:off x="0" y="457200"/>
            <a:ext cx="9144000" cy="6400800"/>
          </a:xfrm>
          <a:blipFill>
            <a:blip r:embed="rId3"/>
            <a:tile tx="0" ty="0" sx="100000" sy="100000" flip="none" algn="tl"/>
          </a:blipFill>
        </p:spPr>
        <p:txBody>
          <a:bodyPr>
            <a:normAutofit/>
          </a:bodyPr>
          <a:lstStyle/>
          <a:p>
            <a:pPr algn="just">
              <a:buNone/>
            </a:pPr>
            <a:r>
              <a:rPr lang="en-US" sz="2800"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A </a:t>
            </a:r>
            <a:r>
              <a:rPr lang="en-US" sz="2800" dirty="0" smtClean="0">
                <a:solidFill>
                  <a:schemeClr val="bg1"/>
                </a:solidFill>
                <a:latin typeface="Times New Roman" pitchFamily="18" charset="0"/>
                <a:cs typeface="Times New Roman" pitchFamily="18" charset="0"/>
              </a:rPr>
              <a:t>computer network is a communication system where a group of computers and other devices like printers are connected by cables and other hardware. The data is shared between the computers. A network, besides facilitating data communication, allows resources to be shared among all the systems connected to the network. Thus, users on the second floor of a building can use the printer on the eleventh floor if their computer and the printer are connected to the network. This concept of connected computers </a:t>
            </a:r>
            <a:r>
              <a:rPr lang="en-US" sz="2800" dirty="0" smtClean="0">
                <a:solidFill>
                  <a:schemeClr val="bg1"/>
                </a:solidFill>
                <a:latin typeface="Times New Roman" pitchFamily="18" charset="0"/>
                <a:cs typeface="Times New Roman" pitchFamily="18" charset="0"/>
              </a:rPr>
              <a:t>sharing </a:t>
            </a:r>
            <a:r>
              <a:rPr lang="en-US" sz="2800" dirty="0" smtClean="0">
                <a:solidFill>
                  <a:schemeClr val="bg1"/>
                </a:solidFill>
                <a:latin typeface="Times New Roman" pitchFamily="18" charset="0"/>
                <a:cs typeface="Times New Roman" pitchFamily="18" charset="0"/>
              </a:rPr>
              <a:t>resources is called networking</a:t>
            </a:r>
            <a:r>
              <a:rPr lang="en-US" sz="2800" dirty="0" smtClean="0">
                <a:solidFill>
                  <a:schemeClr val="bg1"/>
                </a:solidFill>
                <a:latin typeface="Times New Roman" pitchFamily="18" charset="0"/>
                <a:cs typeface="Times New Roman" pitchFamily="18" charset="0"/>
              </a:rPr>
              <a:t>.</a:t>
            </a:r>
          </a:p>
          <a:p>
            <a:pPr>
              <a:buNone/>
            </a:pPr>
            <a:endParaRPr lang="en-US" sz="2800" dirty="0">
              <a:solidFill>
                <a:schemeClr val="bg1"/>
              </a:solidFill>
              <a:latin typeface="Times New Roman" pitchFamily="18" charset="0"/>
              <a:cs typeface="Times New Roman" pitchFamily="18" charset="0"/>
            </a:endParaRPr>
          </a:p>
        </p:txBody>
      </p:sp>
      <p:pic>
        <p:nvPicPr>
          <p:cNvPr id="5" name="Picture 2"/>
          <p:cNvPicPr>
            <a:picLocks noChangeAspect="1" noChangeArrowheads="1"/>
          </p:cNvPicPr>
          <p:nvPr/>
        </p:nvPicPr>
        <p:blipFill>
          <a:blip r:embed="rId4"/>
          <a:srcRect/>
          <a:stretch>
            <a:fillRect/>
          </a:stretch>
        </p:blipFill>
        <p:spPr bwMode="auto">
          <a:xfrm>
            <a:off x="685800" y="4876800"/>
            <a:ext cx="7315200" cy="1981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47799"/>
          </a:xfrm>
          <a:blipFill>
            <a:blip r:embed="rId2"/>
            <a:tile tx="0" ty="0" sx="100000" sy="100000" flip="none" algn="tl"/>
          </a:blipFill>
        </p:spPr>
        <p:txBody>
          <a:bodyPr>
            <a:normAutofit/>
          </a:bodyPr>
          <a:lstStyle/>
          <a:p>
            <a:r>
              <a:rPr lang="en-US" sz="2800" dirty="0" smtClean="0">
                <a:solidFill>
                  <a:srgbClr val="FF0000"/>
                </a:solidFill>
                <a:latin typeface="Times New Roman" pitchFamily="18" charset="0"/>
                <a:cs typeface="Times New Roman" pitchFamily="18" charset="0"/>
              </a:rPr>
              <a:t>Computers that are connected in a network can share:</a:t>
            </a:r>
            <a:endParaRPr lang="en-US" sz="2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0" y="1447800"/>
            <a:ext cx="9144000" cy="5410200"/>
          </a:xfrm>
          <a:blipFill>
            <a:blip r:embed="rId3"/>
            <a:tile tx="0" ty="0" sx="100000" sy="100000" flip="none" algn="tl"/>
          </a:blipFill>
        </p:spPr>
        <p:txBody>
          <a:bodyPr>
            <a:normAutofit/>
          </a:bodyPr>
          <a:lstStyle/>
          <a:p>
            <a:pPr lvl="3" algn="just"/>
            <a:endParaRPr lang="en-US" sz="3200" dirty="0" smtClean="0">
              <a:solidFill>
                <a:schemeClr val="bg1"/>
              </a:solidFill>
              <a:latin typeface="Times New Roman" pitchFamily="18" charset="0"/>
              <a:cs typeface="Times New Roman" pitchFamily="18" charset="0"/>
            </a:endParaRP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Data</a:t>
            </a: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Messages</a:t>
            </a: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Printers</a:t>
            </a: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Hard Disks</a:t>
            </a: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CD-ROMs</a:t>
            </a: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Modems</a:t>
            </a:r>
          </a:p>
          <a:p>
            <a:pPr lvl="3" algn="just">
              <a:buFont typeface="Wingdings" pitchFamily="2" charset="2"/>
              <a:buChar char="v"/>
            </a:pPr>
            <a:r>
              <a:rPr lang="en-US" sz="3200" dirty="0" smtClean="0">
                <a:solidFill>
                  <a:schemeClr val="bg1"/>
                </a:solidFill>
                <a:latin typeface="Times New Roman" pitchFamily="18" charset="0"/>
                <a:cs typeface="Times New Roman" pitchFamily="18" charset="0"/>
              </a:rPr>
              <a:t>  Other hardware resources</a:t>
            </a:r>
            <a:endParaRPr lang="en-US" sz="32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blipFill>
            <a:blip r:embed="rId2"/>
            <a:tile tx="0" ty="0" sx="100000" sy="100000" flip="none" algn="tl"/>
          </a:blipFill>
        </p:spPr>
        <p:txBody>
          <a:bodyPr>
            <a:normAutofit/>
          </a:bodyPr>
          <a:lstStyle/>
          <a:p>
            <a:r>
              <a:rPr lang="en-US" dirty="0" smtClean="0">
                <a:solidFill>
                  <a:srgbClr val="FF0000"/>
                </a:solidFill>
                <a:latin typeface="Times New Roman" pitchFamily="18" charset="0"/>
                <a:cs typeface="Times New Roman" pitchFamily="18" charset="0"/>
              </a:rPr>
              <a:t>Advantages of Network</a:t>
            </a:r>
            <a:endParaRPr lang="en-US" dirty="0">
              <a:solidFill>
                <a:srgbClr val="FF0000"/>
              </a:solidFill>
            </a:endParaRPr>
          </a:p>
        </p:txBody>
      </p:sp>
      <p:sp>
        <p:nvSpPr>
          <p:cNvPr id="3" name="Content Placeholder 2"/>
          <p:cNvSpPr>
            <a:spLocks noGrp="1"/>
          </p:cNvSpPr>
          <p:nvPr>
            <p:ph idx="1"/>
          </p:nvPr>
        </p:nvSpPr>
        <p:spPr>
          <a:xfrm>
            <a:off x="0" y="914400"/>
            <a:ext cx="9144000" cy="5943600"/>
          </a:xfrm>
          <a:blipFill>
            <a:blip r:embed="rId3"/>
            <a:tile tx="0" ty="0" sx="100000" sy="100000" flip="none" algn="tl"/>
          </a:blipFill>
        </p:spPr>
        <p:txBody>
          <a:bodyPr>
            <a:normAutofit/>
          </a:bodyPr>
          <a:lstStyle/>
          <a:p>
            <a:pPr algn="just">
              <a:buFont typeface="Wingdings" pitchFamily="2" charset="2"/>
              <a:buChar char="Ø"/>
            </a:pPr>
            <a:r>
              <a:rPr lang="en-US" sz="2800" dirty="0" smtClean="0">
                <a:solidFill>
                  <a:schemeClr val="bg1"/>
                </a:solidFill>
                <a:latin typeface="Times New Roman" pitchFamily="18" charset="0"/>
                <a:cs typeface="Times New Roman" pitchFamily="18" charset="0"/>
              </a:rPr>
              <a:t>Networks allow efficient management of resources. For example, multiple users can share a single high-quality printer, rather than having multiple, possibly lower printers on individual desktops.</a:t>
            </a:r>
          </a:p>
          <a:p>
            <a:pPr algn="just">
              <a:buFont typeface="Wingdings" pitchFamily="2" charset="2"/>
              <a:buChar char="Ø"/>
            </a:pPr>
            <a:r>
              <a:rPr lang="en-US" sz="2800" dirty="0" smtClean="0">
                <a:solidFill>
                  <a:schemeClr val="bg1"/>
                </a:solidFill>
                <a:latin typeface="Times New Roman" pitchFamily="18" charset="0"/>
                <a:cs typeface="Times New Roman" pitchFamily="18" charset="0"/>
              </a:rPr>
              <a:t>Networks help keep information reliable and up-to-date. A well managed, centralized data storage system allows multiple users to access data from different locations.</a:t>
            </a:r>
          </a:p>
          <a:p>
            <a:pPr algn="just">
              <a:buFont typeface="Wingdings" pitchFamily="2" charset="2"/>
              <a:buChar char="Ø"/>
            </a:pPr>
            <a:r>
              <a:rPr lang="en-US" sz="2800" dirty="0" smtClean="0">
                <a:solidFill>
                  <a:schemeClr val="bg1"/>
                </a:solidFill>
                <a:latin typeface="Times New Roman" pitchFamily="18" charset="0"/>
                <a:cs typeface="Times New Roman" pitchFamily="18" charset="0"/>
              </a:rPr>
              <a:t>Networks help speed up data sharing. Transferring files across a network is always faster than other non-network means of sharing files.</a:t>
            </a:r>
          </a:p>
          <a:p>
            <a:pPr algn="just">
              <a:buFont typeface="Wingdings" pitchFamily="2" charset="2"/>
              <a:buChar char="Ø"/>
            </a:pPr>
            <a:r>
              <a:rPr lang="en-US" sz="2800" dirty="0" smtClean="0">
                <a:solidFill>
                  <a:schemeClr val="bg1"/>
                </a:solidFill>
                <a:latin typeface="Times New Roman" pitchFamily="18" charset="0"/>
                <a:cs typeface="Times New Roman" pitchFamily="18" charset="0"/>
              </a:rPr>
              <a:t>Services like electronic mail being offered by computer networks, allow much more efficient communication among individuals.</a:t>
            </a:r>
            <a:endParaRPr lang="en-US"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a:blipFill>
            <a:blip r:embed="rId2"/>
            <a:tile tx="0" ty="0" sx="100000" sy="100000" flip="none" algn="tl"/>
          </a:blipFill>
        </p:spPr>
        <p:txBody>
          <a:bodyPr>
            <a:normAutofit/>
          </a:bodyPr>
          <a:lstStyle/>
          <a:p>
            <a:r>
              <a:rPr lang="en-US" dirty="0" smtClean="0">
                <a:solidFill>
                  <a:srgbClr val="FF0000"/>
                </a:solidFill>
                <a:latin typeface="Times New Roman" pitchFamily="18" charset="0"/>
                <a:cs typeface="Times New Roman" pitchFamily="18" charset="0"/>
              </a:rPr>
              <a:t>Types </a:t>
            </a:r>
            <a:r>
              <a:rPr lang="en-US" dirty="0" smtClean="0">
                <a:solidFill>
                  <a:srgbClr val="FF0000"/>
                </a:solidFill>
                <a:latin typeface="Times New Roman" pitchFamily="18" charset="0"/>
                <a:cs typeface="Times New Roman" pitchFamily="18" charset="0"/>
              </a:rPr>
              <a:t>of Network</a:t>
            </a:r>
            <a:endParaRPr lang="en-US" dirty="0">
              <a:solidFill>
                <a:srgbClr val="FF0000"/>
              </a:solidFill>
            </a:endParaRPr>
          </a:p>
        </p:txBody>
      </p:sp>
      <p:sp>
        <p:nvSpPr>
          <p:cNvPr id="3" name="Content Placeholder 2"/>
          <p:cNvSpPr>
            <a:spLocks noGrp="1"/>
          </p:cNvSpPr>
          <p:nvPr>
            <p:ph idx="1"/>
          </p:nvPr>
        </p:nvSpPr>
        <p:spPr>
          <a:xfrm>
            <a:off x="0" y="914400"/>
            <a:ext cx="9144000" cy="5943600"/>
          </a:xfrm>
          <a:blipFill>
            <a:blip r:embed="rId3"/>
            <a:tile tx="0" ty="0" sx="100000" sy="100000" flip="none" algn="tl"/>
          </a:blipFill>
        </p:spPr>
        <p:txBody>
          <a:bodyPr>
            <a:normAutofit lnSpcReduction="10000"/>
          </a:bodyPr>
          <a:lstStyle/>
          <a:p>
            <a:pPr algn="just">
              <a:buNone/>
            </a:pPr>
            <a:r>
              <a:rPr lang="en-US" sz="2800" dirty="0" smtClean="0">
                <a:solidFill>
                  <a:schemeClr val="bg1"/>
                </a:solidFill>
                <a:latin typeface="Times New Roman" pitchFamily="18" charset="0"/>
                <a:cs typeface="Times New Roman" pitchFamily="18" charset="0"/>
              </a:rPr>
              <a:t>Networks can be classified as follows:</a:t>
            </a:r>
          </a:p>
          <a:p>
            <a:pPr algn="just">
              <a:buNone/>
            </a:pPr>
            <a:r>
              <a:rPr lang="en-US" sz="2800" dirty="0" smtClean="0">
                <a:solidFill>
                  <a:srgbClr val="FFFF00"/>
                </a:solidFill>
                <a:latin typeface="Times New Roman" pitchFamily="18" charset="0"/>
                <a:cs typeface="Times New Roman" pitchFamily="18" charset="0"/>
              </a:rPr>
              <a:t>Local Area Network (LAN): </a:t>
            </a:r>
          </a:p>
          <a:p>
            <a:pPr algn="just">
              <a:buNone/>
            </a:pPr>
            <a:r>
              <a:rPr lang="en-US" sz="2800" dirty="0" smtClean="0">
                <a:solidFill>
                  <a:srgbClr val="FFFF00"/>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If a network is confined to a single location, typically one building or complex, it is called a Local Area Network. The maximum distance from one end of a network to another is usually limited by the signal strength or the network system’s built-in time limit for sending and receiving messages through a physical connection, such as a cable.</a:t>
            </a:r>
          </a:p>
          <a:p>
            <a:pPr algn="just">
              <a:buNone/>
            </a:pPr>
            <a:r>
              <a:rPr lang="en-US" sz="2800" dirty="0" smtClean="0">
                <a:solidFill>
                  <a:srgbClr val="FFFF00"/>
                </a:solidFill>
                <a:latin typeface="Times New Roman" pitchFamily="18" charset="0"/>
                <a:cs typeface="Times New Roman" pitchFamily="18" charset="0"/>
              </a:rPr>
              <a:t>Wide Area Network (WAN):</a:t>
            </a:r>
          </a:p>
          <a:p>
            <a:pPr algn="just">
              <a:buNone/>
            </a:pPr>
            <a:r>
              <a:rPr lang="en-US" sz="2800" dirty="0" smtClean="0">
                <a:solidFill>
                  <a:srgbClr val="FFFF00"/>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As the advantages of networking became known, business saw the need to expand the networks. LANs could not adequately support the network needs of a large business, with offices and operations spread over a wide area. This led to the development of Wide Area Networks.</a:t>
            </a:r>
            <a:endParaRPr lang="en-US" sz="2800" dirty="0" smtClean="0">
              <a:solidFill>
                <a:srgbClr val="FFFF00"/>
              </a:solidFill>
              <a:latin typeface="Times New Roman" pitchFamily="18" charset="0"/>
              <a:cs typeface="Times New Roman" pitchFamily="18" charset="0"/>
            </a:endParaRPr>
          </a:p>
          <a:p>
            <a:pPr algn="just">
              <a:buNone/>
            </a:pPr>
            <a:endParaRPr lang="en-US" sz="28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317</Words>
  <Application>Microsoft Office PowerPoint</Application>
  <PresentationFormat>On-screen Show (4:3)</PresentationFormat>
  <Paragraphs>122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Why Network exists?</vt:lpstr>
      <vt:lpstr>Computer Networks</vt:lpstr>
      <vt:lpstr>Computers that are connected in a network can share:</vt:lpstr>
      <vt:lpstr>Advantages of Network</vt:lpstr>
      <vt:lpstr>Types of Network</vt:lpstr>
      <vt:lpstr>Slide 10</vt:lpstr>
      <vt:lpstr>Components of Network</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44</cp:revision>
  <dcterms:created xsi:type="dcterms:W3CDTF">2019-12-01T15:47:57Z</dcterms:created>
  <dcterms:modified xsi:type="dcterms:W3CDTF">2020-05-21T16:29:34Z</dcterms:modified>
</cp:coreProperties>
</file>