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65" r:id="rId3"/>
    <p:sldId id="259" r:id="rId4"/>
    <p:sldId id="270" r:id="rId5"/>
    <p:sldId id="260" r:id="rId6"/>
    <p:sldId id="272" r:id="rId7"/>
    <p:sldId id="261" r:id="rId8"/>
    <p:sldId id="262" r:id="rId9"/>
    <p:sldId id="266" r:id="rId10"/>
    <p:sldId id="264"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3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761831F-FD78-4D69-AD4F-E485AFD46AEF}" type="datetimeFigureOut">
              <a:rPr lang="en-US" smtClean="0"/>
              <a:pPr/>
              <a:t>5/21/2020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CA5C51-9318-42D0-BA2E-BB0EC963869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761831F-FD78-4D69-AD4F-E485AFD46AEF}" type="datetimeFigureOut">
              <a:rPr lang="en-US" smtClean="0"/>
              <a:pPr/>
              <a:t>5/21/2020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CA5C51-9318-42D0-BA2E-BB0EC963869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761831F-FD78-4D69-AD4F-E485AFD46AEF}" type="datetimeFigureOut">
              <a:rPr lang="en-US" smtClean="0"/>
              <a:pPr/>
              <a:t>5/21/2020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CA5C51-9318-42D0-BA2E-BB0EC963869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761831F-FD78-4D69-AD4F-E485AFD46AEF}" type="datetimeFigureOut">
              <a:rPr lang="en-US" smtClean="0"/>
              <a:pPr/>
              <a:t>5/21/2020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CA5C51-9318-42D0-BA2E-BB0EC963869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761831F-FD78-4D69-AD4F-E485AFD46AEF}" type="datetimeFigureOut">
              <a:rPr lang="en-US" smtClean="0"/>
              <a:pPr/>
              <a:t>5/21/2020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CA5C51-9318-42D0-BA2E-BB0EC963869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761831F-FD78-4D69-AD4F-E485AFD46AEF}" type="datetimeFigureOut">
              <a:rPr lang="en-US" smtClean="0"/>
              <a:pPr/>
              <a:t>5/21/2020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CA5C51-9318-42D0-BA2E-BB0EC963869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761831F-FD78-4D69-AD4F-E485AFD46AEF}" type="datetimeFigureOut">
              <a:rPr lang="en-US" smtClean="0"/>
              <a:pPr/>
              <a:t>5/21/2020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0CA5C51-9318-42D0-BA2E-BB0EC963869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761831F-FD78-4D69-AD4F-E485AFD46AEF}" type="datetimeFigureOut">
              <a:rPr lang="en-US" smtClean="0"/>
              <a:pPr/>
              <a:t>5/21/2020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0CA5C51-9318-42D0-BA2E-BB0EC963869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61831F-FD78-4D69-AD4F-E485AFD46AEF}" type="datetimeFigureOut">
              <a:rPr lang="en-US" smtClean="0"/>
              <a:pPr/>
              <a:t>5/21/2020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0CA5C51-9318-42D0-BA2E-BB0EC963869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761831F-FD78-4D69-AD4F-E485AFD46AEF}" type="datetimeFigureOut">
              <a:rPr lang="en-US" smtClean="0"/>
              <a:pPr/>
              <a:t>5/21/2020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CA5C51-9318-42D0-BA2E-BB0EC963869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761831F-FD78-4D69-AD4F-E485AFD46AEF}" type="datetimeFigureOut">
              <a:rPr lang="en-US" smtClean="0"/>
              <a:pPr/>
              <a:t>5/21/2020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CA5C51-9318-42D0-BA2E-BB0EC963869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61831F-FD78-4D69-AD4F-E485AFD46AEF}" type="datetimeFigureOut">
              <a:rPr lang="en-US" smtClean="0"/>
              <a:pPr/>
              <a:t>5/21/2020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CA5C51-9318-42D0-BA2E-BB0EC963869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2286000"/>
          </a:xfrm>
          <a:blipFill>
            <a:blip r:embed="rId2"/>
            <a:tile tx="0" ty="0" sx="100000" sy="100000" flip="none" algn="tl"/>
          </a:blipFill>
        </p:spPr>
        <p:txBody>
          <a:bodyPr>
            <a:normAutofit/>
          </a:bodyPr>
          <a:lstStyle/>
          <a:p>
            <a:r>
              <a:rPr lang="en-US" sz="5000" dirty="0" smtClean="0">
                <a:solidFill>
                  <a:schemeClr val="bg1"/>
                </a:solidFill>
                <a:latin typeface="Times New Roman" pitchFamily="18" charset="0"/>
                <a:cs typeface="Times New Roman" pitchFamily="18" charset="0"/>
              </a:rPr>
              <a:t>Internet</a:t>
            </a:r>
            <a:br>
              <a:rPr lang="en-US" sz="5000" dirty="0" smtClean="0">
                <a:solidFill>
                  <a:schemeClr val="bg1"/>
                </a:solidFill>
                <a:latin typeface="Times New Roman" pitchFamily="18" charset="0"/>
                <a:cs typeface="Times New Roman" pitchFamily="18" charset="0"/>
              </a:rPr>
            </a:br>
            <a:endParaRPr lang="en-US" sz="5000" dirty="0">
              <a:solidFill>
                <a:schemeClr val="bg1"/>
              </a:solidFill>
            </a:endParaRPr>
          </a:p>
        </p:txBody>
      </p:sp>
      <p:sp>
        <p:nvSpPr>
          <p:cNvPr id="3" name="Subtitle 2"/>
          <p:cNvSpPr>
            <a:spLocks noGrp="1"/>
          </p:cNvSpPr>
          <p:nvPr>
            <p:ph type="subTitle" idx="1"/>
          </p:nvPr>
        </p:nvSpPr>
        <p:spPr>
          <a:xfrm>
            <a:off x="0" y="2057400"/>
            <a:ext cx="9144000" cy="4800600"/>
          </a:xfrm>
          <a:blipFill>
            <a:blip r:embed="rId3"/>
            <a:tile tx="0" ty="0" sx="100000" sy="100000" flip="none" algn="tl"/>
          </a:blipFill>
        </p:spPr>
        <p:txBody>
          <a:bodyPr/>
          <a:lstStyle/>
          <a:p>
            <a:r>
              <a:rPr lang="en-US" sz="4000" dirty="0" smtClean="0">
                <a:solidFill>
                  <a:srgbClr val="FF0000"/>
                </a:solidFill>
                <a:latin typeface="Times New Roman" pitchFamily="18" charset="0"/>
                <a:cs typeface="Times New Roman" pitchFamily="18" charset="0"/>
              </a:rPr>
              <a:t>Presented </a:t>
            </a:r>
          </a:p>
          <a:p>
            <a:r>
              <a:rPr lang="en-US" sz="4000" dirty="0" smtClean="0">
                <a:solidFill>
                  <a:srgbClr val="FF0000"/>
                </a:solidFill>
                <a:latin typeface="Times New Roman" pitchFamily="18" charset="0"/>
                <a:cs typeface="Times New Roman" pitchFamily="18" charset="0"/>
              </a:rPr>
              <a:t>By </a:t>
            </a:r>
          </a:p>
          <a:p>
            <a:r>
              <a:rPr lang="en-US" sz="4000" dirty="0" smtClean="0">
                <a:solidFill>
                  <a:srgbClr val="FF0000"/>
                </a:solidFill>
                <a:latin typeface="Times New Roman" pitchFamily="18" charset="0"/>
                <a:cs typeface="Times New Roman" pitchFamily="18" charset="0"/>
              </a:rPr>
              <a:t>Dr. K. </a:t>
            </a:r>
            <a:r>
              <a:rPr lang="en-US" sz="4000" dirty="0" err="1" smtClean="0">
                <a:solidFill>
                  <a:srgbClr val="FF0000"/>
                </a:solidFill>
                <a:latin typeface="Times New Roman" pitchFamily="18" charset="0"/>
                <a:cs typeface="Times New Roman" pitchFamily="18" charset="0"/>
              </a:rPr>
              <a:t>Punitha</a:t>
            </a:r>
            <a:r>
              <a:rPr lang="en-US" sz="4000" dirty="0" smtClean="0">
                <a:solidFill>
                  <a:srgbClr val="FF0000"/>
                </a:solidFill>
                <a:latin typeface="Times New Roman" pitchFamily="18" charset="0"/>
                <a:cs typeface="Times New Roman" pitchFamily="18" charset="0"/>
              </a:rPr>
              <a:t> Devi</a:t>
            </a:r>
          </a:p>
          <a:p>
            <a:r>
              <a:rPr lang="en-US" sz="4000" dirty="0" smtClean="0">
                <a:solidFill>
                  <a:srgbClr val="FF0000"/>
                </a:solidFill>
                <a:latin typeface="Times New Roman" pitchFamily="18" charset="0"/>
                <a:cs typeface="Times New Roman" pitchFamily="18" charset="0"/>
              </a:rPr>
              <a:t>Head &amp; Asst. Prof. of Commerce(CA)</a:t>
            </a:r>
          </a:p>
          <a:p>
            <a:r>
              <a:rPr lang="en-US" sz="4000" dirty="0" smtClean="0">
                <a:solidFill>
                  <a:srgbClr val="FF0000"/>
                </a:solidFill>
                <a:latin typeface="Times New Roman" pitchFamily="18" charset="0"/>
                <a:cs typeface="Times New Roman" pitchFamily="18" charset="0"/>
              </a:rPr>
              <a:t>Bon Secours College for Women,</a:t>
            </a:r>
          </a:p>
          <a:p>
            <a:r>
              <a:rPr lang="en-US" sz="4000" dirty="0" err="1" smtClean="0">
                <a:solidFill>
                  <a:srgbClr val="FF0000"/>
                </a:solidFill>
                <a:latin typeface="Times New Roman" pitchFamily="18" charset="0"/>
                <a:cs typeface="Times New Roman" pitchFamily="18" charset="0"/>
              </a:rPr>
              <a:t>Thanjavur</a:t>
            </a:r>
            <a:r>
              <a:rPr lang="en-US" sz="4000" dirty="0" smtClean="0">
                <a:solidFill>
                  <a:srgbClr val="FF0000"/>
                </a:solidFill>
                <a:latin typeface="Times New Roman" pitchFamily="18" charset="0"/>
                <a:cs typeface="Times New Roman" pitchFamily="18" charset="0"/>
              </a:rPr>
              <a:t>. </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a:blipFill>
            <a:blip r:embed="rId2"/>
            <a:tile tx="0" ty="0" sx="100000" sy="100000" flip="none" algn="tl"/>
          </a:blipFill>
        </p:spPr>
        <p:txBody>
          <a:bodyPr>
            <a:normAutofit/>
          </a:bodyPr>
          <a:lstStyle/>
          <a:p>
            <a:pPr algn="ctr">
              <a:buNone/>
            </a:pPr>
            <a:endParaRPr lang="en-US" sz="8000" dirty="0" smtClean="0">
              <a:solidFill>
                <a:srgbClr val="FFFF00"/>
              </a:solidFill>
              <a:latin typeface="Times New Roman" pitchFamily="18" charset="0"/>
              <a:cs typeface="Times New Roman" pitchFamily="18" charset="0"/>
            </a:endParaRPr>
          </a:p>
          <a:p>
            <a:pPr algn="ctr">
              <a:buNone/>
            </a:pPr>
            <a:endParaRPr lang="en-US" sz="8000" dirty="0" smtClean="0">
              <a:solidFill>
                <a:srgbClr val="FFFF00"/>
              </a:solidFill>
              <a:latin typeface="Times New Roman" pitchFamily="18" charset="0"/>
              <a:cs typeface="Times New Roman" pitchFamily="18" charset="0"/>
            </a:endParaRPr>
          </a:p>
          <a:p>
            <a:pPr algn="ctr">
              <a:buNone/>
            </a:pPr>
            <a:r>
              <a:rPr lang="en-US" sz="8000" dirty="0" smtClean="0">
                <a:solidFill>
                  <a:srgbClr val="FFFF00"/>
                </a:solidFill>
                <a:latin typeface="Times New Roman" pitchFamily="18" charset="0"/>
                <a:cs typeface="Times New Roman" pitchFamily="18" charset="0"/>
              </a:rPr>
              <a:t>Thank You</a:t>
            </a:r>
            <a:endParaRPr lang="en-US" sz="8000" dirty="0">
              <a:solidFill>
                <a:srgbClr val="FFFF00"/>
              </a:solidFill>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a:blipFill>
            <a:blip r:embed="rId2"/>
            <a:tile tx="0" ty="0" sx="100000" sy="100000" flip="none" algn="tl"/>
          </a:blipFill>
        </p:spPr>
        <p:txBody>
          <a:bodyPr/>
          <a:lstStyle/>
          <a:p>
            <a:r>
              <a:rPr lang="en-US" dirty="0" smtClean="0"/>
              <a:t>Why </a:t>
            </a:r>
            <a:r>
              <a:rPr lang="en-US" dirty="0" smtClean="0"/>
              <a:t>Internet</a:t>
            </a:r>
            <a:endParaRPr lang="en-US" dirty="0"/>
          </a:p>
        </p:txBody>
      </p:sp>
      <p:sp>
        <p:nvSpPr>
          <p:cNvPr id="3" name="Content Placeholder 2"/>
          <p:cNvSpPr>
            <a:spLocks noGrp="1"/>
          </p:cNvSpPr>
          <p:nvPr>
            <p:ph idx="1"/>
          </p:nvPr>
        </p:nvSpPr>
        <p:spPr>
          <a:xfrm>
            <a:off x="0" y="1371600"/>
            <a:ext cx="9144000" cy="5486400"/>
          </a:xfrm>
          <a:blipFill>
            <a:blip r:embed="rId3"/>
            <a:tile tx="0" ty="0" sx="100000" sy="100000" flip="none" algn="tl"/>
          </a:blipFill>
        </p:spPr>
        <p:txBody>
          <a:bodyPr/>
          <a:lstStyle/>
          <a:p>
            <a:pPr algn="just">
              <a:buNone/>
            </a:pPr>
            <a:r>
              <a:rPr lang="en-US" dirty="0" smtClean="0"/>
              <a:t>		</a:t>
            </a:r>
            <a:r>
              <a:rPr lang="en-US" dirty="0" err="1" smtClean="0"/>
              <a:t>Kavitha</a:t>
            </a:r>
            <a:r>
              <a:rPr lang="en-US" dirty="0" smtClean="0"/>
              <a:t> </a:t>
            </a:r>
            <a:r>
              <a:rPr lang="en-US" dirty="0" smtClean="0"/>
              <a:t>transfers money from their savings account to </a:t>
            </a:r>
            <a:r>
              <a:rPr lang="en-US" dirty="0" err="1" smtClean="0"/>
              <a:t>Seetha</a:t>
            </a:r>
            <a:r>
              <a:rPr lang="en-US" dirty="0" err="1" smtClean="0"/>
              <a:t>’s</a:t>
            </a:r>
            <a:r>
              <a:rPr lang="en-US" dirty="0" smtClean="0"/>
              <a:t> </a:t>
            </a:r>
            <a:r>
              <a:rPr lang="en-US" dirty="0" smtClean="0"/>
              <a:t>account in </a:t>
            </a:r>
            <a:r>
              <a:rPr lang="en-US" dirty="0" smtClean="0"/>
              <a:t>Pondicherry </a:t>
            </a:r>
            <a:r>
              <a:rPr lang="en-US" dirty="0" smtClean="0"/>
              <a:t>using the computer. Usually this is done once a month. But if </a:t>
            </a:r>
            <a:r>
              <a:rPr lang="en-US" dirty="0" err="1" smtClean="0"/>
              <a:t>Seetha</a:t>
            </a:r>
            <a:r>
              <a:rPr lang="en-US" dirty="0" smtClean="0"/>
              <a:t> </a:t>
            </a:r>
            <a:r>
              <a:rPr lang="en-US" dirty="0" smtClean="0"/>
              <a:t>needs cash urgently, she sends an e-mail and the money is immediately transferred irrespective of the time(any time of the day) and place (from office or home).</a:t>
            </a:r>
          </a:p>
          <a:p>
            <a:pPr algn="just">
              <a:buNone/>
            </a:pPr>
            <a:r>
              <a:rPr lang="en-US" dirty="0" smtClean="0"/>
              <a:t>To pay the Telephone bill, Electricity bill, Places to visit, Hotels to stay, restaurants to eat, shops to go etc.</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a:solidFill>
            <a:srgbClr val="FFFF00"/>
          </a:solidFill>
        </p:spPr>
        <p:txBody>
          <a:bodyPr/>
          <a:lstStyle/>
          <a:p>
            <a:r>
              <a:rPr lang="en-US" dirty="0" smtClean="0"/>
              <a:t>History of Internet</a:t>
            </a:r>
            <a:endParaRPr lang="en-US" dirty="0"/>
          </a:p>
        </p:txBody>
      </p:sp>
      <p:sp>
        <p:nvSpPr>
          <p:cNvPr id="3" name="Content Placeholder 2"/>
          <p:cNvSpPr>
            <a:spLocks noGrp="1"/>
          </p:cNvSpPr>
          <p:nvPr>
            <p:ph idx="1"/>
          </p:nvPr>
        </p:nvSpPr>
        <p:spPr>
          <a:xfrm>
            <a:off x="0" y="1295400"/>
            <a:ext cx="9144000" cy="5562600"/>
          </a:xfrm>
          <a:solidFill>
            <a:srgbClr val="FF9933"/>
          </a:solidFill>
        </p:spPr>
        <p:txBody>
          <a:bodyPr>
            <a:normAutofit fontScale="70000" lnSpcReduction="20000"/>
          </a:bodyPr>
          <a:lstStyle/>
          <a:p>
            <a:pPr>
              <a:lnSpc>
                <a:spcPct val="150000"/>
              </a:lnSpc>
              <a:buNone/>
            </a:pPr>
            <a:r>
              <a:rPr lang="en-US" sz="2800" dirty="0" smtClean="0">
                <a:latin typeface="Times New Roman" pitchFamily="18" charset="0"/>
                <a:cs typeface="Times New Roman" pitchFamily="18" charset="0"/>
              </a:rPr>
              <a:t>		</a:t>
            </a:r>
            <a:r>
              <a:rPr lang="en-US" sz="3100" dirty="0" smtClean="0">
                <a:latin typeface="Times New Roman" pitchFamily="18" charset="0"/>
                <a:cs typeface="Times New Roman" pitchFamily="18" charset="0"/>
              </a:rPr>
              <a:t>In 1969, the Department of Defense of United States of America started a network called ARP net (Advanced Research Projects Administration network). </a:t>
            </a:r>
            <a:r>
              <a:rPr lang="en-US" sz="3100" dirty="0" smtClean="0">
                <a:latin typeface="Times New Roman" pitchFamily="18" charset="0"/>
                <a:cs typeface="Times New Roman" pitchFamily="18" charset="0"/>
              </a:rPr>
              <a:t>This network was set up for the military </a:t>
            </a:r>
            <a:r>
              <a:rPr lang="en-US" sz="3100" dirty="0" smtClean="0">
                <a:latin typeface="Times New Roman" pitchFamily="18" charset="0"/>
                <a:cs typeface="Times New Roman" pitchFamily="18" charset="0"/>
              </a:rPr>
              <a:t>purpose. It began in a modest way with one computer in California and three in Utah. </a:t>
            </a:r>
            <a:endParaRPr lang="en-US" sz="3100" dirty="0" smtClean="0">
              <a:latin typeface="Times New Roman" pitchFamily="18" charset="0"/>
              <a:cs typeface="Times New Roman" pitchFamily="18" charset="0"/>
            </a:endParaRPr>
          </a:p>
          <a:p>
            <a:pPr>
              <a:lnSpc>
                <a:spcPct val="150000"/>
              </a:lnSpc>
              <a:buNone/>
            </a:pPr>
            <a:r>
              <a:rPr lang="en-US" sz="3100" dirty="0" smtClean="0">
                <a:latin typeface="Times New Roman" pitchFamily="18" charset="0"/>
                <a:cs typeface="Times New Roman" pitchFamily="18" charset="0"/>
              </a:rPr>
              <a:t>	</a:t>
            </a:r>
            <a:r>
              <a:rPr lang="en-US" sz="3100" dirty="0" smtClean="0">
                <a:latin typeface="Times New Roman" pitchFamily="18" charset="0"/>
                <a:cs typeface="Times New Roman" pitchFamily="18" charset="0"/>
              </a:rPr>
              <a:t>	The primary goal of ARPANET was to allow multiple users to send and receive information simultaneously over the same communication path. The network operated with a technique called packet switching using TCP. </a:t>
            </a:r>
          </a:p>
          <a:p>
            <a:pPr>
              <a:buNone/>
            </a:pPr>
            <a:r>
              <a:rPr lang="en-US" sz="3100" dirty="0" smtClean="0">
                <a:latin typeface="Times New Roman" pitchFamily="18" charset="0"/>
                <a:cs typeface="Times New Roman" pitchFamily="18" charset="0"/>
              </a:rPr>
              <a:t>	</a:t>
            </a:r>
            <a:r>
              <a:rPr lang="en-US" sz="3100" dirty="0" smtClean="0">
                <a:latin typeface="Times New Roman" pitchFamily="18" charset="0"/>
                <a:cs typeface="Times New Roman" pitchFamily="18" charset="0"/>
              </a:rPr>
              <a:t>	</a:t>
            </a:r>
            <a:endParaRPr lang="en-US" sz="3100" dirty="0" smtClean="0">
              <a:latin typeface="Times New Roman" pitchFamily="18" charset="0"/>
              <a:cs typeface="Times New Roman" pitchFamily="18" charset="0"/>
            </a:endParaRPr>
          </a:p>
          <a:p>
            <a:pPr>
              <a:lnSpc>
                <a:spcPct val="170000"/>
              </a:lnSpc>
              <a:buNone/>
            </a:pPr>
            <a:r>
              <a:rPr lang="en-US" sz="3100" dirty="0">
                <a:latin typeface="Times New Roman" pitchFamily="18" charset="0"/>
                <a:cs typeface="Times New Roman" pitchFamily="18" charset="0"/>
              </a:rPr>
              <a:t>	</a:t>
            </a:r>
            <a:r>
              <a:rPr lang="en-US" sz="3100" dirty="0" smtClean="0">
                <a:latin typeface="Times New Roman" pitchFamily="18" charset="0"/>
                <a:cs typeface="Times New Roman" pitchFamily="18" charset="0"/>
              </a:rPr>
              <a:t>	</a:t>
            </a:r>
            <a:r>
              <a:rPr lang="en-US" sz="3100" dirty="0" smtClean="0">
                <a:latin typeface="Times New Roman" pitchFamily="18" charset="0"/>
                <a:cs typeface="Times New Roman" pitchFamily="18" charset="0"/>
              </a:rPr>
              <a:t>Later, to share the software and hardware resources, the military allowed universities to join the network from where the students caught up with it and developed much of the software, giving </a:t>
            </a:r>
            <a:r>
              <a:rPr lang="en-US" sz="2800" dirty="0" smtClean="0">
                <a:latin typeface="Times New Roman" pitchFamily="18" charset="0"/>
                <a:cs typeface="Times New Roman" pitchFamily="18" charset="0"/>
              </a:rPr>
              <a:t>birth to the now so very popular internet</a:t>
            </a:r>
            <a:r>
              <a:rPr lang="en-US" sz="2800" dirty="0" smtClean="0">
                <a:latin typeface="Times New Roman" pitchFamily="18" charset="0"/>
                <a:cs typeface="Times New Roman" pitchFamily="18" charset="0"/>
              </a:rPr>
              <a:t>.</a:t>
            </a:r>
            <a:endParaRPr lang="en-US" sz="2800" dirty="0" smtClean="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a:solidFill>
            <a:srgbClr val="FF9933"/>
          </a:solidFill>
        </p:spPr>
        <p:txBody>
          <a:bodyPr>
            <a:normAutofit/>
          </a:bodyPr>
          <a:lstStyle/>
          <a:p>
            <a:pPr>
              <a:lnSpc>
                <a:spcPct val="150000"/>
              </a:lnSpc>
              <a:buNone/>
            </a:pPr>
            <a:r>
              <a:rPr lang="en-US" sz="2800" dirty="0" smtClean="0">
                <a:latin typeface="Times New Roman" pitchFamily="18" charset="0"/>
                <a:cs typeface="Times New Roman" pitchFamily="18" charset="0"/>
              </a:rPr>
              <a:t>		</a:t>
            </a:r>
          </a:p>
          <a:p>
            <a:pPr>
              <a:lnSpc>
                <a:spcPct val="150000"/>
              </a:lnSpc>
              <a:buNone/>
            </a:pPr>
            <a:r>
              <a:rPr lang="en-US" sz="2800"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	</a:t>
            </a:r>
            <a:r>
              <a:rPr lang="en-US" sz="2200" dirty="0" smtClean="0">
                <a:latin typeface="Times New Roman" pitchFamily="18" charset="0"/>
                <a:cs typeface="Times New Roman" pitchFamily="18" charset="0"/>
              </a:rPr>
              <a:t>This </a:t>
            </a:r>
            <a:r>
              <a:rPr lang="en-US" sz="2200" dirty="0" smtClean="0">
                <a:latin typeface="Times New Roman" pitchFamily="18" charset="0"/>
                <a:cs typeface="Times New Roman" pitchFamily="18" charset="0"/>
              </a:rPr>
              <a:t>ARPANET was divided into  two  parts MILNET and ARPANET. MILNET was used for military related sites and ARPANET for non-military  sites. These two networks were connected together by using IP Internet Protocol. The combine set op protocol is called TCP/IP.</a:t>
            </a:r>
          </a:p>
          <a:p>
            <a:pPr>
              <a:lnSpc>
                <a:spcPct val="150000"/>
              </a:lnSpc>
              <a:buNone/>
            </a:pPr>
            <a:r>
              <a:rPr lang="en-US" sz="2200" dirty="0" smtClean="0">
                <a:latin typeface="Times New Roman" pitchFamily="18" charset="0"/>
                <a:cs typeface="Times New Roman" pitchFamily="18" charset="0"/>
              </a:rPr>
              <a:t>	</a:t>
            </a:r>
            <a:endParaRPr lang="en-US" sz="2200" dirty="0" smtClean="0">
              <a:latin typeface="Times New Roman" pitchFamily="18" charset="0"/>
              <a:cs typeface="Times New Roman" pitchFamily="18" charset="0"/>
            </a:endParaRPr>
          </a:p>
          <a:p>
            <a:pPr>
              <a:lnSpc>
                <a:spcPct val="150000"/>
              </a:lnSpc>
              <a:buNone/>
            </a:pPr>
            <a:r>
              <a:rPr lang="en-US" sz="2200" dirty="0" smtClean="0">
                <a:latin typeface="Times New Roman" pitchFamily="18" charset="0"/>
                <a:cs typeface="Times New Roman" pitchFamily="18" charset="0"/>
              </a:rPr>
              <a:t>	</a:t>
            </a:r>
            <a:r>
              <a:rPr lang="en-US" sz="2200" dirty="0" smtClean="0">
                <a:latin typeface="Times New Roman" pitchFamily="18" charset="0"/>
                <a:cs typeface="Times New Roman" pitchFamily="18" charset="0"/>
              </a:rPr>
              <a:t>During the 1970’s networks like the BITNET and the USENET came into being. Around 1980’s NSFNET (National Science Foundation Network) was created. This growing web was the birth of the network.</a:t>
            </a:r>
            <a:r>
              <a:rPr lang="en-US" sz="2200" dirty="0" smtClean="0">
                <a:latin typeface="Times New Roman" pitchFamily="18" charset="0"/>
                <a:cs typeface="Times New Roman" pitchFamily="18" charset="0"/>
              </a:rPr>
              <a:t>		</a:t>
            </a:r>
            <a:endParaRPr lang="en-US" sz="22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a:solidFill>
            <a:schemeClr val="accent1">
              <a:lumMod val="60000"/>
              <a:lumOff val="40000"/>
            </a:schemeClr>
          </a:solidFill>
        </p:spPr>
        <p:txBody>
          <a:bodyPr/>
          <a:lstStyle/>
          <a:p>
            <a:r>
              <a:rPr lang="en-US" dirty="0" smtClean="0"/>
              <a:t>Introduction &amp; Meaning of Internet</a:t>
            </a:r>
            <a:endParaRPr lang="en-US" dirty="0"/>
          </a:p>
        </p:txBody>
      </p:sp>
      <p:sp>
        <p:nvSpPr>
          <p:cNvPr id="3" name="Content Placeholder 2"/>
          <p:cNvSpPr>
            <a:spLocks noGrp="1"/>
          </p:cNvSpPr>
          <p:nvPr>
            <p:ph idx="1"/>
          </p:nvPr>
        </p:nvSpPr>
        <p:spPr>
          <a:xfrm>
            <a:off x="0" y="990600"/>
            <a:ext cx="9144000" cy="5867400"/>
          </a:xfrm>
          <a:solidFill>
            <a:schemeClr val="accent3">
              <a:lumMod val="75000"/>
            </a:schemeClr>
          </a:solidFill>
        </p:spPr>
        <p:txBody>
          <a:bodyPr>
            <a:normAutofit/>
          </a:bodyPr>
          <a:lstStyle/>
          <a:p>
            <a:pPr>
              <a:buNone/>
            </a:pPr>
            <a:r>
              <a:rPr lang="en-US" dirty="0" smtClean="0"/>
              <a:t>Introduction:</a:t>
            </a:r>
          </a:p>
          <a:p>
            <a:pPr>
              <a:buNone/>
            </a:pPr>
            <a:r>
              <a:rPr lang="en-US" dirty="0" smtClean="0"/>
              <a:t>			A computer network, often simply referred to as a network, is a collection of computers and devices interconnected by communications channels that facilitate communications among users and allows users to share resources. </a:t>
            </a:r>
            <a:endParaRPr lang="en-US" dirty="0">
              <a:latin typeface="Times New Roman" pitchFamily="18" charset="0"/>
              <a:cs typeface="Times New Roman" pitchFamily="18" charset="0"/>
            </a:endParaRPr>
          </a:p>
          <a:p>
            <a:pPr>
              <a:buNone/>
            </a:pPr>
            <a:r>
              <a:rPr lang="en-US" dirty="0" smtClean="0">
                <a:solidFill>
                  <a:srgbClr val="FFFF00"/>
                </a:solidFill>
                <a:latin typeface="Times New Roman" pitchFamily="18" charset="0"/>
                <a:cs typeface="Times New Roman" pitchFamily="18" charset="0"/>
              </a:rPr>
              <a:t>Meaning:	</a:t>
            </a:r>
          </a:p>
          <a:p>
            <a:pPr>
              <a:buNone/>
            </a:pPr>
            <a:r>
              <a:rPr lang="en-US" dirty="0" smtClean="0">
                <a:solidFill>
                  <a:srgbClr val="FFFF00"/>
                </a:solidFill>
                <a:latin typeface="Times New Roman" pitchFamily="18" charset="0"/>
                <a:cs typeface="Times New Roman" pitchFamily="18" charset="0"/>
              </a:rPr>
              <a:t>		Internet is an inter-connection between several computers of different types belonging to various networks all over the globe. It is a network of network.</a:t>
            </a:r>
            <a:endParaRPr lang="en-US" dirty="0">
              <a:solidFill>
                <a:srgbClr val="FFFF00"/>
              </a:solidFill>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a:solidFill>
            <a:schemeClr val="accent3">
              <a:lumMod val="75000"/>
            </a:schemeClr>
          </a:solidFill>
        </p:spPr>
        <p:txBody>
          <a:bodyPr>
            <a:normAutofit/>
          </a:bodyPr>
          <a:lstStyle/>
          <a:p>
            <a:pPr algn="just">
              <a:lnSpc>
                <a:spcPct val="150000"/>
              </a:lnSpc>
              <a:buNone/>
            </a:pPr>
            <a:r>
              <a:rPr lang="en-US" dirty="0" smtClean="0">
                <a:latin typeface="Times New Roman" pitchFamily="18" charset="0"/>
                <a:cs typeface="Times New Roman" pitchFamily="18" charset="0"/>
              </a:rPr>
              <a:t>		</a:t>
            </a:r>
            <a:r>
              <a:rPr lang="en-US" sz="2200" dirty="0" smtClean="0">
                <a:latin typeface="Times New Roman" pitchFamily="18" charset="0"/>
                <a:cs typeface="Times New Roman" pitchFamily="18" charset="0"/>
              </a:rPr>
              <a:t>The kind of colossal powers that the Internet gives your machine is mind-bogging. To send or receive data within a matter of seconds to someone placed beyond th</a:t>
            </a:r>
            <a:r>
              <a:rPr lang="en-US" sz="2200" dirty="0" smtClean="0">
                <a:latin typeface="Times New Roman" pitchFamily="18" charset="0"/>
                <a:cs typeface="Times New Roman" pitchFamily="18" charset="0"/>
              </a:rPr>
              <a:t>e Pacific was unthinkable before the advent of the Internet. The Internet represents the transformation and evolution of the entire information age. It is due to these factors that people all over the globe have recognized the internet as their latest developmental tool. </a:t>
            </a:r>
          </a:p>
          <a:p>
            <a:pPr algn="just">
              <a:lnSpc>
                <a:spcPct val="150000"/>
              </a:lnSpc>
              <a:buNone/>
            </a:pPr>
            <a:r>
              <a:rPr lang="en-US" sz="2200" dirty="0" smtClean="0">
                <a:latin typeface="Times New Roman" pitchFamily="18" charset="0"/>
                <a:cs typeface="Times New Roman" pitchFamily="18" charset="0"/>
              </a:rPr>
              <a:t>	</a:t>
            </a:r>
            <a:r>
              <a:rPr lang="en-US" sz="2200" dirty="0" smtClean="0">
                <a:latin typeface="Times New Roman" pitchFamily="18" charset="0"/>
                <a:cs typeface="Times New Roman" pitchFamily="18" charset="0"/>
              </a:rPr>
              <a:t>	</a:t>
            </a:r>
          </a:p>
          <a:p>
            <a:pPr algn="just">
              <a:lnSpc>
                <a:spcPct val="150000"/>
              </a:lnSpc>
              <a:buNone/>
            </a:pPr>
            <a:r>
              <a:rPr lang="en-US" sz="2200" dirty="0" smtClean="0">
                <a:latin typeface="Times New Roman" pitchFamily="18" charset="0"/>
                <a:cs typeface="Times New Roman" pitchFamily="18" charset="0"/>
              </a:rPr>
              <a:t>	</a:t>
            </a:r>
            <a:r>
              <a:rPr lang="en-US" sz="2200" dirty="0" smtClean="0">
                <a:latin typeface="Times New Roman" pitchFamily="18" charset="0"/>
                <a:cs typeface="Times New Roman" pitchFamily="18" charset="0"/>
              </a:rPr>
              <a:t>	The internet unleashes the power to communicate unlike any other novelties. The Internet is making a major impact on the information technology industry. Major companies like Microsoft, AT&amp;T, Intel and IBM have reworked their business strategies </a:t>
            </a:r>
            <a:r>
              <a:rPr lang="en-US" sz="2200" dirty="0" err="1" smtClean="0">
                <a:latin typeface="Times New Roman" pitchFamily="18" charset="0"/>
                <a:cs typeface="Times New Roman" pitchFamily="18" charset="0"/>
              </a:rPr>
              <a:t>vis</a:t>
            </a:r>
            <a:r>
              <a:rPr lang="en-US" sz="2200" dirty="0" smtClean="0">
                <a:latin typeface="Times New Roman" pitchFamily="18" charset="0"/>
                <a:cs typeface="Times New Roman" pitchFamily="18" charset="0"/>
              </a:rPr>
              <a:t>-a </a:t>
            </a:r>
            <a:r>
              <a:rPr lang="en-US" sz="2200" dirty="0" err="1" smtClean="0">
                <a:latin typeface="Times New Roman" pitchFamily="18" charset="0"/>
                <a:cs typeface="Times New Roman" pitchFamily="18" charset="0"/>
              </a:rPr>
              <a:t>vis</a:t>
            </a:r>
            <a:r>
              <a:rPr lang="en-US" sz="2200" dirty="0" smtClean="0">
                <a:latin typeface="Times New Roman" pitchFamily="18" charset="0"/>
                <a:cs typeface="Times New Roman" pitchFamily="18" charset="0"/>
              </a:rPr>
              <a:t> the Internet.</a:t>
            </a:r>
            <a:endParaRPr lang="en-US" sz="2200"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
          </a:xfrm>
          <a:solidFill>
            <a:srgbClr val="92D050"/>
          </a:solidFill>
        </p:spPr>
        <p:txBody>
          <a:bodyPr>
            <a:normAutofit/>
          </a:bodyPr>
          <a:lstStyle/>
          <a:p>
            <a:r>
              <a:rPr lang="en-US" sz="3200" dirty="0" smtClean="0"/>
              <a:t>Purpose</a:t>
            </a:r>
            <a:endParaRPr lang="en-US" sz="3200" dirty="0"/>
          </a:p>
        </p:txBody>
      </p:sp>
      <p:sp>
        <p:nvSpPr>
          <p:cNvPr id="3" name="Content Placeholder 2"/>
          <p:cNvSpPr>
            <a:spLocks noGrp="1"/>
          </p:cNvSpPr>
          <p:nvPr>
            <p:ph idx="1"/>
          </p:nvPr>
        </p:nvSpPr>
        <p:spPr>
          <a:xfrm>
            <a:off x="0" y="685800"/>
            <a:ext cx="9144000" cy="6172200"/>
          </a:xfrm>
          <a:blipFill>
            <a:blip r:embed="rId2"/>
            <a:tile tx="0" ty="0" sx="100000" sy="100000" flip="none" algn="tl"/>
          </a:blipFill>
        </p:spPr>
        <p:txBody>
          <a:bodyPr>
            <a:normAutofit fontScale="92500" lnSpcReduction="10000"/>
          </a:bodyPr>
          <a:lstStyle/>
          <a:p>
            <a:pPr>
              <a:buNone/>
            </a:pPr>
            <a:r>
              <a:rPr lang="en-US" sz="2300" b="1" u="sng" dirty="0" smtClean="0">
                <a:solidFill>
                  <a:schemeClr val="bg1"/>
                </a:solidFill>
                <a:latin typeface="Times New Roman" pitchFamily="18" charset="0"/>
                <a:cs typeface="Times New Roman" pitchFamily="18" charset="0"/>
              </a:rPr>
              <a:t>Computer networks can be used for several purposes:</a:t>
            </a:r>
            <a:endParaRPr lang="en-US" sz="2300" b="1" u="sng" dirty="0">
              <a:solidFill>
                <a:schemeClr val="bg1"/>
              </a:solidFill>
              <a:latin typeface="Times New Roman" pitchFamily="18" charset="0"/>
              <a:cs typeface="Times New Roman" pitchFamily="18" charset="0"/>
            </a:endParaRPr>
          </a:p>
          <a:p>
            <a:pPr>
              <a:buFont typeface="Wingdings" pitchFamily="2" charset="2"/>
              <a:buChar char="§"/>
            </a:pPr>
            <a:r>
              <a:rPr lang="en-US" sz="2300" dirty="0" smtClean="0">
                <a:solidFill>
                  <a:srgbClr val="FFFF00"/>
                </a:solidFill>
                <a:latin typeface="Times New Roman" pitchFamily="18" charset="0"/>
                <a:cs typeface="Times New Roman" pitchFamily="18" charset="0"/>
              </a:rPr>
              <a:t>Facilitating communications. </a:t>
            </a:r>
          </a:p>
          <a:p>
            <a:pPr>
              <a:buFont typeface="Wingdings" pitchFamily="2" charset="2"/>
              <a:buChar char="§"/>
            </a:pPr>
            <a:r>
              <a:rPr lang="en-US" sz="2300" dirty="0" smtClean="0">
                <a:solidFill>
                  <a:srgbClr val="FFFF00"/>
                </a:solidFill>
                <a:latin typeface="Times New Roman" pitchFamily="18" charset="0"/>
                <a:cs typeface="Times New Roman" pitchFamily="18" charset="0"/>
              </a:rPr>
              <a:t>Using a network, people can communicate efficiently and easily via email, instant messaging, chat rooms, telephone, video telephone calls, and video conferencing.</a:t>
            </a:r>
          </a:p>
          <a:p>
            <a:pPr>
              <a:buFont typeface="Wingdings" pitchFamily="2" charset="2"/>
              <a:buChar char="§"/>
            </a:pPr>
            <a:r>
              <a:rPr lang="en-US" sz="2300" dirty="0" smtClean="0">
                <a:solidFill>
                  <a:srgbClr val="FFFF00"/>
                </a:solidFill>
                <a:latin typeface="Times New Roman" pitchFamily="18" charset="0"/>
                <a:cs typeface="Times New Roman" pitchFamily="18" charset="0"/>
              </a:rPr>
              <a:t>Sharing hardware. </a:t>
            </a:r>
          </a:p>
          <a:p>
            <a:pPr>
              <a:buFont typeface="Wingdings" pitchFamily="2" charset="2"/>
              <a:buChar char="§"/>
            </a:pPr>
            <a:r>
              <a:rPr lang="en-US" sz="2300" dirty="0" smtClean="0">
                <a:solidFill>
                  <a:srgbClr val="FFFF00"/>
                </a:solidFill>
                <a:latin typeface="Times New Roman" pitchFamily="18" charset="0"/>
                <a:cs typeface="Times New Roman" pitchFamily="18" charset="0"/>
              </a:rPr>
              <a:t>In a networked environment, each computer on a network may access and use hardware resources on the network, such as printing a document on a shared network printer.</a:t>
            </a:r>
          </a:p>
          <a:p>
            <a:pPr>
              <a:buFont typeface="Wingdings" pitchFamily="2" charset="2"/>
              <a:buChar char="§"/>
            </a:pPr>
            <a:r>
              <a:rPr lang="en-US" sz="2300" dirty="0" smtClean="0">
                <a:solidFill>
                  <a:srgbClr val="FFFF00"/>
                </a:solidFill>
                <a:latin typeface="Times New Roman" pitchFamily="18" charset="0"/>
                <a:cs typeface="Times New Roman" pitchFamily="18" charset="0"/>
              </a:rPr>
              <a:t>Sharing files, data, and information. </a:t>
            </a:r>
          </a:p>
          <a:p>
            <a:pPr>
              <a:buFont typeface="Wingdings" pitchFamily="2" charset="2"/>
              <a:buChar char="§"/>
            </a:pPr>
            <a:r>
              <a:rPr lang="en-US" sz="2300" dirty="0" smtClean="0">
                <a:solidFill>
                  <a:srgbClr val="FFFF00"/>
                </a:solidFill>
                <a:latin typeface="Times New Roman" pitchFamily="18" charset="0"/>
                <a:cs typeface="Times New Roman" pitchFamily="18" charset="0"/>
              </a:rPr>
              <a:t>In a network environment, authorized user may access data and information stored on other computers on the network. The capability of providing access to data and information on shared storage devices is an important feature of many networks.</a:t>
            </a:r>
          </a:p>
          <a:p>
            <a:pPr>
              <a:buFont typeface="Wingdings" pitchFamily="2" charset="2"/>
              <a:buChar char="§"/>
            </a:pPr>
            <a:r>
              <a:rPr lang="en-US" sz="2300" dirty="0" smtClean="0">
                <a:solidFill>
                  <a:srgbClr val="FFFF00"/>
                </a:solidFill>
                <a:latin typeface="Times New Roman" pitchFamily="18" charset="0"/>
                <a:cs typeface="Times New Roman" pitchFamily="18" charset="0"/>
              </a:rPr>
              <a:t>Sharing software.</a:t>
            </a:r>
          </a:p>
          <a:p>
            <a:pPr>
              <a:buFont typeface="Wingdings" pitchFamily="2" charset="2"/>
              <a:buChar char="§"/>
            </a:pPr>
            <a:r>
              <a:rPr lang="en-US" sz="2300" dirty="0" smtClean="0">
                <a:solidFill>
                  <a:srgbClr val="FFFF00"/>
                </a:solidFill>
                <a:latin typeface="Times New Roman" pitchFamily="18" charset="0"/>
                <a:cs typeface="Times New Roman" pitchFamily="18" charset="0"/>
              </a:rPr>
              <a:t> Users connected to a network may run application programs on remote computers.</a:t>
            </a:r>
          </a:p>
          <a:p>
            <a:pPr>
              <a:buFont typeface="Wingdings" pitchFamily="2" charset="2"/>
              <a:buChar char="§"/>
            </a:pPr>
            <a:r>
              <a:rPr lang="en-US" sz="2300" dirty="0" smtClean="0">
                <a:solidFill>
                  <a:srgbClr val="FFFF00"/>
                </a:solidFill>
                <a:latin typeface="Times New Roman" pitchFamily="18" charset="0"/>
                <a:cs typeface="Times New Roman" pitchFamily="18" charset="0"/>
              </a:rPr>
              <a:t>Information preservation.</a:t>
            </a:r>
          </a:p>
          <a:p>
            <a:endParaRPr lang="en-US" sz="1800" dirty="0">
              <a:solidFill>
                <a:srgbClr val="FF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a:blipFill>
            <a:blip r:embed="rId2"/>
            <a:tile tx="0" ty="0" sx="100000" sy="100000" flip="none" algn="tl"/>
          </a:blipFill>
        </p:spPr>
        <p:txBody>
          <a:bodyPr>
            <a:noAutofit/>
          </a:bodyPr>
          <a:lstStyle/>
          <a:p>
            <a:r>
              <a:rPr lang="en-US" sz="4000" dirty="0" smtClean="0">
                <a:solidFill>
                  <a:srgbClr val="FF0000"/>
                </a:solidFill>
              </a:rPr>
              <a:t>Advantages</a:t>
            </a:r>
            <a:endParaRPr lang="en-US" sz="4000" dirty="0">
              <a:solidFill>
                <a:srgbClr val="FF0000"/>
              </a:solidFill>
            </a:endParaRPr>
          </a:p>
        </p:txBody>
      </p:sp>
      <p:sp>
        <p:nvSpPr>
          <p:cNvPr id="3" name="Content Placeholder 2"/>
          <p:cNvSpPr>
            <a:spLocks noGrp="1"/>
          </p:cNvSpPr>
          <p:nvPr>
            <p:ph idx="1"/>
          </p:nvPr>
        </p:nvSpPr>
        <p:spPr>
          <a:xfrm>
            <a:off x="0" y="685800"/>
            <a:ext cx="9144000" cy="6172200"/>
          </a:xfrm>
          <a:solidFill>
            <a:srgbClr val="0070C0"/>
          </a:solidFill>
        </p:spPr>
        <p:txBody>
          <a:bodyPr>
            <a:normAutofit fontScale="92500"/>
          </a:bodyPr>
          <a:lstStyle/>
          <a:p>
            <a:r>
              <a:rPr lang="en-US" sz="2700" u="sng" dirty="0" smtClean="0">
                <a:solidFill>
                  <a:srgbClr val="FFFF00"/>
                </a:solidFill>
                <a:latin typeface="Times New Roman" pitchFamily="18" charset="0"/>
                <a:cs typeface="Times New Roman" pitchFamily="18" charset="0"/>
              </a:rPr>
              <a:t>As a Network:</a:t>
            </a:r>
            <a:r>
              <a:rPr lang="en-US" sz="2700" dirty="0" smtClean="0">
                <a:solidFill>
                  <a:srgbClr val="FFFF00"/>
                </a:solidFill>
                <a:latin typeface="Times New Roman" pitchFamily="18" charset="0"/>
                <a:cs typeface="Times New Roman" pitchFamily="18" charset="0"/>
              </a:rPr>
              <a:t> </a:t>
            </a:r>
          </a:p>
          <a:p>
            <a:pPr>
              <a:buNone/>
            </a:pPr>
            <a:r>
              <a:rPr lang="en-US" sz="2700" dirty="0">
                <a:solidFill>
                  <a:srgbClr val="FFFF00"/>
                </a:solidFill>
                <a:latin typeface="Times New Roman" pitchFamily="18" charset="0"/>
                <a:cs typeface="Times New Roman" pitchFamily="18" charset="0"/>
              </a:rPr>
              <a:t>	</a:t>
            </a:r>
            <a:r>
              <a:rPr lang="en-US" sz="2700" dirty="0" smtClean="0">
                <a:solidFill>
                  <a:srgbClr val="FFFF00"/>
                </a:solidFill>
                <a:latin typeface="Times New Roman" pitchFamily="18" charset="0"/>
                <a:cs typeface="Times New Roman" pitchFamily="18" charset="0"/>
              </a:rPr>
              <a:t>		Organizations can use the internet to link their offices and employees, turning the internet into a virtual private network.</a:t>
            </a:r>
          </a:p>
          <a:p>
            <a:r>
              <a:rPr lang="en-US" sz="2700" u="sng" dirty="0" smtClean="0">
                <a:solidFill>
                  <a:srgbClr val="FFFF00"/>
                </a:solidFill>
                <a:latin typeface="Times New Roman" pitchFamily="18" charset="0"/>
                <a:cs typeface="Times New Roman" pitchFamily="18" charset="0"/>
              </a:rPr>
              <a:t>As a Medium:</a:t>
            </a:r>
          </a:p>
          <a:p>
            <a:pPr>
              <a:buNone/>
            </a:pPr>
            <a:r>
              <a:rPr lang="en-US" sz="2700" dirty="0">
                <a:solidFill>
                  <a:srgbClr val="FFFF00"/>
                </a:solidFill>
                <a:latin typeface="Times New Roman" pitchFamily="18" charset="0"/>
                <a:cs typeface="Times New Roman" pitchFamily="18" charset="0"/>
              </a:rPr>
              <a:t>	</a:t>
            </a:r>
            <a:r>
              <a:rPr lang="en-US" sz="2700" dirty="0" smtClean="0">
                <a:solidFill>
                  <a:srgbClr val="FFFF00"/>
                </a:solidFill>
                <a:latin typeface="Times New Roman" pitchFamily="18" charset="0"/>
                <a:cs typeface="Times New Roman" pitchFamily="18" charset="0"/>
              </a:rPr>
              <a:t>	The internet serves as a communication channel for anybody dealing with product marketing to corporate communications.</a:t>
            </a:r>
          </a:p>
          <a:p>
            <a:r>
              <a:rPr lang="en-US" sz="2700" u="sng" dirty="0" smtClean="0">
                <a:solidFill>
                  <a:srgbClr val="FFFF00"/>
                </a:solidFill>
                <a:latin typeface="Times New Roman" pitchFamily="18" charset="0"/>
                <a:cs typeface="Times New Roman" pitchFamily="18" charset="0"/>
              </a:rPr>
              <a:t>As a market: </a:t>
            </a:r>
          </a:p>
          <a:p>
            <a:pPr>
              <a:buNone/>
            </a:pPr>
            <a:r>
              <a:rPr lang="en-US" sz="2700" dirty="0">
                <a:solidFill>
                  <a:srgbClr val="FFFF00"/>
                </a:solidFill>
                <a:latin typeface="Times New Roman" pitchFamily="18" charset="0"/>
                <a:cs typeface="Times New Roman" pitchFamily="18" charset="0"/>
              </a:rPr>
              <a:t>	</a:t>
            </a:r>
            <a:r>
              <a:rPr lang="en-US" sz="2700" dirty="0" smtClean="0">
                <a:solidFill>
                  <a:srgbClr val="FFFF00"/>
                </a:solidFill>
                <a:latin typeface="Times New Roman" pitchFamily="18" charset="0"/>
                <a:cs typeface="Times New Roman" pitchFamily="18" charset="0"/>
              </a:rPr>
              <a:t>	The internet is a vast virtual market place you can advertise and even order products from the market.</a:t>
            </a:r>
          </a:p>
          <a:p>
            <a:r>
              <a:rPr lang="en-US" sz="2700" u="sng" dirty="0" smtClean="0">
                <a:solidFill>
                  <a:srgbClr val="FFFF00"/>
                </a:solidFill>
                <a:latin typeface="Times New Roman" pitchFamily="18" charset="0"/>
                <a:cs typeface="Times New Roman" pitchFamily="18" charset="0"/>
              </a:rPr>
              <a:t>As a Transaction Platform</a:t>
            </a:r>
            <a:r>
              <a:rPr lang="en-US" sz="2700" dirty="0" smtClean="0">
                <a:solidFill>
                  <a:srgbClr val="FFFF00"/>
                </a:solidFill>
                <a:latin typeface="Times New Roman" pitchFamily="18" charset="0"/>
                <a:cs typeface="Times New Roman" pitchFamily="18" charset="0"/>
              </a:rPr>
              <a:t>:</a:t>
            </a:r>
          </a:p>
          <a:p>
            <a:pPr>
              <a:buNone/>
            </a:pPr>
            <a:r>
              <a:rPr lang="en-US" sz="2700" dirty="0">
                <a:solidFill>
                  <a:srgbClr val="FFFF00"/>
                </a:solidFill>
                <a:latin typeface="Times New Roman" pitchFamily="18" charset="0"/>
                <a:cs typeface="Times New Roman" pitchFamily="18" charset="0"/>
              </a:rPr>
              <a:t>	</a:t>
            </a:r>
            <a:r>
              <a:rPr lang="en-US" sz="2700" dirty="0" smtClean="0">
                <a:solidFill>
                  <a:srgbClr val="FFFF00"/>
                </a:solidFill>
                <a:latin typeface="Times New Roman" pitchFamily="18" charset="0"/>
                <a:cs typeface="Times New Roman" pitchFamily="18" charset="0"/>
              </a:rPr>
              <a:t>	 The internet allows you complete your business transactions in the market place; i.e. you complete your financial transaction online while linked directly to your suppliers, customers or financial institutions.</a:t>
            </a:r>
          </a:p>
          <a:p>
            <a:endParaRPr lang="en-US" sz="3000" dirty="0">
              <a:solidFill>
                <a:srgbClr val="FFFF00"/>
              </a:solidFill>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524000"/>
          </a:xfrm>
          <a:blipFill>
            <a:blip r:embed="rId2"/>
            <a:tile tx="0" ty="0" sx="100000" sy="100000" flip="none" algn="tl"/>
          </a:blipFill>
        </p:spPr>
        <p:txBody>
          <a:bodyPr/>
          <a:lstStyle/>
          <a:p>
            <a:r>
              <a:rPr lang="en-US" dirty="0" smtClean="0"/>
              <a:t>Disadvantages</a:t>
            </a:r>
            <a:endParaRPr lang="en-US" dirty="0"/>
          </a:p>
        </p:txBody>
      </p:sp>
      <p:sp>
        <p:nvSpPr>
          <p:cNvPr id="3" name="Content Placeholder 2"/>
          <p:cNvSpPr>
            <a:spLocks noGrp="1"/>
          </p:cNvSpPr>
          <p:nvPr>
            <p:ph idx="1"/>
          </p:nvPr>
        </p:nvSpPr>
        <p:spPr>
          <a:xfrm>
            <a:off x="0" y="1524000"/>
            <a:ext cx="9144000" cy="5334000"/>
          </a:xfrm>
          <a:blipFill>
            <a:blip r:embed="rId3"/>
            <a:tile tx="0" ty="0" sx="100000" sy="100000" flip="none" algn="tl"/>
          </a:blipFill>
        </p:spPr>
        <p:txBody>
          <a:bodyPr/>
          <a:lstStyle/>
          <a:p>
            <a:pPr>
              <a:buFont typeface="Wingdings" pitchFamily="2" charset="2"/>
              <a:buChar char="Ø"/>
            </a:pPr>
            <a:r>
              <a:rPr lang="en-US" b="1" dirty="0" smtClean="0"/>
              <a:t>Theft of Personal information</a:t>
            </a:r>
          </a:p>
          <a:p>
            <a:pPr>
              <a:buNone/>
            </a:pPr>
            <a:endParaRPr lang="en-US" b="1" dirty="0" smtClean="0"/>
          </a:p>
          <a:p>
            <a:pPr>
              <a:buFont typeface="Wingdings" pitchFamily="2" charset="2"/>
              <a:buChar char="Ø"/>
            </a:pPr>
            <a:r>
              <a:rPr lang="en-US" b="1" dirty="0" smtClean="0"/>
              <a:t>Negative effects on family communication</a:t>
            </a:r>
          </a:p>
          <a:p>
            <a:pPr>
              <a:buNone/>
            </a:pPr>
            <a:endParaRPr lang="en-US" b="1" dirty="0" smtClean="0"/>
          </a:p>
          <a:p>
            <a:pPr>
              <a:buFont typeface="Wingdings" pitchFamily="2" charset="2"/>
              <a:buChar char="Ø"/>
            </a:pPr>
            <a:r>
              <a:rPr lang="en-US" b="1" dirty="0" smtClean="0"/>
              <a:t>Internet addiction</a:t>
            </a:r>
          </a:p>
          <a:p>
            <a:pPr>
              <a:buNone/>
            </a:pPr>
            <a:endParaRPr lang="en-US" b="1" dirty="0" smtClean="0"/>
          </a:p>
          <a:p>
            <a:pPr>
              <a:buFont typeface="Wingdings" pitchFamily="2" charset="2"/>
              <a:buChar char="Ø"/>
            </a:pPr>
            <a:r>
              <a:rPr lang="en-US" b="1" dirty="0" smtClean="0"/>
              <a:t>Children using the </a:t>
            </a:r>
            <a:r>
              <a:rPr lang="en-US" b="1" smtClean="0"/>
              <a:t>Internet </a:t>
            </a:r>
          </a:p>
          <a:p>
            <a:pPr>
              <a:buNone/>
            </a:pPr>
            <a:endParaRPr lang="en-US" b="1" dirty="0" smtClean="0"/>
          </a:p>
          <a:p>
            <a:pPr>
              <a:buFont typeface="Wingdings" pitchFamily="2" charset="2"/>
              <a:buChar char="Ø"/>
            </a:pPr>
            <a:r>
              <a:rPr lang="en-US" b="1" dirty="0" smtClean="0"/>
              <a:t>Virus threat</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211</TotalTime>
  <Words>208</Words>
  <Application>Microsoft Office PowerPoint</Application>
  <PresentationFormat>On-screen Show (4:3)</PresentationFormat>
  <Paragraphs>60</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Internet </vt:lpstr>
      <vt:lpstr>Why Internet</vt:lpstr>
      <vt:lpstr>History of Internet</vt:lpstr>
      <vt:lpstr>Slide 4</vt:lpstr>
      <vt:lpstr>Introduction &amp; Meaning of Internet</vt:lpstr>
      <vt:lpstr>Slide 6</vt:lpstr>
      <vt:lpstr>Purpose</vt:lpstr>
      <vt:lpstr>Advantages</vt:lpstr>
      <vt:lpstr>Disadvantages</vt:lpstr>
      <vt:lpstr>Slide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user</cp:lastModifiedBy>
  <cp:revision>30</cp:revision>
  <dcterms:created xsi:type="dcterms:W3CDTF">2019-12-01T15:50:51Z</dcterms:created>
  <dcterms:modified xsi:type="dcterms:W3CDTF">2020-05-21T07:26:51Z</dcterms:modified>
</cp:coreProperties>
</file>