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61" r:id="rId2"/>
    <p:sldId id="258" r:id="rId3"/>
    <p:sldId id="259"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3E4947-F65F-4BBB-9302-0A4B2B76FA4C}" type="datetimeFigureOut">
              <a:rPr lang="en-US" smtClean="0"/>
              <a:pPr/>
              <a:t>5/23/2020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E7681-CF28-4484-90D6-1A659CCD95C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FE7681-CF28-4484-90D6-1A659CCD95C7}" type="slidenum">
              <a:rPr lang="en-US" smtClean="0"/>
              <a:pPr/>
              <a:t>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fld id="{54DB2541-FEAE-4876-AFD6-50D1F9E5616E}" type="datetimeFigureOut">
              <a:rPr lang="en-US" smtClean="0"/>
              <a:pPr/>
              <a:t>5/23/2020</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56F0350D-EBA9-47AA-B56B-CF24C9273BA5}" type="slidenum">
              <a:rPr lang="en-US" smtClean="0"/>
              <a:pPr/>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4DB2541-FEAE-4876-AFD6-50D1F9E5616E}" type="datetimeFigureOut">
              <a:rPr lang="en-US" smtClean="0"/>
              <a:pPr/>
              <a:t>5/23/2020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6F0350D-EBA9-47AA-B56B-CF24C9273BA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4DB2541-FEAE-4876-AFD6-50D1F9E5616E}" type="datetimeFigureOut">
              <a:rPr lang="en-US" smtClean="0"/>
              <a:pPr/>
              <a:t>5/23/2020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6F0350D-EBA9-47AA-B56B-CF24C9273BA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4DB2541-FEAE-4876-AFD6-50D1F9E5616E}" type="datetimeFigureOut">
              <a:rPr lang="en-US" smtClean="0"/>
              <a:pPr/>
              <a:t>5/23/2020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6F0350D-EBA9-47AA-B56B-CF24C9273BA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fld id="{54DB2541-FEAE-4876-AFD6-50D1F9E5616E}" type="datetimeFigureOut">
              <a:rPr lang="en-US" smtClean="0"/>
              <a:pPr/>
              <a:t>5/23/2020</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56F0350D-EBA9-47AA-B56B-CF24C9273BA5}" type="slidenum">
              <a:rPr lang="en-US" smtClean="0"/>
              <a:pPr/>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4DB2541-FEAE-4876-AFD6-50D1F9E5616E}" type="datetimeFigureOut">
              <a:rPr lang="en-US" smtClean="0"/>
              <a:pPr/>
              <a:t>5/23/2020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extLst/>
          </a:lstStyle>
          <a:p>
            <a:fld id="{56F0350D-EBA9-47AA-B56B-CF24C9273BA5}" type="slidenum">
              <a:rPr lang="en-US" smtClean="0"/>
              <a:pPr/>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4DB2541-FEAE-4876-AFD6-50D1F9E5616E}" type="datetimeFigureOut">
              <a:rPr lang="en-US" smtClean="0"/>
              <a:pPr/>
              <a:t>5/23/2020</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a:xfrm>
            <a:off x="8641080" y="6514568"/>
            <a:ext cx="464288" cy="274320"/>
          </a:xfrm>
        </p:spPr>
        <p:txBody>
          <a:bodyPr/>
          <a:lstStyle>
            <a:extLst/>
          </a:lstStyle>
          <a:p>
            <a:fld id="{56F0350D-EBA9-47AA-B56B-CF24C9273BA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54DB2541-FEAE-4876-AFD6-50D1F9E5616E}" type="datetimeFigureOut">
              <a:rPr lang="en-US" smtClean="0"/>
              <a:pPr/>
              <a:t>5/23/2020</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56F0350D-EBA9-47AA-B56B-CF24C9273BA5}" type="slidenum">
              <a:rPr lang="en-US" smtClean="0"/>
              <a:pPr/>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4DB2541-FEAE-4876-AFD6-50D1F9E5616E}" type="datetimeFigureOut">
              <a:rPr lang="en-US" smtClean="0"/>
              <a:pPr/>
              <a:t>5/23/2020</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56F0350D-EBA9-47AA-B56B-CF24C9273BA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fld id="{54DB2541-FEAE-4876-AFD6-50D1F9E5616E}" type="datetimeFigureOut">
              <a:rPr lang="en-US" smtClean="0"/>
              <a:pPr/>
              <a:t>5/23/2020</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56F0350D-EBA9-47AA-B56B-CF24C9273BA5}" type="slidenum">
              <a:rPr lang="en-US" smtClean="0"/>
              <a:pPr/>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fld id="{54DB2541-FEAE-4876-AFD6-50D1F9E5616E}" type="datetimeFigureOut">
              <a:rPr lang="en-US" smtClean="0"/>
              <a:pPr/>
              <a:t>5/23/2020</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56F0350D-EBA9-47AA-B56B-CF24C9273BA5}" type="slidenum">
              <a:rPr lang="en-US" smtClean="0"/>
              <a:pPr/>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54DB2541-FEAE-4876-AFD6-50D1F9E5616E}" type="datetimeFigureOut">
              <a:rPr lang="en-US" smtClean="0"/>
              <a:pPr/>
              <a:t>5/23/2020</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56F0350D-EBA9-47AA-B56B-CF24C9273BA5}" type="slidenum">
              <a:rPr lang="en-US" smtClean="0"/>
              <a:pPr/>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8.v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hyperlink" Target="http://home/microsoft.com/" TargetMode="Externa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10.v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11.v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ftp://ftp.ncsa.uiuc.edu/"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381000"/>
            <a:ext cx="6019800" cy="4524315"/>
          </a:xfrm>
          <a:prstGeom prst="rect">
            <a:avLst/>
          </a:prstGeom>
          <a:noFill/>
        </p:spPr>
        <p:txBody>
          <a:bodyPr wrap="square" rtlCol="0">
            <a:spAutoFit/>
          </a:bodyPr>
          <a:lstStyle/>
          <a:p>
            <a:pPr algn="ctr">
              <a:lnSpc>
                <a:spcPct val="150000"/>
              </a:lnSpc>
            </a:pPr>
            <a:r>
              <a:rPr lang="en-US" sz="3200" dirty="0" smtClean="0">
                <a:latin typeface="Algerian" pitchFamily="82" charset="0"/>
              </a:rPr>
              <a:t>Presented </a:t>
            </a:r>
          </a:p>
          <a:p>
            <a:pPr algn="ctr">
              <a:lnSpc>
                <a:spcPct val="150000"/>
              </a:lnSpc>
            </a:pPr>
            <a:r>
              <a:rPr lang="en-US" sz="3200" dirty="0" smtClean="0">
                <a:latin typeface="Algerian" pitchFamily="82" charset="0"/>
              </a:rPr>
              <a:t>By</a:t>
            </a:r>
          </a:p>
          <a:p>
            <a:pPr algn="ctr"/>
            <a:r>
              <a:rPr lang="en-US" sz="3200" dirty="0" smtClean="0">
                <a:latin typeface="Algerian" pitchFamily="82" charset="0"/>
              </a:rPr>
              <a:t>Dr. K. </a:t>
            </a:r>
            <a:r>
              <a:rPr lang="en-US" sz="3200" dirty="0" err="1" smtClean="0">
                <a:latin typeface="Algerian" pitchFamily="82" charset="0"/>
              </a:rPr>
              <a:t>Punitha</a:t>
            </a:r>
            <a:r>
              <a:rPr lang="en-US" sz="3200" dirty="0" smtClean="0">
                <a:latin typeface="Algerian" pitchFamily="82" charset="0"/>
              </a:rPr>
              <a:t> Devi</a:t>
            </a:r>
          </a:p>
          <a:p>
            <a:pPr algn="ctr"/>
            <a:r>
              <a:rPr lang="en-US" sz="3200" dirty="0" smtClean="0">
                <a:latin typeface="Algerian" pitchFamily="82" charset="0"/>
              </a:rPr>
              <a:t>Head &amp; Asst. Prof. </a:t>
            </a:r>
          </a:p>
          <a:p>
            <a:pPr algn="ctr"/>
            <a:r>
              <a:rPr lang="en-US" sz="3200" dirty="0" smtClean="0">
                <a:latin typeface="Algerian" pitchFamily="82" charset="0"/>
              </a:rPr>
              <a:t>Dept. of Commerce (CA)</a:t>
            </a:r>
          </a:p>
          <a:p>
            <a:pPr algn="ctr"/>
            <a:r>
              <a:rPr lang="en-US" sz="3200" dirty="0" smtClean="0">
                <a:latin typeface="Algerian" pitchFamily="82" charset="0"/>
              </a:rPr>
              <a:t>Bon Secours College for Women,</a:t>
            </a:r>
          </a:p>
          <a:p>
            <a:pPr algn="ctr"/>
            <a:r>
              <a:rPr lang="en-US" sz="3200" dirty="0" err="1" smtClean="0">
                <a:latin typeface="Algerian" pitchFamily="82" charset="0"/>
              </a:rPr>
              <a:t>Thanjavur</a:t>
            </a:r>
            <a:endParaRPr lang="en-US" sz="3200" dirty="0">
              <a:latin typeface="Algerian" pitchFamily="8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533400"/>
            <a:ext cx="8458200" cy="923330"/>
          </a:xfrm>
          <a:prstGeom prst="rect">
            <a:avLst/>
          </a:prstGeom>
          <a:noFill/>
        </p:spPr>
        <p:txBody>
          <a:bodyPr wrap="square" rtlCol="0">
            <a:spAutoFit/>
          </a:bodyPr>
          <a:lstStyle/>
          <a:p>
            <a:pPr algn="ctr"/>
            <a:endParaRPr lang="en-US" dirty="0" smtClean="0"/>
          </a:p>
          <a:p>
            <a:endParaRPr lang="en-US" dirty="0" smtClean="0"/>
          </a:p>
          <a:p>
            <a:endParaRPr lang="en-US" dirty="0"/>
          </a:p>
        </p:txBody>
      </p:sp>
      <p:graphicFrame>
        <p:nvGraphicFramePr>
          <p:cNvPr id="23555" name="Object 3"/>
          <p:cNvGraphicFramePr>
            <a:graphicFrameLocks noChangeAspect="1"/>
          </p:cNvGraphicFramePr>
          <p:nvPr/>
        </p:nvGraphicFramePr>
        <p:xfrm>
          <a:off x="381000" y="1981200"/>
          <a:ext cx="8020050" cy="4343400"/>
        </p:xfrm>
        <a:graphic>
          <a:graphicData uri="http://schemas.openxmlformats.org/presentationml/2006/ole">
            <p:oleObj spid="_x0000_s23555" name="Acrobat Document" r:id="rId3" imgW="8019753" imgH="5666954" progId="AcroExch.Document.7">
              <p:embed/>
            </p:oleObj>
          </a:graphicData>
        </a:graphic>
      </p:graphicFrame>
      <p:sp>
        <p:nvSpPr>
          <p:cNvPr id="6" name="TextBox 5"/>
          <p:cNvSpPr txBox="1"/>
          <p:nvPr/>
        </p:nvSpPr>
        <p:spPr>
          <a:xfrm>
            <a:off x="304800" y="990600"/>
            <a:ext cx="8534400" cy="923330"/>
          </a:xfrm>
          <a:prstGeom prst="rect">
            <a:avLst/>
          </a:prstGeom>
          <a:noFill/>
        </p:spPr>
        <p:txBody>
          <a:bodyPr wrap="square" rtlCol="0">
            <a:spAutoFit/>
          </a:bodyPr>
          <a:lstStyle/>
          <a:p>
            <a:pPr>
              <a:buFont typeface="Wingdings" pitchFamily="2" charset="2"/>
              <a:buChar char="§"/>
            </a:pPr>
            <a:r>
              <a:rPr lang="en-US" dirty="0" smtClean="0">
                <a:solidFill>
                  <a:srgbClr val="FFFF00"/>
                </a:solidFill>
              </a:rPr>
              <a:t>Fonts: </a:t>
            </a:r>
            <a:r>
              <a:rPr lang="en-US" dirty="0" smtClean="0"/>
              <a:t>allows the user  to select the size of text on pages being viewed. It has sub options which allow the user to set the size of the text.</a:t>
            </a:r>
          </a:p>
          <a:p>
            <a:endParaRPr lang="en-US" dirty="0" smtClean="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533400"/>
            <a:ext cx="8458200" cy="923330"/>
          </a:xfrm>
          <a:prstGeom prst="rect">
            <a:avLst/>
          </a:prstGeom>
          <a:noFill/>
        </p:spPr>
        <p:txBody>
          <a:bodyPr wrap="square" rtlCol="0">
            <a:spAutoFit/>
          </a:bodyPr>
          <a:lstStyle/>
          <a:p>
            <a:pPr algn="ctr"/>
            <a:endParaRPr lang="en-US" dirty="0" smtClean="0"/>
          </a:p>
          <a:p>
            <a:endParaRPr lang="en-US" dirty="0" smtClean="0"/>
          </a:p>
          <a:p>
            <a:endParaRPr lang="en-US" dirty="0"/>
          </a:p>
        </p:txBody>
      </p:sp>
      <p:sp>
        <p:nvSpPr>
          <p:cNvPr id="6" name="TextBox 5"/>
          <p:cNvSpPr txBox="1"/>
          <p:nvPr/>
        </p:nvSpPr>
        <p:spPr>
          <a:xfrm>
            <a:off x="304800" y="381000"/>
            <a:ext cx="8534400" cy="5816977"/>
          </a:xfrm>
          <a:prstGeom prst="rect">
            <a:avLst/>
          </a:prstGeom>
          <a:noFill/>
        </p:spPr>
        <p:txBody>
          <a:bodyPr wrap="square" rtlCol="0">
            <a:spAutoFit/>
          </a:bodyPr>
          <a:lstStyle/>
          <a:p>
            <a:pPr>
              <a:lnSpc>
                <a:spcPct val="150000"/>
              </a:lnSpc>
              <a:buFont typeface="Wingdings" pitchFamily="2" charset="2"/>
              <a:buChar char="§"/>
            </a:pPr>
            <a:r>
              <a:rPr lang="en-US" dirty="0" smtClean="0">
                <a:solidFill>
                  <a:srgbClr val="FFFF00"/>
                </a:solidFill>
              </a:rPr>
              <a:t>   Stop:  </a:t>
            </a:r>
            <a:r>
              <a:rPr lang="en-US" dirty="0" smtClean="0"/>
              <a:t>allows </a:t>
            </a:r>
            <a:r>
              <a:rPr lang="en-US" dirty="0" smtClean="0"/>
              <a:t>the current operation to be terminated. Sometimes Web pages take a long time to download. It this happens, the user can stop the retrieval of the document by using the Stop option.</a:t>
            </a:r>
            <a:endParaRPr lang="en-US" dirty="0" smtClean="0"/>
          </a:p>
          <a:p>
            <a:pPr>
              <a:lnSpc>
                <a:spcPct val="150000"/>
              </a:lnSpc>
              <a:buFont typeface="Wingdings" pitchFamily="2" charset="2"/>
              <a:buChar char="§"/>
            </a:pPr>
            <a:r>
              <a:rPr lang="en-US" dirty="0" smtClean="0">
                <a:solidFill>
                  <a:srgbClr val="FFFF00"/>
                </a:solidFill>
              </a:rPr>
              <a:t>    Refresh: </a:t>
            </a:r>
            <a:r>
              <a:rPr lang="en-US" dirty="0" smtClean="0"/>
              <a:t>refreshes the contents of the current page by fetching a new copy of      </a:t>
            </a:r>
          </a:p>
          <a:p>
            <a:pPr>
              <a:lnSpc>
                <a:spcPct val="150000"/>
              </a:lnSpc>
            </a:pPr>
            <a:r>
              <a:rPr lang="en-US" dirty="0" smtClean="0"/>
              <a:t> </a:t>
            </a:r>
            <a:r>
              <a:rPr lang="en-US" dirty="0" smtClean="0"/>
              <a:t>     it.</a:t>
            </a:r>
            <a:endParaRPr lang="en-US" dirty="0" smtClean="0">
              <a:solidFill>
                <a:srgbClr val="FFFF00"/>
              </a:solidFill>
            </a:endParaRPr>
          </a:p>
          <a:p>
            <a:pPr>
              <a:lnSpc>
                <a:spcPct val="150000"/>
              </a:lnSpc>
              <a:buFont typeface="Wingdings" pitchFamily="2" charset="2"/>
              <a:buChar char="§"/>
            </a:pPr>
            <a:r>
              <a:rPr lang="en-US" dirty="0" smtClean="0">
                <a:solidFill>
                  <a:srgbClr val="FFFF00"/>
                </a:solidFill>
              </a:rPr>
              <a:t>    Source: </a:t>
            </a:r>
            <a:r>
              <a:rPr lang="en-US" dirty="0" smtClean="0"/>
              <a:t>shows the user the HTML source code for the current page. </a:t>
            </a:r>
          </a:p>
          <a:p>
            <a:pPr>
              <a:lnSpc>
                <a:spcPct val="150000"/>
              </a:lnSpc>
              <a:buFont typeface="Wingdings" pitchFamily="2" charset="2"/>
              <a:buChar char="§"/>
            </a:pPr>
            <a:r>
              <a:rPr lang="en-US" dirty="0" smtClean="0">
                <a:solidFill>
                  <a:srgbClr val="FFFF00"/>
                </a:solidFill>
              </a:rPr>
              <a:t> </a:t>
            </a:r>
            <a:r>
              <a:rPr lang="en-US" dirty="0" smtClean="0">
                <a:solidFill>
                  <a:srgbClr val="FFFF00"/>
                </a:solidFill>
              </a:rPr>
              <a:t>    Options</a:t>
            </a:r>
            <a:r>
              <a:rPr lang="en-US" dirty="0" smtClean="0"/>
              <a:t>: allows the user to create page setting for viewing Web pages. These settings include the color of the text, the format for showing the address (URL) connected to the Net. The user can also select a start page which will  be displayed whenever the user starts </a:t>
            </a:r>
            <a:r>
              <a:rPr lang="en-US" dirty="0" smtClean="0"/>
              <a:t>I</a:t>
            </a:r>
            <a:r>
              <a:rPr lang="en-US" dirty="0" smtClean="0"/>
              <a:t>nternet Explorer.</a:t>
            </a:r>
          </a:p>
          <a:p>
            <a:pPr>
              <a:lnSpc>
                <a:spcPct val="150000"/>
              </a:lnSpc>
            </a:pPr>
            <a:r>
              <a:rPr lang="en-US" sz="3200" dirty="0" smtClean="0">
                <a:solidFill>
                  <a:srgbClr val="FFFF00"/>
                </a:solidFill>
              </a:rPr>
              <a:t>Go</a:t>
            </a:r>
          </a:p>
          <a:p>
            <a:pPr>
              <a:lnSpc>
                <a:spcPct val="150000"/>
              </a:lnSpc>
            </a:pPr>
            <a:r>
              <a:rPr lang="en-US" dirty="0" smtClean="0"/>
              <a:t>         This menu provides options for navigating between Web pages the user has already visited. What follows describes the options under the Go menu</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533400"/>
            <a:ext cx="8458200" cy="923330"/>
          </a:xfrm>
          <a:prstGeom prst="rect">
            <a:avLst/>
          </a:prstGeom>
          <a:noFill/>
        </p:spPr>
        <p:txBody>
          <a:bodyPr wrap="square" rtlCol="0">
            <a:spAutoFit/>
          </a:bodyPr>
          <a:lstStyle/>
          <a:p>
            <a:pPr algn="ctr"/>
            <a:endParaRPr lang="en-US" dirty="0" smtClean="0"/>
          </a:p>
          <a:p>
            <a:endParaRPr lang="en-US" dirty="0" smtClean="0"/>
          </a:p>
          <a:p>
            <a:endParaRPr lang="en-US" dirty="0"/>
          </a:p>
        </p:txBody>
      </p:sp>
      <p:graphicFrame>
        <p:nvGraphicFramePr>
          <p:cNvPr id="25602" name="Object 2"/>
          <p:cNvGraphicFramePr>
            <a:graphicFrameLocks noChangeAspect="1"/>
          </p:cNvGraphicFramePr>
          <p:nvPr/>
        </p:nvGraphicFramePr>
        <p:xfrm>
          <a:off x="381000" y="304801"/>
          <a:ext cx="8201025" cy="3581400"/>
        </p:xfrm>
        <a:graphic>
          <a:graphicData uri="http://schemas.openxmlformats.org/presentationml/2006/ole">
            <p:oleObj spid="_x0000_s25602" name="Acrobat Document" r:id="rId3" imgW="8019753" imgH="5666954" progId="AcroExch.Document.7">
              <p:embed/>
            </p:oleObj>
          </a:graphicData>
        </a:graphic>
      </p:graphicFrame>
      <p:sp>
        <p:nvSpPr>
          <p:cNvPr id="5" name="TextBox 4"/>
          <p:cNvSpPr txBox="1"/>
          <p:nvPr/>
        </p:nvSpPr>
        <p:spPr>
          <a:xfrm>
            <a:off x="304800" y="4038600"/>
            <a:ext cx="8610600" cy="2308324"/>
          </a:xfrm>
          <a:prstGeom prst="rect">
            <a:avLst/>
          </a:prstGeom>
          <a:noFill/>
        </p:spPr>
        <p:txBody>
          <a:bodyPr wrap="square" rtlCol="0">
            <a:spAutoFit/>
          </a:bodyPr>
          <a:lstStyle/>
          <a:p>
            <a:r>
              <a:rPr lang="en-US" dirty="0" smtClean="0">
                <a:solidFill>
                  <a:srgbClr val="FFFF00"/>
                </a:solidFill>
              </a:rPr>
              <a:t>Back, Forward: </a:t>
            </a:r>
            <a:r>
              <a:rPr lang="en-US" dirty="0" smtClean="0"/>
              <a:t>allows the user to go to the next and the previous page, respectively.</a:t>
            </a:r>
          </a:p>
          <a:p>
            <a:r>
              <a:rPr lang="en-US" dirty="0" smtClean="0">
                <a:solidFill>
                  <a:srgbClr val="FFFF00"/>
                </a:solidFill>
              </a:rPr>
              <a:t>Start Page: </a:t>
            </a:r>
            <a:r>
              <a:rPr lang="en-US" dirty="0" smtClean="0"/>
              <a:t>takes the user to the page with which the user started in the current session.</a:t>
            </a:r>
          </a:p>
          <a:p>
            <a:r>
              <a:rPr lang="en-US" dirty="0" smtClean="0">
                <a:solidFill>
                  <a:srgbClr val="FFFF00"/>
                </a:solidFill>
              </a:rPr>
              <a:t>Search the Web: </a:t>
            </a:r>
            <a:r>
              <a:rPr lang="en-US" dirty="0" smtClean="0"/>
              <a:t>allows the user to search for information on the internet.</a:t>
            </a:r>
          </a:p>
          <a:p>
            <a:r>
              <a:rPr lang="en-US" dirty="0" smtClean="0">
                <a:solidFill>
                  <a:srgbClr val="FFFF00"/>
                </a:solidFill>
              </a:rPr>
              <a:t>Read mail: </a:t>
            </a:r>
            <a:r>
              <a:rPr lang="en-US" dirty="0" smtClean="0"/>
              <a:t>Opens the Inbox</a:t>
            </a:r>
          </a:p>
          <a:p>
            <a:r>
              <a:rPr lang="en-US" dirty="0" smtClean="0">
                <a:solidFill>
                  <a:srgbClr val="FFFF00"/>
                </a:solidFill>
              </a:rPr>
              <a:t>Open History Folder: </a:t>
            </a:r>
            <a:r>
              <a:rPr lang="en-US" dirty="0" smtClean="0"/>
              <a:t>displays a complete list of all the pages the user has visited. Sites  by maintaining a list of these sites. </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533400"/>
            <a:ext cx="8458200" cy="923330"/>
          </a:xfrm>
          <a:prstGeom prst="rect">
            <a:avLst/>
          </a:prstGeom>
          <a:noFill/>
        </p:spPr>
        <p:txBody>
          <a:bodyPr wrap="square" rtlCol="0">
            <a:spAutoFit/>
          </a:bodyPr>
          <a:lstStyle/>
          <a:p>
            <a:pPr algn="ctr"/>
            <a:endParaRPr lang="en-US" dirty="0" smtClean="0"/>
          </a:p>
          <a:p>
            <a:endParaRPr lang="en-US" dirty="0" smtClean="0"/>
          </a:p>
          <a:p>
            <a:endParaRPr lang="en-US" dirty="0"/>
          </a:p>
        </p:txBody>
      </p:sp>
      <p:graphicFrame>
        <p:nvGraphicFramePr>
          <p:cNvPr id="26627" name="Object 3"/>
          <p:cNvGraphicFramePr>
            <a:graphicFrameLocks noChangeAspect="1"/>
          </p:cNvGraphicFramePr>
          <p:nvPr/>
        </p:nvGraphicFramePr>
        <p:xfrm>
          <a:off x="304800" y="1676400"/>
          <a:ext cx="8534400" cy="3200400"/>
        </p:xfrm>
        <a:graphic>
          <a:graphicData uri="http://schemas.openxmlformats.org/presentationml/2006/ole">
            <p:oleObj spid="_x0000_s26627" name="Acrobat Document" r:id="rId3" imgW="8019753" imgH="5666954" progId="AcroExch.Document.7">
              <p:embed/>
            </p:oleObj>
          </a:graphicData>
        </a:graphic>
      </p:graphicFrame>
      <p:sp>
        <p:nvSpPr>
          <p:cNvPr id="6" name="TextBox 5"/>
          <p:cNvSpPr txBox="1"/>
          <p:nvPr/>
        </p:nvSpPr>
        <p:spPr>
          <a:xfrm>
            <a:off x="228600" y="228601"/>
            <a:ext cx="8610600" cy="1908215"/>
          </a:xfrm>
          <a:prstGeom prst="rect">
            <a:avLst/>
          </a:prstGeom>
          <a:noFill/>
        </p:spPr>
        <p:txBody>
          <a:bodyPr wrap="square" rtlCol="0">
            <a:spAutoFit/>
          </a:bodyPr>
          <a:lstStyle/>
          <a:p>
            <a:pPr algn="ctr"/>
            <a:r>
              <a:rPr lang="en-US" sz="3200" dirty="0" smtClean="0">
                <a:solidFill>
                  <a:srgbClr val="FFFF00"/>
                </a:solidFill>
              </a:rPr>
              <a:t>Favorites</a:t>
            </a:r>
          </a:p>
          <a:p>
            <a:r>
              <a:rPr lang="en-US" dirty="0" smtClean="0"/>
              <a:t>Options in this menu help in easier access  to the most frequently visited sites by maintaining a list of these sites. The options under this menu are discussed below</a:t>
            </a:r>
          </a:p>
          <a:p>
            <a:endParaRPr lang="en-US" sz="3200" dirty="0"/>
          </a:p>
        </p:txBody>
      </p:sp>
      <p:sp>
        <p:nvSpPr>
          <p:cNvPr id="7" name="TextBox 6"/>
          <p:cNvSpPr txBox="1"/>
          <p:nvPr/>
        </p:nvSpPr>
        <p:spPr>
          <a:xfrm>
            <a:off x="228600" y="5029200"/>
            <a:ext cx="8534400" cy="1477328"/>
          </a:xfrm>
          <a:prstGeom prst="rect">
            <a:avLst/>
          </a:prstGeom>
          <a:noFill/>
        </p:spPr>
        <p:txBody>
          <a:bodyPr wrap="square" rtlCol="0">
            <a:spAutoFit/>
          </a:bodyPr>
          <a:lstStyle/>
          <a:p>
            <a:r>
              <a:rPr lang="en-US" dirty="0" smtClean="0">
                <a:solidFill>
                  <a:srgbClr val="FFFF00"/>
                </a:solidFill>
              </a:rPr>
              <a:t>Add To Favorites: </a:t>
            </a:r>
            <a:r>
              <a:rPr lang="en-US" dirty="0" smtClean="0"/>
              <a:t>allows the user to add the current page to a list of favorite pages.</a:t>
            </a:r>
          </a:p>
          <a:p>
            <a:r>
              <a:rPr lang="en-US" dirty="0" smtClean="0">
                <a:solidFill>
                  <a:srgbClr val="FFFF00"/>
                </a:solidFill>
              </a:rPr>
              <a:t>Organize Favorites: </a:t>
            </a:r>
            <a:r>
              <a:rPr lang="en-US" dirty="0" smtClean="0"/>
              <a:t>displays the list of favorite pages and allows the user to select one from the list. This saves efforts of typing the URL each time the user visits the same site.</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533400"/>
            <a:ext cx="8458200" cy="923330"/>
          </a:xfrm>
          <a:prstGeom prst="rect">
            <a:avLst/>
          </a:prstGeom>
          <a:noFill/>
        </p:spPr>
        <p:txBody>
          <a:bodyPr wrap="square" rtlCol="0">
            <a:spAutoFit/>
          </a:bodyPr>
          <a:lstStyle/>
          <a:p>
            <a:pPr algn="ctr"/>
            <a:endParaRPr lang="en-US" dirty="0" smtClean="0"/>
          </a:p>
          <a:p>
            <a:endParaRPr lang="en-US" dirty="0" smtClean="0"/>
          </a:p>
          <a:p>
            <a:endParaRPr lang="en-US" dirty="0"/>
          </a:p>
        </p:txBody>
      </p:sp>
      <p:sp>
        <p:nvSpPr>
          <p:cNvPr id="7" name="TextBox 6"/>
          <p:cNvSpPr txBox="1"/>
          <p:nvPr/>
        </p:nvSpPr>
        <p:spPr>
          <a:xfrm>
            <a:off x="228600" y="152400"/>
            <a:ext cx="8686800" cy="1077218"/>
          </a:xfrm>
          <a:prstGeom prst="rect">
            <a:avLst/>
          </a:prstGeom>
          <a:noFill/>
        </p:spPr>
        <p:txBody>
          <a:bodyPr wrap="square" rtlCol="0">
            <a:spAutoFit/>
          </a:bodyPr>
          <a:lstStyle/>
          <a:p>
            <a:pPr algn="ctr"/>
            <a:r>
              <a:rPr lang="en-US" sz="2800" dirty="0" smtClean="0">
                <a:solidFill>
                  <a:srgbClr val="FFFF00"/>
                </a:solidFill>
              </a:rPr>
              <a:t>Help</a:t>
            </a:r>
          </a:p>
          <a:p>
            <a:r>
              <a:rPr lang="en-US" dirty="0" smtClean="0"/>
              <a:t>The options in the help menu give the user information about the Internet Explorer. The various options under this menu are discussed below.</a:t>
            </a:r>
            <a:endParaRPr lang="en-US" dirty="0"/>
          </a:p>
        </p:txBody>
      </p:sp>
      <p:graphicFrame>
        <p:nvGraphicFramePr>
          <p:cNvPr id="27651" name="Object 3"/>
          <p:cNvGraphicFramePr>
            <a:graphicFrameLocks noChangeAspect="1"/>
          </p:cNvGraphicFramePr>
          <p:nvPr/>
        </p:nvGraphicFramePr>
        <p:xfrm>
          <a:off x="304800" y="1371600"/>
          <a:ext cx="8534400" cy="2590800"/>
        </p:xfrm>
        <a:graphic>
          <a:graphicData uri="http://schemas.openxmlformats.org/presentationml/2006/ole">
            <p:oleObj spid="_x0000_s27651" name="Acrobat Document" r:id="rId3" imgW="8019753" imgH="5666954" progId="AcroExch.Document.7">
              <p:embed/>
            </p:oleObj>
          </a:graphicData>
        </a:graphic>
      </p:graphicFrame>
      <p:sp>
        <p:nvSpPr>
          <p:cNvPr id="8" name="TextBox 7"/>
          <p:cNvSpPr txBox="1"/>
          <p:nvPr/>
        </p:nvSpPr>
        <p:spPr>
          <a:xfrm>
            <a:off x="304800" y="4038600"/>
            <a:ext cx="8610600" cy="2585323"/>
          </a:xfrm>
          <a:prstGeom prst="rect">
            <a:avLst/>
          </a:prstGeom>
          <a:noFill/>
        </p:spPr>
        <p:txBody>
          <a:bodyPr wrap="square" rtlCol="0">
            <a:spAutoFit/>
          </a:bodyPr>
          <a:lstStyle/>
          <a:p>
            <a:pPr>
              <a:buFont typeface="Wingdings" pitchFamily="2" charset="2"/>
              <a:buChar char="v"/>
            </a:pPr>
            <a:r>
              <a:rPr lang="en-US" dirty="0" smtClean="0">
                <a:solidFill>
                  <a:srgbClr val="FFFF00"/>
                </a:solidFill>
              </a:rPr>
              <a:t>Help Topics: </a:t>
            </a:r>
            <a:r>
              <a:rPr lang="en-US" dirty="0" smtClean="0"/>
              <a:t>opens the help window in </a:t>
            </a:r>
            <a:r>
              <a:rPr lang="en-US" dirty="0" err="1" smtClean="0"/>
              <a:t>hwihc</a:t>
            </a:r>
            <a:r>
              <a:rPr lang="en-US" dirty="0" smtClean="0"/>
              <a:t> the user can view information about the Internet Explorer.</a:t>
            </a:r>
          </a:p>
          <a:p>
            <a:pPr>
              <a:buFont typeface="Wingdings" pitchFamily="2" charset="2"/>
              <a:buChar char="v"/>
            </a:pPr>
            <a:r>
              <a:rPr lang="en-US" dirty="0" smtClean="0">
                <a:solidFill>
                  <a:srgbClr val="FFFF00"/>
                </a:solidFill>
              </a:rPr>
              <a:t>Web Tutorial: </a:t>
            </a:r>
            <a:r>
              <a:rPr lang="en-US" dirty="0" smtClean="0"/>
              <a:t>links the user to the Web tutorial page, i.e. </a:t>
            </a:r>
            <a:r>
              <a:rPr lang="en-US" dirty="0" smtClean="0">
                <a:hlinkClick r:id="rId4"/>
              </a:rPr>
              <a:t>http://home/microsoft.com/</a:t>
            </a:r>
            <a:endParaRPr lang="en-US" dirty="0" smtClean="0"/>
          </a:p>
          <a:p>
            <a:pPr>
              <a:buFont typeface="Wingdings" pitchFamily="2" charset="2"/>
              <a:buChar char="v"/>
            </a:pPr>
            <a:endParaRPr lang="en-US" dirty="0" smtClean="0"/>
          </a:p>
          <a:p>
            <a:pPr>
              <a:buFont typeface="Wingdings" pitchFamily="2" charset="2"/>
              <a:buChar char="v"/>
            </a:pPr>
            <a:r>
              <a:rPr lang="en-US" dirty="0" smtClean="0">
                <a:solidFill>
                  <a:srgbClr val="FFFF00"/>
                </a:solidFill>
              </a:rPr>
              <a:t>Microsoft on The Web:</a:t>
            </a:r>
            <a:r>
              <a:rPr lang="en-US" dirty="0" smtClean="0"/>
              <a:t> has eight </a:t>
            </a:r>
            <a:r>
              <a:rPr lang="en-US" dirty="0" err="1" smtClean="0"/>
              <a:t>suboptions</a:t>
            </a:r>
            <a:r>
              <a:rPr lang="en-US" dirty="0" smtClean="0"/>
              <a:t> through which the user can get information on various products of Microsoft. There is an option called Frequently Asked Questions where </a:t>
            </a:r>
            <a:r>
              <a:rPr lang="en-US" dirty="0" err="1" smtClean="0"/>
              <a:t>th</a:t>
            </a:r>
            <a:r>
              <a:rPr lang="en-US" dirty="0" smtClean="0"/>
              <a:t> </a:t>
            </a:r>
            <a:r>
              <a:rPr lang="en-US" dirty="0" err="1" smtClean="0"/>
              <a:t>equeries</a:t>
            </a:r>
            <a:r>
              <a:rPr lang="en-US" dirty="0" smtClean="0"/>
              <a:t> on the Internet Explorer are posted in the form of questions and answers.</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28600"/>
            <a:ext cx="8458200" cy="923330"/>
          </a:xfrm>
          <a:prstGeom prst="rect">
            <a:avLst/>
          </a:prstGeom>
          <a:noFill/>
        </p:spPr>
        <p:txBody>
          <a:bodyPr wrap="square" rtlCol="0">
            <a:spAutoFit/>
          </a:bodyPr>
          <a:lstStyle/>
          <a:p>
            <a:pPr algn="ctr"/>
            <a:endParaRPr lang="en-US" dirty="0" smtClean="0"/>
          </a:p>
          <a:p>
            <a:endParaRPr lang="en-US" dirty="0" smtClean="0"/>
          </a:p>
          <a:p>
            <a:endParaRPr lang="en-US" dirty="0"/>
          </a:p>
        </p:txBody>
      </p:sp>
      <p:sp>
        <p:nvSpPr>
          <p:cNvPr id="5" name="TextBox 4"/>
          <p:cNvSpPr txBox="1"/>
          <p:nvPr/>
        </p:nvSpPr>
        <p:spPr>
          <a:xfrm>
            <a:off x="304800" y="4724400"/>
            <a:ext cx="8610600" cy="1200329"/>
          </a:xfrm>
          <a:prstGeom prst="rect">
            <a:avLst/>
          </a:prstGeom>
          <a:noFill/>
        </p:spPr>
        <p:txBody>
          <a:bodyPr wrap="square" rtlCol="0">
            <a:spAutoFit/>
          </a:bodyPr>
          <a:lstStyle/>
          <a:p>
            <a:pPr>
              <a:buFont typeface="Wingdings" pitchFamily="2" charset="2"/>
              <a:buChar char="Ø"/>
            </a:pPr>
            <a:r>
              <a:rPr lang="en-US" dirty="0" smtClean="0">
                <a:solidFill>
                  <a:srgbClr val="FFFF00"/>
                </a:solidFill>
              </a:rPr>
              <a:t>Online Support: </a:t>
            </a:r>
            <a:r>
              <a:rPr lang="en-US" dirty="0" smtClean="0"/>
              <a:t>the user can get on-line support on any query when this option is selected</a:t>
            </a:r>
          </a:p>
          <a:p>
            <a:pPr>
              <a:buFont typeface="Wingdings" pitchFamily="2" charset="2"/>
              <a:buChar char="Ø"/>
            </a:pPr>
            <a:r>
              <a:rPr lang="en-US" dirty="0" smtClean="0">
                <a:solidFill>
                  <a:srgbClr val="FFFF00"/>
                </a:solidFill>
              </a:rPr>
              <a:t>About Internet Explorer: </a:t>
            </a:r>
            <a:r>
              <a:rPr lang="en-US" dirty="0" smtClean="0"/>
              <a:t>displays program information, version number and copyright information.</a:t>
            </a:r>
            <a:endParaRPr lang="en-US" dirty="0"/>
          </a:p>
        </p:txBody>
      </p:sp>
      <p:graphicFrame>
        <p:nvGraphicFramePr>
          <p:cNvPr id="28675" name="Object 3"/>
          <p:cNvGraphicFramePr>
            <a:graphicFrameLocks noChangeAspect="1"/>
          </p:cNvGraphicFramePr>
          <p:nvPr/>
        </p:nvGraphicFramePr>
        <p:xfrm>
          <a:off x="561975" y="595313"/>
          <a:ext cx="8020050" cy="3367087"/>
        </p:xfrm>
        <a:graphic>
          <a:graphicData uri="http://schemas.openxmlformats.org/presentationml/2006/ole">
            <p:oleObj spid="_x0000_s28675" name="Acrobat Document" r:id="rId3" imgW="8019753" imgH="5666954" progId="AcroExch.Document.7">
              <p:embed/>
            </p:oleObj>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28600"/>
            <a:ext cx="8458200" cy="923330"/>
          </a:xfrm>
          <a:prstGeom prst="rect">
            <a:avLst/>
          </a:prstGeom>
          <a:noFill/>
        </p:spPr>
        <p:txBody>
          <a:bodyPr wrap="square" rtlCol="0">
            <a:spAutoFit/>
          </a:bodyPr>
          <a:lstStyle/>
          <a:p>
            <a:pPr algn="ctr"/>
            <a:endParaRPr lang="en-US" dirty="0" smtClean="0"/>
          </a:p>
          <a:p>
            <a:endParaRPr lang="en-US" dirty="0" smtClean="0"/>
          </a:p>
          <a:p>
            <a:endParaRPr lang="en-US" dirty="0"/>
          </a:p>
        </p:txBody>
      </p:sp>
      <p:graphicFrame>
        <p:nvGraphicFramePr>
          <p:cNvPr id="29699" name="Object 3"/>
          <p:cNvGraphicFramePr>
            <a:graphicFrameLocks noChangeAspect="1"/>
          </p:cNvGraphicFramePr>
          <p:nvPr/>
        </p:nvGraphicFramePr>
        <p:xfrm>
          <a:off x="561975" y="2286000"/>
          <a:ext cx="8020050" cy="4114800"/>
        </p:xfrm>
        <a:graphic>
          <a:graphicData uri="http://schemas.openxmlformats.org/presentationml/2006/ole">
            <p:oleObj spid="_x0000_s29699" name="Acrobat Document" r:id="rId3" imgW="8019753" imgH="5666954" progId="AcroExch.Document.7">
              <p:embed/>
            </p:oleObj>
          </a:graphicData>
        </a:graphic>
      </p:graphicFrame>
      <p:sp>
        <p:nvSpPr>
          <p:cNvPr id="6" name="TextBox 5"/>
          <p:cNvSpPr txBox="1"/>
          <p:nvPr/>
        </p:nvSpPr>
        <p:spPr>
          <a:xfrm>
            <a:off x="381000" y="838200"/>
            <a:ext cx="8458200" cy="1077218"/>
          </a:xfrm>
          <a:prstGeom prst="rect">
            <a:avLst/>
          </a:prstGeom>
          <a:noFill/>
        </p:spPr>
        <p:txBody>
          <a:bodyPr wrap="square" rtlCol="0">
            <a:spAutoFit/>
          </a:bodyPr>
          <a:lstStyle/>
          <a:p>
            <a:r>
              <a:rPr lang="en-US" sz="2800" dirty="0" smtClean="0">
                <a:solidFill>
                  <a:srgbClr val="FFFF00"/>
                </a:solidFill>
              </a:rPr>
              <a:t>Toolbar</a:t>
            </a:r>
          </a:p>
          <a:p>
            <a:r>
              <a:rPr lang="en-US" dirty="0" smtClean="0"/>
              <a:t>	</a:t>
            </a:r>
            <a:r>
              <a:rPr lang="en-US" dirty="0" smtClean="0"/>
              <a:t>Most of the options available in the menu bar are also available as icons on the toolbar</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28600"/>
            <a:ext cx="8458200" cy="923330"/>
          </a:xfrm>
          <a:prstGeom prst="rect">
            <a:avLst/>
          </a:prstGeom>
          <a:noFill/>
        </p:spPr>
        <p:txBody>
          <a:bodyPr wrap="square" rtlCol="0">
            <a:spAutoFit/>
          </a:bodyPr>
          <a:lstStyle/>
          <a:p>
            <a:pPr algn="ctr"/>
            <a:endParaRPr lang="en-US" dirty="0" smtClean="0"/>
          </a:p>
          <a:p>
            <a:endParaRPr lang="en-US" dirty="0" smtClean="0"/>
          </a:p>
          <a:p>
            <a:endParaRPr lang="en-US" dirty="0"/>
          </a:p>
        </p:txBody>
      </p:sp>
      <p:sp>
        <p:nvSpPr>
          <p:cNvPr id="6" name="TextBox 5"/>
          <p:cNvSpPr txBox="1"/>
          <p:nvPr/>
        </p:nvSpPr>
        <p:spPr>
          <a:xfrm>
            <a:off x="381000" y="228600"/>
            <a:ext cx="8458200" cy="6124754"/>
          </a:xfrm>
          <a:prstGeom prst="rect">
            <a:avLst/>
          </a:prstGeom>
          <a:noFill/>
        </p:spPr>
        <p:txBody>
          <a:bodyPr wrap="square" rtlCol="0">
            <a:spAutoFit/>
          </a:bodyPr>
          <a:lstStyle/>
          <a:p>
            <a:r>
              <a:rPr lang="en-US" dirty="0" smtClean="0">
                <a:solidFill>
                  <a:srgbClr val="FFFF00"/>
                </a:solidFill>
              </a:rPr>
              <a:t>The most popular browsers for windows are as  follows:</a:t>
            </a:r>
          </a:p>
          <a:p>
            <a:pPr>
              <a:buFont typeface="Wingdings" pitchFamily="2" charset="2"/>
              <a:buChar char="Ø"/>
            </a:pPr>
            <a:endParaRPr lang="en-US" dirty="0" smtClean="0"/>
          </a:p>
          <a:p>
            <a:pPr>
              <a:buFont typeface="Wingdings" pitchFamily="2" charset="2"/>
              <a:buChar char="Ø"/>
            </a:pPr>
            <a:r>
              <a:rPr lang="en-US" dirty="0" smtClean="0"/>
              <a:t> Internet Explorer (IE)</a:t>
            </a:r>
          </a:p>
          <a:p>
            <a:pPr>
              <a:buFont typeface="Wingdings" pitchFamily="2" charset="2"/>
              <a:buChar char="Ø"/>
            </a:pPr>
            <a:r>
              <a:rPr lang="en-US" dirty="0" smtClean="0"/>
              <a:t>Netscape Navigator (NN)</a:t>
            </a:r>
          </a:p>
          <a:p>
            <a:pPr>
              <a:buFont typeface="Wingdings" pitchFamily="2" charset="2"/>
              <a:buChar char="Ø"/>
            </a:pPr>
            <a:r>
              <a:rPr lang="en-US" dirty="0" smtClean="0"/>
              <a:t>Opera</a:t>
            </a:r>
          </a:p>
          <a:p>
            <a:pPr>
              <a:buFont typeface="Wingdings" pitchFamily="2" charset="2"/>
              <a:buChar char="Ø"/>
            </a:pPr>
            <a:r>
              <a:rPr lang="en-US" dirty="0" smtClean="0"/>
              <a:t>Mozilla firebox</a:t>
            </a:r>
          </a:p>
          <a:p>
            <a:pPr>
              <a:buFont typeface="Wingdings" pitchFamily="2" charset="2"/>
              <a:buChar char="Ø"/>
            </a:pPr>
            <a:r>
              <a:rPr lang="en-US" dirty="0" smtClean="0"/>
              <a:t>Google Chrome</a:t>
            </a:r>
          </a:p>
          <a:p>
            <a:pPr>
              <a:buFont typeface="Wingdings" pitchFamily="2" charset="2"/>
              <a:buChar char="Ø"/>
            </a:pPr>
            <a:r>
              <a:rPr lang="en-US" dirty="0" smtClean="0"/>
              <a:t>Safari   etc.</a:t>
            </a:r>
          </a:p>
          <a:p>
            <a:pPr>
              <a:buFont typeface="Wingdings" pitchFamily="2" charset="2"/>
              <a:buChar char="Ø"/>
            </a:pPr>
            <a:endParaRPr lang="en-US" dirty="0" smtClean="0"/>
          </a:p>
          <a:p>
            <a:pPr algn="ctr"/>
            <a:r>
              <a:rPr lang="en-US" sz="3200" dirty="0" smtClean="0">
                <a:solidFill>
                  <a:srgbClr val="FFFF00"/>
                </a:solidFill>
              </a:rPr>
              <a:t>Connecting to the Internet</a:t>
            </a:r>
          </a:p>
          <a:p>
            <a:endParaRPr lang="en-US" dirty="0" smtClean="0"/>
          </a:p>
          <a:p>
            <a:r>
              <a:rPr lang="en-US" dirty="0" smtClean="0"/>
              <a:t>To connect the Internet the user needs to have the following components.</a:t>
            </a:r>
          </a:p>
          <a:p>
            <a:pPr>
              <a:buFont typeface="Wingdings" pitchFamily="2" charset="2"/>
              <a:buChar char="q"/>
            </a:pPr>
            <a:r>
              <a:rPr lang="en-US" dirty="0" smtClean="0"/>
              <a:t>	</a:t>
            </a:r>
            <a:r>
              <a:rPr lang="en-US" dirty="0" smtClean="0"/>
              <a:t>Telephone line is a medium through which the data is </a:t>
            </a:r>
            <a:r>
              <a:rPr lang="en-US" dirty="0" err="1" smtClean="0"/>
              <a:t>transferre</a:t>
            </a:r>
            <a:r>
              <a:rPr lang="en-US" dirty="0" smtClean="0"/>
              <a:t> from one computer to another.</a:t>
            </a:r>
          </a:p>
          <a:p>
            <a:pPr>
              <a:buFont typeface="Wingdings" pitchFamily="2" charset="2"/>
              <a:buChar char="q"/>
            </a:pPr>
            <a:r>
              <a:rPr lang="en-US" dirty="0" smtClean="0"/>
              <a:t>            Modem or Network card.</a:t>
            </a:r>
          </a:p>
          <a:p>
            <a:endParaRPr lang="en-US" dirty="0" smtClean="0"/>
          </a:p>
          <a:p>
            <a:r>
              <a:rPr lang="en-US" dirty="0" smtClean="0"/>
              <a:t>	</a:t>
            </a:r>
            <a:r>
              <a:rPr lang="en-US" dirty="0" smtClean="0"/>
              <a:t>Network card also called a Network Interface Card NIC  is hardware that allows a computer to connect to the Internet through a network or a high speed Internet connection such as LAN, cable modem or Digital Subscriber Line (DSL)</a:t>
            </a:r>
          </a:p>
          <a:p>
            <a:pPr>
              <a:buFont typeface="Wingdings" pitchFamily="2" charset="2"/>
              <a:buChar char="Ø"/>
            </a:pP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28600"/>
            <a:ext cx="8458200" cy="923330"/>
          </a:xfrm>
          <a:prstGeom prst="rect">
            <a:avLst/>
          </a:prstGeom>
          <a:noFill/>
        </p:spPr>
        <p:txBody>
          <a:bodyPr wrap="square" rtlCol="0">
            <a:spAutoFit/>
          </a:bodyPr>
          <a:lstStyle/>
          <a:p>
            <a:pPr algn="ctr"/>
            <a:endParaRPr lang="en-US" dirty="0" smtClean="0"/>
          </a:p>
          <a:p>
            <a:endParaRPr lang="en-US" dirty="0" smtClean="0"/>
          </a:p>
          <a:p>
            <a:endParaRPr lang="en-US" dirty="0"/>
          </a:p>
        </p:txBody>
      </p:sp>
      <p:sp>
        <p:nvSpPr>
          <p:cNvPr id="6" name="TextBox 5"/>
          <p:cNvSpPr txBox="1"/>
          <p:nvPr/>
        </p:nvSpPr>
        <p:spPr>
          <a:xfrm>
            <a:off x="381000" y="228600"/>
            <a:ext cx="8458200" cy="7017306"/>
          </a:xfrm>
          <a:prstGeom prst="rect">
            <a:avLst/>
          </a:prstGeom>
          <a:noFill/>
        </p:spPr>
        <p:txBody>
          <a:bodyPr wrap="square" rtlCol="0">
            <a:spAutoFit/>
          </a:bodyPr>
          <a:lstStyle/>
          <a:p>
            <a:pPr algn="ctr"/>
            <a:r>
              <a:rPr lang="en-US" dirty="0" smtClean="0">
                <a:solidFill>
                  <a:srgbClr val="FFFF00"/>
                </a:solidFill>
              </a:rPr>
              <a:t>Internet Service Provider (ISP)</a:t>
            </a:r>
          </a:p>
          <a:p>
            <a:pPr algn="just">
              <a:lnSpc>
                <a:spcPct val="150000"/>
              </a:lnSpc>
            </a:pPr>
            <a:r>
              <a:rPr lang="en-US" dirty="0" smtClean="0"/>
              <a:t>	</a:t>
            </a:r>
            <a:r>
              <a:rPr lang="en-US" dirty="0" smtClean="0"/>
              <a:t>Internet service providers are companies that help users connect to the Internet for a monthly fee. In return, they provide a username, a password, and telephone number. The username and the password are used to authenticate the user on the Internet. The telephone number is used to establish connection with the dial-up server of the ISP. </a:t>
            </a:r>
            <a:r>
              <a:rPr lang="en-US" dirty="0" err="1" smtClean="0"/>
              <a:t>Howver</a:t>
            </a:r>
            <a:r>
              <a:rPr lang="en-US" dirty="0" smtClean="0"/>
              <a:t>, to access the Internet a user requires a modem.</a:t>
            </a:r>
          </a:p>
          <a:p>
            <a:pPr algn="just">
              <a:lnSpc>
                <a:spcPct val="150000"/>
              </a:lnSpc>
            </a:pPr>
            <a:r>
              <a:rPr lang="en-US" dirty="0" smtClean="0"/>
              <a:t>	</a:t>
            </a:r>
            <a:r>
              <a:rPr lang="en-US" dirty="0" smtClean="0"/>
              <a:t>Some of the popular ISPs are Prodigy, America Online, Microsoft network, World Net, NetZero.</a:t>
            </a:r>
            <a:endParaRPr lang="en-US" dirty="0" smtClean="0"/>
          </a:p>
          <a:p>
            <a:pPr algn="ctr">
              <a:lnSpc>
                <a:spcPct val="150000"/>
              </a:lnSpc>
            </a:pPr>
            <a:r>
              <a:rPr lang="en-US" dirty="0" smtClean="0">
                <a:solidFill>
                  <a:srgbClr val="FFFF00"/>
                </a:solidFill>
              </a:rPr>
              <a:t>Types of Internet Connections</a:t>
            </a:r>
          </a:p>
          <a:p>
            <a:pPr algn="just">
              <a:lnSpc>
                <a:spcPct val="150000"/>
              </a:lnSpc>
            </a:pPr>
            <a:r>
              <a:rPr lang="en-US" dirty="0" smtClean="0"/>
              <a:t>Some of the common types of internet access are as follows:</a:t>
            </a:r>
          </a:p>
          <a:p>
            <a:pPr algn="just">
              <a:lnSpc>
                <a:spcPct val="150000"/>
              </a:lnSpc>
            </a:pPr>
            <a:r>
              <a:rPr lang="en-US" dirty="0" smtClean="0">
                <a:solidFill>
                  <a:srgbClr val="FFFF00"/>
                </a:solidFill>
              </a:rPr>
              <a:t>Dialup Connection:</a:t>
            </a:r>
          </a:p>
          <a:p>
            <a:pPr algn="just">
              <a:lnSpc>
                <a:spcPct val="150000"/>
              </a:lnSpc>
            </a:pPr>
            <a:r>
              <a:rPr lang="en-US" dirty="0" smtClean="0"/>
              <a:t>         Dialup service uses a modem and phone line to dial into a point to point protocol. PPP account on an internet providers computer. Most ISPs support modems at speed of 14.4kbps, 28.8 kbps and 56 kbps. You connect only when you want to use Internet services and disconnect when you are done.</a:t>
            </a:r>
          </a:p>
          <a:p>
            <a:pPr algn="just">
              <a:lnSpc>
                <a:spcPct val="150000"/>
              </a:lnSpc>
            </a:pP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28600"/>
            <a:ext cx="8458200" cy="923330"/>
          </a:xfrm>
          <a:prstGeom prst="rect">
            <a:avLst/>
          </a:prstGeom>
          <a:noFill/>
        </p:spPr>
        <p:txBody>
          <a:bodyPr wrap="square" rtlCol="0">
            <a:spAutoFit/>
          </a:bodyPr>
          <a:lstStyle/>
          <a:p>
            <a:pPr algn="ctr"/>
            <a:endParaRPr lang="en-US" dirty="0" smtClean="0"/>
          </a:p>
          <a:p>
            <a:endParaRPr lang="en-US" dirty="0" smtClean="0"/>
          </a:p>
          <a:p>
            <a:endParaRPr lang="en-US" dirty="0"/>
          </a:p>
        </p:txBody>
      </p:sp>
      <p:sp>
        <p:nvSpPr>
          <p:cNvPr id="6" name="TextBox 5"/>
          <p:cNvSpPr txBox="1"/>
          <p:nvPr/>
        </p:nvSpPr>
        <p:spPr>
          <a:xfrm>
            <a:off x="381000" y="228600"/>
            <a:ext cx="8458200" cy="6740307"/>
          </a:xfrm>
          <a:prstGeom prst="rect">
            <a:avLst/>
          </a:prstGeom>
          <a:noFill/>
        </p:spPr>
        <p:txBody>
          <a:bodyPr wrap="square" rtlCol="0">
            <a:spAutoFit/>
          </a:bodyPr>
          <a:lstStyle/>
          <a:p>
            <a:pPr algn="just">
              <a:lnSpc>
                <a:spcPct val="150000"/>
              </a:lnSpc>
            </a:pPr>
            <a:r>
              <a:rPr lang="en-US" dirty="0" smtClean="0"/>
              <a:t>	If a computer is connected to the Internet, the user usually cannot receive voice calls during this time. If the voice calls do not connect, the Internet connection is interrupted. To prevent this users often install an extra phone line dedicated to Internet service.</a:t>
            </a:r>
          </a:p>
          <a:p>
            <a:pPr algn="just">
              <a:lnSpc>
                <a:spcPct val="150000"/>
              </a:lnSpc>
            </a:pPr>
            <a:r>
              <a:rPr lang="en-US" dirty="0" smtClean="0">
                <a:solidFill>
                  <a:srgbClr val="FFFF00"/>
                </a:solidFill>
              </a:rPr>
              <a:t>Cable Modems:</a:t>
            </a:r>
          </a:p>
          <a:p>
            <a:pPr algn="just">
              <a:lnSpc>
                <a:spcPct val="150000"/>
              </a:lnSpc>
            </a:pPr>
            <a:r>
              <a:rPr lang="en-US" dirty="0" smtClean="0"/>
              <a:t>	</a:t>
            </a:r>
            <a:r>
              <a:rPr lang="en-US" dirty="0" smtClean="0"/>
              <a:t>Transmit the data over the cables that bring television to homes business. Many users share the bandwidth. This sharing can reduce the bandwidth available to each person when many use the system </a:t>
            </a:r>
            <a:r>
              <a:rPr lang="en-US" dirty="0" err="1" smtClean="0"/>
              <a:t>simutaneously</a:t>
            </a:r>
            <a:r>
              <a:rPr lang="en-US" dirty="0" smtClean="0"/>
              <a:t>.</a:t>
            </a:r>
            <a:endParaRPr lang="en-US" dirty="0" smtClean="0"/>
          </a:p>
          <a:p>
            <a:pPr algn="just">
              <a:lnSpc>
                <a:spcPct val="150000"/>
              </a:lnSpc>
            </a:pPr>
            <a:r>
              <a:rPr lang="en-US" dirty="0" smtClean="0">
                <a:solidFill>
                  <a:srgbClr val="FFFF00"/>
                </a:solidFill>
              </a:rPr>
              <a:t>DSL:</a:t>
            </a:r>
          </a:p>
          <a:p>
            <a:pPr algn="just">
              <a:lnSpc>
                <a:spcPct val="150000"/>
              </a:lnSpc>
            </a:pPr>
            <a:r>
              <a:rPr lang="en-US" dirty="0" smtClean="0"/>
              <a:t>	</a:t>
            </a:r>
            <a:r>
              <a:rPr lang="en-US" dirty="0" smtClean="0"/>
              <a:t>Digital Subscriber Line is a broadband service that allows computers to be connected to all times to the Internet over existing phone lines, without interfering with telephone services. DSL requires a special modem provided by the ISP.</a:t>
            </a:r>
          </a:p>
          <a:p>
            <a:pPr algn="just">
              <a:lnSpc>
                <a:spcPct val="150000"/>
              </a:lnSpc>
            </a:pPr>
            <a:r>
              <a:rPr lang="en-US" dirty="0" smtClean="0">
                <a:solidFill>
                  <a:srgbClr val="FFFF00"/>
                </a:solidFill>
              </a:rPr>
              <a:t>ADSL:</a:t>
            </a:r>
          </a:p>
          <a:p>
            <a:pPr algn="just">
              <a:lnSpc>
                <a:spcPct val="150000"/>
              </a:lnSpc>
            </a:pPr>
            <a:r>
              <a:rPr lang="en-US" dirty="0" smtClean="0"/>
              <a:t>	</a:t>
            </a:r>
            <a:r>
              <a:rPr lang="en-US" dirty="0" smtClean="0"/>
              <a:t>Asymmetric Digital Subscriber Line uses an upgraded phone line, all</a:t>
            </a:r>
          </a:p>
          <a:p>
            <a:pPr algn="just">
              <a:lnSpc>
                <a:spcPct val="150000"/>
              </a:lnSpc>
            </a:pP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838200"/>
            <a:ext cx="5715000" cy="3293209"/>
          </a:xfrm>
          <a:prstGeom prst="rect">
            <a:avLst/>
          </a:prstGeom>
          <a:noFill/>
        </p:spPr>
        <p:txBody>
          <a:bodyPr wrap="square" rtlCol="0">
            <a:spAutoFit/>
          </a:bodyPr>
          <a:lstStyle/>
          <a:p>
            <a:pPr algn="ctr"/>
            <a:r>
              <a:rPr lang="en-US" sz="3200" dirty="0" smtClean="0">
                <a:solidFill>
                  <a:schemeClr val="tx1">
                    <a:lumMod val="95000"/>
                  </a:schemeClr>
                </a:solidFill>
                <a:latin typeface="Times New Roman" pitchFamily="18" charset="0"/>
                <a:cs typeface="Times New Roman" pitchFamily="18" charset="0"/>
              </a:rPr>
              <a:t>Content</a:t>
            </a:r>
          </a:p>
          <a:p>
            <a:endParaRPr lang="en-US" sz="3200" dirty="0" smtClean="0">
              <a:solidFill>
                <a:schemeClr val="tx1">
                  <a:lumMod val="95000"/>
                </a:schemeClr>
              </a:solidFill>
              <a:latin typeface="Times New Roman" pitchFamily="18" charset="0"/>
              <a:cs typeface="Times New Roman" pitchFamily="18" charset="0"/>
            </a:endParaRPr>
          </a:p>
          <a:p>
            <a:pPr>
              <a:lnSpc>
                <a:spcPct val="150000"/>
              </a:lnSpc>
              <a:buFont typeface="Wingdings" pitchFamily="2" charset="2"/>
              <a:buChar char="v"/>
            </a:pPr>
            <a:r>
              <a:rPr lang="en-US" sz="3200" dirty="0" smtClean="0">
                <a:solidFill>
                  <a:schemeClr val="tx1">
                    <a:lumMod val="95000"/>
                  </a:schemeClr>
                </a:solidFill>
                <a:latin typeface="Times New Roman" pitchFamily="18" charset="0"/>
                <a:cs typeface="Times New Roman" pitchFamily="18" charset="0"/>
              </a:rPr>
              <a:t>    Web browser</a:t>
            </a:r>
          </a:p>
          <a:p>
            <a:pPr>
              <a:lnSpc>
                <a:spcPct val="150000"/>
              </a:lnSpc>
              <a:buFont typeface="Wingdings" pitchFamily="2" charset="2"/>
              <a:buChar char="v"/>
            </a:pPr>
            <a:r>
              <a:rPr lang="en-US" sz="3200" dirty="0" smtClean="0">
                <a:solidFill>
                  <a:schemeClr val="tx1">
                    <a:lumMod val="95000"/>
                  </a:schemeClr>
                </a:solidFill>
                <a:latin typeface="Times New Roman" pitchFamily="18" charset="0"/>
                <a:cs typeface="Times New Roman" pitchFamily="18" charset="0"/>
              </a:rPr>
              <a:t>     Internet Explorer</a:t>
            </a:r>
            <a:endParaRPr lang="en-US" sz="3200" dirty="0">
              <a:solidFill>
                <a:schemeClr val="tx1">
                  <a:lumMod val="95000"/>
                </a:schemeClr>
              </a:solidFill>
              <a:latin typeface="Times New Roman" pitchFamily="18" charset="0"/>
              <a:cs typeface="Times New Roman" pitchFamily="18" charset="0"/>
            </a:endParaRPr>
          </a:p>
          <a:p>
            <a:pPr>
              <a:lnSpc>
                <a:spcPct val="150000"/>
              </a:lnSpc>
              <a:buFont typeface="Wingdings" pitchFamily="2" charset="2"/>
              <a:buChar char="v"/>
            </a:pPr>
            <a:r>
              <a:rPr lang="en-US" sz="3200" dirty="0" smtClean="0">
                <a:solidFill>
                  <a:schemeClr val="tx1">
                    <a:lumMod val="95000"/>
                  </a:schemeClr>
                </a:solidFill>
                <a:latin typeface="Times New Roman" pitchFamily="18" charset="0"/>
                <a:cs typeface="Times New Roman" pitchFamily="18" charset="0"/>
              </a:rPr>
              <a:t>     Connecting to the Internet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28600"/>
            <a:ext cx="8458200" cy="923330"/>
          </a:xfrm>
          <a:prstGeom prst="rect">
            <a:avLst/>
          </a:prstGeom>
          <a:noFill/>
        </p:spPr>
        <p:txBody>
          <a:bodyPr wrap="square" rtlCol="0">
            <a:spAutoFit/>
          </a:bodyPr>
          <a:lstStyle/>
          <a:p>
            <a:pPr algn="ctr"/>
            <a:endParaRPr lang="en-US" dirty="0" smtClean="0"/>
          </a:p>
          <a:p>
            <a:endParaRPr lang="en-US" dirty="0" smtClean="0"/>
          </a:p>
          <a:p>
            <a:endParaRPr lang="en-US" dirty="0"/>
          </a:p>
        </p:txBody>
      </p:sp>
      <p:sp>
        <p:nvSpPr>
          <p:cNvPr id="6" name="TextBox 5"/>
          <p:cNvSpPr txBox="1"/>
          <p:nvPr/>
        </p:nvSpPr>
        <p:spPr>
          <a:xfrm>
            <a:off x="381000" y="228600"/>
            <a:ext cx="8458200" cy="5909310"/>
          </a:xfrm>
          <a:prstGeom prst="rect">
            <a:avLst/>
          </a:prstGeom>
          <a:noFill/>
        </p:spPr>
        <p:txBody>
          <a:bodyPr wrap="square" rtlCol="0">
            <a:spAutoFit/>
          </a:bodyPr>
          <a:lstStyle/>
          <a:p>
            <a:pPr algn="just">
              <a:lnSpc>
                <a:spcPct val="150000"/>
              </a:lnSpc>
            </a:pPr>
            <a:r>
              <a:rPr lang="en-US" dirty="0" smtClean="0"/>
              <a:t>All digital technology and supports simultaneous Internet processing and phone use. ADSL is optimized for the way many people use the internet more downloads than upload. The line is asymmetric, because it has more capacity for data received by your computer ( such as graphics, video, audio and software upgrades) than for data that you send (such as email and browser commands). ADSL in one of a family of DSL products.</a:t>
            </a:r>
          </a:p>
          <a:p>
            <a:pPr algn="just">
              <a:lnSpc>
                <a:spcPct val="150000"/>
              </a:lnSpc>
            </a:pPr>
            <a:r>
              <a:rPr lang="en-US" dirty="0" smtClean="0">
                <a:solidFill>
                  <a:srgbClr val="FFFF00"/>
                </a:solidFill>
              </a:rPr>
              <a:t>I</a:t>
            </a:r>
            <a:r>
              <a:rPr lang="en-US" dirty="0" smtClean="0">
                <a:solidFill>
                  <a:srgbClr val="FFFF00"/>
                </a:solidFill>
              </a:rPr>
              <a:t>SDN</a:t>
            </a:r>
          </a:p>
          <a:p>
            <a:pPr algn="just">
              <a:lnSpc>
                <a:spcPct val="150000"/>
              </a:lnSpc>
            </a:pPr>
            <a:r>
              <a:rPr lang="en-US" dirty="0" smtClean="0"/>
              <a:t>	ISDN is available from all local telephone companies. Integrated Service Digital Network provides Internet service over either digital or standard telephone lines. ISDN requires specialized hardware called a terminal adapter (TA). ISDN is an upgraded phone line that can be used for faster internet access and for regular voice calls. Using one line you can talk on the pone while you are surfing the web. ISDN is digital which means that does not have to be converted to an analog signal.</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28600"/>
            <a:ext cx="8458200" cy="923330"/>
          </a:xfrm>
          <a:prstGeom prst="rect">
            <a:avLst/>
          </a:prstGeom>
          <a:noFill/>
        </p:spPr>
        <p:txBody>
          <a:bodyPr wrap="square" rtlCol="0">
            <a:spAutoFit/>
          </a:bodyPr>
          <a:lstStyle/>
          <a:p>
            <a:pPr algn="ctr"/>
            <a:endParaRPr lang="en-US" dirty="0" smtClean="0"/>
          </a:p>
          <a:p>
            <a:endParaRPr lang="en-US" dirty="0" smtClean="0"/>
          </a:p>
          <a:p>
            <a:endParaRPr lang="en-US" dirty="0"/>
          </a:p>
        </p:txBody>
      </p:sp>
      <p:sp>
        <p:nvSpPr>
          <p:cNvPr id="6" name="TextBox 5"/>
          <p:cNvSpPr txBox="1"/>
          <p:nvPr/>
        </p:nvSpPr>
        <p:spPr>
          <a:xfrm>
            <a:off x="381000" y="228600"/>
            <a:ext cx="8458200" cy="4662815"/>
          </a:xfrm>
          <a:prstGeom prst="rect">
            <a:avLst/>
          </a:prstGeom>
          <a:noFill/>
        </p:spPr>
        <p:txBody>
          <a:bodyPr wrap="square" rtlCol="0">
            <a:spAutoFit/>
          </a:bodyPr>
          <a:lstStyle/>
          <a:p>
            <a:pPr algn="just">
              <a:lnSpc>
                <a:spcPct val="150000"/>
              </a:lnSpc>
            </a:pPr>
            <a:endParaRPr lang="en-US" dirty="0" smtClean="0"/>
          </a:p>
          <a:p>
            <a:pPr algn="just">
              <a:lnSpc>
                <a:spcPct val="150000"/>
              </a:lnSpc>
            </a:pPr>
            <a:endParaRPr lang="en-US" dirty="0" smtClean="0"/>
          </a:p>
          <a:p>
            <a:pPr algn="just">
              <a:lnSpc>
                <a:spcPct val="150000"/>
              </a:lnSpc>
            </a:pPr>
            <a:r>
              <a:rPr lang="en-US" dirty="0" smtClean="0">
                <a:solidFill>
                  <a:srgbClr val="FFFF00"/>
                </a:solidFill>
              </a:rPr>
              <a:t>DSS</a:t>
            </a:r>
          </a:p>
          <a:p>
            <a:pPr algn="just">
              <a:lnSpc>
                <a:spcPct val="150000"/>
              </a:lnSpc>
            </a:pPr>
            <a:r>
              <a:rPr lang="en-US" dirty="0" smtClean="0"/>
              <a:t>	</a:t>
            </a:r>
            <a:r>
              <a:rPr lang="en-US" dirty="0" smtClean="0"/>
              <a:t>Digital Satellite Systems or Direct Broadcast satellites get internet information by satellite. We receive data from the internet at a high speed via satellite. But to send data to the Internet you need a dialup connection and an ISP.</a:t>
            </a:r>
          </a:p>
          <a:p>
            <a:pPr algn="just">
              <a:lnSpc>
                <a:spcPct val="150000"/>
              </a:lnSpc>
            </a:pPr>
            <a:endParaRPr lang="en-US" dirty="0" smtClean="0"/>
          </a:p>
          <a:p>
            <a:pPr algn="just">
              <a:lnSpc>
                <a:spcPct val="150000"/>
              </a:lnSpc>
            </a:pPr>
            <a:r>
              <a:rPr lang="en-US" dirty="0" smtClean="0">
                <a:solidFill>
                  <a:srgbClr val="FFFF00"/>
                </a:solidFill>
              </a:rPr>
              <a:t>Wireless Internet Access</a:t>
            </a:r>
          </a:p>
          <a:p>
            <a:pPr algn="just">
              <a:lnSpc>
                <a:spcPct val="150000"/>
              </a:lnSpc>
            </a:pPr>
            <a:r>
              <a:rPr lang="en-US" dirty="0" smtClean="0"/>
              <a:t>	</a:t>
            </a:r>
            <a:r>
              <a:rPr lang="en-US" dirty="0" smtClean="0"/>
              <a:t>Wireless internet access requires attaching a special radio modem to the laptop. To acquire satellite access dish is needed.</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28600"/>
            <a:ext cx="8458200" cy="923330"/>
          </a:xfrm>
          <a:prstGeom prst="rect">
            <a:avLst/>
          </a:prstGeom>
          <a:noFill/>
        </p:spPr>
        <p:txBody>
          <a:bodyPr wrap="square" rtlCol="0">
            <a:spAutoFit/>
          </a:bodyPr>
          <a:lstStyle/>
          <a:p>
            <a:pPr algn="ctr"/>
            <a:endParaRPr lang="en-US" dirty="0" smtClean="0"/>
          </a:p>
          <a:p>
            <a:endParaRPr lang="en-US" dirty="0" smtClean="0"/>
          </a:p>
          <a:p>
            <a:endParaRPr lang="en-US" dirty="0"/>
          </a:p>
        </p:txBody>
      </p:sp>
      <p:sp>
        <p:nvSpPr>
          <p:cNvPr id="6" name="TextBox 5"/>
          <p:cNvSpPr txBox="1"/>
          <p:nvPr/>
        </p:nvSpPr>
        <p:spPr>
          <a:xfrm>
            <a:off x="381000" y="2148869"/>
            <a:ext cx="8458200" cy="1015663"/>
          </a:xfrm>
          <a:prstGeom prst="rect">
            <a:avLst/>
          </a:prstGeom>
          <a:noFill/>
        </p:spPr>
        <p:txBody>
          <a:bodyPr wrap="square" rtlCol="0">
            <a:spAutoFit/>
          </a:bodyPr>
          <a:lstStyle/>
          <a:p>
            <a:pPr algn="ctr">
              <a:lnSpc>
                <a:spcPct val="150000"/>
              </a:lnSpc>
            </a:pPr>
            <a:r>
              <a:rPr lang="en-US" sz="4000" dirty="0" smtClean="0"/>
              <a:t>Thank you</a:t>
            </a:r>
            <a:endParaRPr lang="en-US" sz="4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1143000"/>
            <a:ext cx="184731" cy="369332"/>
          </a:xfrm>
          <a:prstGeom prst="rect">
            <a:avLst/>
          </a:prstGeom>
          <a:noFill/>
        </p:spPr>
        <p:txBody>
          <a:bodyPr wrap="none" rtlCol="0">
            <a:spAutoFit/>
          </a:bodyPr>
          <a:lstStyle/>
          <a:p>
            <a:endParaRPr lang="en-US"/>
          </a:p>
        </p:txBody>
      </p:sp>
      <p:sp>
        <p:nvSpPr>
          <p:cNvPr id="3" name="TextBox 2"/>
          <p:cNvSpPr txBox="1"/>
          <p:nvPr/>
        </p:nvSpPr>
        <p:spPr>
          <a:xfrm>
            <a:off x="381000" y="457200"/>
            <a:ext cx="8259859" cy="6863417"/>
          </a:xfrm>
          <a:prstGeom prst="rect">
            <a:avLst/>
          </a:prstGeom>
          <a:noFill/>
        </p:spPr>
        <p:txBody>
          <a:bodyPr wrap="square" rtlCol="0">
            <a:spAutoFit/>
          </a:bodyPr>
          <a:lstStyle/>
          <a:p>
            <a:pPr algn="just"/>
            <a:r>
              <a:rPr lang="en-US" sz="2000" dirty="0" smtClean="0">
                <a:solidFill>
                  <a:srgbClr val="FFFF00"/>
                </a:solidFill>
                <a:latin typeface="Times New Roman" pitchFamily="18" charset="0"/>
                <a:cs typeface="Times New Roman" pitchFamily="18" charset="0"/>
              </a:rPr>
              <a:t>Web Browser:</a:t>
            </a:r>
          </a:p>
          <a:p>
            <a:pPr algn="just"/>
            <a:r>
              <a:rPr lang="en-US" sz="2000" dirty="0" smtClean="0">
                <a:latin typeface="Times New Roman" pitchFamily="18" charset="0"/>
                <a:cs typeface="Times New Roman" pitchFamily="18" charset="0"/>
              </a:rPr>
              <a:t>	Web browser are software applications that are issued to access the information on the World Wide Web that is stored on web servers. Web servers are used to store, manage and supply the information on the World Wide Web. The main web browsers in use are Microsoft Internet Explorer and Mozilla Firefox. Browsers display the text and graphics accessed form web sites and provide tolls for managing information from web sites. </a:t>
            </a:r>
          </a:p>
          <a:p>
            <a:pPr algn="just"/>
            <a:endParaRPr lang="en-US" sz="2000" dirty="0" smtClean="0">
              <a:latin typeface="Times New Roman" pitchFamily="18" charset="0"/>
              <a:cs typeface="Times New Roman" pitchFamily="18" charset="0"/>
            </a:endParaRPr>
          </a:p>
          <a:p>
            <a:pPr algn="just"/>
            <a:r>
              <a:rPr lang="en-US" sz="2000" dirty="0" smtClean="0">
                <a:latin typeface="Times New Roman" pitchFamily="18" charset="0"/>
                <a:cs typeface="Times New Roman" pitchFamily="18" charset="0"/>
              </a:rPr>
              <a:t>	Web browsers are software packages that display Web pages containing text, graphics, audio and video files and links to various other Web Pages. The information returned using Internet Explorer can be incorporated in the documents or can be saved as files. Some examples of graphical Web browsers are Mosaic, Netscape Navigator and internet Explorer.</a:t>
            </a:r>
          </a:p>
          <a:p>
            <a:pPr algn="just"/>
            <a:endParaRPr lang="en-US" sz="2000" dirty="0" smtClean="0">
              <a:latin typeface="Times New Roman" pitchFamily="18" charset="0"/>
              <a:cs typeface="Times New Roman" pitchFamily="18" charset="0"/>
            </a:endParaRPr>
          </a:p>
          <a:p>
            <a:pPr algn="just"/>
            <a:r>
              <a:rPr lang="en-US" sz="2000" dirty="0" smtClean="0">
                <a:latin typeface="Times New Roman" pitchFamily="18" charset="0"/>
                <a:cs typeface="Times New Roman" pitchFamily="18" charset="0"/>
              </a:rPr>
              <a:t>Mosaic:</a:t>
            </a:r>
          </a:p>
          <a:p>
            <a:pPr algn="just"/>
            <a:r>
              <a:rPr lang="en-US" sz="2000" dirty="0" smtClean="0">
                <a:latin typeface="Times New Roman" pitchFamily="18" charset="0"/>
                <a:cs typeface="Times New Roman" pitchFamily="18" charset="0"/>
              </a:rPr>
              <a:t>	This was the first browser and was developed by the National Center for Supercomputing Applications at the University of Illinois a Urbana-Champaign. It is available for Macintosh, Window and X Windows platforms. This software is available free on the internet and can be downloaded from </a:t>
            </a:r>
            <a:r>
              <a:rPr lang="en-US" sz="2000" dirty="0" smtClean="0">
                <a:latin typeface="Times New Roman" pitchFamily="18" charset="0"/>
                <a:cs typeface="Times New Roman" pitchFamily="18" charset="0"/>
                <a:hlinkClick r:id="rId2"/>
              </a:rPr>
              <a:t>ftp.ncsa.uiuc.edu</a:t>
            </a:r>
            <a:r>
              <a:rPr lang="en-US" sz="2000" dirty="0" smtClean="0">
                <a:latin typeface="Times New Roman" pitchFamily="18" charset="0"/>
                <a:cs typeface="Times New Roman" pitchFamily="18" charset="0"/>
              </a:rPr>
              <a:t> by any anonymous FTP.</a:t>
            </a:r>
          </a:p>
          <a:p>
            <a:pPr algn="just"/>
            <a:endParaRPr lang="en-US" sz="2000" dirty="0" smtClean="0">
              <a:latin typeface="Times New Roman" pitchFamily="18" charset="0"/>
              <a:cs typeface="Times New Roman" pitchFamily="18" charset="0"/>
            </a:endParaRPr>
          </a:p>
          <a:p>
            <a:pPr algn="just"/>
            <a:endParaRPr lang="en-US" sz="2000" dirty="0">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533400"/>
            <a:ext cx="8458200" cy="7017306"/>
          </a:xfrm>
          <a:prstGeom prst="rect">
            <a:avLst/>
          </a:prstGeom>
          <a:noFill/>
        </p:spPr>
        <p:txBody>
          <a:bodyPr wrap="square" rtlCol="0">
            <a:spAutoFit/>
          </a:bodyPr>
          <a:lstStyle/>
          <a:p>
            <a:r>
              <a:rPr lang="en-US" dirty="0" smtClean="0">
                <a:solidFill>
                  <a:srgbClr val="FFFF00"/>
                </a:solidFill>
              </a:rPr>
              <a:t>Netscape Navigator:</a:t>
            </a:r>
          </a:p>
          <a:p>
            <a:pPr>
              <a:lnSpc>
                <a:spcPct val="150000"/>
              </a:lnSpc>
            </a:pPr>
            <a:r>
              <a:rPr lang="en-US" dirty="0" smtClean="0"/>
              <a:t>	Netscape Navigator was released in 1994 and is one of the fastest Web</a:t>
            </a:r>
          </a:p>
          <a:p>
            <a:pPr>
              <a:lnSpc>
                <a:spcPct val="150000"/>
              </a:lnSpc>
            </a:pPr>
            <a:r>
              <a:rPr lang="en-US" dirty="0" smtClean="0"/>
              <a:t>Browsers currently available in the market. It is available in different versions for UNIX, Windows and Macintosh platforms and has built-in email and Newsgroups facilities. </a:t>
            </a:r>
          </a:p>
          <a:p>
            <a:endParaRPr lang="en-US" dirty="0" smtClean="0"/>
          </a:p>
          <a:p>
            <a:r>
              <a:rPr lang="en-US" dirty="0" smtClean="0">
                <a:solidFill>
                  <a:srgbClr val="FFFF00"/>
                </a:solidFill>
              </a:rPr>
              <a:t>Microsoft Internet Explorer:</a:t>
            </a:r>
          </a:p>
          <a:p>
            <a:pPr>
              <a:lnSpc>
                <a:spcPct val="150000"/>
              </a:lnSpc>
            </a:pPr>
            <a:r>
              <a:rPr lang="en-US" dirty="0" smtClean="0"/>
              <a:t>	 This is based on NCSA Mosaic and is distributed under a licensing agreement with Spyglass Inc. This is a shareware software and can be downloaded from the Internet. It comes in different versions for various Windows products.</a:t>
            </a:r>
          </a:p>
          <a:p>
            <a:endParaRPr lang="en-US" dirty="0" smtClean="0"/>
          </a:p>
          <a:p>
            <a:pPr algn="ctr"/>
            <a:r>
              <a:rPr lang="en-US" dirty="0" smtClean="0">
                <a:solidFill>
                  <a:srgbClr val="FFFF00"/>
                </a:solidFill>
              </a:rPr>
              <a:t>Features of Internet Explorer</a:t>
            </a:r>
          </a:p>
          <a:p>
            <a:r>
              <a:rPr lang="en-US" dirty="0" smtClean="0"/>
              <a:t>The various options available on the Internet Explorer menu bar are </a:t>
            </a:r>
            <a:r>
              <a:rPr lang="en-US" dirty="0" err="1" smtClean="0"/>
              <a:t>discusse</a:t>
            </a:r>
            <a:r>
              <a:rPr lang="en-US" dirty="0" smtClean="0"/>
              <a:t> below:</a:t>
            </a:r>
          </a:p>
          <a:p>
            <a:r>
              <a:rPr lang="en-US" dirty="0" smtClean="0">
                <a:solidFill>
                  <a:srgbClr val="FFFF00"/>
                </a:solidFill>
              </a:rPr>
              <a:t>File: </a:t>
            </a:r>
          </a:p>
          <a:p>
            <a:r>
              <a:rPr lang="en-US" dirty="0" smtClean="0">
                <a:solidFill>
                  <a:srgbClr val="FFFF00"/>
                </a:solidFill>
              </a:rPr>
              <a:t>	</a:t>
            </a:r>
            <a:r>
              <a:rPr lang="en-US" dirty="0" smtClean="0"/>
              <a:t>The  file menu provides file handling options. The various options available under this menu are as follows:</a:t>
            </a:r>
          </a:p>
          <a:p>
            <a:pPr algn="ctr"/>
            <a:endParaRPr lang="en-US" dirty="0" smtClean="0"/>
          </a:p>
          <a:p>
            <a:endParaRPr lang="en-US" dirty="0" smtClean="0"/>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
            <a:ext cx="8686800" cy="7155805"/>
          </a:xfrm>
          <a:prstGeom prst="rect">
            <a:avLst/>
          </a:prstGeom>
          <a:noFill/>
        </p:spPr>
        <p:txBody>
          <a:bodyPr wrap="square" rtlCol="0">
            <a:spAutoFit/>
          </a:bodyPr>
          <a:lstStyle/>
          <a:p>
            <a:r>
              <a:rPr lang="en-US" dirty="0" smtClean="0"/>
              <a:t> </a:t>
            </a:r>
          </a:p>
          <a:p>
            <a:endParaRPr lang="en-US" dirty="0" smtClean="0">
              <a:solidFill>
                <a:srgbClr val="FFFF00"/>
              </a:solidFill>
            </a:endParaRPr>
          </a:p>
          <a:p>
            <a:endParaRPr lang="en-US" dirty="0" smtClean="0">
              <a:solidFill>
                <a:srgbClr val="FFFF00"/>
              </a:solidFill>
            </a:endParaRPr>
          </a:p>
          <a:p>
            <a:endParaRPr lang="en-US" dirty="0" smtClean="0">
              <a:solidFill>
                <a:srgbClr val="FFFF00"/>
              </a:solidFill>
            </a:endParaRPr>
          </a:p>
          <a:p>
            <a:endParaRPr lang="en-US" dirty="0" smtClean="0">
              <a:solidFill>
                <a:srgbClr val="FFFF00"/>
              </a:solidFill>
            </a:endParaRPr>
          </a:p>
          <a:p>
            <a:endParaRPr lang="en-US" dirty="0" smtClean="0">
              <a:solidFill>
                <a:srgbClr val="FFFF00"/>
              </a:solidFill>
            </a:endParaRPr>
          </a:p>
          <a:p>
            <a:endParaRPr lang="en-US" dirty="0" smtClean="0">
              <a:solidFill>
                <a:srgbClr val="FFFF00"/>
              </a:solidFill>
            </a:endParaRPr>
          </a:p>
          <a:p>
            <a:endParaRPr lang="en-US" dirty="0" smtClean="0">
              <a:solidFill>
                <a:srgbClr val="FFFF00"/>
              </a:solidFill>
            </a:endParaRPr>
          </a:p>
          <a:p>
            <a:endParaRPr lang="en-US" dirty="0" smtClean="0">
              <a:solidFill>
                <a:srgbClr val="FFFF00"/>
              </a:solidFill>
            </a:endParaRPr>
          </a:p>
          <a:p>
            <a:endParaRPr lang="en-US" dirty="0" smtClean="0">
              <a:solidFill>
                <a:srgbClr val="FFFF00"/>
              </a:solidFill>
            </a:endParaRPr>
          </a:p>
          <a:p>
            <a:endParaRPr lang="en-US" dirty="0" smtClean="0">
              <a:solidFill>
                <a:srgbClr val="FFFF00"/>
              </a:solidFill>
            </a:endParaRPr>
          </a:p>
          <a:p>
            <a:pPr>
              <a:lnSpc>
                <a:spcPct val="150000"/>
              </a:lnSpc>
            </a:pPr>
            <a:endParaRPr lang="en-US" dirty="0" smtClean="0">
              <a:solidFill>
                <a:srgbClr val="FFFF00"/>
              </a:solidFill>
            </a:endParaRPr>
          </a:p>
          <a:p>
            <a:pPr>
              <a:lnSpc>
                <a:spcPct val="150000"/>
              </a:lnSpc>
            </a:pPr>
            <a:endParaRPr lang="en-US" dirty="0" smtClean="0">
              <a:solidFill>
                <a:srgbClr val="FFFF00"/>
              </a:solidFill>
            </a:endParaRPr>
          </a:p>
          <a:p>
            <a:pPr>
              <a:lnSpc>
                <a:spcPct val="150000"/>
              </a:lnSpc>
            </a:pPr>
            <a:r>
              <a:rPr lang="en-US" dirty="0" smtClean="0">
                <a:solidFill>
                  <a:srgbClr val="FFFF00"/>
                </a:solidFill>
              </a:rPr>
              <a:t>New Window:</a:t>
            </a:r>
            <a:r>
              <a:rPr lang="en-US" dirty="0" smtClean="0"/>
              <a:t> Opens a new file in a new window, allowing the user to view </a:t>
            </a:r>
          </a:p>
          <a:p>
            <a:pPr>
              <a:lnSpc>
                <a:spcPct val="150000"/>
              </a:lnSpc>
            </a:pPr>
            <a:r>
              <a:rPr lang="en-US" dirty="0" smtClean="0"/>
              <a:t>Various Web pages at the same time.</a:t>
            </a:r>
          </a:p>
          <a:p>
            <a:pPr>
              <a:lnSpc>
                <a:spcPct val="150000"/>
              </a:lnSpc>
            </a:pPr>
            <a:r>
              <a:rPr lang="en-US" dirty="0" smtClean="0">
                <a:solidFill>
                  <a:srgbClr val="FFFF00"/>
                </a:solidFill>
              </a:rPr>
              <a:t>Open:</a:t>
            </a:r>
            <a:r>
              <a:rPr lang="en-US" dirty="0" smtClean="0"/>
              <a:t> allows the user to type the Internet address of the site  the user wants to view, or select one of the already keyed in sites from the browser list through a dialog box.</a:t>
            </a:r>
          </a:p>
          <a:p>
            <a:pPr>
              <a:lnSpc>
                <a:spcPct val="150000"/>
              </a:lnSpc>
            </a:pPr>
            <a:r>
              <a:rPr lang="en-US" dirty="0" smtClean="0">
                <a:solidFill>
                  <a:srgbClr val="FFFF00"/>
                </a:solidFill>
              </a:rPr>
              <a:t>Save: </a:t>
            </a:r>
            <a:r>
              <a:rPr lang="en-US" dirty="0" smtClean="0"/>
              <a:t>When selected, saves the current document.</a:t>
            </a:r>
          </a:p>
          <a:p>
            <a:pPr>
              <a:lnSpc>
                <a:spcPct val="150000"/>
              </a:lnSpc>
            </a:pPr>
            <a:endParaRPr lang="en-US" dirty="0" smtClean="0"/>
          </a:p>
          <a:p>
            <a:endParaRPr lang="en-US" dirty="0"/>
          </a:p>
        </p:txBody>
      </p:sp>
      <p:graphicFrame>
        <p:nvGraphicFramePr>
          <p:cNvPr id="1026" name="Object 2"/>
          <p:cNvGraphicFramePr>
            <a:graphicFrameLocks noChangeAspect="1"/>
          </p:cNvGraphicFramePr>
          <p:nvPr/>
        </p:nvGraphicFramePr>
        <p:xfrm>
          <a:off x="304800" y="228600"/>
          <a:ext cx="8610600" cy="3657600"/>
        </p:xfrm>
        <a:graphic>
          <a:graphicData uri="http://schemas.openxmlformats.org/presentationml/2006/ole">
            <p:oleObj spid="_x0000_s1026" name="Acrobat Document" r:id="rId3" imgW="8019753" imgH="5666954" progId="AcroExch.Document.7">
              <p:embed/>
            </p:oleObj>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457200"/>
            <a:ext cx="8458200" cy="7571303"/>
          </a:xfrm>
          <a:prstGeom prst="rect">
            <a:avLst/>
          </a:prstGeom>
          <a:noFill/>
        </p:spPr>
        <p:txBody>
          <a:bodyPr wrap="square" rtlCol="0">
            <a:spAutoFit/>
          </a:bodyPr>
          <a:lstStyle/>
          <a:p>
            <a:r>
              <a:rPr lang="en-US" dirty="0" smtClean="0">
                <a:solidFill>
                  <a:srgbClr val="FFFF00"/>
                </a:solidFill>
              </a:rPr>
              <a:t>Save As File: </a:t>
            </a:r>
            <a:r>
              <a:rPr lang="en-US" dirty="0" smtClean="0"/>
              <a:t>allows the user to save the current page as a file with a different name.</a:t>
            </a:r>
          </a:p>
          <a:p>
            <a:pPr>
              <a:lnSpc>
                <a:spcPct val="150000"/>
              </a:lnSpc>
            </a:pPr>
            <a:r>
              <a:rPr lang="en-US" dirty="0" smtClean="0">
                <a:solidFill>
                  <a:srgbClr val="FFFF00"/>
                </a:solidFill>
              </a:rPr>
              <a:t>New Message: </a:t>
            </a:r>
            <a:r>
              <a:rPr lang="en-US" dirty="0" smtClean="0"/>
              <a:t>allows the user to send a new messages.</a:t>
            </a:r>
          </a:p>
          <a:p>
            <a:r>
              <a:rPr lang="en-US" dirty="0" smtClean="0">
                <a:solidFill>
                  <a:srgbClr val="FFFF00"/>
                </a:solidFill>
              </a:rPr>
              <a:t>Send To : </a:t>
            </a:r>
            <a:r>
              <a:rPr lang="en-US" dirty="0" smtClean="0"/>
              <a:t>sends the current page as a mail to another user on the network, or saves it on the floppy disk, or fax recipient or to the briefcase.</a:t>
            </a:r>
          </a:p>
          <a:p>
            <a:pPr>
              <a:lnSpc>
                <a:spcPct val="150000"/>
              </a:lnSpc>
            </a:pPr>
            <a:endParaRPr lang="en-US" dirty="0" smtClean="0"/>
          </a:p>
          <a:p>
            <a:pPr>
              <a:lnSpc>
                <a:spcPct val="150000"/>
              </a:lnSpc>
            </a:pPr>
            <a:endParaRPr lang="en-US" dirty="0" smtClean="0"/>
          </a:p>
          <a:p>
            <a:pPr>
              <a:lnSpc>
                <a:spcPct val="150000"/>
              </a:lnSpc>
            </a:pPr>
            <a:endParaRPr lang="en-US" dirty="0" smtClean="0"/>
          </a:p>
          <a:p>
            <a:pPr>
              <a:lnSpc>
                <a:spcPct val="150000"/>
              </a:lnSpc>
            </a:pPr>
            <a:endParaRPr lang="en-US" dirty="0" smtClean="0"/>
          </a:p>
          <a:p>
            <a:pPr>
              <a:lnSpc>
                <a:spcPct val="150000"/>
              </a:lnSpc>
            </a:pPr>
            <a:endParaRPr lang="en-US" dirty="0" smtClean="0"/>
          </a:p>
          <a:p>
            <a:pPr>
              <a:lnSpc>
                <a:spcPct val="150000"/>
              </a:lnSpc>
              <a:buFont typeface="Wingdings" pitchFamily="2" charset="2"/>
              <a:buChar char="§"/>
            </a:pPr>
            <a:endParaRPr lang="en-US" dirty="0" smtClean="0"/>
          </a:p>
          <a:p>
            <a:pPr>
              <a:lnSpc>
                <a:spcPct val="150000"/>
              </a:lnSpc>
              <a:buFont typeface="Wingdings" pitchFamily="2" charset="2"/>
              <a:buChar char="§"/>
            </a:pPr>
            <a:r>
              <a:rPr lang="en-US" dirty="0" smtClean="0">
                <a:solidFill>
                  <a:srgbClr val="FFFF00"/>
                </a:solidFill>
              </a:rPr>
              <a:t> Page Setup: </a:t>
            </a:r>
            <a:r>
              <a:rPr lang="en-US" dirty="0" smtClean="0"/>
              <a:t>allows the user to change settings for the outlook of the page</a:t>
            </a:r>
          </a:p>
          <a:p>
            <a:pPr>
              <a:buFont typeface="Wingdings" pitchFamily="2" charset="2"/>
              <a:buChar char="§"/>
            </a:pPr>
            <a:r>
              <a:rPr lang="en-US" dirty="0" smtClean="0">
                <a:solidFill>
                  <a:srgbClr val="FFFF00"/>
                </a:solidFill>
              </a:rPr>
              <a:t> Print: </a:t>
            </a:r>
            <a:r>
              <a:rPr lang="en-US" dirty="0" smtClean="0"/>
              <a:t>allows the user to print a document with the settings made using the page setup.</a:t>
            </a:r>
          </a:p>
          <a:p>
            <a:pPr>
              <a:lnSpc>
                <a:spcPct val="150000"/>
              </a:lnSpc>
              <a:buFont typeface="Wingdings" pitchFamily="2" charset="2"/>
              <a:buChar char="§"/>
            </a:pPr>
            <a:r>
              <a:rPr lang="en-US" dirty="0" smtClean="0">
                <a:solidFill>
                  <a:srgbClr val="FFFF00"/>
                </a:solidFill>
              </a:rPr>
              <a:t>  Create Shortcut: </a:t>
            </a:r>
            <a:r>
              <a:rPr lang="en-US" dirty="0" smtClean="0"/>
              <a:t>creates a shortcut to the document on the desktop.</a:t>
            </a:r>
          </a:p>
          <a:p>
            <a:pPr>
              <a:buFont typeface="Wingdings" pitchFamily="2" charset="2"/>
              <a:buChar char="§"/>
            </a:pPr>
            <a:r>
              <a:rPr lang="en-US" dirty="0" smtClean="0">
                <a:solidFill>
                  <a:srgbClr val="FFFF00"/>
                </a:solidFill>
              </a:rPr>
              <a:t>  Prosperities: </a:t>
            </a:r>
            <a:r>
              <a:rPr lang="en-US" dirty="0" smtClean="0"/>
              <a:t>displays the properties of the page, including the general and security information.</a:t>
            </a:r>
          </a:p>
          <a:p>
            <a:pPr>
              <a:buFont typeface="Wingdings" pitchFamily="2" charset="2"/>
              <a:buChar char="§"/>
            </a:pPr>
            <a:r>
              <a:rPr lang="en-US" dirty="0" smtClean="0">
                <a:solidFill>
                  <a:srgbClr val="FFFF00"/>
                </a:solidFill>
              </a:rPr>
              <a:t> Close:</a:t>
            </a:r>
            <a:r>
              <a:rPr lang="en-US" dirty="0" smtClean="0"/>
              <a:t> closes the current window.</a:t>
            </a:r>
          </a:p>
          <a:p>
            <a:pPr>
              <a:lnSpc>
                <a:spcPct val="150000"/>
              </a:lnSpc>
            </a:pPr>
            <a:endParaRPr lang="en-US" dirty="0" smtClean="0"/>
          </a:p>
          <a:p>
            <a:pPr>
              <a:lnSpc>
                <a:spcPct val="150000"/>
              </a:lnSpc>
            </a:pPr>
            <a:endParaRPr lang="en-US" dirty="0" smtClean="0"/>
          </a:p>
          <a:p>
            <a:pPr>
              <a:lnSpc>
                <a:spcPct val="150000"/>
              </a:lnSpc>
            </a:pPr>
            <a:endParaRPr lang="en-US" dirty="0" smtClean="0"/>
          </a:p>
        </p:txBody>
      </p:sp>
      <p:graphicFrame>
        <p:nvGraphicFramePr>
          <p:cNvPr id="2050" name="Object 2"/>
          <p:cNvGraphicFramePr>
            <a:graphicFrameLocks noChangeAspect="1"/>
          </p:cNvGraphicFramePr>
          <p:nvPr/>
        </p:nvGraphicFramePr>
        <p:xfrm>
          <a:off x="1447799" y="2209800"/>
          <a:ext cx="5334001" cy="2057400"/>
        </p:xfrm>
        <a:graphic>
          <a:graphicData uri="http://schemas.openxmlformats.org/presentationml/2006/ole">
            <p:oleObj spid="_x0000_s2050" name="Acrobat Document" r:id="rId4" imgW="8019753" imgH="5666954" progId="AcroExch.Document.7">
              <p:embed/>
            </p:oleObj>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381000"/>
            <a:ext cx="8686800" cy="7386638"/>
          </a:xfrm>
          <a:prstGeom prst="rect">
            <a:avLst/>
          </a:prstGeom>
          <a:noFill/>
        </p:spPr>
        <p:txBody>
          <a:bodyPr wrap="square" rtlCol="0">
            <a:spAutoFit/>
          </a:bodyPr>
          <a:lstStyle/>
          <a:p>
            <a:pPr algn="ctr"/>
            <a:r>
              <a:rPr lang="en-US" sz="2400" dirty="0" smtClean="0">
                <a:solidFill>
                  <a:srgbClr val="FFFF00"/>
                </a:solidFill>
              </a:rPr>
              <a:t>EDIT</a:t>
            </a:r>
          </a:p>
          <a:p>
            <a:r>
              <a:rPr lang="en-US" dirty="0" smtClean="0"/>
              <a:t>The edit menu provides options for text manipulation. The various options under the Edit menu</a:t>
            </a:r>
            <a:r>
              <a:rPr lang="en-US" dirty="0" smtClean="0"/>
              <a:t>.</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lnSpc>
                <a:spcPct val="150000"/>
              </a:lnSpc>
              <a:buFont typeface="Wingdings" pitchFamily="2" charset="2"/>
              <a:buChar char="ü"/>
            </a:pPr>
            <a:r>
              <a:rPr lang="en-US" dirty="0" smtClean="0"/>
              <a:t> </a:t>
            </a:r>
            <a:r>
              <a:rPr lang="en-US" dirty="0" smtClean="0"/>
              <a:t>Cut, Copy and Paste: are used for cutting, copying and pasting text that has been marked. These options can be used for duplicating or moving text to another document.</a:t>
            </a:r>
          </a:p>
          <a:p>
            <a:pPr>
              <a:lnSpc>
                <a:spcPct val="150000"/>
              </a:lnSpc>
              <a:buFont typeface="Wingdings" pitchFamily="2" charset="2"/>
              <a:buChar char="ü"/>
            </a:pPr>
            <a:r>
              <a:rPr lang="en-US" dirty="0" smtClean="0"/>
              <a:t>Select All: selects the entire page for cut, copy or past operations.</a:t>
            </a:r>
          </a:p>
          <a:p>
            <a:pPr>
              <a:lnSpc>
                <a:spcPct val="150000"/>
              </a:lnSpc>
            </a:pPr>
            <a:endParaRPr lang="en-US" dirty="0" smtClean="0"/>
          </a:p>
          <a:p>
            <a:pPr>
              <a:lnSpc>
                <a:spcPct val="150000"/>
              </a:lnSpc>
            </a:pPr>
            <a:endParaRPr lang="en-US" dirty="0" smtClean="0"/>
          </a:p>
          <a:p>
            <a:endParaRPr lang="en-US" dirty="0" smtClean="0"/>
          </a:p>
          <a:p>
            <a:endParaRPr lang="en-US" dirty="0" smtClean="0"/>
          </a:p>
        </p:txBody>
      </p:sp>
      <p:graphicFrame>
        <p:nvGraphicFramePr>
          <p:cNvPr id="20482" name="Object 2"/>
          <p:cNvGraphicFramePr>
            <a:graphicFrameLocks noChangeAspect="1"/>
          </p:cNvGraphicFramePr>
          <p:nvPr/>
        </p:nvGraphicFramePr>
        <p:xfrm>
          <a:off x="457200" y="1447800"/>
          <a:ext cx="8020050" cy="3048000"/>
        </p:xfrm>
        <a:graphic>
          <a:graphicData uri="http://schemas.openxmlformats.org/presentationml/2006/ole">
            <p:oleObj spid="_x0000_s20482" name="Acrobat Document" r:id="rId3" imgW="8019753" imgH="5666954" progId="AcroExch.Document.7">
              <p:embed/>
            </p:oleObj>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533400"/>
            <a:ext cx="8458200" cy="923330"/>
          </a:xfrm>
          <a:prstGeom prst="rect">
            <a:avLst/>
          </a:prstGeom>
          <a:noFill/>
        </p:spPr>
        <p:txBody>
          <a:bodyPr wrap="square" rtlCol="0">
            <a:spAutoFit/>
          </a:bodyPr>
          <a:lstStyle/>
          <a:p>
            <a:pPr algn="ctr"/>
            <a:endParaRPr lang="en-US" dirty="0" smtClean="0"/>
          </a:p>
          <a:p>
            <a:endParaRPr lang="en-US" dirty="0" smtClean="0"/>
          </a:p>
          <a:p>
            <a:endParaRPr lang="en-US" dirty="0"/>
          </a:p>
        </p:txBody>
      </p:sp>
      <p:graphicFrame>
        <p:nvGraphicFramePr>
          <p:cNvPr id="21506" name="Object 2"/>
          <p:cNvGraphicFramePr>
            <a:graphicFrameLocks noChangeAspect="1"/>
          </p:cNvGraphicFramePr>
          <p:nvPr/>
        </p:nvGraphicFramePr>
        <p:xfrm>
          <a:off x="561975" y="228601"/>
          <a:ext cx="8020050" cy="3657599"/>
        </p:xfrm>
        <a:graphic>
          <a:graphicData uri="http://schemas.openxmlformats.org/presentationml/2006/ole">
            <p:oleObj spid="_x0000_s21506" name="Acrobat Document" r:id="rId3" imgW="8019753" imgH="5666954" progId="AcroExch.Document.7">
              <p:embed/>
            </p:oleObj>
          </a:graphicData>
        </a:graphic>
      </p:graphicFrame>
      <p:sp>
        <p:nvSpPr>
          <p:cNvPr id="5" name="TextBox 4"/>
          <p:cNvSpPr txBox="1"/>
          <p:nvPr/>
        </p:nvSpPr>
        <p:spPr>
          <a:xfrm>
            <a:off x="228600" y="3048000"/>
            <a:ext cx="8616561" cy="3570208"/>
          </a:xfrm>
          <a:prstGeom prst="rect">
            <a:avLst/>
          </a:prstGeom>
          <a:noFill/>
        </p:spPr>
        <p:txBody>
          <a:bodyPr wrap="square" rtlCol="0">
            <a:spAutoFit/>
          </a:bodyPr>
          <a:lstStyle/>
          <a:p>
            <a:pPr>
              <a:buFont typeface="Wingdings" pitchFamily="2" charset="2"/>
              <a:buChar char="ü"/>
            </a:pPr>
            <a:endParaRPr lang="en-US" dirty="0" smtClean="0"/>
          </a:p>
          <a:p>
            <a:pPr>
              <a:buFont typeface="Wingdings" pitchFamily="2" charset="2"/>
              <a:buChar char="ü"/>
            </a:pPr>
            <a:endParaRPr lang="en-US" dirty="0" smtClean="0"/>
          </a:p>
          <a:p>
            <a:pPr>
              <a:buFont typeface="Wingdings" pitchFamily="2" charset="2"/>
              <a:buChar char="ü"/>
            </a:pPr>
            <a:endParaRPr lang="en-US" dirty="0" smtClean="0"/>
          </a:p>
          <a:p>
            <a:pPr>
              <a:buFont typeface="Wingdings" pitchFamily="2" charset="2"/>
              <a:buChar char="ü"/>
            </a:pPr>
            <a:endParaRPr lang="en-US" dirty="0" smtClean="0"/>
          </a:p>
          <a:p>
            <a:pPr>
              <a:buFont typeface="Wingdings" pitchFamily="2" charset="2"/>
              <a:buChar char="ü"/>
            </a:pPr>
            <a:r>
              <a:rPr lang="en-US" dirty="0" smtClean="0"/>
              <a:t>Find </a:t>
            </a:r>
            <a:r>
              <a:rPr lang="en-US" dirty="0" smtClean="0"/>
              <a:t>(on this page): searches the current windows for the specified text</a:t>
            </a:r>
            <a:r>
              <a:rPr lang="en-US" dirty="0" smtClean="0"/>
              <a:t>.</a:t>
            </a:r>
          </a:p>
          <a:p>
            <a:endParaRPr lang="en-US" dirty="0" smtClean="0"/>
          </a:p>
          <a:p>
            <a:r>
              <a:rPr lang="en-US" sz="3200" dirty="0" smtClean="0">
                <a:solidFill>
                  <a:srgbClr val="FFFF00"/>
                </a:solidFill>
              </a:rPr>
              <a:t>View</a:t>
            </a:r>
          </a:p>
          <a:p>
            <a:r>
              <a:rPr lang="en-US" sz="3200" dirty="0" smtClean="0"/>
              <a:t>	</a:t>
            </a:r>
            <a:r>
              <a:rPr lang="en-US" dirty="0" smtClean="0"/>
              <a:t>The view menu provides options to control the screen display. The various options under this menu are discussed below.</a:t>
            </a:r>
            <a:endParaRPr lang="en-US" sz="3200" dirty="0" smtClean="0"/>
          </a:p>
          <a:p>
            <a:endParaRPr lang="en-US" dirty="0" smtClean="0"/>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533400"/>
            <a:ext cx="8458200" cy="923330"/>
          </a:xfrm>
          <a:prstGeom prst="rect">
            <a:avLst/>
          </a:prstGeom>
          <a:noFill/>
        </p:spPr>
        <p:txBody>
          <a:bodyPr wrap="square" rtlCol="0">
            <a:spAutoFit/>
          </a:bodyPr>
          <a:lstStyle/>
          <a:p>
            <a:pPr algn="ctr"/>
            <a:endParaRPr lang="en-US" dirty="0" smtClean="0"/>
          </a:p>
          <a:p>
            <a:endParaRPr lang="en-US" dirty="0" smtClean="0"/>
          </a:p>
          <a:p>
            <a:endParaRPr lang="en-US" dirty="0"/>
          </a:p>
        </p:txBody>
      </p:sp>
      <p:sp>
        <p:nvSpPr>
          <p:cNvPr id="5" name="TextBox 4"/>
          <p:cNvSpPr txBox="1"/>
          <p:nvPr/>
        </p:nvSpPr>
        <p:spPr>
          <a:xfrm>
            <a:off x="228600" y="4267200"/>
            <a:ext cx="8616561" cy="1631216"/>
          </a:xfrm>
          <a:prstGeom prst="rect">
            <a:avLst/>
          </a:prstGeom>
          <a:noFill/>
        </p:spPr>
        <p:txBody>
          <a:bodyPr wrap="square" rtlCol="0">
            <a:spAutoFit/>
          </a:bodyPr>
          <a:lstStyle/>
          <a:p>
            <a:endParaRPr lang="en-US" sz="3200" dirty="0" smtClean="0"/>
          </a:p>
          <a:p>
            <a:pPr>
              <a:buFont typeface="Wingdings" pitchFamily="2" charset="2"/>
              <a:buChar char="§"/>
            </a:pPr>
            <a:r>
              <a:rPr lang="en-US" sz="3200" dirty="0" smtClean="0"/>
              <a:t> </a:t>
            </a:r>
            <a:r>
              <a:rPr lang="en-US" dirty="0" smtClean="0"/>
              <a:t>Toolbar, Status Bar: enable/disable the display of toolbar and the status bar, respectively.</a:t>
            </a:r>
          </a:p>
          <a:p>
            <a:endParaRPr lang="en-US" dirty="0"/>
          </a:p>
        </p:txBody>
      </p:sp>
      <p:graphicFrame>
        <p:nvGraphicFramePr>
          <p:cNvPr id="22532" name="Object 4"/>
          <p:cNvGraphicFramePr>
            <a:graphicFrameLocks noChangeAspect="1"/>
          </p:cNvGraphicFramePr>
          <p:nvPr/>
        </p:nvGraphicFramePr>
        <p:xfrm>
          <a:off x="304800" y="381000"/>
          <a:ext cx="8553450" cy="4114800"/>
        </p:xfrm>
        <a:graphic>
          <a:graphicData uri="http://schemas.openxmlformats.org/presentationml/2006/ole">
            <p:oleObj spid="_x0000_s22532" name="Acrobat Document" r:id="rId3" imgW="8019753" imgH="5666954" progId="AcroExch.Document.7">
              <p:embed/>
            </p:oleObj>
          </a:graphicData>
        </a:graphic>
      </p:graphicFrame>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296</TotalTime>
  <Words>998</Words>
  <Application>Microsoft Office PowerPoint</Application>
  <PresentationFormat>On-screen Show (4:3)</PresentationFormat>
  <Paragraphs>175</Paragraphs>
  <Slides>22</Slides>
  <Notes>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22</vt:i4>
      </vt:variant>
    </vt:vector>
  </HeadingPairs>
  <TitlesOfParts>
    <vt:vector size="25" baseType="lpstr">
      <vt:lpstr>Foundry</vt:lpstr>
      <vt:lpstr>Acrobat Document</vt:lpstr>
      <vt:lpstr>Adobe Acrobat 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user</cp:lastModifiedBy>
  <cp:revision>39</cp:revision>
  <dcterms:created xsi:type="dcterms:W3CDTF">2020-05-22T15:19:01Z</dcterms:created>
  <dcterms:modified xsi:type="dcterms:W3CDTF">2020-05-23T18:34:22Z</dcterms:modified>
</cp:coreProperties>
</file>