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6" r:id="rId2"/>
    <p:sldId id="265" r:id="rId3"/>
    <p:sldId id="264" r:id="rId4"/>
    <p:sldId id="263" r:id="rId5"/>
    <p:sldId id="256" r:id="rId6"/>
    <p:sldId id="257" r:id="rId7"/>
    <p:sldId id="258" r:id="rId8"/>
    <p:sldId id="259" r:id="rId9"/>
    <p:sldId id="260" r:id="rId10"/>
    <p:sldId id="261" r:id="rId11"/>
    <p:sldId id="262"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DD1C609-D2DE-44D8-BB21-1B6C0A6C59CF}" type="datetimeFigureOut">
              <a:rPr lang="en-US" smtClean="0"/>
              <a:t>5/24/2020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84A0891-3AF8-4DD2-8F75-6E7ED1FB2619}"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1C609-D2DE-44D8-BB21-1B6C0A6C59CF}"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A0891-3AF8-4DD2-8F75-6E7ED1FB26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1C609-D2DE-44D8-BB21-1B6C0A6C59CF}"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A0891-3AF8-4DD2-8F75-6E7ED1FB26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D1C609-D2DE-44D8-BB21-1B6C0A6C59CF}"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A0891-3AF8-4DD2-8F75-6E7ED1FB26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D1C609-D2DE-44D8-BB21-1B6C0A6C59CF}"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A0891-3AF8-4DD2-8F75-6E7ED1FB261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DD1C609-D2DE-44D8-BB21-1B6C0A6C59CF}"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4A0891-3AF8-4DD2-8F75-6E7ED1FB2619}"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D1C609-D2DE-44D8-BB21-1B6C0A6C59CF}" type="datetimeFigureOut">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4A0891-3AF8-4DD2-8F75-6E7ED1FB26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D1C609-D2DE-44D8-BB21-1B6C0A6C59CF}" type="datetimeFigureOut">
              <a:rPr lang="en-US" smtClean="0"/>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4A0891-3AF8-4DD2-8F75-6E7ED1FB26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1C609-D2DE-44D8-BB21-1B6C0A6C59CF}" type="datetimeFigureOut">
              <a:rPr lang="en-US" smtClean="0"/>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4A0891-3AF8-4DD2-8F75-6E7ED1FB261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DD1C609-D2DE-44D8-BB21-1B6C0A6C59CF}" type="datetimeFigureOut">
              <a:rPr lang="en-US" smtClean="0"/>
              <a:t>5/24/2020</a:t>
            </a:fld>
            <a:endParaRPr lang="en-US"/>
          </a:p>
        </p:txBody>
      </p:sp>
      <p:sp>
        <p:nvSpPr>
          <p:cNvPr id="7" name="Slide Number Placeholder 6"/>
          <p:cNvSpPr>
            <a:spLocks noGrp="1"/>
          </p:cNvSpPr>
          <p:nvPr>
            <p:ph type="sldNum" sz="quarter" idx="12"/>
          </p:nvPr>
        </p:nvSpPr>
        <p:spPr/>
        <p:txBody>
          <a:bodyPr/>
          <a:lstStyle/>
          <a:p>
            <a:fld id="{084A0891-3AF8-4DD2-8F75-6E7ED1FB2619}"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D1C609-D2DE-44D8-BB21-1B6C0A6C59CF}" type="datetimeFigureOut">
              <a:rPr lang="en-US" smtClean="0"/>
              <a:t>5/24/2020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084A0891-3AF8-4DD2-8F75-6E7ED1FB261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DD1C609-D2DE-44D8-BB21-1B6C0A6C59CF}" type="datetimeFigureOut">
              <a:rPr lang="en-US" smtClean="0"/>
              <a:t>5/24/2020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84A0891-3AF8-4DD2-8F75-6E7ED1FB26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437121" cy="5562600"/>
          </a:xfrm>
        </p:spPr>
        <p:txBody>
          <a:bodyPr>
            <a:normAutofit/>
          </a:bodyPr>
          <a:lstStyle/>
          <a:p>
            <a:r>
              <a:rPr lang="en-US" dirty="0">
                <a:solidFill>
                  <a:schemeClr val="tx1"/>
                </a:solidFill>
              </a:rPr>
              <a:t>Dr. k. mala</a:t>
            </a:r>
            <a:br>
              <a:rPr lang="en-US" dirty="0">
                <a:solidFill>
                  <a:schemeClr val="tx1"/>
                </a:solidFill>
              </a:rPr>
            </a:br>
            <a:r>
              <a:rPr lang="en-US" dirty="0">
                <a:solidFill>
                  <a:schemeClr val="tx1"/>
                </a:solidFill>
              </a:rPr>
              <a:t>Asst. Professor of commerce</a:t>
            </a:r>
            <a:br>
              <a:rPr lang="en-US" dirty="0">
                <a:solidFill>
                  <a:schemeClr val="tx1"/>
                </a:solidFill>
              </a:rPr>
            </a:br>
            <a:r>
              <a:rPr lang="en-US" dirty="0">
                <a:solidFill>
                  <a:schemeClr val="tx1"/>
                </a:solidFill>
              </a:rPr>
              <a:t>BON SECOURS COLLEGE FOR WOMEN-613006</a:t>
            </a:r>
            <a:br>
              <a:rPr lang="en-US" dirty="0">
                <a:solidFill>
                  <a:schemeClr val="tx1"/>
                </a:solidFill>
              </a:rPr>
            </a:br>
            <a:r>
              <a:rPr lang="en-US" dirty="0" err="1" smtClean="0">
                <a:solidFill>
                  <a:schemeClr val="tx1"/>
                </a:solidFill>
              </a:rPr>
              <a:t>Thanjavur</a:t>
            </a:r>
            <a:r>
              <a:rPr lang="en-US" dirty="0" smtClean="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28456471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24(b)</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Current interest </a:t>
            </a:r>
            <a:r>
              <a:rPr lang="en-US" dirty="0" err="1" smtClean="0"/>
              <a:t>Interest</a:t>
            </a:r>
            <a:r>
              <a:rPr lang="en-US" dirty="0" smtClean="0"/>
              <a:t> in the current year payable or paid. If the interest payable outside India to any person then it is allowed as deduction if Tax was deducted at source on such interest. (u/s 25) Pre-construction interest This interest is deductible in 5 equal installments starting from the previous year in which property is constructed or acquired. This is the interest payable or paid from the date of loan obtained to 31st march of the year in which property is constructed or acquired. Interest on loan taken for repaying the previous interest is not allowed as deduction u/s 24(b).</a:t>
            </a:r>
            <a:endParaRPr lang="en-US" dirty="0"/>
          </a:p>
        </p:txBody>
      </p:sp>
    </p:spTree>
    <p:extLst>
      <p:ext uri="{BB962C8B-B14F-4D97-AF65-F5344CB8AC3E}">
        <p14:creationId xmlns:p14="http://schemas.microsoft.com/office/powerpoint/2010/main" val="4232439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6805110" cy="724936"/>
          </a:xfrm>
        </p:spPr>
        <p:txBody>
          <a:bodyPr>
            <a:normAutofit fontScale="90000"/>
          </a:bodyPr>
          <a:lstStyle/>
          <a:p>
            <a:r>
              <a:rPr lang="en-US" dirty="0" smtClean="0"/>
              <a:t>Additional points</a:t>
            </a:r>
            <a:br>
              <a:rPr lang="en-US" dirty="0" smtClean="0"/>
            </a:br>
            <a:endParaRPr lang="en-US" dirty="0"/>
          </a:p>
        </p:txBody>
      </p:sp>
      <p:sp>
        <p:nvSpPr>
          <p:cNvPr id="3" name="Content Placeholder 2"/>
          <p:cNvSpPr>
            <a:spLocks noGrp="1"/>
          </p:cNvSpPr>
          <p:nvPr>
            <p:ph idx="1"/>
          </p:nvPr>
        </p:nvSpPr>
        <p:spPr>
          <a:xfrm>
            <a:off x="457200" y="1219200"/>
            <a:ext cx="8077200" cy="4953000"/>
          </a:xfrm>
        </p:spPr>
        <p:txBody>
          <a:bodyPr>
            <a:noAutofit/>
          </a:bodyPr>
          <a:lstStyle/>
          <a:p>
            <a:pPr algn="just"/>
            <a:r>
              <a:rPr lang="en-US" sz="2000" dirty="0" smtClean="0"/>
              <a:t>Unrealized rent if received shall be taken as income after deducting standard deduction of 30% of received amount.  Maximum net loss that can be setoff against any other head is 2,00,000/- from the assessment year 2018-19 as per the latest Finance bill and further loss if any can be carry forward to maximum of 8 assessment years. Composite rent If rent charged contains not only rent on house property but also charges for other services or rent on other asset, then the rent is known as composite rent.  In case rent on other asset is included, then there is of two types separable and inseparable.  In case letting of house property including provision of services then rent is bifurcated between services and house property</a:t>
            </a:r>
            <a:endParaRPr lang="en-US" sz="2000" dirty="0"/>
          </a:p>
        </p:txBody>
      </p:sp>
    </p:spTree>
    <p:extLst>
      <p:ext uri="{BB962C8B-B14F-4D97-AF65-F5344CB8AC3E}">
        <p14:creationId xmlns:p14="http://schemas.microsoft.com/office/powerpoint/2010/main" val="2893892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800" dirty="0" smtClean="0"/>
              <a:t>THANK YOU</a:t>
            </a:r>
            <a:endParaRPr lang="en-US" sz="4800" dirty="0"/>
          </a:p>
        </p:txBody>
      </p:sp>
    </p:spTree>
    <p:extLst>
      <p:ext uri="{BB962C8B-B14F-4D97-AF65-F5344CB8AC3E}">
        <p14:creationId xmlns:p14="http://schemas.microsoft.com/office/powerpoint/2010/main" val="2757593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1" y="3276600"/>
            <a:ext cx="6476999" cy="1134036"/>
          </a:xfrm>
        </p:spPr>
        <p:txBody>
          <a:bodyPr>
            <a:normAutofit/>
          </a:bodyPr>
          <a:lstStyle/>
          <a:p>
            <a:r>
              <a:rPr lang="en-US" dirty="0" smtClean="0">
                <a:solidFill>
                  <a:schemeClr val="tx1"/>
                </a:solidFill>
                <a:latin typeface="Times New Roman" pitchFamily="18" charset="0"/>
                <a:cs typeface="Times New Roman" pitchFamily="18" charset="0"/>
              </a:rPr>
              <a:t>Income from house hold property</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135142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1470025"/>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latin typeface="Times New Roman" pitchFamily="18" charset="0"/>
                <a:cs typeface="Times New Roman" pitchFamily="18" charset="0"/>
              </a:rPr>
              <a:t>What </a:t>
            </a:r>
            <a:r>
              <a:rPr lang="en-US" dirty="0">
                <a:latin typeface="Times New Roman" pitchFamily="18" charset="0"/>
                <a:cs typeface="Times New Roman" pitchFamily="18" charset="0"/>
              </a:rPr>
              <a:t>is the meaning of House property Income?</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381000" y="1295400"/>
            <a:ext cx="8153400" cy="5029200"/>
          </a:xfrm>
        </p:spPr>
        <p:txBody>
          <a:bodyPr>
            <a:normAutofit fontScale="92500" lnSpcReduction="20000"/>
          </a:bodyPr>
          <a:lstStyle/>
          <a:p>
            <a:pPr algn="just"/>
            <a:r>
              <a:rPr lang="en-US" sz="2800" cap="none" dirty="0" smtClean="0">
                <a:solidFill>
                  <a:schemeClr val="tx1"/>
                </a:solidFill>
                <a:latin typeface="Times New Roman" pitchFamily="18" charset="0"/>
                <a:cs typeface="Times New Roman" pitchFamily="18" charset="0"/>
              </a:rPr>
              <a:t>Rent received or receivable from house properties owned by a person other than those which are occupied by him for the purpose of any business or profession carried on by him is charged to income-tax as 'income from house property'.</a:t>
            </a:r>
          </a:p>
          <a:p>
            <a:pPr algn="just"/>
            <a:r>
              <a:rPr lang="en-US" sz="3200" cap="none" dirty="0" smtClean="0">
                <a:solidFill>
                  <a:schemeClr val="tx1"/>
                </a:solidFill>
                <a:latin typeface="Times New Roman" pitchFamily="18" charset="0"/>
                <a:cs typeface="Times New Roman" pitchFamily="18" charset="0"/>
              </a:rPr>
              <a:t>unlike</a:t>
            </a:r>
            <a:r>
              <a:rPr lang="en-US" sz="2800" cap="none" dirty="0" smtClean="0">
                <a:solidFill>
                  <a:schemeClr val="tx1"/>
                </a:solidFill>
                <a:latin typeface="Times New Roman" pitchFamily="18" charset="0"/>
                <a:cs typeface="Times New Roman" pitchFamily="18" charset="0"/>
              </a:rPr>
              <a:t> the other heads of income, income from house property is a notional income based on a concept called </a:t>
            </a:r>
            <a:r>
              <a:rPr lang="en-US" sz="2800" cap="none" dirty="0" err="1" smtClean="0">
                <a:solidFill>
                  <a:schemeClr val="tx1"/>
                </a:solidFill>
                <a:latin typeface="Times New Roman" pitchFamily="18" charset="0"/>
                <a:cs typeface="Times New Roman" pitchFamily="18" charset="0"/>
              </a:rPr>
              <a:t>annua</a:t>
            </a:r>
            <a:endParaRPr lang="en-US" sz="2800" cap="none" dirty="0" smtClean="0">
              <a:solidFill>
                <a:schemeClr val="tx1"/>
              </a:solidFill>
              <a:latin typeface="Times New Roman" pitchFamily="18" charset="0"/>
              <a:cs typeface="Times New Roman" pitchFamily="18" charset="0"/>
            </a:endParaRPr>
          </a:p>
          <a:p>
            <a:pPr algn="just"/>
            <a:r>
              <a:rPr lang="en-US" sz="2800" cap="none" dirty="0" smtClean="0">
                <a:solidFill>
                  <a:schemeClr val="tx1"/>
                </a:solidFill>
                <a:latin typeface="Times New Roman" pitchFamily="18" charset="0"/>
                <a:cs typeface="Times New Roman" pitchFamily="18" charset="0"/>
              </a:rPr>
              <a:t>l value. this is the value a property is expected to fetch if it is let out. it may be more than the actual rent being received if let out. if it is not let out the expected market/fair rent will be considered as annual value for the purpose of taxation. property includes the building and the land surrounding it.</a:t>
            </a:r>
          </a:p>
          <a:p>
            <a:pPr algn="just"/>
            <a:r>
              <a:rPr lang="en-US" sz="2800" cap="none" dirty="0" smtClean="0">
                <a:solidFill>
                  <a:schemeClr val="tx1"/>
                </a:solidFill>
                <a:latin typeface="Times New Roman" pitchFamily="18" charset="0"/>
                <a:cs typeface="Times New Roman" pitchFamily="18" charset="0"/>
              </a:rPr>
              <a:t> </a:t>
            </a:r>
          </a:p>
          <a:p>
            <a:pPr algn="just"/>
            <a:endParaRPr lang="en-US" dirty="0"/>
          </a:p>
        </p:txBody>
      </p:sp>
    </p:spTree>
    <p:extLst>
      <p:ext uri="{BB962C8B-B14F-4D97-AF65-F5344CB8AC3E}">
        <p14:creationId xmlns:p14="http://schemas.microsoft.com/office/powerpoint/2010/main" val="1578862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1470025"/>
          </a:xfrm>
        </p:spPr>
        <p:txBody>
          <a:bodyPr>
            <a:normAutofit/>
          </a:bodyPr>
          <a:lstStyle/>
          <a:p>
            <a:r>
              <a:rPr lang="en-US" dirty="0"/>
              <a:t>What is house property?</a:t>
            </a:r>
            <a:br>
              <a:rPr lang="en-US" dirty="0"/>
            </a:br>
            <a:endParaRPr lang="en-US" dirty="0"/>
          </a:p>
        </p:txBody>
      </p:sp>
      <p:sp>
        <p:nvSpPr>
          <p:cNvPr id="3" name="Subtitle 2"/>
          <p:cNvSpPr>
            <a:spLocks noGrp="1"/>
          </p:cNvSpPr>
          <p:nvPr>
            <p:ph type="subTitle" idx="1"/>
          </p:nvPr>
        </p:nvSpPr>
        <p:spPr>
          <a:xfrm>
            <a:off x="152400" y="1828800"/>
            <a:ext cx="8763000" cy="4495800"/>
          </a:xfrm>
        </p:spPr>
        <p:txBody>
          <a:bodyPr>
            <a:normAutofit/>
          </a:bodyPr>
          <a:lstStyle/>
          <a:p>
            <a:pPr algn="just"/>
            <a:r>
              <a:rPr lang="en-US" sz="2400" dirty="0">
                <a:solidFill>
                  <a:schemeClr val="tx1"/>
                </a:solidFill>
              </a:rPr>
              <a:t>The annual value of property, consisting of any buildings or lands appurtenant thereto of which the </a:t>
            </a:r>
            <a:r>
              <a:rPr lang="en-US" sz="2400" dirty="0" err="1">
                <a:solidFill>
                  <a:schemeClr val="tx1"/>
                </a:solidFill>
              </a:rPr>
              <a:t>assessee</a:t>
            </a:r>
            <a:r>
              <a:rPr lang="en-US" sz="2400" dirty="0">
                <a:solidFill>
                  <a:schemeClr val="tx1"/>
                </a:solidFill>
              </a:rPr>
              <a:t> is the owner, other than such portions of such property as he may occupy for the purposes of any business or profession carried on by him, the profits of which are chargeable to income tax, shall be chargeable to income tax under the head "Income from House Property".</a:t>
            </a:r>
          </a:p>
          <a:p>
            <a:pPr algn="just"/>
            <a:r>
              <a:rPr lang="en-US" sz="2400" dirty="0">
                <a:solidFill>
                  <a:schemeClr val="tx1"/>
                </a:solidFill>
              </a:rPr>
              <a:t>House Property, income tax, tax filing This page explains about the casual income and the conditions under which it is applicable</a:t>
            </a:r>
          </a:p>
          <a:p>
            <a:endParaRPr lang="en-US" dirty="0"/>
          </a:p>
        </p:txBody>
      </p:sp>
    </p:spTree>
    <p:extLst>
      <p:ext uri="{BB962C8B-B14F-4D97-AF65-F5344CB8AC3E}">
        <p14:creationId xmlns:p14="http://schemas.microsoft.com/office/powerpoint/2010/main" val="28338442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dirty="0" smtClean="0"/>
              <a:t>Section 22 – Charging Section</a:t>
            </a:r>
            <a:endParaRPr lang="en-US" dirty="0"/>
          </a:p>
        </p:txBody>
      </p:sp>
      <p:sp>
        <p:nvSpPr>
          <p:cNvPr id="3" name="Subtitle 2"/>
          <p:cNvSpPr>
            <a:spLocks noGrp="1"/>
          </p:cNvSpPr>
          <p:nvPr>
            <p:ph type="subTitle" idx="1"/>
          </p:nvPr>
        </p:nvSpPr>
        <p:spPr>
          <a:xfrm>
            <a:off x="304800" y="2514600"/>
            <a:ext cx="7696200" cy="3581400"/>
          </a:xfrm>
        </p:spPr>
        <p:txBody>
          <a:bodyPr>
            <a:noAutofit/>
          </a:bodyPr>
          <a:lstStyle/>
          <a:p>
            <a:pPr algn="just"/>
            <a:r>
              <a:rPr lang="en-US" sz="2400" dirty="0" smtClean="0">
                <a:solidFill>
                  <a:schemeClr val="tx1"/>
                </a:solidFill>
              </a:rPr>
              <a:t>The annual value of the property, consisting of any buildings or lands appurtenant thereto, of which the </a:t>
            </a:r>
            <a:r>
              <a:rPr lang="en-US" sz="2400" dirty="0" err="1" smtClean="0">
                <a:solidFill>
                  <a:schemeClr val="tx1"/>
                </a:solidFill>
              </a:rPr>
              <a:t>assessee</a:t>
            </a:r>
            <a:r>
              <a:rPr lang="en-US" sz="2400" dirty="0" smtClean="0">
                <a:solidFill>
                  <a:schemeClr val="tx1"/>
                </a:solidFill>
              </a:rPr>
              <a:t> is the owner is chargeable to tax under the head ‘Income from House property’.  However, if a house property or any portion thereof is occupied by the </a:t>
            </a:r>
            <a:r>
              <a:rPr lang="en-US" sz="2400" dirty="0" err="1" smtClean="0">
                <a:solidFill>
                  <a:schemeClr val="tx1"/>
                </a:solidFill>
              </a:rPr>
              <a:t>assessee</a:t>
            </a:r>
            <a:r>
              <a:rPr lang="en-US" sz="2400" dirty="0" smtClean="0">
                <a:solidFill>
                  <a:schemeClr val="tx1"/>
                </a:solidFill>
              </a:rPr>
              <a:t> for the purpose of any business or profession carried on by him, the profits of which are chargeable to income-tax, the value of such property is not chargeable to tax under this head.</a:t>
            </a:r>
            <a:endParaRPr lang="en-US" sz="2400" dirty="0">
              <a:solidFill>
                <a:schemeClr val="tx1"/>
              </a:solidFill>
            </a:endParaRPr>
          </a:p>
        </p:txBody>
      </p:sp>
    </p:spTree>
    <p:extLst>
      <p:ext uri="{BB962C8B-B14F-4D97-AF65-F5344CB8AC3E}">
        <p14:creationId xmlns:p14="http://schemas.microsoft.com/office/powerpoint/2010/main" val="3495517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of Charging section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Annual value of a property (Section 23) Tax under this head is not levied on the rent of the property but it is on the capacity of a property to earn income. The basis of measurement of the capacity of property to earn income is “Annual Value” (i.e., Gross Annual Value). Generally only real income is taxable under Income tax act but law provides for adopting notional figure as the basis of computation. </a:t>
            </a:r>
          </a:p>
          <a:p>
            <a:r>
              <a:rPr lang="en-US" dirty="0" smtClean="0"/>
              <a:t>The following are the cases where notional income is taxable: If fair rent exceeds actual rent in case of let out property. Where an </a:t>
            </a:r>
            <a:r>
              <a:rPr lang="en-US" dirty="0" err="1" smtClean="0"/>
              <a:t>assessee</a:t>
            </a:r>
            <a:r>
              <a:rPr lang="en-US" dirty="0" smtClean="0"/>
              <a:t> owns more than one self occupied property.</a:t>
            </a:r>
            <a:endParaRPr lang="en-US" dirty="0"/>
          </a:p>
        </p:txBody>
      </p:sp>
    </p:spTree>
    <p:extLst>
      <p:ext uri="{BB962C8B-B14F-4D97-AF65-F5344CB8AC3E}">
        <p14:creationId xmlns:p14="http://schemas.microsoft.com/office/powerpoint/2010/main" val="145353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or Land appurtenant thereto:</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 Appurtenant land in respect of residential building  Courtyard, playground, kitchen garden, motor garage, cattle-shed etc.  Appurtenant land in respect of Non-residential building  Car parking spaces, roads connecting one department with another department, playgrounds for benefit of employees etc.  Vacant land is not a house property.  An incomplete or ruined or demolished house cannot be termed as house property.</a:t>
            </a:r>
            <a:endParaRPr lang="en-US" dirty="0"/>
          </a:p>
        </p:txBody>
      </p:sp>
    </p:spTree>
    <p:extLst>
      <p:ext uri="{BB962C8B-B14F-4D97-AF65-F5344CB8AC3E}">
        <p14:creationId xmlns:p14="http://schemas.microsoft.com/office/powerpoint/2010/main" val="2555086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6424110" cy="648736"/>
          </a:xfrm>
        </p:spPr>
        <p:txBody>
          <a:bodyPr>
            <a:normAutofit fontScale="90000"/>
          </a:bodyPr>
          <a:lstStyle/>
          <a:p>
            <a:r>
              <a:rPr lang="en-US" dirty="0" smtClean="0"/>
              <a:t>Owner</a:t>
            </a:r>
            <a:endParaRPr lang="en-US" dirty="0"/>
          </a:p>
        </p:txBody>
      </p:sp>
      <p:sp>
        <p:nvSpPr>
          <p:cNvPr id="3" name="Content Placeholder 2"/>
          <p:cNvSpPr>
            <a:spLocks noGrp="1"/>
          </p:cNvSpPr>
          <p:nvPr>
            <p:ph idx="1"/>
          </p:nvPr>
        </p:nvSpPr>
        <p:spPr>
          <a:xfrm>
            <a:off x="838200" y="1905000"/>
            <a:ext cx="6982609" cy="3927629"/>
          </a:xfrm>
        </p:spPr>
        <p:txBody>
          <a:bodyPr>
            <a:normAutofit lnSpcReduction="10000"/>
          </a:bodyPr>
          <a:lstStyle/>
          <a:p>
            <a:pPr algn="just"/>
            <a:r>
              <a:rPr lang="en-US" dirty="0" smtClean="0"/>
              <a:t> Owner includes beneficial owner, deemed owner, legal owner.  Deemed owner (Section -27)  Transfer to child or spouse [sec 27(</a:t>
            </a:r>
            <a:r>
              <a:rPr lang="en-US" dirty="0" err="1" smtClean="0"/>
              <a:t>i</a:t>
            </a:r>
            <a:r>
              <a:rPr lang="en-US" dirty="0" smtClean="0"/>
              <a:t>)].  Holder of impartible asset[sec 27(ii)].  Property held by member of company, cooperative society or any other AOP[sec 27(iii)].  Possession of property under section 53A of transfer of properties act, 1882[sec 27(</a:t>
            </a:r>
            <a:r>
              <a:rPr lang="en-US" dirty="0" err="1" smtClean="0"/>
              <a:t>iiia</a:t>
            </a:r>
            <a:r>
              <a:rPr lang="en-US" dirty="0" smtClean="0"/>
              <a:t>)].  Lessee of a building under section 269UA(f) [sec 27(</a:t>
            </a:r>
            <a:r>
              <a:rPr lang="en-US" dirty="0" err="1" smtClean="0"/>
              <a:t>iiib</a:t>
            </a:r>
            <a:r>
              <a:rPr lang="en-US" dirty="0" smtClean="0"/>
              <a:t>)].</a:t>
            </a:r>
            <a:endParaRPr lang="en-US" dirty="0"/>
          </a:p>
        </p:txBody>
      </p:sp>
    </p:spTree>
    <p:extLst>
      <p:ext uri="{BB962C8B-B14F-4D97-AF65-F5344CB8AC3E}">
        <p14:creationId xmlns:p14="http://schemas.microsoft.com/office/powerpoint/2010/main" val="793529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of Computation</a:t>
            </a:r>
            <a:endParaRPr lang="en-US" dirty="0"/>
          </a:p>
        </p:txBody>
      </p:sp>
      <p:sp>
        <p:nvSpPr>
          <p:cNvPr id="3" name="Content Placeholder 2"/>
          <p:cNvSpPr>
            <a:spLocks noGrp="1"/>
          </p:cNvSpPr>
          <p:nvPr>
            <p:ph idx="1"/>
          </p:nvPr>
        </p:nvSpPr>
        <p:spPr/>
        <p:txBody>
          <a:bodyPr>
            <a:normAutofit/>
          </a:bodyPr>
          <a:lstStyle/>
          <a:p>
            <a:pPr algn="just"/>
            <a:r>
              <a:rPr lang="en-US" dirty="0" smtClean="0"/>
              <a:t>Income from a house property is determined as under: Basis of Computation Particulars Amount in </a:t>
            </a:r>
            <a:r>
              <a:rPr lang="en-US" dirty="0" err="1" smtClean="0"/>
              <a:t>Rs</a:t>
            </a:r>
            <a:r>
              <a:rPr lang="en-US" dirty="0" smtClean="0"/>
              <a:t> Gross Annual value </a:t>
            </a:r>
            <a:r>
              <a:rPr lang="en-US" dirty="0" err="1" smtClean="0"/>
              <a:t>xxxxxx</a:t>
            </a:r>
            <a:r>
              <a:rPr lang="en-US" dirty="0" smtClean="0"/>
              <a:t> Less: Municipal Taxes (</a:t>
            </a:r>
            <a:r>
              <a:rPr lang="en-US" dirty="0" err="1" smtClean="0"/>
              <a:t>xxxxxx</a:t>
            </a:r>
            <a:r>
              <a:rPr lang="en-US" dirty="0" smtClean="0"/>
              <a:t>) Net Annual Value </a:t>
            </a:r>
            <a:r>
              <a:rPr lang="en-US" dirty="0" err="1" smtClean="0"/>
              <a:t>xxxxxx</a:t>
            </a:r>
            <a:r>
              <a:rPr lang="en-US" dirty="0" smtClean="0"/>
              <a:t> Less: Deduction under section-24 Standard deduction U/s 24(a) </a:t>
            </a:r>
            <a:r>
              <a:rPr lang="en-US" dirty="0" err="1" smtClean="0"/>
              <a:t>xxxxxx</a:t>
            </a:r>
            <a:r>
              <a:rPr lang="en-US" dirty="0" smtClean="0"/>
              <a:t> Interest on borrowings u/s 24(b) </a:t>
            </a:r>
            <a:r>
              <a:rPr lang="en-US" dirty="0" err="1" smtClean="0"/>
              <a:t>xxxxxx</a:t>
            </a:r>
            <a:r>
              <a:rPr lang="en-US" dirty="0" smtClean="0"/>
              <a:t> Income from house property </a:t>
            </a:r>
            <a:r>
              <a:rPr lang="en-US" dirty="0" err="1" smtClean="0"/>
              <a:t>xxxxxx</a:t>
            </a:r>
            <a:endParaRPr lang="en-US" dirty="0"/>
          </a:p>
        </p:txBody>
      </p:sp>
    </p:spTree>
    <p:extLst>
      <p:ext uri="{BB962C8B-B14F-4D97-AF65-F5344CB8AC3E}">
        <p14:creationId xmlns:p14="http://schemas.microsoft.com/office/powerpoint/2010/main" val="40502562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34</TotalTime>
  <Words>779</Words>
  <Application>Microsoft Office PowerPoint</Application>
  <PresentationFormat>On-screen Show (4:3)</PresentationFormat>
  <Paragraphs>26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Austin</vt:lpstr>
      <vt:lpstr>Dr. k. mala Asst. Professor of commerce BON SECOURS COLLEGE FOR WOMEN-613006 Thanjavur </vt:lpstr>
      <vt:lpstr>Income from house hold property</vt:lpstr>
      <vt:lpstr>       What is the meaning of House property Income? </vt:lpstr>
      <vt:lpstr>What is house property? </vt:lpstr>
      <vt:lpstr>Section 22 – Charging Section</vt:lpstr>
      <vt:lpstr>Implications of Charging section</vt:lpstr>
      <vt:lpstr>Building or Land appurtenant thereto:</vt:lpstr>
      <vt:lpstr>Owner</vt:lpstr>
      <vt:lpstr>Basis of Computation</vt:lpstr>
      <vt:lpstr>Section 24(b)</vt:lpstr>
      <vt:lpstr>Additional points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22 – Charging Section</dc:title>
  <dc:creator>Home</dc:creator>
  <cp:lastModifiedBy>Home</cp:lastModifiedBy>
  <cp:revision>5</cp:revision>
  <dcterms:created xsi:type="dcterms:W3CDTF">2020-05-24T06:18:53Z</dcterms:created>
  <dcterms:modified xsi:type="dcterms:W3CDTF">2020-05-24T13:39:32Z</dcterms:modified>
</cp:coreProperties>
</file>